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4" r:id="rId1"/>
  </p:sldMasterIdLst>
  <p:notesMasterIdLst>
    <p:notesMasterId r:id="rId55"/>
  </p:notesMasterIdLst>
  <p:sldIdLst>
    <p:sldId id="258" r:id="rId2"/>
    <p:sldId id="366" r:id="rId3"/>
    <p:sldId id="405" r:id="rId4"/>
    <p:sldId id="406" r:id="rId5"/>
    <p:sldId id="367" r:id="rId6"/>
    <p:sldId id="368" r:id="rId7"/>
    <p:sldId id="369" r:id="rId8"/>
    <p:sldId id="370" r:id="rId9"/>
    <p:sldId id="371" r:id="rId10"/>
    <p:sldId id="372" r:id="rId11"/>
    <p:sldId id="373" r:id="rId12"/>
    <p:sldId id="374" r:id="rId13"/>
    <p:sldId id="375" r:id="rId14"/>
    <p:sldId id="376" r:id="rId15"/>
    <p:sldId id="377" r:id="rId16"/>
    <p:sldId id="378" r:id="rId17"/>
    <p:sldId id="379" r:id="rId18"/>
    <p:sldId id="380" r:id="rId19"/>
    <p:sldId id="381" r:id="rId20"/>
    <p:sldId id="382" r:id="rId21"/>
    <p:sldId id="383" r:id="rId22"/>
    <p:sldId id="384" r:id="rId23"/>
    <p:sldId id="385" r:id="rId24"/>
    <p:sldId id="386" r:id="rId25"/>
    <p:sldId id="387" r:id="rId26"/>
    <p:sldId id="388" r:id="rId27"/>
    <p:sldId id="389" r:id="rId28"/>
    <p:sldId id="390" r:id="rId29"/>
    <p:sldId id="391" r:id="rId30"/>
    <p:sldId id="392" r:id="rId31"/>
    <p:sldId id="393" r:id="rId32"/>
    <p:sldId id="394" r:id="rId33"/>
    <p:sldId id="395" r:id="rId34"/>
    <p:sldId id="396" r:id="rId35"/>
    <p:sldId id="397" r:id="rId36"/>
    <p:sldId id="398" r:id="rId37"/>
    <p:sldId id="399" r:id="rId38"/>
    <p:sldId id="400" r:id="rId39"/>
    <p:sldId id="402" r:id="rId40"/>
    <p:sldId id="401" r:id="rId41"/>
    <p:sldId id="403" r:id="rId42"/>
    <p:sldId id="404" r:id="rId43"/>
    <p:sldId id="407" r:id="rId44"/>
    <p:sldId id="418" r:id="rId45"/>
    <p:sldId id="411" r:id="rId46"/>
    <p:sldId id="419" r:id="rId47"/>
    <p:sldId id="416" r:id="rId48"/>
    <p:sldId id="420" r:id="rId49"/>
    <p:sldId id="415" r:id="rId50"/>
    <p:sldId id="421" r:id="rId51"/>
    <p:sldId id="414" r:id="rId52"/>
    <p:sldId id="422" r:id="rId53"/>
    <p:sldId id="417" r:id="rId5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005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5" autoAdjust="0"/>
    <p:restoredTop sz="70442" autoAdjust="0"/>
  </p:normalViewPr>
  <p:slideViewPr>
    <p:cSldViewPr snapToGrid="0" snapToObjects="1">
      <p:cViewPr varScale="1">
        <p:scale>
          <a:sx n="77" d="100"/>
          <a:sy n="77" d="100"/>
        </p:scale>
        <p:origin x="260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FFEACD-58E2-C04A-865A-115D8AF5C167}" type="datetimeFigureOut">
              <a:rPr lang="en-US" smtClean="0"/>
              <a:t>7/8/2020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B5AF45-B3A6-7947-AA8F-63A8B6A903D5}" type="slidenum">
              <a:rPr lang="en-US" smtClean="0"/>
              <a:t>‹#›</a:t>
            </a:fld>
            <a:endParaRPr lang="en-US"/>
          </a:p>
        </p:txBody>
      </p:sp>
    </p:spTree>
    <p:extLst>
      <p:ext uri="{BB962C8B-B14F-4D97-AF65-F5344CB8AC3E}">
        <p14:creationId xmlns:p14="http://schemas.microsoft.com/office/powerpoint/2010/main" val="258745756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4175" y="2039938"/>
            <a:ext cx="8335963"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1"/>
          <p:cNvSpPr txBox="1">
            <a:spLocks noChangeArrowheads="1"/>
          </p:cNvSpPr>
          <p:nvPr userDrawn="1"/>
        </p:nvSpPr>
        <p:spPr bwMode="auto">
          <a:xfrm>
            <a:off x="384175" y="1393607"/>
            <a:ext cx="8142967"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defTabSz="457200" eaLnBrk="1" fontAlgn="base" hangingPunct="1">
              <a:spcBef>
                <a:spcPct val="0"/>
              </a:spcBef>
              <a:spcAft>
                <a:spcPct val="0"/>
              </a:spcAft>
            </a:pPr>
            <a:r>
              <a:rPr lang="en-GB" altLang="en-US" sz="3500" b="1" dirty="0">
                <a:solidFill>
                  <a:srgbClr val="A00054"/>
                </a:solidFill>
              </a:rPr>
              <a:t>Psychotherapy</a:t>
            </a:r>
          </a:p>
        </p:txBody>
      </p:sp>
      <p:sp>
        <p:nvSpPr>
          <p:cNvPr id="5" name="TextBox 4"/>
          <p:cNvSpPr txBox="1"/>
          <p:nvPr userDrawn="1"/>
        </p:nvSpPr>
        <p:spPr>
          <a:xfrm>
            <a:off x="725714" y="3120571"/>
            <a:ext cx="7613424" cy="369332"/>
          </a:xfrm>
          <a:prstGeom prst="rect">
            <a:avLst/>
          </a:prstGeom>
          <a:noFill/>
        </p:spPr>
        <p:txBody>
          <a:bodyPr wrap="square" rtlCol="0">
            <a:spAutoFit/>
          </a:bodyPr>
          <a:lstStyle/>
          <a:p>
            <a:pPr algn="ctr" defTabSz="457200" fontAlgn="base">
              <a:spcBef>
                <a:spcPct val="0"/>
              </a:spcBef>
              <a:spcAft>
                <a:spcPct val="0"/>
              </a:spcAft>
            </a:pPr>
            <a:r>
              <a:rPr lang="en-US" b="1" baseline="0" dirty="0">
                <a:solidFill>
                  <a:srgbClr val="A00054"/>
                </a:solidFill>
                <a:ea typeface="Arial" charset="0"/>
                <a:cs typeface="Arial" charset="0"/>
              </a:rPr>
              <a:t>Post Traumatic Stress Disorder</a:t>
            </a:r>
            <a:endParaRPr lang="en-US" b="1" dirty="0">
              <a:solidFill>
                <a:srgbClr val="A00054"/>
              </a:solidFill>
              <a:ea typeface="Arial" charset="0"/>
              <a:cs typeface="Arial" charset="0"/>
            </a:endParaRPr>
          </a:p>
        </p:txBody>
      </p:sp>
      <p:pic>
        <p:nvPicPr>
          <p:cNvPr id="6" name="Picture 13" descr="bottom_branding.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5275" y="5367338"/>
            <a:ext cx="1797050" cy="124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3518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7F92005-0F2F-4AA7-876B-BD73E0A4C871}"/>
              </a:ext>
            </a:extLst>
          </p:cNvPr>
          <p:cNvSpPr>
            <a:spLocks noGrp="1"/>
          </p:cNvSpPr>
          <p:nvPr>
            <p:ph type="dt" sz="half" idx="10"/>
          </p:nvPr>
        </p:nvSpPr>
        <p:spPr/>
        <p:txBody>
          <a:bodyPr/>
          <a:lstStyle>
            <a:lvl1pPr>
              <a:defRPr/>
            </a:lvl1pPr>
          </a:lstStyle>
          <a:p>
            <a:pPr>
              <a:defRPr/>
            </a:pPr>
            <a:fld id="{309CB8B1-F0EF-4BCF-860B-F72442B29689}" type="datetime1">
              <a:rPr lang="en-US"/>
              <a:pPr>
                <a:defRPr/>
              </a:pPr>
              <a:t>7/8/2020</a:t>
            </a:fld>
            <a:endParaRPr lang="en-US"/>
          </a:p>
        </p:txBody>
      </p:sp>
      <p:sp>
        <p:nvSpPr>
          <p:cNvPr id="3" name="Footer Placeholder 4">
            <a:extLst>
              <a:ext uri="{FF2B5EF4-FFF2-40B4-BE49-F238E27FC236}">
                <a16:creationId xmlns:a16="http://schemas.microsoft.com/office/drawing/2014/main" id="{4CA8DFFE-6CBF-496F-8EA8-5AA5ABA6C7FC}"/>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ECAA0382-F5D6-4B37-9A08-0822A10F6C4D}"/>
              </a:ext>
            </a:extLst>
          </p:cNvPr>
          <p:cNvSpPr>
            <a:spLocks noGrp="1"/>
          </p:cNvSpPr>
          <p:nvPr>
            <p:ph type="sldNum" sz="quarter" idx="12"/>
          </p:nvPr>
        </p:nvSpPr>
        <p:spPr/>
        <p:txBody>
          <a:bodyPr/>
          <a:lstStyle>
            <a:lvl1pPr>
              <a:defRPr/>
            </a:lvl1pPr>
          </a:lstStyle>
          <a:p>
            <a:fld id="{F922AEE1-9968-4842-90A3-13E9C5C35DF8}" type="slidenum">
              <a:rPr lang="en-US" altLang="en-US"/>
              <a:pPr/>
              <a:t>‹#›</a:t>
            </a:fld>
            <a:endParaRPr lang="en-US" altLang="en-US"/>
          </a:p>
        </p:txBody>
      </p:sp>
    </p:spTree>
    <p:extLst>
      <p:ext uri="{BB962C8B-B14F-4D97-AF65-F5344CB8AC3E}">
        <p14:creationId xmlns:p14="http://schemas.microsoft.com/office/powerpoint/2010/main" val="3948423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LEP slide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199" y="1025526"/>
            <a:ext cx="7839075" cy="679449"/>
          </a:xfrm>
          <a:prstGeom prst="rect">
            <a:avLst/>
          </a:prstGeom>
        </p:spPr>
        <p:txBody>
          <a:bodyPr/>
          <a:lstStyle>
            <a:lvl1pPr marL="0" marR="0" indent="0" algn="l" defTabSz="457200" rtl="0" eaLnBrk="0" fontAlgn="base" latinLnBrk="0" hangingPunct="0">
              <a:lnSpc>
                <a:spcPct val="100000"/>
              </a:lnSpc>
              <a:spcBef>
                <a:spcPct val="0"/>
              </a:spcBef>
              <a:spcAft>
                <a:spcPct val="0"/>
              </a:spcAft>
              <a:buClrTx/>
              <a:buSzTx/>
              <a:buFontTx/>
              <a:buNone/>
              <a:tabLst/>
              <a:defRPr sz="2800" b="1" baseline="0">
                <a:solidFill>
                  <a:srgbClr val="A00054"/>
                </a:solidFill>
              </a:defRPr>
            </a:lvl1pPr>
          </a:lstStyle>
          <a:p>
            <a:pPr defTabSz="457200" fontAlgn="base">
              <a:spcBef>
                <a:spcPct val="0"/>
              </a:spcBef>
              <a:spcAft>
                <a:spcPct val="0"/>
              </a:spcAft>
            </a:pPr>
            <a:r>
              <a:rPr lang="en-US" b="1" dirty="0">
                <a:solidFill>
                  <a:srgbClr val="A00054"/>
                </a:solidFill>
                <a:ea typeface="Arial" charset="0"/>
                <a:cs typeface="Arial" charset="0"/>
              </a:rPr>
              <a:t>Psychotherapy</a:t>
            </a:r>
          </a:p>
        </p:txBody>
      </p:sp>
      <p:sp>
        <p:nvSpPr>
          <p:cNvPr id="3" name="Subtitle 2"/>
          <p:cNvSpPr>
            <a:spLocks noGrp="1"/>
          </p:cNvSpPr>
          <p:nvPr>
            <p:ph type="subTitle" idx="1" hasCustomPrompt="1"/>
          </p:nvPr>
        </p:nvSpPr>
        <p:spPr>
          <a:xfrm>
            <a:off x="457199" y="1757362"/>
            <a:ext cx="7839075" cy="581025"/>
          </a:xfrm>
          <a:prstGeom prst="rect">
            <a:avLst/>
          </a:prstGeom>
        </p:spPr>
        <p:txBody>
          <a:bodyPr/>
          <a:lstStyle>
            <a:lvl1pPr marL="0" indent="0" algn="l">
              <a:buNone/>
              <a:defRPr sz="2800" b="1" baseline="0">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Aims of session</a:t>
            </a:r>
            <a:endParaRPr lang="en-US" dirty="0"/>
          </a:p>
        </p:txBody>
      </p:sp>
      <p:sp>
        <p:nvSpPr>
          <p:cNvPr id="8" name="Text Placeholder 7"/>
          <p:cNvSpPr>
            <a:spLocks noGrp="1"/>
          </p:cNvSpPr>
          <p:nvPr>
            <p:ph type="body" sz="quarter" idx="13" hasCustomPrompt="1"/>
          </p:nvPr>
        </p:nvSpPr>
        <p:spPr>
          <a:xfrm>
            <a:off x="457200" y="2486025"/>
            <a:ext cx="7839075" cy="3158030"/>
          </a:xfrm>
          <a:prstGeom prst="rect">
            <a:avLst/>
          </a:prstGeom>
        </p:spPr>
        <p:txBody>
          <a:bodyPr/>
          <a:lstStyle>
            <a:lvl1pPr>
              <a:defRPr sz="1800" baseline="0"/>
            </a:lvl1pPr>
            <a:lvl2pPr>
              <a:defRPr sz="2400"/>
            </a:lvl2pPr>
            <a:lvl3pPr>
              <a:defRPr sz="2400"/>
            </a:lvl3pPr>
            <a:lvl4pPr>
              <a:defRPr sz="2400"/>
            </a:lvl4pPr>
            <a:lvl5pPr>
              <a:defRPr sz="2400"/>
            </a:lvl5pPr>
          </a:lstStyle>
          <a:p>
            <a:r>
              <a:rPr lang="en-GB" dirty="0"/>
              <a:t>Review the diagnostic criteria of </a:t>
            </a:r>
            <a:r>
              <a:rPr lang="en-GB" dirty="0" err="1"/>
              <a:t>PTSD</a:t>
            </a:r>
            <a:r>
              <a:rPr lang="en-GB" dirty="0"/>
              <a:t> and complex trauma</a:t>
            </a:r>
          </a:p>
          <a:p>
            <a:endParaRPr lang="en-GB" dirty="0"/>
          </a:p>
          <a:p>
            <a:r>
              <a:rPr lang="en-GB" dirty="0"/>
              <a:t>Review the risk factors for developing </a:t>
            </a:r>
            <a:r>
              <a:rPr lang="en-GB" dirty="0" err="1"/>
              <a:t>PTSD</a:t>
            </a:r>
            <a:endParaRPr lang="en-GB" dirty="0"/>
          </a:p>
          <a:p>
            <a:endParaRPr lang="en-GB" dirty="0"/>
          </a:p>
          <a:p>
            <a:r>
              <a:rPr lang="en-GB" dirty="0"/>
              <a:t>Summary of NICE Guidelines on </a:t>
            </a:r>
            <a:r>
              <a:rPr lang="en-GB" dirty="0" err="1"/>
              <a:t>PTSD</a:t>
            </a:r>
            <a:endParaRPr lang="en-GB" dirty="0"/>
          </a:p>
          <a:p>
            <a:endParaRPr lang="en-GB" dirty="0"/>
          </a:p>
          <a:p>
            <a:r>
              <a:rPr lang="en-GB" dirty="0"/>
              <a:t>Psychological therapies for </a:t>
            </a:r>
            <a:r>
              <a:rPr lang="en-GB" dirty="0" err="1"/>
              <a:t>PTSD</a:t>
            </a:r>
            <a:endParaRPr lang="en-GB" dirty="0"/>
          </a:p>
          <a:p>
            <a:endParaRPr lang="en-GB" dirty="0"/>
          </a:p>
          <a:p>
            <a:r>
              <a:rPr lang="en-GB" dirty="0"/>
              <a:t>Summary of research on outcomes of therapy </a:t>
            </a:r>
          </a:p>
          <a:p>
            <a:pPr lvl="0"/>
            <a:endParaRPr lang="en-GB" dirty="0"/>
          </a:p>
        </p:txBody>
      </p:sp>
    </p:spTree>
    <p:extLst>
      <p:ext uri="{BB962C8B-B14F-4D97-AF65-F5344CB8AC3E}">
        <p14:creationId xmlns:p14="http://schemas.microsoft.com/office/powerpoint/2010/main" val="3873370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slide, subtitle and text">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025526"/>
            <a:ext cx="7772400" cy="679449"/>
          </a:xfrm>
          <a:prstGeom prst="rect">
            <a:avLst/>
          </a:prstGeom>
        </p:spPr>
        <p:txBody>
          <a:bodyPr/>
          <a:lstStyle>
            <a:lvl1pPr algn="l">
              <a:defRPr sz="3600" b="1" baseline="0">
                <a:solidFill>
                  <a:srgbClr val="A00054"/>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1757362"/>
            <a:ext cx="6400800" cy="581025"/>
          </a:xfrm>
          <a:prstGeom prst="rect">
            <a:avLst/>
          </a:prstGeom>
        </p:spPr>
        <p:txBody>
          <a:bodyPr/>
          <a:lstStyle>
            <a:lvl1pPr marL="0" indent="0" algn="l">
              <a:buNone/>
              <a:defRPr sz="2800" b="1" baseline="0">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Text Placeholder 7"/>
          <p:cNvSpPr>
            <a:spLocks noGrp="1"/>
          </p:cNvSpPr>
          <p:nvPr>
            <p:ph type="body" sz="quarter" idx="13"/>
          </p:nvPr>
        </p:nvSpPr>
        <p:spPr>
          <a:xfrm>
            <a:off x="457200" y="2486025"/>
            <a:ext cx="7839075" cy="2457450"/>
          </a:xfrm>
          <a:prstGeom prst="rect">
            <a:avLst/>
          </a:prstGeom>
        </p:spPr>
        <p:txBody>
          <a:bodyPr/>
          <a:lstStyle>
            <a:lvl1pPr>
              <a:defRPr sz="2400" baseline="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0561496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08650" y="360363"/>
            <a:ext cx="310038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6227763"/>
            <a:ext cx="9144000" cy="63023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pic>
        <p:nvPicPr>
          <p:cNvPr id="1028" name="Picture 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6189663"/>
            <a:ext cx="91440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1617148"/>
      </p:ext>
    </p:extLst>
  </p:cSld>
  <p:clrMap bg1="lt1" tx1="dk1" bg2="lt2" tx2="dk2" accent1="accent1" accent2="accent2" accent3="accent3" accent4="accent4" accent5="accent5" accent6="accent6" hlink="hlink" folHlink="folHlink"/>
  <p:sldLayoutIdLst>
    <p:sldLayoutId id="2147483785" r:id="rId1"/>
    <p:sldLayoutId id="2147483789" r:id="rId2"/>
    <p:sldLayoutId id="2147483816" r:id="rId3"/>
    <p:sldLayoutId id="2147483817" r:id="rId4"/>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Arial" charset="0"/>
        </a:defRPr>
      </a:lvl2pPr>
      <a:lvl3pPr algn="ctr" defTabSz="457200" rtl="0" eaLnBrk="0" fontAlgn="base" hangingPunct="0">
        <a:spcBef>
          <a:spcPct val="0"/>
        </a:spcBef>
        <a:spcAft>
          <a:spcPct val="0"/>
        </a:spcAft>
        <a:defRPr sz="4400">
          <a:solidFill>
            <a:schemeClr val="tx1"/>
          </a:solidFill>
          <a:latin typeface="Arial" charset="0"/>
        </a:defRPr>
      </a:lvl3pPr>
      <a:lvl4pPr algn="ctr" defTabSz="457200" rtl="0" eaLnBrk="0" fontAlgn="base" hangingPunct="0">
        <a:spcBef>
          <a:spcPct val="0"/>
        </a:spcBef>
        <a:spcAft>
          <a:spcPct val="0"/>
        </a:spcAft>
        <a:defRPr sz="4400">
          <a:solidFill>
            <a:schemeClr val="tx1"/>
          </a:solidFill>
          <a:latin typeface="Arial" charset="0"/>
        </a:defRPr>
      </a:lvl4pPr>
      <a:lvl5pPr algn="ctr" defTabSz="457200" rtl="0" eaLnBrk="0" fontAlgn="base" hangingPunct="0">
        <a:spcBef>
          <a:spcPct val="0"/>
        </a:spcBef>
        <a:spcAft>
          <a:spcPct val="0"/>
        </a:spcAft>
        <a:defRPr sz="4400">
          <a:solidFill>
            <a:schemeClr val="tx1"/>
          </a:solidFill>
          <a:latin typeface="Arial" charset="0"/>
        </a:defRPr>
      </a:lvl5pPr>
      <a:lvl6pPr marL="457200" algn="ctr" defTabSz="457200" rtl="0" fontAlgn="base">
        <a:spcBef>
          <a:spcPct val="0"/>
        </a:spcBef>
        <a:spcAft>
          <a:spcPct val="0"/>
        </a:spcAft>
        <a:defRPr sz="4400">
          <a:solidFill>
            <a:schemeClr val="tx1"/>
          </a:solidFill>
          <a:latin typeface="Arial" charset="0"/>
        </a:defRPr>
      </a:lvl6pPr>
      <a:lvl7pPr marL="914400" algn="ctr" defTabSz="457200" rtl="0" fontAlgn="base">
        <a:spcBef>
          <a:spcPct val="0"/>
        </a:spcBef>
        <a:spcAft>
          <a:spcPct val="0"/>
        </a:spcAft>
        <a:defRPr sz="4400">
          <a:solidFill>
            <a:schemeClr val="tx1"/>
          </a:solidFill>
          <a:latin typeface="Arial" charset="0"/>
        </a:defRPr>
      </a:lvl7pPr>
      <a:lvl8pPr marL="1371600" algn="ctr" defTabSz="457200" rtl="0" fontAlgn="base">
        <a:spcBef>
          <a:spcPct val="0"/>
        </a:spcBef>
        <a:spcAft>
          <a:spcPct val="0"/>
        </a:spcAft>
        <a:defRPr sz="4400">
          <a:solidFill>
            <a:schemeClr val="tx1"/>
          </a:solidFill>
          <a:latin typeface="Arial" charset="0"/>
        </a:defRPr>
      </a:lvl8pPr>
      <a:lvl9pPr marL="1828800" algn="ctr" defTabSz="457200" rtl="0" fontAlgn="base">
        <a:spcBef>
          <a:spcPct val="0"/>
        </a:spcBef>
        <a:spcAft>
          <a:spcPct val="0"/>
        </a:spcAft>
        <a:defRPr sz="4400">
          <a:solidFill>
            <a:schemeClr val="tx1"/>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nice.org.uk/guidance/cg26/chapter/key-priorities-for-implementation#ftn.footnote_1"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48013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3710" y="1236846"/>
            <a:ext cx="7274292" cy="584775"/>
          </a:xfrm>
          <a:prstGeom prst="rect">
            <a:avLst/>
          </a:prstGeom>
          <a:noFill/>
        </p:spPr>
        <p:txBody>
          <a:bodyPr wrap="square" rtlCol="0">
            <a:spAutoFit/>
          </a:bodyPr>
          <a:lstStyle/>
          <a:p>
            <a:r>
              <a:rPr lang="en-GB" sz="3200" b="1" dirty="0" err="1">
                <a:solidFill>
                  <a:srgbClr val="A00054"/>
                </a:solidFill>
              </a:rPr>
              <a:t>PTSD</a:t>
            </a:r>
            <a:r>
              <a:rPr lang="en-GB" sz="3200" b="1" dirty="0">
                <a:solidFill>
                  <a:srgbClr val="A00054"/>
                </a:solidFill>
              </a:rPr>
              <a:t> Diagnosis</a:t>
            </a:r>
          </a:p>
        </p:txBody>
      </p:sp>
      <p:sp>
        <p:nvSpPr>
          <p:cNvPr id="3" name="TextBox 2"/>
          <p:cNvSpPr txBox="1"/>
          <p:nvPr/>
        </p:nvSpPr>
        <p:spPr>
          <a:xfrm>
            <a:off x="863867" y="2146435"/>
            <a:ext cx="7153978" cy="2800767"/>
          </a:xfrm>
          <a:prstGeom prst="rect">
            <a:avLst/>
          </a:prstGeom>
          <a:noFill/>
        </p:spPr>
        <p:txBody>
          <a:bodyPr wrap="square" rtlCol="0">
            <a:spAutoFit/>
          </a:bodyPr>
          <a:lstStyle/>
          <a:p>
            <a:pPr marL="342900" indent="-342900">
              <a:lnSpc>
                <a:spcPct val="80000"/>
              </a:lnSpc>
              <a:buFont typeface="Arial" panose="020B0604020202020204" pitchFamily="34" charset="0"/>
              <a:buChar char="•"/>
            </a:pPr>
            <a:r>
              <a:rPr lang="en-IE" altLang="en-US" sz="2000" dirty="0">
                <a:latin typeface="Arial" panose="020B0604020202020204" pitchFamily="34" charset="0"/>
                <a:cs typeface="Arial" panose="020B0604020202020204" pitchFamily="34" charset="0"/>
              </a:rPr>
              <a:t>6 Criteria  ICD-10 (1993) WHO, </a:t>
            </a:r>
          </a:p>
          <a:p>
            <a:pPr marL="342900" indent="-342900">
              <a:lnSpc>
                <a:spcPct val="80000"/>
              </a:lnSpc>
              <a:buFont typeface="Arial" panose="020B0604020202020204" pitchFamily="34" charset="0"/>
              <a:buChar char="•"/>
            </a:pPr>
            <a:r>
              <a:rPr lang="en-IE" altLang="en-US" sz="2000" dirty="0">
                <a:latin typeface="Arial" panose="020B0604020202020204" pitchFamily="34" charset="0"/>
                <a:cs typeface="Arial" panose="020B0604020202020204" pitchFamily="34" charset="0"/>
              </a:rPr>
              <a:t>Person is exposed to traumatic event or events that involve actual or threatened death or serious injury. Response involves intense fear, helplessness or horror</a:t>
            </a:r>
          </a:p>
          <a:p>
            <a:pPr marL="342900" indent="-342900">
              <a:lnSpc>
                <a:spcPct val="80000"/>
              </a:lnSpc>
              <a:buFont typeface="Arial" panose="020B0604020202020204" pitchFamily="34" charset="0"/>
              <a:buChar char="•"/>
            </a:pPr>
            <a:r>
              <a:rPr lang="en-IE" altLang="en-US" sz="2000" dirty="0">
                <a:latin typeface="Arial" panose="020B0604020202020204" pitchFamily="34" charset="0"/>
                <a:cs typeface="Arial" panose="020B0604020202020204" pitchFamily="34" charset="0"/>
              </a:rPr>
              <a:t>Intrusion - event is relived by the person</a:t>
            </a:r>
          </a:p>
          <a:p>
            <a:pPr marL="342900" indent="-342900">
              <a:lnSpc>
                <a:spcPct val="80000"/>
              </a:lnSpc>
              <a:buFont typeface="Arial" panose="020B0604020202020204" pitchFamily="34" charset="0"/>
              <a:buChar char="•"/>
            </a:pPr>
            <a:r>
              <a:rPr lang="en-IE" altLang="en-US" sz="2000" dirty="0">
                <a:latin typeface="Arial" panose="020B0604020202020204" pitchFamily="34" charset="0"/>
                <a:cs typeface="Arial" panose="020B0604020202020204" pitchFamily="34" charset="0"/>
              </a:rPr>
              <a:t>Avoidance - stimuli associated with the event are avoided</a:t>
            </a:r>
          </a:p>
          <a:p>
            <a:pPr marL="342900" indent="-342900">
              <a:lnSpc>
                <a:spcPct val="80000"/>
              </a:lnSpc>
              <a:buFont typeface="Arial" panose="020B0604020202020204" pitchFamily="34" charset="0"/>
              <a:buChar char="•"/>
            </a:pPr>
            <a:r>
              <a:rPr lang="en-IE" altLang="en-US" sz="2000" dirty="0">
                <a:latin typeface="Arial" panose="020B0604020202020204" pitchFamily="34" charset="0"/>
                <a:cs typeface="Arial" panose="020B0604020202020204" pitchFamily="34" charset="0"/>
              </a:rPr>
              <a:t>Physical - persistent physical symptoms of arousal or hypervigilance</a:t>
            </a:r>
          </a:p>
          <a:p>
            <a:pPr marL="342900" indent="-342900">
              <a:lnSpc>
                <a:spcPct val="80000"/>
              </a:lnSpc>
              <a:buFont typeface="Arial" panose="020B0604020202020204" pitchFamily="34" charset="0"/>
              <a:buChar char="•"/>
            </a:pPr>
            <a:r>
              <a:rPr lang="en-IE" altLang="en-US" sz="2000" dirty="0">
                <a:latin typeface="Arial" panose="020B0604020202020204" pitchFamily="34" charset="0"/>
                <a:cs typeface="Arial" panose="020B0604020202020204" pitchFamily="34" charset="0"/>
              </a:rPr>
              <a:t>Social – disruption in social, occupational or other areas of functioning</a:t>
            </a:r>
          </a:p>
          <a:p>
            <a:pPr marL="342900" indent="-342900">
              <a:lnSpc>
                <a:spcPct val="80000"/>
              </a:lnSpc>
              <a:buFont typeface="Arial" panose="020B0604020202020204" pitchFamily="34" charset="0"/>
              <a:buChar char="•"/>
            </a:pPr>
            <a:r>
              <a:rPr lang="en-IE" altLang="en-US" sz="2000" dirty="0">
                <a:latin typeface="Arial" panose="020B0604020202020204" pitchFamily="34" charset="0"/>
                <a:cs typeface="Arial" panose="020B0604020202020204" pitchFamily="34" charset="0"/>
              </a:rPr>
              <a:t>Time – above symptoms last longer than 1 month</a:t>
            </a:r>
            <a:endParaRPr lang="en-US" alt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0340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8838" y="1347537"/>
            <a:ext cx="7300762" cy="584775"/>
          </a:xfrm>
          <a:prstGeom prst="rect">
            <a:avLst/>
          </a:prstGeom>
          <a:noFill/>
        </p:spPr>
        <p:txBody>
          <a:bodyPr wrap="square" rtlCol="0">
            <a:spAutoFit/>
          </a:bodyPr>
          <a:lstStyle/>
          <a:p>
            <a:r>
              <a:rPr lang="en-GB" sz="3200" b="1" dirty="0">
                <a:solidFill>
                  <a:srgbClr val="A00054"/>
                </a:solidFill>
              </a:rPr>
              <a:t>Traumatic memories</a:t>
            </a:r>
          </a:p>
        </p:txBody>
      </p:sp>
      <p:sp>
        <p:nvSpPr>
          <p:cNvPr id="3" name="TextBox 2"/>
          <p:cNvSpPr txBox="1"/>
          <p:nvPr/>
        </p:nvSpPr>
        <p:spPr>
          <a:xfrm>
            <a:off x="991402" y="2449629"/>
            <a:ext cx="7271886" cy="2862322"/>
          </a:xfrm>
          <a:prstGeom prst="rect">
            <a:avLst/>
          </a:prstGeom>
          <a:noFill/>
        </p:spPr>
        <p:txBody>
          <a:bodyPr wrap="square" rtlCol="0">
            <a:spAutoFit/>
          </a:bodyPr>
          <a:lstStyle/>
          <a:p>
            <a:pPr marL="342900" indent="-342900">
              <a:buFont typeface="Arial" panose="020B0604020202020204" pitchFamily="34" charset="0"/>
              <a:buChar char="•"/>
            </a:pPr>
            <a:r>
              <a:rPr lang="en-US" sz="2000"/>
              <a:t>Prevalence of traumatic exposure is underestimated </a:t>
            </a:r>
          </a:p>
          <a:p>
            <a:pPr marL="342900" indent="-342900">
              <a:buFont typeface="Arial" panose="020B0604020202020204" pitchFamily="34" charset="0"/>
              <a:buChar char="•"/>
            </a:pPr>
            <a:r>
              <a:rPr lang="en-US" sz="2000"/>
              <a:t>Traumatic memories are far more prevalent than PTSD </a:t>
            </a:r>
          </a:p>
          <a:p>
            <a:pPr marL="342900" indent="-342900">
              <a:buFont typeface="Arial" panose="020B0604020202020204" pitchFamily="34" charset="0"/>
              <a:buChar char="•"/>
            </a:pPr>
            <a:r>
              <a:rPr lang="en-US" sz="2000"/>
              <a:t>Leave a significant minority hyper-reactive to cues </a:t>
            </a:r>
          </a:p>
          <a:p>
            <a:pPr marL="342900" indent="-342900">
              <a:buFont typeface="Arial" panose="020B0604020202020204" pitchFamily="34" charset="0"/>
              <a:buChar char="•"/>
            </a:pPr>
            <a:r>
              <a:rPr lang="en-US" sz="2000"/>
              <a:t>Traumatic preoccupation and orientation remains but link to arousal and avoidance is not recognized particularly in simple phobia</a:t>
            </a:r>
          </a:p>
          <a:p>
            <a:pPr marL="342900" indent="-342900">
              <a:buFont typeface="Arial" panose="020B0604020202020204" pitchFamily="34" charset="0"/>
              <a:buChar char="•"/>
            </a:pPr>
            <a:r>
              <a:rPr lang="en-GB" sz="2000"/>
              <a:t>Risk of further activation </a:t>
            </a:r>
          </a:p>
          <a:p>
            <a:pPr marL="342900" indent="-342900">
              <a:buFont typeface="Arial" panose="020B0604020202020204" pitchFamily="34" charset="0"/>
              <a:buChar char="•"/>
            </a:pPr>
            <a:r>
              <a:rPr lang="en-US" sz="2000"/>
              <a:t>Marker of general risk for psychopathology </a:t>
            </a:r>
          </a:p>
          <a:p>
            <a:pPr marL="342900" indent="-342900">
              <a:buFont typeface="Arial" panose="020B0604020202020204" pitchFamily="34" charset="0"/>
              <a:buChar char="•"/>
            </a:pPr>
            <a:r>
              <a:rPr lang="en-GB" sz="2000"/>
              <a:t>Clinically seldom documented</a:t>
            </a:r>
            <a:endParaRPr lang="en-GB" sz="2000" dirty="0"/>
          </a:p>
        </p:txBody>
      </p:sp>
    </p:spTree>
    <p:extLst>
      <p:ext uri="{BB962C8B-B14F-4D97-AF65-F5344CB8AC3E}">
        <p14:creationId xmlns:p14="http://schemas.microsoft.com/office/powerpoint/2010/main" val="2631681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8780" y="1232034"/>
            <a:ext cx="6901314" cy="584775"/>
          </a:xfrm>
          <a:prstGeom prst="rect">
            <a:avLst/>
          </a:prstGeom>
          <a:noFill/>
        </p:spPr>
        <p:txBody>
          <a:bodyPr wrap="square" rtlCol="0">
            <a:spAutoFit/>
          </a:bodyPr>
          <a:lstStyle/>
          <a:p>
            <a:r>
              <a:rPr lang="en-GB" sz="3200" b="1" dirty="0">
                <a:solidFill>
                  <a:srgbClr val="A00054"/>
                </a:solidFill>
              </a:rPr>
              <a:t>Types of Trauma</a:t>
            </a:r>
          </a:p>
        </p:txBody>
      </p:sp>
      <p:sp>
        <p:nvSpPr>
          <p:cNvPr id="3" name="TextBox 2"/>
          <p:cNvSpPr txBox="1"/>
          <p:nvPr/>
        </p:nvSpPr>
        <p:spPr>
          <a:xfrm>
            <a:off x="1159844" y="2194561"/>
            <a:ext cx="6684745" cy="2825389"/>
          </a:xfrm>
          <a:prstGeom prst="rect">
            <a:avLst/>
          </a:prstGeom>
          <a:noFill/>
        </p:spPr>
        <p:txBody>
          <a:bodyPr wrap="square" rtlCol="0">
            <a:spAutoFit/>
          </a:bodyPr>
          <a:lstStyle/>
          <a:p>
            <a:pPr marL="285750" indent="-285750">
              <a:lnSpc>
                <a:spcPct val="80000"/>
              </a:lnSpc>
              <a:buFont typeface="Arial" panose="020B0604020202020204" pitchFamily="34" charset="0"/>
              <a:buChar char="•"/>
              <a:defRPr/>
            </a:pPr>
            <a:r>
              <a:rPr lang="en-US" altLang="en-US" dirty="0"/>
              <a:t>Recent Single Event</a:t>
            </a:r>
          </a:p>
          <a:p>
            <a:pPr marL="742950" lvl="1" indent="-285750">
              <a:lnSpc>
                <a:spcPct val="80000"/>
              </a:lnSpc>
              <a:buFont typeface="Arial" panose="020B0604020202020204" pitchFamily="34" charset="0"/>
              <a:buChar char="•"/>
              <a:defRPr/>
            </a:pPr>
            <a:r>
              <a:rPr lang="en-US" altLang="en-US" sz="1600" dirty="0"/>
              <a:t>Acute Stress reaction (dissociative and hypervigilant qualities often prominent)</a:t>
            </a:r>
          </a:p>
          <a:p>
            <a:pPr marL="742950" lvl="1" indent="-285750">
              <a:lnSpc>
                <a:spcPct val="80000"/>
              </a:lnSpc>
              <a:buFont typeface="Arial" panose="020B0604020202020204" pitchFamily="34" charset="0"/>
              <a:buChar char="•"/>
              <a:defRPr/>
            </a:pPr>
            <a:r>
              <a:rPr lang="en-US" altLang="en-US" sz="1600" dirty="0"/>
              <a:t>PTSD Acute (hypervigilant and avoidant qualities often prominent)</a:t>
            </a:r>
          </a:p>
          <a:p>
            <a:pPr marL="742950" lvl="1" indent="-285750">
              <a:lnSpc>
                <a:spcPct val="80000"/>
              </a:lnSpc>
              <a:buFont typeface="Arial" panose="020B0604020202020204" pitchFamily="34" charset="0"/>
              <a:buChar char="•"/>
              <a:defRPr/>
            </a:pPr>
            <a:r>
              <a:rPr lang="en-US" altLang="en-US" sz="1600" dirty="0"/>
              <a:t>PTSD Chronic ( symptoms after  3 months)</a:t>
            </a:r>
          </a:p>
          <a:p>
            <a:pPr marL="742950" lvl="1" indent="-285750">
              <a:lnSpc>
                <a:spcPct val="80000"/>
              </a:lnSpc>
              <a:buFont typeface="Arial" panose="020B0604020202020204" pitchFamily="34" charset="0"/>
              <a:buChar char="•"/>
              <a:defRPr/>
            </a:pPr>
            <a:endParaRPr lang="en-US" altLang="en-US" dirty="0"/>
          </a:p>
          <a:p>
            <a:pPr marL="285750" indent="-285750">
              <a:lnSpc>
                <a:spcPct val="80000"/>
              </a:lnSpc>
              <a:buFont typeface="Arial" panose="020B0604020202020204" pitchFamily="34" charset="0"/>
              <a:buChar char="•"/>
              <a:defRPr/>
            </a:pPr>
            <a:r>
              <a:rPr lang="en-US" altLang="en-US" dirty="0"/>
              <a:t>Complex Acute PTSD </a:t>
            </a:r>
          </a:p>
          <a:p>
            <a:pPr marL="1200150" lvl="2" indent="-285750">
              <a:lnSpc>
                <a:spcPct val="80000"/>
              </a:lnSpc>
              <a:buFont typeface="Arial" panose="020B0604020202020204" pitchFamily="34" charset="0"/>
              <a:buChar char="•"/>
              <a:defRPr/>
            </a:pPr>
            <a:r>
              <a:rPr lang="en-US" altLang="en-US" sz="1600" dirty="0"/>
              <a:t>Other co-existing psychological or physical problems</a:t>
            </a:r>
          </a:p>
          <a:p>
            <a:pPr marL="1200150" lvl="2" indent="-285750">
              <a:lnSpc>
                <a:spcPct val="80000"/>
              </a:lnSpc>
              <a:buFont typeface="Arial" panose="020B0604020202020204" pitchFamily="34" charset="0"/>
              <a:buChar char="•"/>
              <a:defRPr/>
            </a:pPr>
            <a:endParaRPr lang="en-US" altLang="en-US" dirty="0"/>
          </a:p>
          <a:p>
            <a:pPr marL="285750" indent="-285750">
              <a:lnSpc>
                <a:spcPct val="80000"/>
              </a:lnSpc>
              <a:buFont typeface="Arial" panose="020B0604020202020204" pitchFamily="34" charset="0"/>
              <a:buChar char="•"/>
              <a:defRPr/>
            </a:pPr>
            <a:r>
              <a:rPr lang="en-US" altLang="en-US" dirty="0"/>
              <a:t>Complex Chronic PTSD/Trauma</a:t>
            </a:r>
          </a:p>
          <a:p>
            <a:pPr marL="1200150" lvl="2" indent="-285750">
              <a:lnSpc>
                <a:spcPct val="80000"/>
              </a:lnSpc>
              <a:buFont typeface="Arial" panose="020B0604020202020204" pitchFamily="34" charset="0"/>
              <a:buChar char="•"/>
              <a:defRPr/>
            </a:pPr>
            <a:endParaRPr lang="en-US" altLang="en-US" dirty="0"/>
          </a:p>
          <a:p>
            <a:pPr marL="285750" indent="-285750">
              <a:lnSpc>
                <a:spcPct val="80000"/>
              </a:lnSpc>
              <a:buFont typeface="Arial" panose="020B0604020202020204" pitchFamily="34" charset="0"/>
              <a:buChar char="•"/>
              <a:defRPr/>
            </a:pPr>
            <a:r>
              <a:rPr lang="en-US" altLang="en-US" dirty="0"/>
              <a:t>Delayed PTSD</a:t>
            </a:r>
          </a:p>
        </p:txBody>
      </p:sp>
    </p:spTree>
    <p:extLst>
      <p:ext uri="{BB962C8B-B14F-4D97-AF65-F5344CB8AC3E}">
        <p14:creationId xmlns:p14="http://schemas.microsoft.com/office/powerpoint/2010/main" val="1185773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9353" y="1265722"/>
            <a:ext cx="6497052" cy="584775"/>
          </a:xfrm>
          <a:prstGeom prst="rect">
            <a:avLst/>
          </a:prstGeom>
          <a:noFill/>
        </p:spPr>
        <p:txBody>
          <a:bodyPr wrap="square" rtlCol="0">
            <a:spAutoFit/>
          </a:bodyPr>
          <a:lstStyle/>
          <a:p>
            <a:r>
              <a:rPr lang="en-GB" sz="3200" b="1" dirty="0">
                <a:solidFill>
                  <a:srgbClr val="A00054"/>
                </a:solidFill>
              </a:rPr>
              <a:t>Differential Diagnosis</a:t>
            </a:r>
          </a:p>
        </p:txBody>
      </p:sp>
      <p:sp>
        <p:nvSpPr>
          <p:cNvPr id="3" name="TextBox 2"/>
          <p:cNvSpPr txBox="1"/>
          <p:nvPr/>
        </p:nvSpPr>
        <p:spPr>
          <a:xfrm>
            <a:off x="1544855" y="2497756"/>
            <a:ext cx="6381549" cy="1938992"/>
          </a:xfrm>
          <a:prstGeom prst="rect">
            <a:avLst/>
          </a:prstGeom>
          <a:noFill/>
        </p:spPr>
        <p:txBody>
          <a:bodyPr wrap="square" rtlCol="0">
            <a:spAutoFit/>
          </a:bodyPr>
          <a:lstStyle/>
          <a:p>
            <a:pPr marL="342900" indent="-342900">
              <a:buFont typeface="Arial" panose="020B0604020202020204" pitchFamily="34" charset="0"/>
              <a:buChar char="•"/>
            </a:pPr>
            <a:r>
              <a:rPr lang="en-GB" sz="2000"/>
              <a:t>Medical condition eg brain injury</a:t>
            </a:r>
          </a:p>
          <a:p>
            <a:pPr marL="342900" indent="-342900">
              <a:buFont typeface="Arial" panose="020B0604020202020204" pitchFamily="34" charset="0"/>
              <a:buChar char="•"/>
            </a:pPr>
            <a:r>
              <a:rPr lang="en-GB" sz="2000"/>
              <a:t>Substance induced condition</a:t>
            </a:r>
          </a:p>
          <a:p>
            <a:pPr marL="342900" indent="-342900">
              <a:buFont typeface="Arial" panose="020B0604020202020204" pitchFamily="34" charset="0"/>
              <a:buChar char="•"/>
            </a:pPr>
            <a:r>
              <a:rPr lang="en-GB" sz="2000"/>
              <a:t>Dissociative disorder</a:t>
            </a:r>
          </a:p>
          <a:p>
            <a:pPr marL="342900" indent="-342900">
              <a:buFont typeface="Arial" panose="020B0604020202020204" pitchFamily="34" charset="0"/>
              <a:buChar char="•"/>
            </a:pPr>
            <a:r>
              <a:rPr lang="en-GB" sz="2000"/>
              <a:t>Depression</a:t>
            </a:r>
          </a:p>
          <a:p>
            <a:pPr marL="342900" indent="-342900">
              <a:buFont typeface="Arial" panose="020B0604020202020204" pitchFamily="34" charset="0"/>
              <a:buChar char="•"/>
            </a:pPr>
            <a:r>
              <a:rPr lang="en-GB" sz="2000"/>
              <a:t>Borderline personality disorder</a:t>
            </a:r>
          </a:p>
          <a:p>
            <a:pPr marL="342900" indent="-342900">
              <a:buFont typeface="Arial" panose="020B0604020202020204" pitchFamily="34" charset="0"/>
              <a:buChar char="•"/>
            </a:pPr>
            <a:r>
              <a:rPr lang="en-GB" sz="2000"/>
              <a:t>Malingering</a:t>
            </a:r>
            <a:endParaRPr lang="en-GB" sz="2000" dirty="0"/>
          </a:p>
        </p:txBody>
      </p:sp>
    </p:spTree>
    <p:extLst>
      <p:ext uri="{BB962C8B-B14F-4D97-AF65-F5344CB8AC3E}">
        <p14:creationId xmlns:p14="http://schemas.microsoft.com/office/powerpoint/2010/main" val="3124553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6017" y="1280160"/>
            <a:ext cx="7421078" cy="1077218"/>
          </a:xfrm>
          <a:prstGeom prst="rect">
            <a:avLst/>
          </a:prstGeom>
          <a:noFill/>
        </p:spPr>
        <p:txBody>
          <a:bodyPr wrap="square" rtlCol="0">
            <a:spAutoFit/>
          </a:bodyPr>
          <a:lstStyle/>
          <a:p>
            <a:r>
              <a:rPr lang="en-GB" sz="3200" b="1" dirty="0">
                <a:solidFill>
                  <a:srgbClr val="A00054"/>
                </a:solidFill>
              </a:rPr>
              <a:t>High risk groups for developing </a:t>
            </a:r>
            <a:r>
              <a:rPr lang="en-GB" sz="3200" b="1" dirty="0" err="1">
                <a:solidFill>
                  <a:srgbClr val="A00054"/>
                </a:solidFill>
              </a:rPr>
              <a:t>PTSD</a:t>
            </a:r>
            <a:r>
              <a:rPr lang="en-GB" sz="3200" b="1" dirty="0">
                <a:solidFill>
                  <a:srgbClr val="A00054"/>
                </a:solidFill>
              </a:rPr>
              <a:t> after trauma in adulthood</a:t>
            </a:r>
          </a:p>
        </p:txBody>
      </p:sp>
      <p:sp>
        <p:nvSpPr>
          <p:cNvPr id="3" name="TextBox 2"/>
          <p:cNvSpPr txBox="1"/>
          <p:nvPr/>
        </p:nvSpPr>
        <p:spPr>
          <a:xfrm>
            <a:off x="616017" y="2911642"/>
            <a:ext cx="7575082" cy="2554545"/>
          </a:xfrm>
          <a:prstGeom prst="rect">
            <a:avLst/>
          </a:prstGeom>
          <a:noFill/>
        </p:spPr>
        <p:txBody>
          <a:bodyPr wrap="square" rtlCol="0">
            <a:spAutoFit/>
          </a:bodyPr>
          <a:lstStyle/>
          <a:p>
            <a:pPr marL="342900" indent="-342900">
              <a:buFont typeface="Arial" panose="020B0604020202020204" pitchFamily="34" charset="0"/>
              <a:buChar char="•"/>
            </a:pPr>
            <a:r>
              <a:rPr lang="en-IE" altLang="en-US" sz="2000" dirty="0"/>
              <a:t>Shipwreck survivors     75%                        </a:t>
            </a:r>
          </a:p>
          <a:p>
            <a:pPr marL="342900" indent="-342900">
              <a:buFont typeface="Arial" panose="020B0604020202020204" pitchFamily="34" charset="0"/>
              <a:buChar char="•"/>
            </a:pPr>
            <a:r>
              <a:rPr lang="en-IE" altLang="en-US" sz="2000" dirty="0"/>
              <a:t>Bombing/Terrorist survivors  50%</a:t>
            </a:r>
          </a:p>
          <a:p>
            <a:pPr marL="342900" indent="-342900">
              <a:buFont typeface="Arial" panose="020B0604020202020204" pitchFamily="34" charset="0"/>
              <a:buChar char="•"/>
            </a:pPr>
            <a:r>
              <a:rPr lang="en-IE" altLang="en-US" sz="2000" dirty="0"/>
              <a:t>Rape victims  50%</a:t>
            </a:r>
          </a:p>
          <a:p>
            <a:pPr marL="342900" indent="-342900">
              <a:buFont typeface="Arial" panose="020B0604020202020204" pitchFamily="34" charset="0"/>
              <a:buChar char="•"/>
            </a:pPr>
            <a:r>
              <a:rPr lang="en-IE" altLang="en-US" sz="2000" dirty="0"/>
              <a:t>Combat veterans  40%</a:t>
            </a:r>
          </a:p>
          <a:p>
            <a:pPr marL="342900" indent="-342900">
              <a:buFont typeface="Arial" panose="020B0604020202020204" pitchFamily="34" charset="0"/>
              <a:buChar char="•"/>
            </a:pPr>
            <a:r>
              <a:rPr lang="en-IE" altLang="en-US" sz="2000" dirty="0"/>
              <a:t>Victims of bullying  35%</a:t>
            </a:r>
          </a:p>
          <a:p>
            <a:pPr marL="342900" indent="-342900">
              <a:buFont typeface="Arial" panose="020B0604020202020204" pitchFamily="34" charset="0"/>
              <a:buChar char="•"/>
            </a:pPr>
            <a:r>
              <a:rPr lang="en-IE" altLang="en-US" sz="2000" dirty="0"/>
              <a:t>Emergency Rescuers  30%</a:t>
            </a:r>
          </a:p>
          <a:p>
            <a:pPr marL="342900" indent="-342900">
              <a:buFont typeface="Arial" panose="020B0604020202020204" pitchFamily="34" charset="0"/>
              <a:buChar char="•"/>
            </a:pPr>
            <a:r>
              <a:rPr lang="en-IE" altLang="en-US" sz="2000" dirty="0"/>
              <a:t>Car crash survivors  20%</a:t>
            </a:r>
          </a:p>
          <a:p>
            <a:pPr marL="342900" indent="-342900">
              <a:buFont typeface="Arial" panose="020B0604020202020204" pitchFamily="34" charset="0"/>
              <a:buChar char="•"/>
            </a:pPr>
            <a:r>
              <a:rPr lang="en-IE" altLang="en-US" sz="2000" dirty="0"/>
              <a:t>General Population  1.5%</a:t>
            </a:r>
            <a:endParaRPr lang="en-US" altLang="en-US" sz="2000" dirty="0"/>
          </a:p>
        </p:txBody>
      </p:sp>
    </p:spTree>
    <p:extLst>
      <p:ext uri="{BB962C8B-B14F-4D97-AF65-F5344CB8AC3E}">
        <p14:creationId xmlns:p14="http://schemas.microsoft.com/office/powerpoint/2010/main" val="4165651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6531" y="1251284"/>
            <a:ext cx="6939814" cy="1077218"/>
          </a:xfrm>
          <a:prstGeom prst="rect">
            <a:avLst/>
          </a:prstGeom>
          <a:noFill/>
        </p:spPr>
        <p:txBody>
          <a:bodyPr wrap="square" rtlCol="0">
            <a:spAutoFit/>
          </a:bodyPr>
          <a:lstStyle/>
          <a:p>
            <a:r>
              <a:rPr lang="en-GB" sz="3200" b="1" dirty="0">
                <a:solidFill>
                  <a:srgbClr val="A00054"/>
                </a:solidFill>
              </a:rPr>
              <a:t>Higher risk of exposure to traumatic event</a:t>
            </a:r>
          </a:p>
        </p:txBody>
      </p:sp>
      <p:sp>
        <p:nvSpPr>
          <p:cNvPr id="3" name="TextBox 2"/>
          <p:cNvSpPr txBox="1"/>
          <p:nvPr/>
        </p:nvSpPr>
        <p:spPr>
          <a:xfrm>
            <a:off x="1116531" y="2507381"/>
            <a:ext cx="6564429" cy="2308324"/>
          </a:xfrm>
          <a:prstGeom prst="rect">
            <a:avLst/>
          </a:prstGeom>
          <a:noFill/>
        </p:spPr>
        <p:txBody>
          <a:bodyPr wrap="square" rtlCol="0">
            <a:spAutoFit/>
          </a:bodyPr>
          <a:lstStyle/>
          <a:p>
            <a:pPr marL="285750" indent="-285750">
              <a:buFont typeface="Arial" panose="020B0604020202020204" pitchFamily="34" charset="0"/>
              <a:buChar char="•"/>
            </a:pPr>
            <a:r>
              <a:rPr lang="en-GB" sz="2400" dirty="0"/>
              <a:t>Male</a:t>
            </a:r>
          </a:p>
          <a:p>
            <a:pPr marL="285750" indent="-285750">
              <a:buFont typeface="Arial" panose="020B0604020202020204" pitchFamily="34" charset="0"/>
              <a:buChar char="•"/>
            </a:pPr>
            <a:r>
              <a:rPr lang="en-GB" sz="2400" dirty="0"/>
              <a:t>Lower educational achievement</a:t>
            </a:r>
          </a:p>
          <a:p>
            <a:pPr marL="285750" indent="-285750">
              <a:buFont typeface="Arial" panose="020B0604020202020204" pitchFamily="34" charset="0"/>
              <a:buChar char="•"/>
            </a:pPr>
            <a:r>
              <a:rPr lang="en-GB" sz="2400" dirty="0"/>
              <a:t>Extroversion</a:t>
            </a:r>
          </a:p>
          <a:p>
            <a:pPr marL="285750" indent="-285750">
              <a:buFont typeface="Arial" panose="020B0604020202020204" pitchFamily="34" charset="0"/>
              <a:buChar char="•"/>
            </a:pPr>
            <a:r>
              <a:rPr lang="en-GB" sz="2400" dirty="0"/>
              <a:t>Neuroticism</a:t>
            </a:r>
          </a:p>
          <a:p>
            <a:pPr marL="285750" indent="-285750">
              <a:buFont typeface="Arial" panose="020B0604020202020204" pitchFamily="34" charset="0"/>
              <a:buChar char="•"/>
            </a:pPr>
            <a:r>
              <a:rPr lang="en-GB" sz="2400" dirty="0"/>
              <a:t>Early conduct disorder</a:t>
            </a:r>
          </a:p>
          <a:p>
            <a:pPr marL="285750" indent="-285750">
              <a:buFont typeface="Arial" panose="020B0604020202020204" pitchFamily="34" charset="0"/>
              <a:buChar char="•"/>
            </a:pPr>
            <a:r>
              <a:rPr lang="en-GB" sz="2400" dirty="0"/>
              <a:t>Family psychiatric history</a:t>
            </a:r>
          </a:p>
        </p:txBody>
      </p:sp>
    </p:spTree>
    <p:extLst>
      <p:ext uri="{BB962C8B-B14F-4D97-AF65-F5344CB8AC3E}">
        <p14:creationId xmlns:p14="http://schemas.microsoft.com/office/powerpoint/2010/main" val="2764800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5840" y="1193533"/>
            <a:ext cx="7156383" cy="584775"/>
          </a:xfrm>
          <a:prstGeom prst="rect">
            <a:avLst/>
          </a:prstGeom>
          <a:noFill/>
        </p:spPr>
        <p:txBody>
          <a:bodyPr wrap="square" rtlCol="0">
            <a:spAutoFit/>
          </a:bodyPr>
          <a:lstStyle/>
          <a:p>
            <a:r>
              <a:rPr lang="en-GB" sz="3200" b="1" dirty="0">
                <a:solidFill>
                  <a:srgbClr val="A00054"/>
                </a:solidFill>
              </a:rPr>
              <a:t>Higher risk of developing </a:t>
            </a:r>
            <a:r>
              <a:rPr lang="en-GB" sz="3200" b="1" dirty="0" err="1">
                <a:solidFill>
                  <a:srgbClr val="A00054"/>
                </a:solidFill>
              </a:rPr>
              <a:t>PTSD</a:t>
            </a:r>
            <a:endParaRPr lang="en-GB" sz="3200" b="1" dirty="0">
              <a:solidFill>
                <a:srgbClr val="A00054"/>
              </a:solidFill>
            </a:endParaRPr>
          </a:p>
        </p:txBody>
      </p:sp>
      <p:sp>
        <p:nvSpPr>
          <p:cNvPr id="3" name="TextBox 2"/>
          <p:cNvSpPr txBox="1"/>
          <p:nvPr/>
        </p:nvSpPr>
        <p:spPr>
          <a:xfrm>
            <a:off x="1063592" y="1977992"/>
            <a:ext cx="6535553" cy="2308324"/>
          </a:xfrm>
          <a:prstGeom prst="rect">
            <a:avLst/>
          </a:prstGeom>
          <a:noFill/>
        </p:spPr>
        <p:txBody>
          <a:bodyPr wrap="square" rtlCol="0">
            <a:spAutoFit/>
          </a:bodyPr>
          <a:lstStyle/>
          <a:p>
            <a:pPr marL="342900" indent="-342900">
              <a:buFont typeface="Arial" panose="020B0604020202020204" pitchFamily="34" charset="0"/>
              <a:buChar char="•"/>
            </a:pPr>
            <a:r>
              <a:rPr lang="en-GB" sz="2400" dirty="0"/>
              <a:t>Female </a:t>
            </a:r>
          </a:p>
          <a:p>
            <a:pPr marL="342900" indent="-342900">
              <a:buFont typeface="Arial" panose="020B0604020202020204" pitchFamily="34" charset="0"/>
              <a:buChar char="•"/>
            </a:pPr>
            <a:r>
              <a:rPr lang="en-GB" sz="2400" dirty="0"/>
              <a:t>Neuroticism</a:t>
            </a:r>
          </a:p>
          <a:p>
            <a:pPr marL="342900" indent="-342900">
              <a:buFont typeface="Arial" panose="020B0604020202020204" pitchFamily="34" charset="0"/>
              <a:buChar char="•"/>
            </a:pPr>
            <a:r>
              <a:rPr lang="en-GB" sz="2400" dirty="0"/>
              <a:t>Early separation from parents</a:t>
            </a:r>
          </a:p>
          <a:p>
            <a:pPr marL="342900" indent="-342900">
              <a:buFont typeface="Arial" panose="020B0604020202020204" pitchFamily="34" charset="0"/>
              <a:buChar char="•"/>
            </a:pPr>
            <a:r>
              <a:rPr lang="en-GB" sz="2400" dirty="0"/>
              <a:t>Previous depression and anxiety</a:t>
            </a:r>
          </a:p>
          <a:p>
            <a:pPr marL="342900" indent="-342900">
              <a:buFont typeface="Arial" panose="020B0604020202020204" pitchFamily="34" charset="0"/>
              <a:buChar char="•"/>
            </a:pPr>
            <a:r>
              <a:rPr lang="en-GB" sz="2400" dirty="0"/>
              <a:t>Family history of anxiety</a:t>
            </a:r>
          </a:p>
          <a:p>
            <a:pPr marL="342900" indent="-342900">
              <a:buFont typeface="Arial" panose="020B0604020202020204" pitchFamily="34" charset="0"/>
              <a:buChar char="•"/>
            </a:pPr>
            <a:r>
              <a:rPr lang="en-GB" sz="2400" dirty="0"/>
              <a:t>Family history of antisocial </a:t>
            </a:r>
            <a:r>
              <a:rPr lang="en-GB" sz="2400" dirty="0" err="1"/>
              <a:t>PD</a:t>
            </a:r>
            <a:endParaRPr lang="en-GB" sz="2400" dirty="0"/>
          </a:p>
        </p:txBody>
      </p:sp>
    </p:spTree>
    <p:extLst>
      <p:ext uri="{BB962C8B-B14F-4D97-AF65-F5344CB8AC3E}">
        <p14:creationId xmlns:p14="http://schemas.microsoft.com/office/powerpoint/2010/main" val="3517815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7023" y="1232034"/>
            <a:ext cx="7661710" cy="584775"/>
          </a:xfrm>
          <a:prstGeom prst="rect">
            <a:avLst/>
          </a:prstGeom>
          <a:noFill/>
        </p:spPr>
        <p:txBody>
          <a:bodyPr wrap="square" rtlCol="0">
            <a:spAutoFit/>
          </a:bodyPr>
          <a:lstStyle/>
          <a:p>
            <a:r>
              <a:rPr lang="en-GB" sz="3200" b="1" dirty="0">
                <a:solidFill>
                  <a:srgbClr val="A00054"/>
                </a:solidFill>
              </a:rPr>
              <a:t>Prevalence of </a:t>
            </a:r>
            <a:r>
              <a:rPr lang="en-GB" sz="3200" b="1" dirty="0" err="1">
                <a:solidFill>
                  <a:srgbClr val="A00054"/>
                </a:solidFill>
              </a:rPr>
              <a:t>PTSD</a:t>
            </a:r>
            <a:endParaRPr lang="en-GB" sz="3200" b="1" dirty="0">
              <a:solidFill>
                <a:srgbClr val="A00054"/>
              </a:solidFill>
            </a:endParaRPr>
          </a:p>
        </p:txBody>
      </p:sp>
      <p:sp>
        <p:nvSpPr>
          <p:cNvPr id="3" name="TextBox 2"/>
          <p:cNvSpPr txBox="1"/>
          <p:nvPr/>
        </p:nvSpPr>
        <p:spPr>
          <a:xfrm>
            <a:off x="847023" y="2310063"/>
            <a:ext cx="6626994" cy="3046988"/>
          </a:xfrm>
          <a:prstGeom prst="rect">
            <a:avLst/>
          </a:prstGeom>
          <a:noFill/>
        </p:spPr>
        <p:txBody>
          <a:bodyPr wrap="square" rtlCol="0">
            <a:spAutoFit/>
          </a:bodyPr>
          <a:lstStyle/>
          <a:p>
            <a:pPr marL="285750" indent="-285750">
              <a:buFont typeface="Arial" panose="020B0604020202020204" pitchFamily="34" charset="0"/>
              <a:buChar char="•"/>
            </a:pPr>
            <a:r>
              <a:rPr lang="en-GB" sz="2400"/>
              <a:t>In USA  1% of general population</a:t>
            </a:r>
          </a:p>
          <a:p>
            <a:pPr marL="285750" indent="-285750">
              <a:buFont typeface="Arial" panose="020B0604020202020204" pitchFamily="34" charset="0"/>
              <a:buChar char="•"/>
            </a:pPr>
            <a:endParaRPr lang="en-GB" sz="2400"/>
          </a:p>
          <a:p>
            <a:pPr marL="285750" indent="-285750">
              <a:buFont typeface="Arial" panose="020B0604020202020204" pitchFamily="34" charset="0"/>
              <a:buChar char="•"/>
            </a:pPr>
            <a:r>
              <a:rPr lang="en-GB" sz="2400"/>
              <a:t>Lifetime prevalence up to 9.2%</a:t>
            </a:r>
          </a:p>
          <a:p>
            <a:pPr marL="285750" indent="-285750">
              <a:buFont typeface="Arial" panose="020B0604020202020204" pitchFamily="34" charset="0"/>
              <a:buChar char="•"/>
            </a:pPr>
            <a:endParaRPr lang="en-GB" sz="2400"/>
          </a:p>
          <a:p>
            <a:pPr marL="285750" indent="-285750">
              <a:buFont typeface="Arial" panose="020B0604020202020204" pitchFamily="34" charset="0"/>
              <a:buChar char="•"/>
            </a:pPr>
            <a:r>
              <a:rPr lang="en-GB" sz="2400"/>
              <a:t>In people exposed to traumatic events eg interpersonal violence –up to 20-30%</a:t>
            </a:r>
          </a:p>
          <a:p>
            <a:pPr marL="285750" indent="-285750">
              <a:buFont typeface="Arial" panose="020B0604020202020204" pitchFamily="34" charset="0"/>
              <a:buChar char="•"/>
            </a:pPr>
            <a:endParaRPr lang="en-GB" sz="2400"/>
          </a:p>
          <a:p>
            <a:pPr marL="285750" indent="-285750">
              <a:buFont typeface="Arial" panose="020B0604020202020204" pitchFamily="34" charset="0"/>
              <a:buChar char="•"/>
            </a:pPr>
            <a:r>
              <a:rPr lang="en-GB" sz="2400"/>
              <a:t>In all groups of all ages women &gt; men</a:t>
            </a:r>
            <a:endParaRPr lang="en-GB" sz="2400" dirty="0"/>
          </a:p>
        </p:txBody>
      </p:sp>
    </p:spTree>
    <p:extLst>
      <p:ext uri="{BB962C8B-B14F-4D97-AF65-F5344CB8AC3E}">
        <p14:creationId xmlns:p14="http://schemas.microsoft.com/office/powerpoint/2010/main" val="25655759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0455" y="1289785"/>
            <a:ext cx="6987941" cy="584775"/>
          </a:xfrm>
          <a:prstGeom prst="rect">
            <a:avLst/>
          </a:prstGeom>
          <a:noFill/>
        </p:spPr>
        <p:txBody>
          <a:bodyPr wrap="square" rtlCol="0">
            <a:spAutoFit/>
          </a:bodyPr>
          <a:lstStyle/>
          <a:p>
            <a:r>
              <a:rPr lang="en-GB" sz="3200" b="1" dirty="0">
                <a:solidFill>
                  <a:srgbClr val="A00054"/>
                </a:solidFill>
              </a:rPr>
              <a:t>Longitudinal Course</a:t>
            </a:r>
          </a:p>
        </p:txBody>
      </p:sp>
      <p:sp>
        <p:nvSpPr>
          <p:cNvPr id="3" name="TextBox 2"/>
          <p:cNvSpPr txBox="1"/>
          <p:nvPr/>
        </p:nvSpPr>
        <p:spPr>
          <a:xfrm>
            <a:off x="630455" y="2136808"/>
            <a:ext cx="7204509" cy="3046988"/>
          </a:xfrm>
          <a:prstGeom prst="rect">
            <a:avLst/>
          </a:prstGeom>
          <a:noFill/>
        </p:spPr>
        <p:txBody>
          <a:bodyPr wrap="square" rtlCol="0">
            <a:spAutoFit/>
          </a:bodyPr>
          <a:lstStyle/>
          <a:p>
            <a:pPr marL="285750" indent="-285750">
              <a:buFont typeface="Arial" panose="020B0604020202020204" pitchFamily="34" charset="0"/>
              <a:buChar char="•"/>
            </a:pPr>
            <a:r>
              <a:rPr lang="en-GB" sz="2400" dirty="0"/>
              <a:t>Post 9/11  </a:t>
            </a:r>
          </a:p>
          <a:p>
            <a:pPr marL="285750" indent="-285750">
              <a:buFont typeface="Arial" panose="020B0604020202020204" pitchFamily="34" charset="0"/>
              <a:buChar char="•"/>
            </a:pPr>
            <a:r>
              <a:rPr lang="en-US" sz="2400" dirty="0"/>
              <a:t>1267 with all 4 data points up to 42 months </a:t>
            </a:r>
            <a:endParaRPr lang="en-GB" sz="2400" dirty="0"/>
          </a:p>
          <a:p>
            <a:pPr marL="285750" indent="-285750">
              <a:buFont typeface="Arial" panose="020B0604020202020204" pitchFamily="34" charset="0"/>
              <a:buChar char="•"/>
            </a:pPr>
            <a:r>
              <a:rPr lang="en-US" sz="2400" dirty="0"/>
              <a:t>No distress or increasing symptoms is the most common pattern of response</a:t>
            </a:r>
          </a:p>
          <a:p>
            <a:pPr marL="285750" indent="-285750">
              <a:buFont typeface="Arial" panose="020B0604020202020204" pitchFamily="34" charset="0"/>
              <a:buChar char="•"/>
            </a:pPr>
            <a:r>
              <a:rPr lang="en-US" sz="2400" dirty="0"/>
              <a:t>Veterans from armed forces</a:t>
            </a:r>
            <a:endParaRPr lang="en-GB" sz="2400" dirty="0"/>
          </a:p>
          <a:p>
            <a:pPr marL="285750" indent="-285750">
              <a:buFont typeface="Arial" panose="020B0604020202020204" pitchFamily="34" charset="0"/>
              <a:buChar char="•"/>
            </a:pPr>
            <a:r>
              <a:rPr lang="en-US" sz="2400" dirty="0"/>
              <a:t>Individuals who coped at the time of stress exposure became unwell many years later  (delayed </a:t>
            </a:r>
            <a:r>
              <a:rPr lang="en-US" sz="2400" dirty="0" err="1"/>
              <a:t>PTSD</a:t>
            </a:r>
            <a:r>
              <a:rPr lang="en-US" sz="2400" dirty="0"/>
              <a:t>)</a:t>
            </a:r>
          </a:p>
        </p:txBody>
      </p:sp>
    </p:spTree>
    <p:extLst>
      <p:ext uri="{BB962C8B-B14F-4D97-AF65-F5344CB8AC3E}">
        <p14:creationId xmlns:p14="http://schemas.microsoft.com/office/powerpoint/2010/main" val="429638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4143" y="1193533"/>
            <a:ext cx="7127508" cy="584775"/>
          </a:xfrm>
          <a:prstGeom prst="rect">
            <a:avLst/>
          </a:prstGeom>
          <a:noFill/>
        </p:spPr>
        <p:txBody>
          <a:bodyPr wrap="square" rtlCol="0">
            <a:spAutoFit/>
          </a:bodyPr>
          <a:lstStyle/>
          <a:p>
            <a:r>
              <a:rPr lang="en-GB" sz="3200" b="1" dirty="0">
                <a:solidFill>
                  <a:srgbClr val="A00054"/>
                </a:solidFill>
              </a:rPr>
              <a:t>Longitudinal course</a:t>
            </a:r>
          </a:p>
        </p:txBody>
      </p:sp>
      <p:sp>
        <p:nvSpPr>
          <p:cNvPr id="3" name="TextBox 2"/>
          <p:cNvSpPr txBox="1"/>
          <p:nvPr/>
        </p:nvSpPr>
        <p:spPr>
          <a:xfrm>
            <a:off x="664143" y="2353377"/>
            <a:ext cx="6867625" cy="2677656"/>
          </a:xfrm>
          <a:prstGeom prst="rect">
            <a:avLst/>
          </a:prstGeom>
          <a:noFill/>
        </p:spPr>
        <p:txBody>
          <a:bodyPr wrap="square" rtlCol="0">
            <a:spAutoFit/>
          </a:bodyPr>
          <a:lstStyle/>
          <a:p>
            <a:pPr marL="285750" indent="-285750">
              <a:buFont typeface="Arial" panose="020B0604020202020204" pitchFamily="34" charset="0"/>
              <a:buChar char="•"/>
            </a:pPr>
            <a:r>
              <a:rPr lang="en-GB" sz="2400" dirty="0"/>
              <a:t>30% recover completely</a:t>
            </a:r>
          </a:p>
          <a:p>
            <a:pPr marL="285750" indent="-285750">
              <a:buFont typeface="Arial" panose="020B0604020202020204" pitchFamily="34" charset="0"/>
              <a:buChar char="•"/>
            </a:pPr>
            <a:r>
              <a:rPr lang="en-GB" sz="2400" dirty="0"/>
              <a:t>40% continue with mild symptoms</a:t>
            </a:r>
          </a:p>
          <a:p>
            <a:pPr marL="285750" indent="-285750">
              <a:buFont typeface="Arial" panose="020B0604020202020204" pitchFamily="34" charset="0"/>
              <a:buChar char="•"/>
            </a:pPr>
            <a:r>
              <a:rPr lang="en-GB" sz="2400" dirty="0"/>
              <a:t>20% moderate symptoms</a:t>
            </a:r>
          </a:p>
          <a:p>
            <a:pPr marL="285750" indent="-285750">
              <a:buFont typeface="Arial" panose="020B0604020202020204" pitchFamily="34" charset="0"/>
              <a:buChar char="•"/>
            </a:pPr>
            <a:r>
              <a:rPr lang="en-GB" sz="2400" dirty="0"/>
              <a:t>10% unchanged or worse</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Startle, irritability, nightmares, depression often get worse with age.</a:t>
            </a:r>
          </a:p>
        </p:txBody>
      </p:sp>
    </p:spTree>
    <p:extLst>
      <p:ext uri="{BB962C8B-B14F-4D97-AF65-F5344CB8AC3E}">
        <p14:creationId xmlns:p14="http://schemas.microsoft.com/office/powerpoint/2010/main" val="2067791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3200" dirty="0"/>
              <a:t>Psychotherapy: Trauma</a:t>
            </a:r>
          </a:p>
        </p:txBody>
      </p:sp>
      <p:sp>
        <p:nvSpPr>
          <p:cNvPr id="3" name="Subtitle 2"/>
          <p:cNvSpPr>
            <a:spLocks noGrp="1"/>
          </p:cNvSpPr>
          <p:nvPr>
            <p:ph type="subTitle" idx="1"/>
          </p:nvPr>
        </p:nvSpPr>
        <p:spPr>
          <a:xfrm>
            <a:off x="457200" y="1804987"/>
            <a:ext cx="7839075" cy="581025"/>
          </a:xfrm>
        </p:spPr>
        <p:txBody>
          <a:bodyPr/>
          <a:lstStyle/>
          <a:p>
            <a:r>
              <a:rPr lang="en-GB" dirty="0"/>
              <a:t>Aims of session:</a:t>
            </a:r>
          </a:p>
        </p:txBody>
      </p:sp>
      <p:sp>
        <p:nvSpPr>
          <p:cNvPr id="4" name="Text Placeholder 3"/>
          <p:cNvSpPr>
            <a:spLocks noGrp="1"/>
          </p:cNvSpPr>
          <p:nvPr>
            <p:ph type="body" sz="quarter" idx="13"/>
          </p:nvPr>
        </p:nvSpPr>
        <p:spPr/>
        <p:txBody>
          <a:bodyPr/>
          <a:lstStyle/>
          <a:p>
            <a:r>
              <a:rPr lang="en-GB" dirty="0"/>
              <a:t>Review the risk factors for developing PTSD</a:t>
            </a:r>
          </a:p>
          <a:p>
            <a:endParaRPr lang="en-GB" dirty="0"/>
          </a:p>
          <a:p>
            <a:r>
              <a:rPr lang="en-GB" dirty="0"/>
              <a:t>Summary of NICE Guidelines on PTSD</a:t>
            </a:r>
          </a:p>
          <a:p>
            <a:endParaRPr lang="en-GB" dirty="0"/>
          </a:p>
          <a:p>
            <a:r>
              <a:rPr lang="en-GB" dirty="0"/>
              <a:t>Psychological therapies for PTSD</a:t>
            </a:r>
          </a:p>
          <a:p>
            <a:endParaRPr lang="en-GB" dirty="0"/>
          </a:p>
          <a:p>
            <a:r>
              <a:rPr lang="en-GB" dirty="0"/>
              <a:t>Summary of research on outcomes of therapy </a:t>
            </a:r>
          </a:p>
          <a:p>
            <a:pPr marL="0" indent="0">
              <a:buNone/>
            </a:pPr>
            <a:endParaRPr lang="en-GB" dirty="0"/>
          </a:p>
        </p:txBody>
      </p:sp>
    </p:spTree>
    <p:extLst>
      <p:ext uri="{BB962C8B-B14F-4D97-AF65-F5344CB8AC3E}">
        <p14:creationId xmlns:p14="http://schemas.microsoft.com/office/powerpoint/2010/main" val="18834531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5899" y="1265722"/>
            <a:ext cx="7339263" cy="1077218"/>
          </a:xfrm>
          <a:prstGeom prst="rect">
            <a:avLst/>
          </a:prstGeom>
          <a:noFill/>
        </p:spPr>
        <p:txBody>
          <a:bodyPr wrap="square" rtlCol="0">
            <a:spAutoFit/>
          </a:bodyPr>
          <a:lstStyle/>
          <a:p>
            <a:r>
              <a:rPr lang="en-GB" sz="3200" b="1" dirty="0">
                <a:solidFill>
                  <a:srgbClr val="A00054"/>
                </a:solidFill>
              </a:rPr>
              <a:t>Trauma in childhood affects everything…</a:t>
            </a:r>
          </a:p>
        </p:txBody>
      </p:sp>
      <p:sp>
        <p:nvSpPr>
          <p:cNvPr id="3" name="TextBox 2"/>
          <p:cNvSpPr txBox="1"/>
          <p:nvPr/>
        </p:nvSpPr>
        <p:spPr>
          <a:xfrm>
            <a:off x="375385" y="2853891"/>
            <a:ext cx="7839777" cy="2913618"/>
          </a:xfrm>
          <a:prstGeom prst="rect">
            <a:avLst/>
          </a:prstGeom>
          <a:noFill/>
        </p:spPr>
        <p:txBody>
          <a:bodyPr wrap="square" rtlCol="0">
            <a:spAutoFit/>
          </a:bodyPr>
          <a:lstStyle/>
          <a:p>
            <a:pPr marL="891540" lvl="1" indent="-342900">
              <a:spcBef>
                <a:spcPts val="370"/>
              </a:spcBef>
              <a:buFont typeface="Arial" panose="020B0604020202020204" pitchFamily="34" charset="0"/>
              <a:buChar char="•"/>
              <a:defRPr/>
            </a:pPr>
            <a:r>
              <a:rPr lang="en-US" sz="2000" dirty="0"/>
              <a:t>Developmental milestones</a:t>
            </a:r>
          </a:p>
          <a:p>
            <a:pPr marL="891540" lvl="1" indent="-342900">
              <a:spcBef>
                <a:spcPts val="370"/>
              </a:spcBef>
              <a:buFont typeface="Arial" panose="020B0604020202020204" pitchFamily="34" charset="0"/>
              <a:buChar char="•"/>
              <a:defRPr/>
            </a:pPr>
            <a:r>
              <a:rPr lang="en-US" sz="2000" dirty="0"/>
              <a:t>Attachment</a:t>
            </a:r>
          </a:p>
          <a:p>
            <a:pPr marL="891540" lvl="1" indent="-342900">
              <a:spcBef>
                <a:spcPts val="370"/>
              </a:spcBef>
              <a:buFont typeface="Arial" panose="020B0604020202020204" pitchFamily="34" charset="0"/>
              <a:buChar char="•"/>
              <a:defRPr/>
            </a:pPr>
            <a:r>
              <a:rPr lang="en-US" sz="2000" dirty="0"/>
              <a:t>Intellectual capacity</a:t>
            </a:r>
          </a:p>
          <a:p>
            <a:pPr marL="891540" lvl="1" indent="-342900">
              <a:spcBef>
                <a:spcPts val="370"/>
              </a:spcBef>
              <a:buFont typeface="Arial" panose="020B0604020202020204" pitchFamily="34" charset="0"/>
              <a:buChar char="•"/>
              <a:defRPr/>
            </a:pPr>
            <a:r>
              <a:rPr lang="en-US" sz="2000" dirty="0"/>
              <a:t>Cognitive ability </a:t>
            </a:r>
          </a:p>
          <a:p>
            <a:pPr marL="891540" lvl="1" indent="-342900">
              <a:spcBef>
                <a:spcPts val="370"/>
              </a:spcBef>
              <a:buFont typeface="Arial" panose="020B0604020202020204" pitchFamily="34" charset="0"/>
              <a:buChar char="•"/>
              <a:defRPr/>
            </a:pPr>
            <a:r>
              <a:rPr lang="en-US" sz="2000" dirty="0"/>
              <a:t>Affect regulation</a:t>
            </a:r>
          </a:p>
          <a:p>
            <a:pPr marL="891540" lvl="1" indent="-342900">
              <a:spcBef>
                <a:spcPts val="370"/>
              </a:spcBef>
              <a:buFont typeface="Arial" panose="020B0604020202020204" pitchFamily="34" charset="0"/>
              <a:buChar char="•"/>
              <a:defRPr/>
            </a:pPr>
            <a:r>
              <a:rPr lang="en-US" sz="2000" dirty="0"/>
              <a:t>Interpersonal functioning</a:t>
            </a:r>
          </a:p>
          <a:p>
            <a:pPr marL="891540" lvl="1" indent="-342900">
              <a:spcBef>
                <a:spcPts val="370"/>
              </a:spcBef>
              <a:buFont typeface="Arial" panose="020B0604020202020204" pitchFamily="34" charset="0"/>
              <a:buChar char="•"/>
              <a:defRPr/>
            </a:pPr>
            <a:r>
              <a:rPr lang="en-US" sz="2000" dirty="0"/>
              <a:t>Mental health</a:t>
            </a:r>
          </a:p>
          <a:p>
            <a:pPr marL="891540" lvl="1" indent="-342900">
              <a:spcBef>
                <a:spcPts val="370"/>
              </a:spcBef>
              <a:buFont typeface="Arial" panose="020B0604020202020204" pitchFamily="34" charset="0"/>
              <a:buChar char="•"/>
              <a:defRPr/>
            </a:pPr>
            <a:r>
              <a:rPr lang="en-US" sz="2000" dirty="0"/>
              <a:t>Immune/Autoimmune system</a:t>
            </a:r>
          </a:p>
        </p:txBody>
      </p:sp>
    </p:spTree>
    <p:extLst>
      <p:ext uri="{BB962C8B-B14F-4D97-AF65-F5344CB8AC3E}">
        <p14:creationId xmlns:p14="http://schemas.microsoft.com/office/powerpoint/2010/main" val="38031897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8147" y="1381225"/>
            <a:ext cx="7406640" cy="584775"/>
          </a:xfrm>
          <a:prstGeom prst="rect">
            <a:avLst/>
          </a:prstGeom>
          <a:noFill/>
        </p:spPr>
        <p:txBody>
          <a:bodyPr wrap="square" rtlCol="0">
            <a:spAutoFit/>
          </a:bodyPr>
          <a:lstStyle/>
          <a:p>
            <a:r>
              <a:rPr lang="en-GB" sz="3200" b="1" dirty="0">
                <a:solidFill>
                  <a:srgbClr val="A00054"/>
                </a:solidFill>
              </a:rPr>
              <a:t>Risk factors for developing PTSD</a:t>
            </a:r>
          </a:p>
        </p:txBody>
      </p:sp>
      <p:sp>
        <p:nvSpPr>
          <p:cNvPr id="3" name="TextBox 2"/>
          <p:cNvSpPr txBox="1"/>
          <p:nvPr/>
        </p:nvSpPr>
        <p:spPr>
          <a:xfrm>
            <a:off x="784459" y="2223437"/>
            <a:ext cx="7392201" cy="2554545"/>
          </a:xfrm>
          <a:prstGeom prst="rect">
            <a:avLst/>
          </a:prstGeom>
          <a:noFill/>
        </p:spPr>
        <p:txBody>
          <a:bodyPr wrap="square" rtlCol="0">
            <a:spAutoFit/>
          </a:bodyPr>
          <a:lstStyle/>
          <a:p>
            <a:pPr marL="285750" indent="-285750">
              <a:buFont typeface="Arial" panose="020B0604020202020204" pitchFamily="34" charset="0"/>
              <a:buChar char="•"/>
            </a:pPr>
            <a:r>
              <a:rPr lang="en-US" altLang="en-US" sz="2000" dirty="0"/>
              <a:t>Early experiences leave a chemical “signature” on genes that determines whether and how the genes are turned on or off i.e. “epigenetic adaptation,”</a:t>
            </a:r>
          </a:p>
          <a:p>
            <a:pPr marL="285750" indent="-285750">
              <a:buFont typeface="Arial" panose="020B0604020202020204" pitchFamily="34" charset="0"/>
              <a:buChar char="•"/>
            </a:pPr>
            <a:r>
              <a:rPr lang="en-US" altLang="en-US" sz="2000" dirty="0"/>
              <a:t>It shapes neurological, emotional, immunological and physical development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High risk of poor physical and psychological health in adulthood</a:t>
            </a:r>
            <a:endParaRPr lang="en-GB" sz="2000" dirty="0"/>
          </a:p>
        </p:txBody>
      </p:sp>
    </p:spTree>
    <p:extLst>
      <p:ext uri="{BB962C8B-B14F-4D97-AF65-F5344CB8AC3E}">
        <p14:creationId xmlns:p14="http://schemas.microsoft.com/office/powerpoint/2010/main" val="15391187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4084" y="1395663"/>
            <a:ext cx="7218948" cy="1077218"/>
          </a:xfrm>
          <a:prstGeom prst="rect">
            <a:avLst/>
          </a:prstGeom>
          <a:noFill/>
        </p:spPr>
        <p:txBody>
          <a:bodyPr wrap="square" rtlCol="0">
            <a:spAutoFit/>
          </a:bodyPr>
          <a:lstStyle/>
          <a:p>
            <a:r>
              <a:rPr lang="en-GB" sz="3200" b="1" dirty="0">
                <a:solidFill>
                  <a:srgbClr val="A00054"/>
                </a:solidFill>
              </a:rPr>
              <a:t>NICE Guidelines for PTSD (2005 &amp; revised 2018) </a:t>
            </a:r>
          </a:p>
        </p:txBody>
      </p:sp>
      <p:sp>
        <p:nvSpPr>
          <p:cNvPr id="3" name="TextBox 2"/>
          <p:cNvSpPr txBox="1"/>
          <p:nvPr/>
        </p:nvSpPr>
        <p:spPr>
          <a:xfrm>
            <a:off x="880712" y="2772077"/>
            <a:ext cx="7132320" cy="2554545"/>
          </a:xfrm>
          <a:prstGeom prst="rect">
            <a:avLst/>
          </a:prstGeom>
          <a:noFill/>
        </p:spPr>
        <p:txBody>
          <a:bodyPr wrap="square" rtlCol="0">
            <a:spAutoFit/>
          </a:bodyPr>
          <a:lstStyle/>
          <a:p>
            <a:pPr marL="285750" indent="-285750">
              <a:buFont typeface="Arial" panose="020B0604020202020204" pitchFamily="34" charset="0"/>
              <a:buChar char="•"/>
            </a:pPr>
            <a:r>
              <a:rPr lang="en-US" sz="2000" dirty="0"/>
              <a:t>For individuals who have experienced a traumatic event, the systematic provision to that individual alone of a brief, single-session interventions( debriefing) that focuses on the traumatic incident, should </a:t>
            </a:r>
            <a:r>
              <a:rPr lang="en-US" sz="2000" b="1" u="sng" dirty="0"/>
              <a:t>not</a:t>
            </a:r>
            <a:r>
              <a:rPr lang="en-US" sz="2000" b="1" dirty="0"/>
              <a:t> </a:t>
            </a:r>
            <a:r>
              <a:rPr lang="en-US" sz="2000" dirty="0"/>
              <a:t>be routine practice.</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For mild symptoms present for less than 4 weeks after the trauma, employ watchful waiting with a follow-up contact should be arranged within 1 month.</a:t>
            </a:r>
          </a:p>
        </p:txBody>
      </p:sp>
    </p:spTree>
    <p:extLst>
      <p:ext uri="{BB962C8B-B14F-4D97-AF65-F5344CB8AC3E}">
        <p14:creationId xmlns:p14="http://schemas.microsoft.com/office/powerpoint/2010/main" val="17183796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6707" y="1217596"/>
            <a:ext cx="7276699" cy="584775"/>
          </a:xfrm>
          <a:prstGeom prst="rect">
            <a:avLst/>
          </a:prstGeom>
          <a:noFill/>
        </p:spPr>
        <p:txBody>
          <a:bodyPr wrap="square" rtlCol="0">
            <a:spAutoFit/>
          </a:bodyPr>
          <a:lstStyle/>
          <a:p>
            <a:r>
              <a:rPr lang="en-GB" sz="3200" b="1" dirty="0">
                <a:solidFill>
                  <a:srgbClr val="A00054"/>
                </a:solidFill>
              </a:rPr>
              <a:t>NICE Guidelines for PTSD (2005 /18)</a:t>
            </a:r>
          </a:p>
        </p:txBody>
      </p:sp>
      <p:sp>
        <p:nvSpPr>
          <p:cNvPr id="3" name="TextBox 2"/>
          <p:cNvSpPr txBox="1"/>
          <p:nvPr/>
        </p:nvSpPr>
        <p:spPr>
          <a:xfrm>
            <a:off x="813335" y="2021306"/>
            <a:ext cx="7276699" cy="3170099"/>
          </a:xfrm>
          <a:prstGeom prst="rect">
            <a:avLst/>
          </a:prstGeom>
          <a:noFill/>
        </p:spPr>
        <p:txBody>
          <a:bodyPr wrap="square" rtlCol="0">
            <a:spAutoFit/>
          </a:bodyPr>
          <a:lstStyle/>
          <a:p>
            <a:pPr marL="285750" indent="-285750">
              <a:buFont typeface="Arial" panose="020B0604020202020204" pitchFamily="34" charset="0"/>
              <a:buChar char="•"/>
            </a:pPr>
            <a:r>
              <a:rPr lang="en-US" sz="2000" dirty="0"/>
              <a:t>Individual Trauma-focused cognitive </a:t>
            </a:r>
            <a:r>
              <a:rPr lang="en-US" sz="2000" dirty="0" err="1"/>
              <a:t>behavioural</a:t>
            </a:r>
            <a:r>
              <a:rPr lang="en-US" sz="2000" dirty="0"/>
              <a:t> therapy should be offered for severe post-traumatic symptoms or with severe </a:t>
            </a:r>
            <a:r>
              <a:rPr lang="en-US" sz="2000" dirty="0" err="1"/>
              <a:t>PTSD</a:t>
            </a:r>
            <a:r>
              <a:rPr lang="en-US" sz="2000" dirty="0"/>
              <a:t> in the first month after the traumatic event. </a:t>
            </a:r>
          </a:p>
          <a:p>
            <a:pPr marL="285750" indent="-285750">
              <a:buFont typeface="Arial" panose="020B0604020202020204" pitchFamily="34" charset="0"/>
              <a:buChar char="•"/>
            </a:pPr>
            <a:r>
              <a:rPr lang="en-US" sz="2000" dirty="0"/>
              <a:t>All people with </a:t>
            </a:r>
            <a:r>
              <a:rPr lang="en-US" sz="2000" dirty="0" err="1"/>
              <a:t>PTSD</a:t>
            </a:r>
            <a:r>
              <a:rPr lang="en-US" sz="2000" dirty="0"/>
              <a:t> should be offered a course of trauma-focused psychological treatment (trauma-focused cognitive </a:t>
            </a:r>
            <a:r>
              <a:rPr lang="en-US" sz="2000" dirty="0" err="1"/>
              <a:t>behavioural</a:t>
            </a:r>
            <a:r>
              <a:rPr lang="en-US" sz="2000" dirty="0"/>
              <a:t> therapy [CBT] or eye movement </a:t>
            </a:r>
            <a:r>
              <a:rPr lang="en-US" sz="2000" dirty="0" err="1"/>
              <a:t>desensitisation</a:t>
            </a:r>
            <a:r>
              <a:rPr lang="en-US" sz="2000" dirty="0"/>
              <a:t> and reprocessing [EMDR]). </a:t>
            </a:r>
          </a:p>
          <a:p>
            <a:pPr marL="285750" indent="-285750">
              <a:buFont typeface="Arial" panose="020B0604020202020204" pitchFamily="34" charset="0"/>
              <a:buChar char="•"/>
            </a:pPr>
            <a:r>
              <a:rPr lang="en-US" sz="2000" dirty="0"/>
              <a:t>These treatments should normally be provided on an individual outpatient basis.</a:t>
            </a:r>
          </a:p>
        </p:txBody>
      </p:sp>
    </p:spTree>
    <p:extLst>
      <p:ext uri="{BB962C8B-B14F-4D97-AF65-F5344CB8AC3E}">
        <p14:creationId xmlns:p14="http://schemas.microsoft.com/office/powerpoint/2010/main" val="29745545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0198" y="1323474"/>
            <a:ext cx="8287351" cy="584775"/>
          </a:xfrm>
          <a:prstGeom prst="rect">
            <a:avLst/>
          </a:prstGeom>
          <a:noFill/>
        </p:spPr>
        <p:txBody>
          <a:bodyPr wrap="square" rtlCol="0">
            <a:spAutoFit/>
          </a:bodyPr>
          <a:lstStyle/>
          <a:p>
            <a:r>
              <a:rPr lang="en-GB" sz="3200" b="1" dirty="0">
                <a:solidFill>
                  <a:srgbClr val="A00054"/>
                </a:solidFill>
              </a:rPr>
              <a:t>NICE Guidelines for PTSD (2005 /18)</a:t>
            </a:r>
          </a:p>
        </p:txBody>
      </p:sp>
      <p:sp>
        <p:nvSpPr>
          <p:cNvPr id="3" name="TextBox 2"/>
          <p:cNvSpPr txBox="1"/>
          <p:nvPr/>
        </p:nvSpPr>
        <p:spPr>
          <a:xfrm>
            <a:off x="519764" y="2382253"/>
            <a:ext cx="7517331" cy="2862322"/>
          </a:xfrm>
          <a:prstGeom prst="rect">
            <a:avLst/>
          </a:prstGeom>
          <a:noFill/>
        </p:spPr>
        <p:txBody>
          <a:bodyPr wrap="square" rtlCol="0">
            <a:spAutoFit/>
          </a:bodyPr>
          <a:lstStyle/>
          <a:p>
            <a:pPr marL="285750" indent="-285750">
              <a:buFont typeface="Arial" panose="020B0604020202020204" pitchFamily="34" charset="0"/>
              <a:buChar char="•"/>
            </a:pPr>
            <a:r>
              <a:rPr lang="en-US" sz="2000" dirty="0"/>
              <a:t>Drug treatments for </a:t>
            </a:r>
            <a:r>
              <a:rPr lang="en-US" sz="2000" dirty="0" err="1"/>
              <a:t>PTSD</a:t>
            </a:r>
            <a:r>
              <a:rPr lang="en-US" sz="2000" dirty="0"/>
              <a:t> should not be used as a routine first-line treatment for adults (in general use or by specialist mental health professionals) in preference to a trauma-focused psychological therapy.</a:t>
            </a:r>
          </a:p>
          <a:p>
            <a:pPr marL="285750" indent="-285750">
              <a:buFont typeface="Arial" panose="020B0604020202020204" pitchFamily="34" charset="0"/>
              <a:buChar char="•"/>
            </a:pPr>
            <a:r>
              <a:rPr lang="en-US" sz="2000" dirty="0"/>
              <a:t>Drug treatments (paroxetine or mirtazapine for general use, and amitriptyline or </a:t>
            </a:r>
            <a:r>
              <a:rPr lang="en-US" sz="2000" dirty="0" err="1"/>
              <a:t>phenelzine</a:t>
            </a:r>
            <a:r>
              <a:rPr lang="en-US" sz="2000" dirty="0"/>
              <a:t> for initiation only by mental health specialists) should be considered for the treatment of </a:t>
            </a:r>
            <a:r>
              <a:rPr lang="en-US" sz="2000" dirty="0" err="1"/>
              <a:t>PTSD</a:t>
            </a:r>
            <a:r>
              <a:rPr lang="en-US" sz="2000" dirty="0"/>
              <a:t> in adults who express a preference not to engage in trauma-focused psychological treatment</a:t>
            </a:r>
            <a:r>
              <a:rPr lang="en-US" sz="2000" baseline="30000" dirty="0"/>
              <a:t>[</a:t>
            </a:r>
            <a:r>
              <a:rPr lang="en-US" sz="2000" baseline="30000" dirty="0">
                <a:hlinkClick r:id="rId2"/>
              </a:rPr>
              <a:t>1</a:t>
            </a:r>
            <a:r>
              <a:rPr lang="en-US" sz="2000" baseline="30000" dirty="0"/>
              <a:t>]</a:t>
            </a:r>
            <a:r>
              <a:rPr lang="en-US" sz="2000" dirty="0"/>
              <a:t>.</a:t>
            </a:r>
          </a:p>
        </p:txBody>
      </p:sp>
    </p:spTree>
    <p:extLst>
      <p:ext uri="{BB962C8B-B14F-4D97-AF65-F5344CB8AC3E}">
        <p14:creationId xmlns:p14="http://schemas.microsoft.com/office/powerpoint/2010/main" val="17478497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5267" y="1419726"/>
            <a:ext cx="7844590" cy="584775"/>
          </a:xfrm>
          <a:prstGeom prst="rect">
            <a:avLst/>
          </a:prstGeom>
          <a:noFill/>
        </p:spPr>
        <p:txBody>
          <a:bodyPr wrap="square" rtlCol="0">
            <a:spAutoFit/>
          </a:bodyPr>
          <a:lstStyle/>
          <a:p>
            <a:r>
              <a:rPr lang="en-GB" sz="3200" b="1" dirty="0">
                <a:solidFill>
                  <a:srgbClr val="A00054"/>
                </a:solidFill>
              </a:rPr>
              <a:t>Psychological Interventions </a:t>
            </a:r>
          </a:p>
        </p:txBody>
      </p:sp>
      <p:sp>
        <p:nvSpPr>
          <p:cNvPr id="3" name="TextBox 2"/>
          <p:cNvSpPr txBox="1"/>
          <p:nvPr/>
        </p:nvSpPr>
        <p:spPr>
          <a:xfrm>
            <a:off x="635267" y="2180123"/>
            <a:ext cx="7883091" cy="3477875"/>
          </a:xfrm>
          <a:prstGeom prst="rect">
            <a:avLst/>
          </a:prstGeom>
          <a:noFill/>
        </p:spPr>
        <p:txBody>
          <a:bodyPr wrap="square" rtlCol="0">
            <a:spAutoFit/>
          </a:bodyPr>
          <a:lstStyle/>
          <a:p>
            <a:pPr marL="285750" indent="-285750">
              <a:buFont typeface="Arial" panose="020B0604020202020204" pitchFamily="34" charset="0"/>
              <a:buChar char="•"/>
            </a:pPr>
            <a:r>
              <a:rPr lang="en-US" altLang="en-US" sz="2000" dirty="0"/>
              <a:t>Exposure Therapy- Education about common reactions to trauma, breathing retraining, and repeated exposure to the past trauma in graduated doses. The goal is for the traumatic event to be remembered without anxiety or panic resulting.</a:t>
            </a:r>
          </a:p>
          <a:p>
            <a:pPr marL="285750" indent="-285750">
              <a:buFont typeface="Arial" panose="020B0604020202020204" pitchFamily="34" charset="0"/>
              <a:buChar char="•"/>
            </a:pPr>
            <a:endParaRPr lang="en-US" altLang="en-US" sz="2000" dirty="0"/>
          </a:p>
          <a:p>
            <a:pPr marL="285750" indent="-285750">
              <a:buFont typeface="Arial" panose="020B0604020202020204" pitchFamily="34" charset="0"/>
              <a:buChar char="•"/>
            </a:pPr>
            <a:r>
              <a:rPr lang="en-US" altLang="en-US" sz="2000" dirty="0"/>
              <a:t>Cognitive Therapy- Separating the intrusive thoughts from the associated anxiety that they produce. </a:t>
            </a:r>
          </a:p>
          <a:p>
            <a:pPr marL="285750" indent="-285750">
              <a:buFont typeface="Arial" panose="020B0604020202020204" pitchFamily="34" charset="0"/>
              <a:buChar char="•"/>
            </a:pPr>
            <a:endParaRPr lang="en-US" altLang="en-US" sz="2000" dirty="0"/>
          </a:p>
          <a:p>
            <a:pPr marL="285750" indent="-285750">
              <a:buFont typeface="Arial" panose="020B0604020202020204" pitchFamily="34" charset="0"/>
              <a:buChar char="•"/>
            </a:pPr>
            <a:r>
              <a:rPr lang="en-US" altLang="en-US" sz="2000" dirty="0"/>
              <a:t>Stress inoculation training- variant of exposure training teaches client to relax. Helps the client relax when thinking about traumatic event exposure by providing client a script. </a:t>
            </a:r>
          </a:p>
        </p:txBody>
      </p:sp>
    </p:spTree>
    <p:extLst>
      <p:ext uri="{BB962C8B-B14F-4D97-AF65-F5344CB8AC3E}">
        <p14:creationId xmlns:p14="http://schemas.microsoft.com/office/powerpoint/2010/main" val="33076104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3827" y="1236846"/>
            <a:ext cx="7772400" cy="584775"/>
          </a:xfrm>
          <a:prstGeom prst="rect">
            <a:avLst/>
          </a:prstGeom>
          <a:noFill/>
        </p:spPr>
        <p:txBody>
          <a:bodyPr wrap="square" rtlCol="0">
            <a:spAutoFit/>
          </a:bodyPr>
          <a:lstStyle/>
          <a:p>
            <a:r>
              <a:rPr lang="en-GB" sz="3200" b="1" dirty="0">
                <a:solidFill>
                  <a:srgbClr val="A00054"/>
                </a:solidFill>
              </a:rPr>
              <a:t>Psychological Interventions</a:t>
            </a:r>
          </a:p>
        </p:txBody>
      </p:sp>
      <p:sp>
        <p:nvSpPr>
          <p:cNvPr id="3" name="TextBox 2"/>
          <p:cNvSpPr txBox="1"/>
          <p:nvPr/>
        </p:nvSpPr>
        <p:spPr>
          <a:xfrm>
            <a:off x="543827" y="2560320"/>
            <a:ext cx="7685773" cy="1015663"/>
          </a:xfrm>
          <a:prstGeom prst="rect">
            <a:avLst/>
          </a:prstGeom>
          <a:noFill/>
        </p:spPr>
        <p:txBody>
          <a:bodyPr wrap="square" rtlCol="0">
            <a:spAutoFit/>
          </a:bodyPr>
          <a:lstStyle/>
          <a:p>
            <a:pPr marL="285750" indent="-285750">
              <a:buFont typeface="Arial" panose="020B0604020202020204" pitchFamily="34" charset="0"/>
              <a:buChar char="•"/>
            </a:pPr>
            <a:r>
              <a:rPr lang="en-GB" sz="2000" dirty="0" err="1"/>
              <a:t>EMDR</a:t>
            </a:r>
            <a:endParaRPr lang="en-GB" sz="2000" dirty="0"/>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Psychodynamic Therapy</a:t>
            </a:r>
          </a:p>
        </p:txBody>
      </p:sp>
    </p:spTree>
    <p:extLst>
      <p:ext uri="{BB962C8B-B14F-4D97-AF65-F5344CB8AC3E}">
        <p14:creationId xmlns:p14="http://schemas.microsoft.com/office/powerpoint/2010/main" val="10381056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7516" y="1222409"/>
            <a:ext cx="7936029" cy="584775"/>
          </a:xfrm>
          <a:prstGeom prst="rect">
            <a:avLst/>
          </a:prstGeom>
          <a:noFill/>
        </p:spPr>
        <p:txBody>
          <a:bodyPr wrap="square" rtlCol="0">
            <a:spAutoFit/>
          </a:bodyPr>
          <a:lstStyle/>
          <a:p>
            <a:r>
              <a:rPr lang="en-GB" sz="3200" b="1" dirty="0">
                <a:solidFill>
                  <a:srgbClr val="A00054"/>
                </a:solidFill>
              </a:rPr>
              <a:t>Exposure Therapy</a:t>
            </a:r>
          </a:p>
        </p:txBody>
      </p:sp>
      <p:sp>
        <p:nvSpPr>
          <p:cNvPr id="3" name="TextBox 2"/>
          <p:cNvSpPr txBox="1"/>
          <p:nvPr/>
        </p:nvSpPr>
        <p:spPr>
          <a:xfrm>
            <a:off x="664143" y="2054994"/>
            <a:ext cx="7632834" cy="4093428"/>
          </a:xfrm>
          <a:prstGeom prst="rect">
            <a:avLst/>
          </a:prstGeom>
          <a:noFill/>
        </p:spPr>
        <p:txBody>
          <a:bodyPr wrap="square" rtlCol="0">
            <a:spAutoFit/>
          </a:bodyPr>
          <a:lstStyle/>
          <a:p>
            <a:pPr marL="285750" indent="-285750">
              <a:buFont typeface="Arial" panose="020B0604020202020204" pitchFamily="34" charset="0"/>
              <a:buChar char="•"/>
            </a:pPr>
            <a:r>
              <a:rPr lang="en-US" sz="2000" dirty="0"/>
              <a:t>Prolonged Exposure  usually involves 8-15 weekly sessions (so treatment lasts about 3 months), </a:t>
            </a:r>
          </a:p>
          <a:p>
            <a:pPr marL="285750" indent="-285750">
              <a:buFont typeface="Arial" panose="020B0604020202020204" pitchFamily="34" charset="0"/>
              <a:buChar char="•"/>
            </a:pPr>
            <a:r>
              <a:rPr lang="en-US" sz="2000" dirty="0"/>
              <a:t>When people are fearful of something, they tend to avoid the feared objects, activities or situations. Although this avoidance might help reduce feelings of fear in the short term, over the long term it can make the fear become even worse. In such situations, a psychologist might recommend a program of exposure therapy in order to help break the pattern of avoidance and fear.</a:t>
            </a:r>
          </a:p>
          <a:p>
            <a:pPr marL="285750" indent="-285750">
              <a:buFont typeface="Arial" panose="020B0604020202020204" pitchFamily="34" charset="0"/>
              <a:buChar char="•"/>
            </a:pPr>
            <a:r>
              <a:rPr lang="en-US" sz="2000" dirty="0"/>
              <a:t>create a safe environment in which to “expose” individuals to the things they fear and avoid. The exposure to the feared objects, activities or situations in a safe environment helps reduce fear and decrease avoidance.</a:t>
            </a:r>
            <a:endParaRPr lang="en-GB" sz="2000" dirty="0"/>
          </a:p>
        </p:txBody>
      </p:sp>
    </p:spTree>
    <p:extLst>
      <p:ext uri="{BB962C8B-B14F-4D97-AF65-F5344CB8AC3E}">
        <p14:creationId xmlns:p14="http://schemas.microsoft.com/office/powerpoint/2010/main" val="17136769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3335" y="1424539"/>
            <a:ext cx="7305574" cy="584775"/>
          </a:xfrm>
          <a:prstGeom prst="rect">
            <a:avLst/>
          </a:prstGeom>
          <a:noFill/>
        </p:spPr>
        <p:txBody>
          <a:bodyPr wrap="square" rtlCol="0">
            <a:spAutoFit/>
          </a:bodyPr>
          <a:lstStyle/>
          <a:p>
            <a:r>
              <a:rPr lang="en-GB" sz="3200" b="1" dirty="0">
                <a:solidFill>
                  <a:srgbClr val="A00054"/>
                </a:solidFill>
              </a:rPr>
              <a:t>Exposure Therapy</a:t>
            </a:r>
          </a:p>
        </p:txBody>
      </p:sp>
      <p:sp>
        <p:nvSpPr>
          <p:cNvPr id="3" name="TextBox 2"/>
          <p:cNvSpPr txBox="1"/>
          <p:nvPr/>
        </p:nvSpPr>
        <p:spPr>
          <a:xfrm>
            <a:off x="885524" y="2574758"/>
            <a:ext cx="7127508" cy="2246769"/>
          </a:xfrm>
          <a:prstGeom prst="rect">
            <a:avLst/>
          </a:prstGeom>
          <a:noFill/>
        </p:spPr>
        <p:txBody>
          <a:bodyPr wrap="square" rtlCol="0">
            <a:spAutoFit/>
          </a:bodyPr>
          <a:lstStyle/>
          <a:p>
            <a:pPr marL="285750" indent="-285750">
              <a:buFont typeface="Arial" panose="020B0604020202020204" pitchFamily="34" charset="0"/>
              <a:buChar char="•"/>
            </a:pPr>
            <a:r>
              <a:rPr lang="en-US" sz="2000" dirty="0"/>
              <a:t>In vivo exposure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Imaginal exposure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Virtual reality exposure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err="1"/>
              <a:t>Interoceptive</a:t>
            </a:r>
            <a:r>
              <a:rPr lang="en-US" sz="2000" dirty="0"/>
              <a:t> exposure</a:t>
            </a:r>
            <a:endParaRPr lang="en-GB" sz="2000" dirty="0"/>
          </a:p>
        </p:txBody>
      </p:sp>
    </p:spTree>
    <p:extLst>
      <p:ext uri="{BB962C8B-B14F-4D97-AF65-F5344CB8AC3E}">
        <p14:creationId xmlns:p14="http://schemas.microsoft.com/office/powerpoint/2010/main" val="27448628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6393" y="1284973"/>
            <a:ext cx="7454766" cy="584775"/>
          </a:xfrm>
          <a:prstGeom prst="rect">
            <a:avLst/>
          </a:prstGeom>
          <a:noFill/>
        </p:spPr>
        <p:txBody>
          <a:bodyPr wrap="square" rtlCol="0">
            <a:spAutoFit/>
          </a:bodyPr>
          <a:lstStyle/>
          <a:p>
            <a:r>
              <a:rPr lang="en-GB" sz="3200" b="1" dirty="0">
                <a:solidFill>
                  <a:srgbClr val="A00054"/>
                </a:solidFill>
              </a:rPr>
              <a:t>Trauma Focussed CBT</a:t>
            </a:r>
          </a:p>
        </p:txBody>
      </p:sp>
      <p:sp>
        <p:nvSpPr>
          <p:cNvPr id="3" name="TextBox 2"/>
          <p:cNvSpPr txBox="1"/>
          <p:nvPr/>
        </p:nvSpPr>
        <p:spPr>
          <a:xfrm>
            <a:off x="664143" y="1881741"/>
            <a:ext cx="7522143" cy="4401205"/>
          </a:xfrm>
          <a:prstGeom prst="rect">
            <a:avLst/>
          </a:prstGeom>
          <a:noFill/>
        </p:spPr>
        <p:txBody>
          <a:bodyPr wrap="square" rtlCol="0">
            <a:spAutoFit/>
          </a:bodyPr>
          <a:lstStyle/>
          <a:p>
            <a:pPr marL="285750" indent="-285750">
              <a:buFont typeface="Arial" panose="020B0604020202020204" pitchFamily="34" charset="0"/>
              <a:buChar char="•"/>
            </a:pPr>
            <a:r>
              <a:rPr lang="en-US" sz="2000" dirty="0"/>
              <a:t>12-20 individual or group sessions as outpatient</a:t>
            </a:r>
          </a:p>
          <a:p>
            <a:pPr marL="285750" indent="-285750">
              <a:buFont typeface="Arial" panose="020B0604020202020204" pitchFamily="34" charset="0"/>
              <a:buChar char="•"/>
            </a:pPr>
            <a:r>
              <a:rPr lang="en-US" sz="2000" dirty="0"/>
              <a:t>Identify and modify excessively negative cognitions (thoughts and beliefs) that lead to disturbing emotions and impaired functioning. </a:t>
            </a:r>
          </a:p>
          <a:p>
            <a:pPr marL="285750" indent="-285750">
              <a:buFont typeface="Arial" panose="020B0604020202020204" pitchFamily="34" charset="0"/>
              <a:buChar char="•"/>
            </a:pPr>
            <a:r>
              <a:rPr lang="en-US" sz="2000" dirty="0"/>
              <a:t>Focus on  identification and modification of misinterpretations that lead the patient to overestimate threat arising out of  trauma and its aftermath</a:t>
            </a:r>
          </a:p>
          <a:p>
            <a:pPr marL="285750" indent="-285750">
              <a:buFont typeface="Arial" panose="020B0604020202020204" pitchFamily="34" charset="0"/>
              <a:buChar char="•"/>
            </a:pPr>
            <a:r>
              <a:rPr lang="en-US" sz="2000" dirty="0"/>
              <a:t>Maybe strong guilt or shame related to the trauma</a:t>
            </a:r>
          </a:p>
          <a:p>
            <a:pPr marL="285750" indent="-285750">
              <a:buFont typeface="Arial" panose="020B0604020202020204" pitchFamily="34" charset="0"/>
              <a:buChar char="•"/>
            </a:pPr>
            <a:r>
              <a:rPr lang="en-US" sz="2000" dirty="0"/>
              <a:t>May overestimate  current danger they are encountering in everyday life. Accident survivors may become convinced </a:t>
            </a:r>
            <a:r>
              <a:rPr lang="en-US" dirty="0"/>
              <a:t>t</a:t>
            </a:r>
            <a:r>
              <a:rPr lang="en-US" sz="2000" dirty="0"/>
              <a:t>hat they are at great risk of having a further accident.</a:t>
            </a:r>
          </a:p>
          <a:p>
            <a:pPr marL="285750" indent="-285750">
              <a:buFont typeface="Arial" panose="020B0604020202020204" pitchFamily="34" charset="0"/>
              <a:buChar char="•"/>
            </a:pPr>
            <a:r>
              <a:rPr lang="en-US" sz="2000" dirty="0"/>
              <a:t>May interpret intrusive re-experiencing symptoms </a:t>
            </a:r>
            <a:r>
              <a:rPr lang="en-US" sz="2000" dirty="0" err="1"/>
              <a:t>eg</a:t>
            </a:r>
            <a:r>
              <a:rPr lang="en-US" sz="2000" dirty="0"/>
              <a:t> flashbacks as a sign that they are going mad or have no control.</a:t>
            </a:r>
          </a:p>
        </p:txBody>
      </p:sp>
    </p:spTree>
    <p:extLst>
      <p:ext uri="{BB962C8B-B14F-4D97-AF65-F5344CB8AC3E}">
        <p14:creationId xmlns:p14="http://schemas.microsoft.com/office/powerpoint/2010/main" val="444639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Psychotherapy: Trauma</a:t>
            </a:r>
          </a:p>
        </p:txBody>
      </p:sp>
      <p:sp>
        <p:nvSpPr>
          <p:cNvPr id="4099" name="Subtitle 2"/>
          <p:cNvSpPr>
            <a:spLocks noGrp="1"/>
          </p:cNvSpPr>
          <p:nvPr>
            <p:ph type="subTitle" idx="1"/>
          </p:nvPr>
        </p:nvSpPr>
        <p:spPr bwMode="auto">
          <a:xfrm>
            <a:off x="457200" y="1757363"/>
            <a:ext cx="6400800" cy="581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To achieve this</a:t>
            </a:r>
          </a:p>
        </p:txBody>
      </p:sp>
      <p:sp>
        <p:nvSpPr>
          <p:cNvPr id="4" name="Text Placeholder 3"/>
          <p:cNvSpPr>
            <a:spLocks noGrp="1"/>
          </p:cNvSpPr>
          <p:nvPr>
            <p:ph type="body" sz="quarter" idx="13"/>
          </p:nvPr>
        </p:nvSpPr>
        <p:spPr/>
        <p:txBody>
          <a:bodyPr/>
          <a:lstStyle/>
          <a:p>
            <a:pPr>
              <a:buFont typeface="Arial" charset="0"/>
              <a:buChar char="•"/>
              <a:defRPr/>
            </a:pPr>
            <a:r>
              <a:rPr lang="en-US" dirty="0"/>
              <a:t>Case Presentation</a:t>
            </a:r>
          </a:p>
          <a:p>
            <a:pPr>
              <a:buFont typeface="Arial" charset="0"/>
              <a:buChar char="•"/>
              <a:defRPr/>
            </a:pPr>
            <a:r>
              <a:rPr lang="en-US" dirty="0"/>
              <a:t>Journal Club</a:t>
            </a:r>
          </a:p>
          <a:p>
            <a:pPr>
              <a:buFont typeface="Arial" charset="0"/>
              <a:buChar char="•"/>
              <a:defRPr/>
            </a:pPr>
            <a:r>
              <a:rPr lang="en-US" dirty="0"/>
              <a:t>555 Presentation</a:t>
            </a:r>
          </a:p>
          <a:p>
            <a:pPr>
              <a:buFont typeface="Arial" charset="0"/>
              <a:buChar char="•"/>
              <a:defRPr/>
            </a:pPr>
            <a:r>
              <a:rPr lang="en-US" dirty="0"/>
              <a:t>Expert-Led Session</a:t>
            </a:r>
          </a:p>
          <a:p>
            <a:pPr>
              <a:buFont typeface="Arial" charset="0"/>
              <a:buChar char="•"/>
              <a:defRPr/>
            </a:pPr>
            <a:r>
              <a:rPr lang="en-US" dirty="0"/>
              <a:t>MCQs</a:t>
            </a:r>
          </a:p>
          <a:p>
            <a:pPr marL="0" indent="0">
              <a:buFont typeface="Arial" charset="0"/>
              <a:buNone/>
              <a:defRPr/>
            </a:pPr>
            <a:endParaRPr lang="en-US" dirty="0"/>
          </a:p>
          <a:p>
            <a:pPr>
              <a:buFont typeface="Arial" charset="0"/>
              <a:buChar char="•"/>
              <a:defRPr/>
            </a:pPr>
            <a:r>
              <a:rPr lang="en-US" dirty="0"/>
              <a:t>Please sign the register and complete the feedback</a:t>
            </a:r>
          </a:p>
          <a:p>
            <a:pPr marL="0" indent="0">
              <a:buFont typeface="Arial" charset="0"/>
              <a:buNone/>
              <a:defRPr/>
            </a:pPr>
            <a:endParaRPr lang="en-US" dirty="0"/>
          </a:p>
        </p:txBody>
      </p:sp>
    </p:spTree>
    <p:extLst>
      <p:ext uri="{BB962C8B-B14F-4D97-AF65-F5344CB8AC3E}">
        <p14:creationId xmlns:p14="http://schemas.microsoft.com/office/powerpoint/2010/main" val="5462801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2328" y="1130968"/>
            <a:ext cx="7767588" cy="584775"/>
          </a:xfrm>
          <a:prstGeom prst="rect">
            <a:avLst/>
          </a:prstGeom>
          <a:noFill/>
        </p:spPr>
        <p:txBody>
          <a:bodyPr wrap="square" rtlCol="0">
            <a:spAutoFit/>
          </a:bodyPr>
          <a:lstStyle/>
          <a:p>
            <a:r>
              <a:rPr lang="en-GB" sz="3200" b="1" dirty="0">
                <a:solidFill>
                  <a:srgbClr val="A00054"/>
                </a:solidFill>
              </a:rPr>
              <a:t>Trauma Focussed CBT</a:t>
            </a:r>
          </a:p>
        </p:txBody>
      </p:sp>
      <p:sp>
        <p:nvSpPr>
          <p:cNvPr id="3" name="TextBox 2"/>
          <p:cNvSpPr txBox="1"/>
          <p:nvPr/>
        </p:nvSpPr>
        <p:spPr>
          <a:xfrm>
            <a:off x="630455" y="1973179"/>
            <a:ext cx="7719461" cy="3785652"/>
          </a:xfrm>
          <a:prstGeom prst="rect">
            <a:avLst/>
          </a:prstGeom>
          <a:noFill/>
        </p:spPr>
        <p:txBody>
          <a:bodyPr wrap="square" rtlCol="0">
            <a:spAutoFit/>
          </a:bodyPr>
          <a:lstStyle/>
          <a:p>
            <a:pPr marL="285750" indent="-285750">
              <a:buFont typeface="Arial" panose="020B0604020202020204" pitchFamily="34" charset="0"/>
              <a:buChar char="•"/>
            </a:pPr>
            <a:r>
              <a:rPr lang="en-US" sz="2000" dirty="0"/>
              <a:t>Discussing the evidence for and against the interpretations, </a:t>
            </a:r>
          </a:p>
          <a:p>
            <a:pPr marL="285750" indent="-285750">
              <a:buFont typeface="Arial" panose="020B0604020202020204" pitchFamily="34" charset="0"/>
              <a:buChar char="•"/>
            </a:pPr>
            <a:r>
              <a:rPr lang="en-US" sz="2000" dirty="0"/>
              <a:t>Testing out the predictions (</a:t>
            </a:r>
            <a:r>
              <a:rPr lang="en-US" sz="2000" dirty="0" err="1"/>
              <a:t>behavioural</a:t>
            </a:r>
            <a:r>
              <a:rPr lang="en-US" sz="2000" dirty="0"/>
              <a:t> experiments) derived from the interpretations with the help of the therapist, the patient arrives at more adaptive conclusions. </a:t>
            </a:r>
          </a:p>
          <a:p>
            <a:pPr marL="285750" indent="-285750">
              <a:buFont typeface="Arial" panose="020B0604020202020204" pitchFamily="34" charset="0"/>
              <a:buChar char="•"/>
            </a:pPr>
            <a:r>
              <a:rPr lang="en-US" sz="2000" dirty="0"/>
              <a:t>The patient is encouraged to drop </a:t>
            </a:r>
            <a:r>
              <a:rPr lang="en-US" sz="2000" dirty="0" err="1"/>
              <a:t>behaviours</a:t>
            </a:r>
            <a:r>
              <a:rPr lang="en-US" sz="2000" dirty="0"/>
              <a:t> and cognitive strategies that prevent a disconfirmation of the negative interpretations, e.g. excessive precautions to prevent further trauma or excessive rumination about what one could have done differently during the event.</a:t>
            </a:r>
          </a:p>
          <a:p>
            <a:pPr marL="285750" indent="-285750">
              <a:buFont typeface="Arial" panose="020B0604020202020204" pitchFamily="34" charset="0"/>
              <a:buChar char="•"/>
            </a:pPr>
            <a:r>
              <a:rPr lang="en-US" sz="2000" dirty="0"/>
              <a:t>nearly all trauma-focused CBT treatments that include cognitive therapy use some form of exposure (e.g. narrative writing, imaginal exposure) to access problematic meanings. </a:t>
            </a:r>
            <a:endParaRPr lang="en-GB" sz="2000" dirty="0"/>
          </a:p>
        </p:txBody>
      </p:sp>
    </p:spTree>
    <p:extLst>
      <p:ext uri="{BB962C8B-B14F-4D97-AF65-F5344CB8AC3E}">
        <p14:creationId xmlns:p14="http://schemas.microsoft.com/office/powerpoint/2010/main" val="27347161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1145" y="1366787"/>
            <a:ext cx="7642459" cy="1077218"/>
          </a:xfrm>
          <a:prstGeom prst="rect">
            <a:avLst/>
          </a:prstGeom>
          <a:noFill/>
        </p:spPr>
        <p:txBody>
          <a:bodyPr wrap="square" rtlCol="0">
            <a:spAutoFit/>
          </a:bodyPr>
          <a:lstStyle/>
          <a:p>
            <a:r>
              <a:rPr lang="en-GB" sz="3200" b="1" dirty="0">
                <a:solidFill>
                  <a:srgbClr val="A00054"/>
                </a:solidFill>
              </a:rPr>
              <a:t>Eye Movement Desensitisation and Reprocessing (</a:t>
            </a:r>
            <a:r>
              <a:rPr lang="en-GB" sz="3200" b="1" dirty="0" err="1">
                <a:solidFill>
                  <a:srgbClr val="A00054"/>
                </a:solidFill>
              </a:rPr>
              <a:t>EMDR</a:t>
            </a:r>
            <a:r>
              <a:rPr lang="en-GB" sz="3200" b="1" dirty="0">
                <a:solidFill>
                  <a:srgbClr val="A00054"/>
                </a:solidFill>
              </a:rPr>
              <a:t>)</a:t>
            </a:r>
          </a:p>
        </p:txBody>
      </p:sp>
      <p:sp>
        <p:nvSpPr>
          <p:cNvPr id="3" name="TextBox 2"/>
          <p:cNvSpPr txBox="1"/>
          <p:nvPr/>
        </p:nvSpPr>
        <p:spPr>
          <a:xfrm>
            <a:off x="779646" y="2800952"/>
            <a:ext cx="7060131" cy="3416320"/>
          </a:xfrm>
          <a:prstGeom prst="rect">
            <a:avLst/>
          </a:prstGeom>
          <a:noFill/>
        </p:spPr>
        <p:txBody>
          <a:bodyPr wrap="square" rtlCol="0">
            <a:spAutoFit/>
          </a:bodyPr>
          <a:lstStyle/>
          <a:p>
            <a:pPr marL="285750" indent="-285750">
              <a:buFont typeface="Arial" panose="020B0604020202020204" pitchFamily="34" charset="0"/>
              <a:buChar char="•"/>
            </a:pPr>
            <a:r>
              <a:rPr lang="en-US" dirty="0"/>
              <a:t>Patient  attends to emotionally disturbing material in brief sequential doses while simultaneously focusing on an external stimulus. </a:t>
            </a:r>
          </a:p>
          <a:p>
            <a:pPr marL="285750" indent="-285750">
              <a:buFont typeface="Arial" panose="020B0604020202020204" pitchFamily="34" charset="0"/>
              <a:buChar char="•"/>
            </a:pPr>
            <a:r>
              <a:rPr lang="en-US" dirty="0"/>
              <a:t>Most commonly used external stimuli are Therapist directed lateral eye movements but also hand-tapping and audio stimulation.</a:t>
            </a:r>
          </a:p>
          <a:p>
            <a:pPr marL="285750" indent="-285750">
              <a:buFont typeface="Arial" panose="020B0604020202020204" pitchFamily="34" charset="0"/>
              <a:buChar char="•"/>
            </a:pPr>
            <a:r>
              <a:rPr lang="en-US" dirty="0" err="1"/>
              <a:t>Hypothesised</a:t>
            </a:r>
            <a:r>
              <a:rPr lang="en-US" dirty="0"/>
              <a:t> that facilitates  access to traumatic memory network to enhance information processing, making new associations  between the traumatic memory and more adaptive memories or information </a:t>
            </a:r>
          </a:p>
          <a:p>
            <a:pPr marL="285750" indent="-285750">
              <a:buFont typeface="Arial" panose="020B0604020202020204" pitchFamily="34" charset="0"/>
              <a:buChar char="•"/>
            </a:pPr>
            <a:r>
              <a:rPr lang="en-US" dirty="0"/>
              <a:t>Results in new learning, elimination of emotional distress, and development of cognitive insights.</a:t>
            </a:r>
            <a:endParaRPr lang="en-GB" dirty="0"/>
          </a:p>
        </p:txBody>
      </p:sp>
    </p:spTree>
    <p:extLst>
      <p:ext uri="{BB962C8B-B14F-4D97-AF65-F5344CB8AC3E}">
        <p14:creationId xmlns:p14="http://schemas.microsoft.com/office/powerpoint/2010/main" val="33937904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4084" y="1179094"/>
            <a:ext cx="7069757" cy="584775"/>
          </a:xfrm>
          <a:prstGeom prst="rect">
            <a:avLst/>
          </a:prstGeom>
          <a:noFill/>
        </p:spPr>
        <p:txBody>
          <a:bodyPr wrap="square" rtlCol="0">
            <a:spAutoFit/>
          </a:bodyPr>
          <a:lstStyle/>
          <a:p>
            <a:r>
              <a:rPr lang="en-GB" sz="3200" b="1" dirty="0">
                <a:solidFill>
                  <a:srgbClr val="A00054"/>
                </a:solidFill>
              </a:rPr>
              <a:t>EMDR</a:t>
            </a:r>
          </a:p>
        </p:txBody>
      </p:sp>
      <p:sp>
        <p:nvSpPr>
          <p:cNvPr id="3" name="TextBox 2"/>
          <p:cNvSpPr txBox="1"/>
          <p:nvPr/>
        </p:nvSpPr>
        <p:spPr>
          <a:xfrm>
            <a:off x="866274" y="2165684"/>
            <a:ext cx="6867625" cy="3170099"/>
          </a:xfrm>
          <a:prstGeom prst="rect">
            <a:avLst/>
          </a:prstGeom>
          <a:noFill/>
        </p:spPr>
        <p:txBody>
          <a:bodyPr wrap="square" rtlCol="0">
            <a:spAutoFit/>
          </a:bodyPr>
          <a:lstStyle/>
          <a:p>
            <a:pPr marL="285750" indent="-285750">
              <a:buFont typeface="Arial" panose="020B0604020202020204" pitchFamily="34" charset="0"/>
              <a:buChar char="•"/>
            </a:pPr>
            <a:r>
              <a:rPr lang="en-GB" sz="2000" dirty="0"/>
              <a:t>Phase 1: History taking, initial focus may be on past distressing events</a:t>
            </a:r>
          </a:p>
          <a:p>
            <a:pPr marL="285750" indent="-285750">
              <a:buFont typeface="Arial" panose="020B0604020202020204" pitchFamily="34" charset="0"/>
              <a:buChar char="•"/>
            </a:pPr>
            <a:r>
              <a:rPr lang="en-GB" sz="2000" dirty="0"/>
              <a:t>Phase 2: May teach stress reduction techniques and imagery to manage distress during and between sessions</a:t>
            </a:r>
          </a:p>
          <a:p>
            <a:pPr marL="285750" indent="-285750">
              <a:buFont typeface="Arial" panose="020B0604020202020204" pitchFamily="34" charset="0"/>
              <a:buChar char="•"/>
            </a:pPr>
            <a:r>
              <a:rPr lang="en-GB" sz="2000" dirty="0"/>
              <a:t>Phase 3 to 6: Target identified and processed involving</a:t>
            </a:r>
          </a:p>
          <a:p>
            <a:pPr marL="285750" indent="-285750">
              <a:buFont typeface="Arial" panose="020B0604020202020204" pitchFamily="34" charset="0"/>
              <a:buChar char="•"/>
            </a:pPr>
            <a:r>
              <a:rPr lang="en-US" sz="2000" dirty="0"/>
              <a:t>1.  The vivid visual image related to the memory</a:t>
            </a:r>
            <a:br>
              <a:rPr lang="en-US" sz="2000" dirty="0"/>
            </a:br>
            <a:r>
              <a:rPr lang="en-US" sz="2000" dirty="0"/>
              <a:t>2.  A negative belief about self</a:t>
            </a:r>
            <a:br>
              <a:rPr lang="en-US" sz="2000" dirty="0"/>
            </a:br>
            <a:r>
              <a:rPr lang="en-US" sz="2000" dirty="0"/>
              <a:t>3.  Related emotions and body sensations.</a:t>
            </a:r>
          </a:p>
          <a:p>
            <a:pPr marL="285750" indent="-285750">
              <a:buFont typeface="Arial" panose="020B0604020202020204" pitchFamily="34" charset="0"/>
              <a:buChar char="•"/>
            </a:pPr>
            <a:r>
              <a:rPr lang="en-US" sz="2000" dirty="0"/>
              <a:t>4. A positive belief about themselves</a:t>
            </a:r>
            <a:endParaRPr lang="en-GB" sz="2000" dirty="0"/>
          </a:p>
        </p:txBody>
      </p:sp>
    </p:spTree>
    <p:extLst>
      <p:ext uri="{BB962C8B-B14F-4D97-AF65-F5344CB8AC3E}">
        <p14:creationId xmlns:p14="http://schemas.microsoft.com/office/powerpoint/2010/main" val="25421284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9271" y="1121343"/>
            <a:ext cx="7281511" cy="584775"/>
          </a:xfrm>
          <a:prstGeom prst="rect">
            <a:avLst/>
          </a:prstGeom>
          <a:noFill/>
        </p:spPr>
        <p:txBody>
          <a:bodyPr wrap="square" rtlCol="0">
            <a:spAutoFit/>
          </a:bodyPr>
          <a:lstStyle/>
          <a:p>
            <a:r>
              <a:rPr lang="en-GB" sz="3200" b="1" dirty="0">
                <a:solidFill>
                  <a:srgbClr val="A00054"/>
                </a:solidFill>
              </a:rPr>
              <a:t>EMDR</a:t>
            </a:r>
          </a:p>
        </p:txBody>
      </p:sp>
      <p:sp>
        <p:nvSpPr>
          <p:cNvPr id="3" name="TextBox 2"/>
          <p:cNvSpPr txBox="1"/>
          <p:nvPr/>
        </p:nvSpPr>
        <p:spPr>
          <a:xfrm>
            <a:off x="832585" y="2314876"/>
            <a:ext cx="7141946" cy="1631216"/>
          </a:xfrm>
          <a:prstGeom prst="rect">
            <a:avLst/>
          </a:prstGeom>
          <a:noFill/>
        </p:spPr>
        <p:txBody>
          <a:bodyPr wrap="square" rtlCol="0">
            <a:spAutoFit/>
          </a:bodyPr>
          <a:lstStyle/>
          <a:p>
            <a:pPr marL="285750" indent="-285750">
              <a:buFont typeface="Arial" panose="020B0604020202020204" pitchFamily="34" charset="0"/>
              <a:buChar char="•"/>
            </a:pPr>
            <a:r>
              <a:rPr lang="en-GB" sz="2000"/>
              <a:t>Phase 7 and 8 work to identify new targets, consolidate progress and closure</a:t>
            </a:r>
          </a:p>
          <a:p>
            <a:pPr marL="285750" indent="-285750">
              <a:buFont typeface="Arial" panose="020B0604020202020204" pitchFamily="34" charset="0"/>
              <a:buChar char="•"/>
            </a:pPr>
            <a:endParaRPr lang="en-GB" sz="2000"/>
          </a:p>
          <a:p>
            <a:pPr marL="285750" indent="-285750">
              <a:buFont typeface="Arial" panose="020B0604020202020204" pitchFamily="34" charset="0"/>
              <a:buChar char="•"/>
            </a:pPr>
            <a:r>
              <a:rPr lang="en-GB" sz="2000"/>
              <a:t>Not good evidence that eye movements are necessary for good outcomes</a:t>
            </a:r>
            <a:endParaRPr lang="en-GB" sz="2000" dirty="0"/>
          </a:p>
        </p:txBody>
      </p:sp>
    </p:spTree>
    <p:extLst>
      <p:ext uri="{BB962C8B-B14F-4D97-AF65-F5344CB8AC3E}">
        <p14:creationId xmlns:p14="http://schemas.microsoft.com/office/powerpoint/2010/main" val="12563611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8640" y="1188720"/>
            <a:ext cx="7806088" cy="584775"/>
          </a:xfrm>
          <a:prstGeom prst="rect">
            <a:avLst/>
          </a:prstGeom>
          <a:noFill/>
        </p:spPr>
        <p:txBody>
          <a:bodyPr wrap="square" rtlCol="0">
            <a:spAutoFit/>
          </a:bodyPr>
          <a:lstStyle/>
          <a:p>
            <a:r>
              <a:rPr lang="en-GB" sz="3200" b="1" dirty="0">
                <a:solidFill>
                  <a:srgbClr val="A00054"/>
                </a:solidFill>
              </a:rPr>
              <a:t>Psychodynamic Psychotherapy</a:t>
            </a:r>
          </a:p>
        </p:txBody>
      </p:sp>
      <p:sp>
        <p:nvSpPr>
          <p:cNvPr id="3" name="TextBox 2"/>
          <p:cNvSpPr txBox="1"/>
          <p:nvPr/>
        </p:nvSpPr>
        <p:spPr>
          <a:xfrm>
            <a:off x="548640" y="2305251"/>
            <a:ext cx="7425891" cy="3693319"/>
          </a:xfrm>
          <a:prstGeom prst="rect">
            <a:avLst/>
          </a:prstGeom>
          <a:noFill/>
        </p:spPr>
        <p:txBody>
          <a:bodyPr wrap="square" rtlCol="0">
            <a:spAutoFit/>
          </a:bodyPr>
          <a:lstStyle/>
          <a:p>
            <a:pPr marL="285750" indent="-285750">
              <a:buFont typeface="Arial" panose="020B0604020202020204" pitchFamily="34" charset="0"/>
              <a:buChar char="•"/>
            </a:pPr>
            <a:r>
              <a:rPr lang="en-GB" dirty="0"/>
              <a:t>Some aspects of the traumatic experience are not integrated and experienced as flashbacks and in changed way of relating interpersonally to others.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Flashbacks, anxiety, irritability etc. forms of affective dysregulation</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The Trauma will be emotionally linked to previous traumatic experiences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All trauma results in loss which maybe more or less aware of</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err="1"/>
              <a:t>PTSD</a:t>
            </a:r>
            <a:r>
              <a:rPr lang="en-GB" dirty="0"/>
              <a:t> arises out of inability to process loss due to intensity/severity of trauma or problems with mourning</a:t>
            </a:r>
          </a:p>
        </p:txBody>
      </p:sp>
    </p:spTree>
    <p:extLst>
      <p:ext uri="{BB962C8B-B14F-4D97-AF65-F5344CB8AC3E}">
        <p14:creationId xmlns:p14="http://schemas.microsoft.com/office/powerpoint/2010/main" val="30649486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227221"/>
            <a:ext cx="6728059" cy="584775"/>
          </a:xfrm>
          <a:prstGeom prst="rect">
            <a:avLst/>
          </a:prstGeom>
          <a:noFill/>
        </p:spPr>
        <p:txBody>
          <a:bodyPr wrap="square" rtlCol="0">
            <a:spAutoFit/>
          </a:bodyPr>
          <a:lstStyle/>
          <a:p>
            <a:r>
              <a:rPr lang="en-GB" sz="3200" b="1" dirty="0">
                <a:solidFill>
                  <a:srgbClr val="A00054"/>
                </a:solidFill>
              </a:rPr>
              <a:t>Outcomes</a:t>
            </a:r>
          </a:p>
        </p:txBody>
      </p:sp>
      <p:sp>
        <p:nvSpPr>
          <p:cNvPr id="3" name="TextBox 2"/>
          <p:cNvSpPr txBox="1"/>
          <p:nvPr/>
        </p:nvSpPr>
        <p:spPr>
          <a:xfrm>
            <a:off x="914400" y="1811996"/>
            <a:ext cx="6728059" cy="4093428"/>
          </a:xfrm>
          <a:prstGeom prst="rect">
            <a:avLst/>
          </a:prstGeom>
          <a:noFill/>
        </p:spPr>
        <p:txBody>
          <a:bodyPr wrap="square" rtlCol="0">
            <a:spAutoFit/>
          </a:bodyPr>
          <a:lstStyle/>
          <a:p>
            <a:pPr marL="285750" indent="-285750">
              <a:buFont typeface="Arial" panose="020B0604020202020204" pitchFamily="34" charset="0"/>
              <a:buChar char="•"/>
            </a:pPr>
            <a:r>
              <a:rPr lang="en-US" sz="2000" dirty="0"/>
              <a:t>CBT and EMDR similar outcomes -more than half improve</a:t>
            </a:r>
          </a:p>
          <a:p>
            <a:pPr marL="285750" indent="-285750">
              <a:buFont typeface="Arial" panose="020B0604020202020204" pitchFamily="34" charset="0"/>
              <a:buChar char="•"/>
            </a:pPr>
            <a:r>
              <a:rPr lang="en-US" sz="2000" dirty="0"/>
              <a:t>Most have residual symptoms</a:t>
            </a:r>
          </a:p>
          <a:p>
            <a:pPr marL="285750" indent="-285750">
              <a:buFont typeface="Arial" panose="020B0604020202020204" pitchFamily="34" charset="0"/>
              <a:buChar char="•"/>
            </a:pPr>
            <a:r>
              <a:rPr lang="en-US" sz="2000" dirty="0"/>
              <a:t>Psychoeducation and non specific factors account for 30% of the effect </a:t>
            </a:r>
          </a:p>
          <a:p>
            <a:pPr marL="285750" indent="-285750">
              <a:buFont typeface="Arial" panose="020B0604020202020204" pitchFamily="34" charset="0"/>
              <a:buChar char="•"/>
            </a:pPr>
            <a:r>
              <a:rPr lang="en-US" sz="2000" dirty="0"/>
              <a:t>Nonspecific factors are more important than acknowledged by the advocates of each for of treatment </a:t>
            </a:r>
          </a:p>
          <a:p>
            <a:pPr marL="285750" indent="-285750">
              <a:buFont typeface="Arial" panose="020B0604020202020204" pitchFamily="34" charset="0"/>
              <a:buChar char="•"/>
            </a:pPr>
            <a:r>
              <a:rPr lang="en-US" sz="2000" dirty="0"/>
              <a:t>High rates of dropouts (approx. 25%) </a:t>
            </a:r>
          </a:p>
          <a:p>
            <a:pPr marL="285750" indent="-285750">
              <a:buFont typeface="Arial" panose="020B0604020202020204" pitchFamily="34" charset="0"/>
              <a:buChar char="•"/>
            </a:pPr>
            <a:r>
              <a:rPr lang="en-US" sz="2000" dirty="0"/>
              <a:t>Possible loss of effectiveness with time </a:t>
            </a:r>
          </a:p>
          <a:p>
            <a:pPr marL="285750" indent="-285750">
              <a:buFont typeface="Arial" panose="020B0604020202020204" pitchFamily="34" charset="0"/>
              <a:buChar char="•"/>
            </a:pPr>
            <a:r>
              <a:rPr lang="en-GB" sz="2000" dirty="0"/>
              <a:t>Need more effective treatments</a:t>
            </a:r>
          </a:p>
          <a:p>
            <a:pPr marL="285750" indent="-285750">
              <a:buFont typeface="Arial" panose="020B0604020202020204" pitchFamily="34" charset="0"/>
              <a:buChar char="•"/>
            </a:pPr>
            <a:r>
              <a:rPr lang="pl-PL" sz="2000" dirty="0"/>
              <a:t>Bradley et al 2005 Am J Psychiatry </a:t>
            </a:r>
            <a:endParaRPr lang="en-GB" sz="2000" dirty="0"/>
          </a:p>
          <a:p>
            <a:pPr marL="285750" indent="-285750">
              <a:buFont typeface="Arial" panose="020B0604020202020204" pitchFamily="34" charset="0"/>
              <a:buChar char="•"/>
            </a:pPr>
            <a:r>
              <a:rPr lang="en-US" sz="2000" dirty="0" err="1"/>
              <a:t>Benish</a:t>
            </a:r>
            <a:r>
              <a:rPr lang="en-US" sz="2000" dirty="0"/>
              <a:t>, </a:t>
            </a:r>
            <a:r>
              <a:rPr lang="en-US" sz="2000" dirty="0" err="1"/>
              <a:t>Imel</a:t>
            </a:r>
            <a:r>
              <a:rPr lang="en-US" sz="2000" dirty="0"/>
              <a:t> and </a:t>
            </a:r>
            <a:r>
              <a:rPr lang="en-US" sz="2000" dirty="0" err="1"/>
              <a:t>Wampold</a:t>
            </a:r>
            <a:r>
              <a:rPr lang="en-US" sz="2000" dirty="0"/>
              <a:t> 2008 </a:t>
            </a:r>
            <a:r>
              <a:rPr lang="en-US" sz="2000" dirty="0" err="1"/>
              <a:t>Clin</a:t>
            </a:r>
            <a:r>
              <a:rPr lang="en-US" sz="2000" dirty="0"/>
              <a:t> Psych Review </a:t>
            </a:r>
          </a:p>
        </p:txBody>
      </p:sp>
    </p:spTree>
    <p:extLst>
      <p:ext uri="{BB962C8B-B14F-4D97-AF65-F5344CB8AC3E}">
        <p14:creationId xmlns:p14="http://schemas.microsoft.com/office/powerpoint/2010/main" val="8459829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0080" y="1313848"/>
            <a:ext cx="7180446" cy="1077218"/>
          </a:xfrm>
          <a:prstGeom prst="rect">
            <a:avLst/>
          </a:prstGeom>
          <a:noFill/>
        </p:spPr>
        <p:txBody>
          <a:bodyPr wrap="square" rtlCol="0">
            <a:spAutoFit/>
          </a:bodyPr>
          <a:lstStyle/>
          <a:p>
            <a:r>
              <a:rPr lang="en-GB" sz="3200" b="1" dirty="0">
                <a:solidFill>
                  <a:srgbClr val="A00054"/>
                </a:solidFill>
              </a:rPr>
              <a:t>Complex Post Traumatic Stress Disorder</a:t>
            </a:r>
          </a:p>
        </p:txBody>
      </p:sp>
      <p:sp>
        <p:nvSpPr>
          <p:cNvPr id="3" name="TextBox 2"/>
          <p:cNvSpPr txBox="1"/>
          <p:nvPr/>
        </p:nvSpPr>
        <p:spPr>
          <a:xfrm>
            <a:off x="745959" y="2514177"/>
            <a:ext cx="7074568" cy="3016210"/>
          </a:xfrm>
          <a:prstGeom prst="rect">
            <a:avLst/>
          </a:prstGeom>
          <a:noFill/>
        </p:spPr>
        <p:txBody>
          <a:bodyPr wrap="square" rtlCol="0">
            <a:spAutoFit/>
          </a:bodyPr>
          <a:lstStyle/>
          <a:p>
            <a:pPr marL="285750" indent="-285750">
              <a:buFont typeface="Arial" panose="020B0604020202020204" pitchFamily="34" charset="0"/>
              <a:buChar char="•"/>
            </a:pPr>
            <a:r>
              <a:rPr lang="en-US" sz="1900" dirty="0"/>
              <a:t>Complex </a:t>
            </a:r>
            <a:r>
              <a:rPr lang="en-US" sz="1900" dirty="0" err="1"/>
              <a:t>PTSD</a:t>
            </a:r>
            <a:r>
              <a:rPr lang="en-US" sz="1900" dirty="0"/>
              <a:t> is typically the result of exposure to repeated or prolonged instances or multiple forms of interpersonal trauma, often occurring under circumstances where escape is not possible due to physical, psychological, maturational, family/environmental, or social constraints (Herman, 1992). </a:t>
            </a:r>
          </a:p>
          <a:p>
            <a:pPr marL="285750" indent="-285750">
              <a:buFont typeface="Arial" panose="020B0604020202020204" pitchFamily="34" charset="0"/>
              <a:buChar char="•"/>
            </a:pPr>
            <a:r>
              <a:rPr lang="en-US" sz="1900" dirty="0"/>
              <a:t>Childhood physical and sexual abuse, </a:t>
            </a:r>
          </a:p>
          <a:p>
            <a:pPr marL="285750" indent="-285750">
              <a:buFont typeface="Arial" panose="020B0604020202020204" pitchFamily="34" charset="0"/>
              <a:buChar char="•"/>
            </a:pPr>
            <a:r>
              <a:rPr lang="en-US" sz="1900" dirty="0"/>
              <a:t>Recruitment into armed conflict as a child,</a:t>
            </a:r>
          </a:p>
          <a:p>
            <a:pPr marL="285750" indent="-285750">
              <a:buFont typeface="Arial" panose="020B0604020202020204" pitchFamily="34" charset="0"/>
              <a:buChar char="•"/>
            </a:pPr>
            <a:r>
              <a:rPr lang="en-US" sz="1900" dirty="0"/>
              <a:t>Being a victim of domestic violence, sex trafficking or slave trade; experiencing torture, and exposure to genocide campaigns or other forms of organized violence.</a:t>
            </a:r>
            <a:endParaRPr lang="en-GB" sz="1900" dirty="0"/>
          </a:p>
        </p:txBody>
      </p:sp>
    </p:spTree>
    <p:extLst>
      <p:ext uri="{BB962C8B-B14F-4D97-AF65-F5344CB8AC3E}">
        <p14:creationId xmlns:p14="http://schemas.microsoft.com/office/powerpoint/2010/main" val="3042075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7714" y="1323474"/>
            <a:ext cx="7180446" cy="584775"/>
          </a:xfrm>
          <a:prstGeom prst="rect">
            <a:avLst/>
          </a:prstGeom>
          <a:noFill/>
        </p:spPr>
        <p:txBody>
          <a:bodyPr wrap="square" rtlCol="0">
            <a:spAutoFit/>
          </a:bodyPr>
          <a:lstStyle/>
          <a:p>
            <a:r>
              <a:rPr lang="en-GB" sz="3200" b="1" dirty="0">
                <a:solidFill>
                  <a:srgbClr val="A00054"/>
                </a:solidFill>
              </a:rPr>
              <a:t>Complex </a:t>
            </a:r>
            <a:r>
              <a:rPr lang="en-GB" sz="3200" b="1" dirty="0" err="1">
                <a:solidFill>
                  <a:srgbClr val="A00054"/>
                </a:solidFill>
              </a:rPr>
              <a:t>PTSD</a:t>
            </a:r>
            <a:endParaRPr lang="en-GB" sz="3200" b="1" dirty="0">
              <a:solidFill>
                <a:srgbClr val="A00054"/>
              </a:solidFill>
            </a:endParaRPr>
          </a:p>
        </p:txBody>
      </p:sp>
      <p:sp>
        <p:nvSpPr>
          <p:cNvPr id="3" name="TextBox 2"/>
          <p:cNvSpPr txBox="1"/>
          <p:nvPr/>
        </p:nvSpPr>
        <p:spPr>
          <a:xfrm>
            <a:off x="1001028" y="2031360"/>
            <a:ext cx="7064944" cy="4093428"/>
          </a:xfrm>
          <a:prstGeom prst="rect">
            <a:avLst/>
          </a:prstGeom>
          <a:noFill/>
        </p:spPr>
        <p:txBody>
          <a:bodyPr wrap="square" rtlCol="0">
            <a:spAutoFit/>
          </a:bodyPr>
          <a:lstStyle/>
          <a:p>
            <a:pPr marL="285750" indent="-285750">
              <a:buFont typeface="Arial" panose="020B0604020202020204" pitchFamily="34" charset="0"/>
              <a:buChar char="•"/>
            </a:pPr>
            <a:r>
              <a:rPr lang="en-US" sz="2000"/>
              <a:t>The ISTSS task force definition of Complex PTSD includes the core symptoms of PTSD (reexperiencing,avoidance/numbing, and hyper-arousal) and disturbance in the following areas</a:t>
            </a:r>
          </a:p>
          <a:p>
            <a:pPr marL="285750" indent="-285750">
              <a:buFont typeface="Arial" panose="020B0604020202020204" pitchFamily="34" charset="0"/>
              <a:buChar char="•"/>
            </a:pPr>
            <a:r>
              <a:rPr lang="en-US" sz="2000" b="1"/>
              <a:t>Emotional Regulation.</a:t>
            </a:r>
            <a:r>
              <a:rPr lang="en-US" sz="2000"/>
              <a:t> May include persistent sadness, suicidal thoughts, explosive anger, or inhibited anger. </a:t>
            </a:r>
          </a:p>
          <a:p>
            <a:pPr marL="285750" indent="-285750">
              <a:buFont typeface="Arial" panose="020B0604020202020204" pitchFamily="34" charset="0"/>
              <a:buChar char="•"/>
            </a:pPr>
            <a:r>
              <a:rPr lang="en-US" sz="2000" b="1"/>
              <a:t>Consciousness.</a:t>
            </a:r>
            <a:r>
              <a:rPr lang="en-US" sz="2000"/>
              <a:t> Includes forgetting traumatic events, reliving traumatic events, or having episodes in which one feels detached from one's mental processes or body (dissociation).</a:t>
            </a:r>
          </a:p>
          <a:p>
            <a:pPr marL="285750" indent="-285750">
              <a:buFont typeface="Arial" panose="020B0604020202020204" pitchFamily="34" charset="0"/>
              <a:buChar char="•"/>
            </a:pPr>
            <a:r>
              <a:rPr lang="en-US" sz="2000" b="1"/>
              <a:t>Self-Perception.</a:t>
            </a:r>
            <a:r>
              <a:rPr lang="en-US" sz="2000"/>
              <a:t> May include helplessness, shame, guilt, stigma, and a sense of being completely different from other human beings.</a:t>
            </a:r>
            <a:endParaRPr lang="en-US" sz="2000" dirty="0"/>
          </a:p>
        </p:txBody>
      </p:sp>
    </p:spTree>
    <p:extLst>
      <p:ext uri="{BB962C8B-B14F-4D97-AF65-F5344CB8AC3E}">
        <p14:creationId xmlns:p14="http://schemas.microsoft.com/office/powerpoint/2010/main" val="1162921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8206" y="1169469"/>
            <a:ext cx="6935002" cy="584775"/>
          </a:xfrm>
          <a:prstGeom prst="rect">
            <a:avLst/>
          </a:prstGeom>
          <a:noFill/>
        </p:spPr>
        <p:txBody>
          <a:bodyPr wrap="square" rtlCol="0">
            <a:spAutoFit/>
          </a:bodyPr>
          <a:lstStyle/>
          <a:p>
            <a:r>
              <a:rPr lang="en-GB" sz="3200" b="1" dirty="0">
                <a:solidFill>
                  <a:srgbClr val="A00054"/>
                </a:solidFill>
              </a:rPr>
              <a:t>Complex </a:t>
            </a:r>
            <a:r>
              <a:rPr lang="en-GB" sz="3200" b="1" dirty="0" err="1">
                <a:solidFill>
                  <a:srgbClr val="A00054"/>
                </a:solidFill>
              </a:rPr>
              <a:t>PTSD</a:t>
            </a:r>
            <a:endParaRPr lang="en-GB" sz="3200" b="1" dirty="0">
              <a:solidFill>
                <a:srgbClr val="A00054"/>
              </a:solidFill>
            </a:endParaRPr>
          </a:p>
        </p:txBody>
      </p:sp>
      <p:sp>
        <p:nvSpPr>
          <p:cNvPr id="3" name="TextBox 2"/>
          <p:cNvSpPr txBox="1"/>
          <p:nvPr/>
        </p:nvSpPr>
        <p:spPr>
          <a:xfrm>
            <a:off x="688206" y="2208998"/>
            <a:ext cx="6997567" cy="2862322"/>
          </a:xfrm>
          <a:prstGeom prst="rect">
            <a:avLst/>
          </a:prstGeom>
          <a:noFill/>
        </p:spPr>
        <p:txBody>
          <a:bodyPr wrap="square" rtlCol="0">
            <a:spAutoFit/>
          </a:bodyPr>
          <a:lstStyle/>
          <a:p>
            <a:pPr marL="285750" indent="-285750">
              <a:buFont typeface="Arial" panose="020B0604020202020204" pitchFamily="34" charset="0"/>
              <a:buChar char="•"/>
            </a:pPr>
            <a:r>
              <a:rPr lang="en-US" sz="2000" b="1"/>
              <a:t>Distorted Perceptions of the Perpetrator.</a:t>
            </a:r>
            <a:r>
              <a:rPr lang="en-US" sz="2000"/>
              <a:t> Examples include attributing total power to the perpetrator, becoming preoccupied with the relationship to the perpetrator, or preoccupied with revenge.</a:t>
            </a:r>
          </a:p>
          <a:p>
            <a:pPr marL="285750" indent="-285750">
              <a:buFont typeface="Arial" panose="020B0604020202020204" pitchFamily="34" charset="0"/>
              <a:buChar char="•"/>
            </a:pPr>
            <a:r>
              <a:rPr lang="en-US" sz="2000" b="1"/>
              <a:t>Relations with Others.</a:t>
            </a:r>
            <a:r>
              <a:rPr lang="en-US" sz="2000"/>
              <a:t> Examples include isolation, distrust, or a repeated search for a rescuer.</a:t>
            </a:r>
          </a:p>
          <a:p>
            <a:pPr marL="285750" indent="-285750">
              <a:buFont typeface="Arial" panose="020B0604020202020204" pitchFamily="34" charset="0"/>
              <a:buChar char="•"/>
            </a:pPr>
            <a:r>
              <a:rPr lang="en-US" sz="2000" b="1"/>
              <a:t>One's System of Meanings.</a:t>
            </a:r>
            <a:r>
              <a:rPr lang="en-US" sz="2000"/>
              <a:t> May include a loss of sustaining faith or a sense of hopelessness and despair. </a:t>
            </a:r>
          </a:p>
          <a:p>
            <a:pPr marL="285750" indent="-285750">
              <a:buFont typeface="Arial" panose="020B0604020202020204" pitchFamily="34" charset="0"/>
              <a:buChar char="•"/>
            </a:pPr>
            <a:r>
              <a:rPr lang="en-GB" sz="2000" b="1"/>
              <a:t>Somatic distress or disorganisation</a:t>
            </a:r>
            <a:endParaRPr lang="en-GB" sz="2000" b="1" dirty="0"/>
          </a:p>
        </p:txBody>
      </p:sp>
    </p:spTree>
    <p:extLst>
      <p:ext uri="{BB962C8B-B14F-4D97-AF65-F5344CB8AC3E}">
        <p14:creationId xmlns:p14="http://schemas.microsoft.com/office/powerpoint/2010/main" val="21162667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70021" y="1260909"/>
            <a:ext cx="6790623" cy="584775"/>
          </a:xfrm>
          <a:prstGeom prst="rect">
            <a:avLst/>
          </a:prstGeom>
          <a:noFill/>
        </p:spPr>
        <p:txBody>
          <a:bodyPr wrap="square" rtlCol="0">
            <a:spAutoFit/>
          </a:bodyPr>
          <a:lstStyle/>
          <a:p>
            <a:r>
              <a:rPr lang="en-GB" sz="3200" b="1" dirty="0">
                <a:solidFill>
                  <a:srgbClr val="A00054"/>
                </a:solidFill>
              </a:rPr>
              <a:t>Treatment of Complex </a:t>
            </a:r>
            <a:r>
              <a:rPr lang="en-GB" sz="3200" b="1" dirty="0" err="1">
                <a:solidFill>
                  <a:srgbClr val="A00054"/>
                </a:solidFill>
              </a:rPr>
              <a:t>PTSD</a:t>
            </a:r>
            <a:endParaRPr lang="en-GB" sz="3200" b="1" dirty="0">
              <a:solidFill>
                <a:srgbClr val="A00054"/>
              </a:solidFill>
            </a:endParaRPr>
          </a:p>
        </p:txBody>
      </p:sp>
      <p:sp>
        <p:nvSpPr>
          <p:cNvPr id="4" name="TextBox 3"/>
          <p:cNvSpPr txBox="1"/>
          <p:nvPr/>
        </p:nvSpPr>
        <p:spPr>
          <a:xfrm>
            <a:off x="822961" y="2117558"/>
            <a:ext cx="6626993" cy="3477875"/>
          </a:xfrm>
          <a:prstGeom prst="rect">
            <a:avLst/>
          </a:prstGeom>
          <a:noFill/>
        </p:spPr>
        <p:txBody>
          <a:bodyPr wrap="square" rtlCol="0">
            <a:spAutoFit/>
          </a:bodyPr>
          <a:lstStyle/>
          <a:p>
            <a:pPr marL="285750" indent="-285750">
              <a:buFont typeface="Arial" panose="020B0604020202020204" pitchFamily="34" charset="0"/>
              <a:buChar char="•"/>
            </a:pPr>
            <a:r>
              <a:rPr lang="en-GB" sz="2000" dirty="0"/>
              <a:t>3 Phased treatment;</a:t>
            </a:r>
            <a:endParaRPr lang="en-US" sz="2000" dirty="0"/>
          </a:p>
          <a:p>
            <a:pPr marL="285750" indent="-285750">
              <a:buFont typeface="Arial" panose="020B0604020202020204" pitchFamily="34" charset="0"/>
              <a:buChar char="•"/>
            </a:pPr>
            <a:r>
              <a:rPr lang="en-US" sz="2000" dirty="0"/>
              <a:t>Phase 1;  </a:t>
            </a:r>
          </a:p>
          <a:p>
            <a:pPr marL="285750" indent="-285750">
              <a:buFont typeface="Arial" panose="020B0604020202020204" pitchFamily="34" charset="0"/>
              <a:buChar char="•"/>
            </a:pPr>
            <a:r>
              <a:rPr lang="en-US" sz="2000" dirty="0"/>
              <a:t>focuses on ensuring the individual’s safety, reducing symptoms, and increasing important emotional, social and psychological competencies. </a:t>
            </a:r>
          </a:p>
          <a:p>
            <a:pPr marL="285750" indent="-285750">
              <a:buFont typeface="Arial" panose="020B0604020202020204" pitchFamily="34" charset="0"/>
              <a:buChar char="•"/>
            </a:pPr>
            <a:r>
              <a:rPr lang="en-US" sz="2000" dirty="0"/>
              <a:t>Focus on stability; housing, diet, sleep, routine, self care etc.</a:t>
            </a:r>
          </a:p>
          <a:p>
            <a:pPr marL="285750" indent="-285750">
              <a:buFont typeface="Arial" panose="020B0604020202020204" pitchFamily="34" charset="0"/>
              <a:buChar char="•"/>
            </a:pPr>
            <a:r>
              <a:rPr lang="en-US" sz="2000" dirty="0" err="1"/>
              <a:t>CMHT</a:t>
            </a:r>
            <a:r>
              <a:rPr lang="en-US" sz="2000" dirty="0"/>
              <a:t> care coordination, anxiety/stress management</a:t>
            </a:r>
          </a:p>
          <a:p>
            <a:pPr marL="285750" indent="-285750">
              <a:buFont typeface="Arial" panose="020B0604020202020204" pitchFamily="34" charset="0"/>
              <a:buChar char="•"/>
            </a:pPr>
            <a:r>
              <a:rPr lang="en-US" sz="2000" dirty="0" err="1"/>
              <a:t>Behavioural</a:t>
            </a:r>
            <a:r>
              <a:rPr lang="en-US" sz="2000" dirty="0"/>
              <a:t> interventions </a:t>
            </a:r>
            <a:r>
              <a:rPr lang="en-US" sz="2000" dirty="0" err="1"/>
              <a:t>eg</a:t>
            </a:r>
            <a:r>
              <a:rPr lang="en-US" sz="2000" dirty="0"/>
              <a:t>. Structured clinical management, distress tolerance, grounding techniques, </a:t>
            </a:r>
            <a:r>
              <a:rPr lang="en-US" sz="2000" dirty="0" err="1"/>
              <a:t>DBT</a:t>
            </a:r>
            <a:r>
              <a:rPr lang="en-US" sz="2000" dirty="0"/>
              <a:t>, medication</a:t>
            </a:r>
          </a:p>
        </p:txBody>
      </p:sp>
    </p:spTree>
    <p:extLst>
      <p:ext uri="{BB962C8B-B14F-4D97-AF65-F5344CB8AC3E}">
        <p14:creationId xmlns:p14="http://schemas.microsoft.com/office/powerpoint/2010/main" val="748804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Psychotherapy: Trauma</a:t>
            </a:r>
          </a:p>
        </p:txBody>
      </p:sp>
      <p:sp>
        <p:nvSpPr>
          <p:cNvPr id="5123" name="Subtitle 2"/>
          <p:cNvSpPr>
            <a:spLocks noGrp="1"/>
          </p:cNvSpPr>
          <p:nvPr>
            <p:ph type="subTitle" idx="1"/>
          </p:nvPr>
        </p:nvSpPr>
        <p:spPr bwMode="auto">
          <a:xfrm>
            <a:off x="457200" y="1757363"/>
            <a:ext cx="6400800" cy="581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Expert Led Session</a:t>
            </a:r>
          </a:p>
        </p:txBody>
      </p:sp>
      <p:sp>
        <p:nvSpPr>
          <p:cNvPr id="5124" name="Text Placeholder 3"/>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endParaRPr lang="en-US" altLang="en-US" dirty="0"/>
          </a:p>
          <a:p>
            <a:pPr marL="0" indent="0" algn="ctr">
              <a:buFont typeface="Arial" panose="020B0604020202020204" pitchFamily="34" charset="0"/>
              <a:buNone/>
            </a:pPr>
            <a:endParaRPr lang="en-US" altLang="en-US" dirty="0"/>
          </a:p>
          <a:p>
            <a:pPr marL="0" indent="0" algn="ctr">
              <a:buFont typeface="Arial" panose="020B0604020202020204" pitchFamily="34" charset="0"/>
              <a:buNone/>
            </a:pPr>
            <a:r>
              <a:rPr lang="en-US" altLang="en-US" dirty="0"/>
              <a:t>Psychological Approaches to Trauma</a:t>
            </a:r>
          </a:p>
          <a:p>
            <a:pPr marL="0" indent="0" algn="ctr">
              <a:buFont typeface="Arial" panose="020B0604020202020204" pitchFamily="34" charset="0"/>
              <a:buNone/>
            </a:pPr>
            <a:r>
              <a:rPr lang="en-US" altLang="en-US" dirty="0"/>
              <a:t>Author: Dr. Rachel Jukes</a:t>
            </a:r>
          </a:p>
          <a:p>
            <a:pPr marL="0" indent="0" algn="ctr">
              <a:buFont typeface="Arial" panose="020B0604020202020204" pitchFamily="34" charset="0"/>
              <a:buNone/>
            </a:pPr>
            <a:r>
              <a:rPr lang="en-US" altLang="en-US" dirty="0"/>
              <a:t>Consultant Psychiatrist in Psychotherapy</a:t>
            </a:r>
          </a:p>
        </p:txBody>
      </p:sp>
    </p:spTree>
    <p:extLst>
      <p:ext uri="{BB962C8B-B14F-4D97-AF65-F5344CB8AC3E}">
        <p14:creationId xmlns:p14="http://schemas.microsoft.com/office/powerpoint/2010/main" val="9752414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4459" y="1111718"/>
            <a:ext cx="7276699" cy="584775"/>
          </a:xfrm>
          <a:prstGeom prst="rect">
            <a:avLst/>
          </a:prstGeom>
          <a:noFill/>
        </p:spPr>
        <p:txBody>
          <a:bodyPr wrap="square" rtlCol="0">
            <a:spAutoFit/>
          </a:bodyPr>
          <a:lstStyle/>
          <a:p>
            <a:r>
              <a:rPr lang="en-GB" sz="3200" b="1" dirty="0">
                <a:solidFill>
                  <a:srgbClr val="A00054"/>
                </a:solidFill>
              </a:rPr>
              <a:t>Treatment of Complex </a:t>
            </a:r>
            <a:r>
              <a:rPr lang="en-GB" sz="3200" b="1" dirty="0" err="1">
                <a:solidFill>
                  <a:srgbClr val="A00054"/>
                </a:solidFill>
              </a:rPr>
              <a:t>PTSD</a:t>
            </a:r>
            <a:endParaRPr lang="en-GB" sz="3200" b="1" dirty="0">
              <a:solidFill>
                <a:srgbClr val="A00054"/>
              </a:solidFill>
            </a:endParaRPr>
          </a:p>
        </p:txBody>
      </p:sp>
      <p:sp>
        <p:nvSpPr>
          <p:cNvPr id="3" name="TextBox 2"/>
          <p:cNvSpPr txBox="1"/>
          <p:nvPr/>
        </p:nvSpPr>
        <p:spPr>
          <a:xfrm>
            <a:off x="861462" y="2098307"/>
            <a:ext cx="7238198" cy="2862322"/>
          </a:xfrm>
          <a:prstGeom prst="rect">
            <a:avLst/>
          </a:prstGeom>
          <a:noFill/>
        </p:spPr>
        <p:txBody>
          <a:bodyPr wrap="square" rtlCol="0">
            <a:spAutoFit/>
          </a:bodyPr>
          <a:lstStyle/>
          <a:p>
            <a:pPr marL="285750" indent="-285750">
              <a:buFont typeface="Arial" panose="020B0604020202020204" pitchFamily="34" charset="0"/>
              <a:buChar char="•"/>
            </a:pPr>
            <a:r>
              <a:rPr lang="en-US" dirty="0"/>
              <a:t>Phase 2; </a:t>
            </a:r>
          </a:p>
          <a:p>
            <a:pPr marL="285750" indent="-285750">
              <a:buFont typeface="Arial" panose="020B0604020202020204" pitchFamily="34" charset="0"/>
              <a:buChar char="•"/>
            </a:pPr>
            <a:r>
              <a:rPr lang="en-US" dirty="0"/>
              <a:t>focuses on processing the unresolved aspects of the individual’s memories of traumatic experiences. This phase emphasizes the review and re-appraisal of traumatic memories so that they are integrated into an adaptive representation of self, relationships and the world. </a:t>
            </a:r>
          </a:p>
          <a:p>
            <a:pPr marL="285750" indent="-285750">
              <a:buFont typeface="Arial" panose="020B0604020202020204" pitchFamily="34" charset="0"/>
              <a:buChar char="•"/>
            </a:pPr>
            <a:r>
              <a:rPr lang="en-US" dirty="0"/>
              <a:t>Trauma focused CBT</a:t>
            </a:r>
          </a:p>
          <a:p>
            <a:pPr marL="285750" indent="-285750">
              <a:buFont typeface="Arial" panose="020B0604020202020204" pitchFamily="34" charset="0"/>
              <a:buChar char="•"/>
            </a:pPr>
            <a:r>
              <a:rPr lang="en-US" dirty="0"/>
              <a:t>EMDR</a:t>
            </a:r>
          </a:p>
          <a:p>
            <a:pPr marL="285750" indent="-285750">
              <a:buFont typeface="Arial" panose="020B0604020202020204" pitchFamily="34" charset="0"/>
              <a:buChar char="•"/>
            </a:pPr>
            <a:r>
              <a:rPr lang="en-US" dirty="0"/>
              <a:t>Exposure therapy</a:t>
            </a:r>
          </a:p>
          <a:p>
            <a:pPr marL="285750" indent="-285750">
              <a:buFont typeface="Arial" panose="020B0604020202020204" pitchFamily="34" charset="0"/>
              <a:buChar char="•"/>
            </a:pPr>
            <a:r>
              <a:rPr lang="en-US" dirty="0"/>
              <a:t>Psychodynamic therapy</a:t>
            </a:r>
          </a:p>
        </p:txBody>
      </p:sp>
    </p:spTree>
    <p:extLst>
      <p:ext uri="{BB962C8B-B14F-4D97-AF65-F5344CB8AC3E}">
        <p14:creationId xmlns:p14="http://schemas.microsoft.com/office/powerpoint/2010/main" val="77368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2960" y="1217596"/>
            <a:ext cx="6352674" cy="584775"/>
          </a:xfrm>
          <a:prstGeom prst="rect">
            <a:avLst/>
          </a:prstGeom>
          <a:noFill/>
        </p:spPr>
        <p:txBody>
          <a:bodyPr wrap="square" rtlCol="0">
            <a:spAutoFit/>
          </a:bodyPr>
          <a:lstStyle/>
          <a:p>
            <a:r>
              <a:rPr lang="en-GB" sz="3200" b="1" dirty="0">
                <a:solidFill>
                  <a:srgbClr val="A00054"/>
                </a:solidFill>
              </a:rPr>
              <a:t>Treatment Complex </a:t>
            </a:r>
            <a:r>
              <a:rPr lang="en-GB" sz="3200" b="1" dirty="0" err="1">
                <a:solidFill>
                  <a:srgbClr val="A00054"/>
                </a:solidFill>
              </a:rPr>
              <a:t>PTSD</a:t>
            </a:r>
            <a:endParaRPr lang="en-GB" sz="3200" b="1" dirty="0">
              <a:solidFill>
                <a:srgbClr val="A00054"/>
              </a:solidFill>
            </a:endParaRPr>
          </a:p>
        </p:txBody>
      </p:sp>
      <p:sp>
        <p:nvSpPr>
          <p:cNvPr id="3" name="TextBox 2"/>
          <p:cNvSpPr txBox="1"/>
          <p:nvPr/>
        </p:nvSpPr>
        <p:spPr>
          <a:xfrm>
            <a:off x="943276" y="2348564"/>
            <a:ext cx="6391175" cy="1631216"/>
          </a:xfrm>
          <a:prstGeom prst="rect">
            <a:avLst/>
          </a:prstGeom>
          <a:noFill/>
        </p:spPr>
        <p:txBody>
          <a:bodyPr wrap="square" rtlCol="0">
            <a:spAutoFit/>
          </a:bodyPr>
          <a:lstStyle/>
          <a:p>
            <a:pPr marL="285750" indent="-285750">
              <a:buFont typeface="Arial" panose="020B0604020202020204" pitchFamily="34" charset="0"/>
              <a:buChar char="•"/>
            </a:pPr>
            <a:r>
              <a:rPr lang="en-US" sz="2000" dirty="0"/>
              <a:t>Phase 3;  </a:t>
            </a:r>
          </a:p>
          <a:p>
            <a:pPr marL="285750" indent="-285750">
              <a:buFont typeface="Arial" panose="020B0604020202020204" pitchFamily="34" charset="0"/>
              <a:buChar char="•"/>
            </a:pPr>
            <a:r>
              <a:rPr lang="en-US" sz="2000" dirty="0"/>
              <a:t>Involves consolidation of treatment gains to facilitate the transition from the end of the treatment to greater engagement in relationships, work or education, and </a:t>
            </a:r>
            <a:r>
              <a:rPr lang="en-GB" sz="2000" dirty="0"/>
              <a:t>community life.</a:t>
            </a:r>
          </a:p>
        </p:txBody>
      </p:sp>
    </p:spTree>
    <p:extLst>
      <p:ext uri="{BB962C8B-B14F-4D97-AF65-F5344CB8AC3E}">
        <p14:creationId xmlns:p14="http://schemas.microsoft.com/office/powerpoint/2010/main" val="39215254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6333" y="1222408"/>
            <a:ext cx="6833936" cy="584775"/>
          </a:xfrm>
          <a:prstGeom prst="rect">
            <a:avLst/>
          </a:prstGeom>
          <a:noFill/>
        </p:spPr>
        <p:txBody>
          <a:bodyPr wrap="square" rtlCol="0">
            <a:spAutoFit/>
          </a:bodyPr>
          <a:lstStyle/>
          <a:p>
            <a:r>
              <a:rPr lang="en-GB" sz="3200" b="1" dirty="0">
                <a:solidFill>
                  <a:srgbClr val="A00054"/>
                </a:solidFill>
              </a:rPr>
              <a:t>Outcomes</a:t>
            </a:r>
          </a:p>
        </p:txBody>
      </p:sp>
      <p:sp>
        <p:nvSpPr>
          <p:cNvPr id="3" name="TextBox 2"/>
          <p:cNvSpPr txBox="1"/>
          <p:nvPr/>
        </p:nvSpPr>
        <p:spPr>
          <a:xfrm>
            <a:off x="736333" y="2257124"/>
            <a:ext cx="6833936" cy="2246769"/>
          </a:xfrm>
          <a:prstGeom prst="rect">
            <a:avLst/>
          </a:prstGeom>
          <a:noFill/>
        </p:spPr>
        <p:txBody>
          <a:bodyPr wrap="square" rtlCol="0">
            <a:spAutoFit/>
          </a:bodyPr>
          <a:lstStyle/>
          <a:p>
            <a:pPr marL="285750" indent="-285750">
              <a:buFont typeface="Arial" panose="020B0604020202020204" pitchFamily="34" charset="0"/>
              <a:buChar char="•"/>
            </a:pPr>
            <a:r>
              <a:rPr lang="en-GB" sz="2000"/>
              <a:t>Lack of research</a:t>
            </a:r>
          </a:p>
          <a:p>
            <a:pPr marL="285750" indent="-285750">
              <a:buFont typeface="Arial" panose="020B0604020202020204" pitchFamily="34" charset="0"/>
              <a:buChar char="•"/>
            </a:pPr>
            <a:endParaRPr lang="en-GB" sz="2000"/>
          </a:p>
          <a:p>
            <a:pPr marL="285750" indent="-285750">
              <a:buFont typeface="Arial" panose="020B0604020202020204" pitchFamily="34" charset="0"/>
              <a:buChar char="•"/>
            </a:pPr>
            <a:r>
              <a:rPr lang="en-GB" sz="2000"/>
              <a:t>Complicated clinical presentation – outcome depends on many factors.</a:t>
            </a:r>
          </a:p>
          <a:p>
            <a:pPr marL="285750" indent="-285750">
              <a:buFont typeface="Arial" panose="020B0604020202020204" pitchFamily="34" charset="0"/>
              <a:buChar char="•"/>
            </a:pPr>
            <a:endParaRPr lang="en-GB" sz="2000"/>
          </a:p>
          <a:p>
            <a:pPr marL="285750" indent="-285750">
              <a:buFont typeface="Arial" panose="020B0604020202020204" pitchFamily="34" charset="0"/>
              <a:buChar char="•"/>
            </a:pPr>
            <a:r>
              <a:rPr lang="en-GB" sz="2000"/>
              <a:t>Critical is ability to engage in a sufficiently trusting relationship…..</a:t>
            </a:r>
            <a:endParaRPr lang="en-GB" sz="2000" dirty="0"/>
          </a:p>
        </p:txBody>
      </p:sp>
    </p:spTree>
    <p:extLst>
      <p:ext uri="{BB962C8B-B14F-4D97-AF65-F5344CB8AC3E}">
        <p14:creationId xmlns:p14="http://schemas.microsoft.com/office/powerpoint/2010/main" val="29495533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Psychotherapy: Trauma</a:t>
            </a:r>
          </a:p>
        </p:txBody>
      </p:sp>
      <p:sp>
        <p:nvSpPr>
          <p:cNvPr id="6147" name="Subtitle 2"/>
          <p:cNvSpPr>
            <a:spLocks noGrp="1"/>
          </p:cNvSpPr>
          <p:nvPr>
            <p:ph type="subTitle" idx="1"/>
          </p:nvPr>
        </p:nvSpPr>
        <p:spPr bwMode="auto">
          <a:xfrm>
            <a:off x="457200" y="1757363"/>
            <a:ext cx="6400800" cy="581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MCQs</a:t>
            </a:r>
          </a:p>
        </p:txBody>
      </p:sp>
      <p:sp>
        <p:nvSpPr>
          <p:cNvPr id="4" name="Text Placeholder 3"/>
          <p:cNvSpPr>
            <a:spLocks noGrp="1"/>
          </p:cNvSpPr>
          <p:nvPr>
            <p:ph type="body" sz="quarter" idx="13"/>
          </p:nvPr>
        </p:nvSpPr>
        <p:spPr/>
        <p:txBody>
          <a:bodyPr/>
          <a:lstStyle/>
          <a:p>
            <a:pPr marL="457200" indent="-457200">
              <a:buFont typeface="Arial" charset="0"/>
              <a:buAutoNum type="arabicPeriod"/>
              <a:defRPr/>
            </a:pPr>
            <a:r>
              <a:rPr lang="en-US" dirty="0"/>
              <a:t>The following treatments are indicated in PTSD: </a:t>
            </a:r>
          </a:p>
          <a:p>
            <a:pPr marL="0" indent="0">
              <a:buFont typeface="Arial" charset="0"/>
              <a:buNone/>
              <a:defRPr/>
            </a:pPr>
            <a:endParaRPr lang="en-US" dirty="0"/>
          </a:p>
          <a:p>
            <a:pPr marL="457200" lvl="0" indent="-457200">
              <a:buFont typeface="+mj-lt"/>
              <a:buAutoNum type="alphaUcPeriod"/>
            </a:pPr>
            <a:r>
              <a:rPr lang="en-US" dirty="0" err="1"/>
              <a:t>EMDR</a:t>
            </a:r>
            <a:endParaRPr lang="en-GB" sz="2800" dirty="0"/>
          </a:p>
          <a:p>
            <a:pPr marL="457200" lvl="0" indent="-457200">
              <a:buFont typeface="+mj-lt"/>
              <a:buAutoNum type="alphaUcPeriod"/>
            </a:pPr>
            <a:r>
              <a:rPr lang="en-US" dirty="0"/>
              <a:t>Debriefing</a:t>
            </a:r>
            <a:endParaRPr lang="en-GB" sz="2800" dirty="0"/>
          </a:p>
          <a:p>
            <a:pPr marL="457200" lvl="0" indent="-457200">
              <a:buFont typeface="+mj-lt"/>
              <a:buAutoNum type="alphaUcPeriod"/>
            </a:pPr>
            <a:r>
              <a:rPr lang="en-US" dirty="0"/>
              <a:t>Psychoanalysis</a:t>
            </a:r>
            <a:endParaRPr lang="en-GB" sz="2800" dirty="0"/>
          </a:p>
          <a:p>
            <a:pPr marL="457200" lvl="0" indent="-457200">
              <a:buFont typeface="+mj-lt"/>
              <a:buAutoNum type="alphaUcPeriod"/>
            </a:pPr>
            <a:r>
              <a:rPr lang="en-US" dirty="0"/>
              <a:t>Schema Focused CBT</a:t>
            </a:r>
            <a:endParaRPr lang="en-GB" sz="2800" dirty="0"/>
          </a:p>
          <a:p>
            <a:pPr marL="457200" lvl="0" indent="-457200">
              <a:buFont typeface="+mj-lt"/>
              <a:buAutoNum type="alphaUcPeriod"/>
            </a:pPr>
            <a:r>
              <a:rPr lang="en-US" dirty="0"/>
              <a:t>Psychodynamic Psychotherapy</a:t>
            </a:r>
            <a:endParaRPr lang="en-GB" sz="2800" dirty="0"/>
          </a:p>
          <a:p>
            <a:pPr>
              <a:buFont typeface="Arial" charset="0"/>
              <a:buChar char="•"/>
              <a:defRPr/>
            </a:pPr>
            <a:endParaRPr lang="en-US" dirty="0"/>
          </a:p>
        </p:txBody>
      </p:sp>
    </p:spTree>
    <p:extLst>
      <p:ext uri="{BB962C8B-B14F-4D97-AF65-F5344CB8AC3E}">
        <p14:creationId xmlns:p14="http://schemas.microsoft.com/office/powerpoint/2010/main" val="20994772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Psychotherapy: Trauma</a:t>
            </a:r>
          </a:p>
        </p:txBody>
      </p:sp>
      <p:sp>
        <p:nvSpPr>
          <p:cNvPr id="6147" name="Subtitle 2"/>
          <p:cNvSpPr>
            <a:spLocks noGrp="1"/>
          </p:cNvSpPr>
          <p:nvPr>
            <p:ph type="subTitle" idx="1"/>
          </p:nvPr>
        </p:nvSpPr>
        <p:spPr bwMode="auto">
          <a:xfrm>
            <a:off x="457200" y="1757363"/>
            <a:ext cx="6400800" cy="581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MCQs</a:t>
            </a:r>
          </a:p>
        </p:txBody>
      </p:sp>
      <p:sp>
        <p:nvSpPr>
          <p:cNvPr id="4" name="Text Placeholder 3"/>
          <p:cNvSpPr>
            <a:spLocks noGrp="1"/>
          </p:cNvSpPr>
          <p:nvPr>
            <p:ph type="body" sz="quarter" idx="13"/>
          </p:nvPr>
        </p:nvSpPr>
        <p:spPr/>
        <p:txBody>
          <a:bodyPr/>
          <a:lstStyle/>
          <a:p>
            <a:pPr marL="457200" indent="-457200">
              <a:buFont typeface="Arial" charset="0"/>
              <a:buAutoNum type="arabicPeriod"/>
              <a:defRPr/>
            </a:pPr>
            <a:r>
              <a:rPr lang="en-US" dirty="0"/>
              <a:t>The following treatments are indicated in PTSD: </a:t>
            </a:r>
          </a:p>
          <a:p>
            <a:pPr marL="0" indent="0">
              <a:buFont typeface="Arial" charset="0"/>
              <a:buNone/>
              <a:defRPr/>
            </a:pPr>
            <a:endParaRPr lang="en-US" dirty="0"/>
          </a:p>
          <a:p>
            <a:pPr marL="457200" lvl="0" indent="-457200">
              <a:buFont typeface="+mj-lt"/>
              <a:buAutoNum type="alphaUcPeriod"/>
            </a:pPr>
            <a:r>
              <a:rPr lang="en-US" b="1" dirty="0" err="1"/>
              <a:t>EMDR</a:t>
            </a:r>
            <a:endParaRPr lang="en-GB" sz="2800" b="1" dirty="0"/>
          </a:p>
          <a:p>
            <a:pPr marL="457200" lvl="0" indent="-457200">
              <a:buFont typeface="+mj-lt"/>
              <a:buAutoNum type="alphaUcPeriod"/>
            </a:pPr>
            <a:r>
              <a:rPr lang="en-US" dirty="0"/>
              <a:t>Debriefing</a:t>
            </a:r>
            <a:endParaRPr lang="en-GB" sz="2800" dirty="0"/>
          </a:p>
          <a:p>
            <a:pPr marL="457200" lvl="0" indent="-457200">
              <a:buFont typeface="+mj-lt"/>
              <a:buAutoNum type="alphaUcPeriod"/>
            </a:pPr>
            <a:r>
              <a:rPr lang="en-US" dirty="0"/>
              <a:t>Psychoanalysis</a:t>
            </a:r>
            <a:endParaRPr lang="en-GB" sz="2800" dirty="0"/>
          </a:p>
          <a:p>
            <a:pPr marL="457200" lvl="0" indent="-457200">
              <a:buFont typeface="+mj-lt"/>
              <a:buAutoNum type="alphaUcPeriod"/>
            </a:pPr>
            <a:r>
              <a:rPr lang="en-US" dirty="0"/>
              <a:t>Schema Focused CBT</a:t>
            </a:r>
            <a:endParaRPr lang="en-GB" sz="2800" dirty="0"/>
          </a:p>
          <a:p>
            <a:pPr marL="457200" lvl="0" indent="-457200">
              <a:buFont typeface="+mj-lt"/>
              <a:buAutoNum type="alphaUcPeriod"/>
            </a:pPr>
            <a:r>
              <a:rPr lang="en-US" b="1" dirty="0"/>
              <a:t>Psychodynamic Psychotherapy</a:t>
            </a:r>
            <a:endParaRPr lang="en-GB" sz="2800" b="1" dirty="0"/>
          </a:p>
          <a:p>
            <a:pPr>
              <a:buFont typeface="Arial" charset="0"/>
              <a:buChar char="•"/>
              <a:defRPr/>
            </a:pPr>
            <a:endParaRPr lang="en-US" dirty="0"/>
          </a:p>
        </p:txBody>
      </p:sp>
    </p:spTree>
    <p:extLst>
      <p:ext uri="{BB962C8B-B14F-4D97-AF65-F5344CB8AC3E}">
        <p14:creationId xmlns:p14="http://schemas.microsoft.com/office/powerpoint/2010/main" val="32003064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Psychotherapy: Trauma</a:t>
            </a:r>
          </a:p>
        </p:txBody>
      </p:sp>
      <p:sp>
        <p:nvSpPr>
          <p:cNvPr id="6147" name="Subtitle 2"/>
          <p:cNvSpPr>
            <a:spLocks noGrp="1"/>
          </p:cNvSpPr>
          <p:nvPr>
            <p:ph type="subTitle" idx="1"/>
          </p:nvPr>
        </p:nvSpPr>
        <p:spPr bwMode="auto">
          <a:xfrm>
            <a:off x="457200" y="1757363"/>
            <a:ext cx="6400800" cy="581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MCQs</a:t>
            </a:r>
          </a:p>
        </p:txBody>
      </p:sp>
      <p:sp>
        <p:nvSpPr>
          <p:cNvPr id="4" name="Text Placeholder 3"/>
          <p:cNvSpPr>
            <a:spLocks noGrp="1"/>
          </p:cNvSpPr>
          <p:nvPr>
            <p:ph type="body" sz="quarter" idx="13"/>
          </p:nvPr>
        </p:nvSpPr>
        <p:spPr/>
        <p:txBody>
          <a:bodyPr/>
          <a:lstStyle/>
          <a:p>
            <a:pPr marL="0" indent="0">
              <a:buNone/>
              <a:defRPr/>
            </a:pPr>
            <a:r>
              <a:rPr lang="en-US" dirty="0"/>
              <a:t>2.	The following are risk factors for an increased 	likelihood of PTSD: </a:t>
            </a:r>
          </a:p>
          <a:p>
            <a:pPr marL="457200" lvl="0" indent="-457200">
              <a:buFont typeface="+mj-lt"/>
              <a:buAutoNum type="alphaUcPeriod"/>
            </a:pPr>
            <a:r>
              <a:rPr lang="en-US" dirty="0"/>
              <a:t>Male gender.</a:t>
            </a:r>
            <a:endParaRPr lang="en-GB" sz="2800" dirty="0"/>
          </a:p>
          <a:p>
            <a:pPr marL="457200" lvl="0" indent="-457200">
              <a:buFont typeface="+mj-lt"/>
              <a:buAutoNum type="alphaUcPeriod"/>
            </a:pPr>
            <a:r>
              <a:rPr lang="en-US" dirty="0"/>
              <a:t>Introverted character.</a:t>
            </a:r>
            <a:endParaRPr lang="en-GB" sz="2800" dirty="0"/>
          </a:p>
          <a:p>
            <a:pPr marL="457200" lvl="0" indent="-457200">
              <a:buFont typeface="+mj-lt"/>
              <a:buAutoNum type="alphaUcPeriod"/>
            </a:pPr>
            <a:r>
              <a:rPr lang="en-US" dirty="0"/>
              <a:t>Family history of Narcissistic Personality Disorder.</a:t>
            </a:r>
            <a:endParaRPr lang="en-GB" sz="2800" dirty="0"/>
          </a:p>
          <a:p>
            <a:pPr marL="457200" lvl="0" indent="-457200">
              <a:buFont typeface="+mj-lt"/>
              <a:buAutoNum type="alphaUcPeriod"/>
            </a:pPr>
            <a:r>
              <a:rPr lang="en-US" dirty="0"/>
              <a:t>Bereavement.</a:t>
            </a:r>
            <a:endParaRPr lang="en-GB" sz="2800" dirty="0"/>
          </a:p>
          <a:p>
            <a:pPr marL="457200" lvl="0" indent="-457200">
              <a:buFont typeface="+mj-lt"/>
              <a:buAutoNum type="alphaUcPeriod"/>
            </a:pPr>
            <a:r>
              <a:rPr lang="en-US" dirty="0"/>
              <a:t>Low educational attainment.</a:t>
            </a:r>
            <a:endParaRPr lang="en-GB" sz="2800" dirty="0"/>
          </a:p>
          <a:p>
            <a:pPr>
              <a:buFont typeface="Arial" charset="0"/>
              <a:buChar char="•"/>
              <a:defRPr/>
            </a:pPr>
            <a:endParaRPr lang="en-US" dirty="0"/>
          </a:p>
        </p:txBody>
      </p:sp>
    </p:spTree>
    <p:extLst>
      <p:ext uri="{BB962C8B-B14F-4D97-AF65-F5344CB8AC3E}">
        <p14:creationId xmlns:p14="http://schemas.microsoft.com/office/powerpoint/2010/main" val="25882326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Psychotherapy: Trauma</a:t>
            </a:r>
          </a:p>
        </p:txBody>
      </p:sp>
      <p:sp>
        <p:nvSpPr>
          <p:cNvPr id="6147" name="Subtitle 2"/>
          <p:cNvSpPr>
            <a:spLocks noGrp="1"/>
          </p:cNvSpPr>
          <p:nvPr>
            <p:ph type="subTitle" idx="1"/>
          </p:nvPr>
        </p:nvSpPr>
        <p:spPr bwMode="auto">
          <a:xfrm>
            <a:off x="457200" y="1757363"/>
            <a:ext cx="6400800" cy="581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MCQs</a:t>
            </a:r>
          </a:p>
        </p:txBody>
      </p:sp>
      <p:sp>
        <p:nvSpPr>
          <p:cNvPr id="4" name="Text Placeholder 3"/>
          <p:cNvSpPr>
            <a:spLocks noGrp="1"/>
          </p:cNvSpPr>
          <p:nvPr>
            <p:ph type="body" sz="quarter" idx="13"/>
          </p:nvPr>
        </p:nvSpPr>
        <p:spPr/>
        <p:txBody>
          <a:bodyPr/>
          <a:lstStyle/>
          <a:p>
            <a:pPr marL="0" indent="0">
              <a:buNone/>
              <a:defRPr/>
            </a:pPr>
            <a:r>
              <a:rPr lang="en-US" dirty="0"/>
              <a:t>2.	The following are risk factors for an increased 	likelihood of PTSD: </a:t>
            </a:r>
          </a:p>
          <a:p>
            <a:pPr marL="457200" lvl="0" indent="-457200">
              <a:buFont typeface="+mj-lt"/>
              <a:buAutoNum type="alphaUcPeriod"/>
            </a:pPr>
            <a:r>
              <a:rPr lang="en-US" dirty="0"/>
              <a:t>Male gender.</a:t>
            </a:r>
            <a:endParaRPr lang="en-GB" sz="2800" dirty="0"/>
          </a:p>
          <a:p>
            <a:pPr marL="457200" lvl="0" indent="-457200">
              <a:buFont typeface="+mj-lt"/>
              <a:buAutoNum type="alphaUcPeriod"/>
            </a:pPr>
            <a:r>
              <a:rPr lang="en-US" b="1" dirty="0"/>
              <a:t>Introverted character.</a:t>
            </a:r>
            <a:endParaRPr lang="en-GB" sz="2800" b="1" dirty="0"/>
          </a:p>
          <a:p>
            <a:pPr marL="457200" lvl="0" indent="-457200">
              <a:buFont typeface="+mj-lt"/>
              <a:buAutoNum type="alphaUcPeriod"/>
            </a:pPr>
            <a:r>
              <a:rPr lang="en-US" dirty="0"/>
              <a:t>Family history of Narcissistic Personality Disorder.</a:t>
            </a:r>
            <a:endParaRPr lang="en-GB" sz="2800" dirty="0"/>
          </a:p>
          <a:p>
            <a:pPr marL="457200" lvl="0" indent="-457200">
              <a:buFont typeface="+mj-lt"/>
              <a:buAutoNum type="alphaUcPeriod"/>
            </a:pPr>
            <a:r>
              <a:rPr lang="en-US" dirty="0"/>
              <a:t>Bereavement.</a:t>
            </a:r>
            <a:endParaRPr lang="en-GB" sz="2800" dirty="0"/>
          </a:p>
          <a:p>
            <a:pPr marL="457200" lvl="0" indent="-457200">
              <a:buFont typeface="+mj-lt"/>
              <a:buAutoNum type="alphaUcPeriod"/>
            </a:pPr>
            <a:r>
              <a:rPr lang="en-US" dirty="0"/>
              <a:t>Low educational attainment.</a:t>
            </a:r>
            <a:endParaRPr lang="en-GB" sz="2800" dirty="0"/>
          </a:p>
          <a:p>
            <a:pPr>
              <a:buFont typeface="Arial" charset="0"/>
              <a:buChar char="•"/>
              <a:defRPr/>
            </a:pPr>
            <a:endParaRPr lang="en-US" dirty="0"/>
          </a:p>
        </p:txBody>
      </p:sp>
    </p:spTree>
    <p:extLst>
      <p:ext uri="{BB962C8B-B14F-4D97-AF65-F5344CB8AC3E}">
        <p14:creationId xmlns:p14="http://schemas.microsoft.com/office/powerpoint/2010/main" val="42617068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Psychotherapy: Trauma</a:t>
            </a:r>
          </a:p>
        </p:txBody>
      </p:sp>
      <p:sp>
        <p:nvSpPr>
          <p:cNvPr id="6147" name="Subtitle 2"/>
          <p:cNvSpPr>
            <a:spLocks noGrp="1"/>
          </p:cNvSpPr>
          <p:nvPr>
            <p:ph type="subTitle" idx="1"/>
          </p:nvPr>
        </p:nvSpPr>
        <p:spPr bwMode="auto">
          <a:xfrm>
            <a:off x="457200" y="1757363"/>
            <a:ext cx="6400800" cy="581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MCQs</a:t>
            </a:r>
          </a:p>
        </p:txBody>
      </p:sp>
      <p:sp>
        <p:nvSpPr>
          <p:cNvPr id="4" name="Text Placeholder 3"/>
          <p:cNvSpPr>
            <a:spLocks noGrp="1"/>
          </p:cNvSpPr>
          <p:nvPr>
            <p:ph type="body" sz="quarter" idx="13"/>
          </p:nvPr>
        </p:nvSpPr>
        <p:spPr/>
        <p:txBody>
          <a:bodyPr/>
          <a:lstStyle/>
          <a:p>
            <a:pPr marL="0" indent="0">
              <a:buNone/>
              <a:defRPr/>
            </a:pPr>
            <a:r>
              <a:rPr lang="en-US" dirty="0"/>
              <a:t>3.	The following are part of the six diagnostic criteria for PTSD in ICD-10:</a:t>
            </a:r>
          </a:p>
          <a:p>
            <a:pPr marL="457200" lvl="0" indent="-457200">
              <a:buFont typeface="+mj-lt"/>
              <a:buAutoNum type="alphaUcPeriod"/>
            </a:pPr>
            <a:r>
              <a:rPr lang="en-US" dirty="0"/>
              <a:t>Exposure to any sort of trauma.</a:t>
            </a:r>
            <a:endParaRPr lang="en-GB" dirty="0"/>
          </a:p>
          <a:p>
            <a:pPr marL="457200" lvl="0" indent="-457200">
              <a:buFont typeface="+mj-lt"/>
              <a:buAutoNum type="alphaUcPeriod"/>
            </a:pPr>
            <a:r>
              <a:rPr lang="en-US" dirty="0"/>
              <a:t>Occasional memories of the traumatic event.</a:t>
            </a:r>
            <a:endParaRPr lang="en-GB" dirty="0"/>
          </a:p>
          <a:p>
            <a:pPr marL="457200" lvl="0" indent="-457200">
              <a:buFont typeface="+mj-lt"/>
              <a:buAutoNum type="alphaUcPeriod"/>
            </a:pPr>
            <a:r>
              <a:rPr lang="en-US" dirty="0"/>
              <a:t>Avoidance of situations that remind the person of the trauma.</a:t>
            </a:r>
            <a:endParaRPr lang="en-GB" dirty="0"/>
          </a:p>
          <a:p>
            <a:pPr marL="457200" lvl="0" indent="-457200">
              <a:buFont typeface="+mj-lt"/>
              <a:buAutoNum type="alphaUcPeriod"/>
            </a:pPr>
            <a:r>
              <a:rPr lang="en-US" dirty="0"/>
              <a:t>Normal social functioning.</a:t>
            </a:r>
            <a:endParaRPr lang="en-GB" dirty="0"/>
          </a:p>
          <a:p>
            <a:pPr marL="457200" lvl="0" indent="-457200">
              <a:buFont typeface="+mj-lt"/>
              <a:buAutoNum type="alphaUcPeriod"/>
            </a:pPr>
            <a:r>
              <a:rPr lang="en-US" dirty="0"/>
              <a:t>Symptoms of at least one week duration.</a:t>
            </a:r>
            <a:endParaRPr lang="en-GB" dirty="0"/>
          </a:p>
          <a:p>
            <a:pPr>
              <a:buFont typeface="Arial" charset="0"/>
              <a:buChar char="•"/>
              <a:defRPr/>
            </a:pPr>
            <a:endParaRPr lang="en-US" dirty="0"/>
          </a:p>
        </p:txBody>
      </p:sp>
    </p:spTree>
    <p:extLst>
      <p:ext uri="{BB962C8B-B14F-4D97-AF65-F5344CB8AC3E}">
        <p14:creationId xmlns:p14="http://schemas.microsoft.com/office/powerpoint/2010/main" val="23284092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Psychotherapy: Trauma</a:t>
            </a:r>
          </a:p>
        </p:txBody>
      </p:sp>
      <p:sp>
        <p:nvSpPr>
          <p:cNvPr id="6147" name="Subtitle 2"/>
          <p:cNvSpPr>
            <a:spLocks noGrp="1"/>
          </p:cNvSpPr>
          <p:nvPr>
            <p:ph type="subTitle" idx="1"/>
          </p:nvPr>
        </p:nvSpPr>
        <p:spPr bwMode="auto">
          <a:xfrm>
            <a:off x="457200" y="1757363"/>
            <a:ext cx="6400800" cy="581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MCQs</a:t>
            </a:r>
          </a:p>
        </p:txBody>
      </p:sp>
      <p:sp>
        <p:nvSpPr>
          <p:cNvPr id="4" name="Text Placeholder 3"/>
          <p:cNvSpPr>
            <a:spLocks noGrp="1"/>
          </p:cNvSpPr>
          <p:nvPr>
            <p:ph type="body" sz="quarter" idx="13"/>
          </p:nvPr>
        </p:nvSpPr>
        <p:spPr/>
        <p:txBody>
          <a:bodyPr/>
          <a:lstStyle/>
          <a:p>
            <a:pPr marL="0" indent="0">
              <a:buNone/>
              <a:defRPr/>
            </a:pPr>
            <a:r>
              <a:rPr lang="en-US" dirty="0"/>
              <a:t>3.	The following are part of the six diagnostic criteria for PTSD in ICD-10:</a:t>
            </a:r>
          </a:p>
          <a:p>
            <a:pPr marL="457200" lvl="0" indent="-457200">
              <a:buFont typeface="+mj-lt"/>
              <a:buAutoNum type="alphaUcPeriod"/>
            </a:pPr>
            <a:r>
              <a:rPr lang="en-US" dirty="0"/>
              <a:t>Exposure to any sort of trauma.</a:t>
            </a:r>
            <a:endParaRPr lang="en-GB" dirty="0"/>
          </a:p>
          <a:p>
            <a:pPr marL="457200" lvl="0" indent="-457200">
              <a:buFont typeface="+mj-lt"/>
              <a:buAutoNum type="alphaUcPeriod"/>
            </a:pPr>
            <a:r>
              <a:rPr lang="en-US" dirty="0"/>
              <a:t>Occasional memories of the traumatic event.</a:t>
            </a:r>
            <a:endParaRPr lang="en-GB" dirty="0"/>
          </a:p>
          <a:p>
            <a:pPr marL="457200" lvl="0" indent="-457200">
              <a:buFont typeface="+mj-lt"/>
              <a:buAutoNum type="alphaUcPeriod"/>
            </a:pPr>
            <a:r>
              <a:rPr lang="en-US" b="1" dirty="0"/>
              <a:t>Avoidance of situations that remind the person of the trauma.</a:t>
            </a:r>
            <a:endParaRPr lang="en-GB" b="1" dirty="0"/>
          </a:p>
          <a:p>
            <a:pPr marL="457200" lvl="0" indent="-457200">
              <a:buFont typeface="+mj-lt"/>
              <a:buAutoNum type="alphaUcPeriod"/>
            </a:pPr>
            <a:r>
              <a:rPr lang="en-US" dirty="0"/>
              <a:t>Normal social functioning.</a:t>
            </a:r>
            <a:endParaRPr lang="en-GB" dirty="0"/>
          </a:p>
          <a:p>
            <a:pPr marL="457200" lvl="0" indent="-457200">
              <a:buFont typeface="+mj-lt"/>
              <a:buAutoNum type="alphaUcPeriod"/>
            </a:pPr>
            <a:r>
              <a:rPr lang="en-US" dirty="0"/>
              <a:t>Symptoms of at least one week duration.</a:t>
            </a:r>
            <a:endParaRPr lang="en-GB" dirty="0"/>
          </a:p>
          <a:p>
            <a:pPr>
              <a:buFont typeface="Arial" charset="0"/>
              <a:buChar char="•"/>
              <a:defRPr/>
            </a:pPr>
            <a:endParaRPr lang="en-US" dirty="0"/>
          </a:p>
        </p:txBody>
      </p:sp>
    </p:spTree>
    <p:extLst>
      <p:ext uri="{BB962C8B-B14F-4D97-AF65-F5344CB8AC3E}">
        <p14:creationId xmlns:p14="http://schemas.microsoft.com/office/powerpoint/2010/main" val="7943884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Psychotherapy: Trauma</a:t>
            </a:r>
          </a:p>
        </p:txBody>
      </p:sp>
      <p:sp>
        <p:nvSpPr>
          <p:cNvPr id="6147" name="Subtitle 2"/>
          <p:cNvSpPr>
            <a:spLocks noGrp="1"/>
          </p:cNvSpPr>
          <p:nvPr>
            <p:ph type="subTitle" idx="1"/>
          </p:nvPr>
        </p:nvSpPr>
        <p:spPr bwMode="auto">
          <a:xfrm>
            <a:off x="457200" y="1757363"/>
            <a:ext cx="6400800" cy="581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MCQs</a:t>
            </a:r>
          </a:p>
        </p:txBody>
      </p:sp>
      <p:sp>
        <p:nvSpPr>
          <p:cNvPr id="4" name="Text Placeholder 3"/>
          <p:cNvSpPr>
            <a:spLocks noGrp="1"/>
          </p:cNvSpPr>
          <p:nvPr>
            <p:ph type="body" sz="quarter" idx="13"/>
          </p:nvPr>
        </p:nvSpPr>
        <p:spPr/>
        <p:txBody>
          <a:bodyPr/>
          <a:lstStyle/>
          <a:p>
            <a:pPr marL="0" indent="0">
              <a:buNone/>
              <a:defRPr/>
            </a:pPr>
            <a:r>
              <a:rPr lang="en-US" dirty="0"/>
              <a:t>4. 	The following have been used in military circles as 	terms for what we now would call PTSD: </a:t>
            </a:r>
          </a:p>
          <a:p>
            <a:pPr marL="0" indent="0">
              <a:buFont typeface="Arial" charset="0"/>
              <a:buNone/>
              <a:defRPr/>
            </a:pPr>
            <a:endParaRPr lang="en-US" dirty="0"/>
          </a:p>
          <a:p>
            <a:pPr marL="457200" lvl="0" indent="-457200">
              <a:buFont typeface="+mj-lt"/>
              <a:buAutoNum type="alphaUcPeriod"/>
            </a:pPr>
            <a:r>
              <a:rPr lang="en-US" dirty="0"/>
              <a:t>Shell Shock</a:t>
            </a:r>
            <a:endParaRPr lang="en-GB" sz="2800" dirty="0"/>
          </a:p>
          <a:p>
            <a:pPr marL="457200" lvl="0" indent="-457200">
              <a:buFont typeface="+mj-lt"/>
              <a:buAutoNum type="alphaUcPeriod"/>
            </a:pPr>
            <a:r>
              <a:rPr lang="en-US" dirty="0"/>
              <a:t>Lack of Moral </a:t>
            </a:r>
            <a:r>
              <a:rPr lang="en-US" dirty="0" err="1"/>
              <a:t>Fibre</a:t>
            </a:r>
            <a:endParaRPr lang="en-GB" sz="2800" dirty="0"/>
          </a:p>
          <a:p>
            <a:pPr marL="457200" lvl="0" indent="-457200">
              <a:buFont typeface="+mj-lt"/>
              <a:buAutoNum type="alphaUcPeriod"/>
            </a:pPr>
            <a:r>
              <a:rPr lang="en-US" dirty="0"/>
              <a:t>Vietnam War Syndrome</a:t>
            </a:r>
            <a:endParaRPr lang="en-GB" sz="2800" dirty="0"/>
          </a:p>
          <a:p>
            <a:pPr marL="457200" lvl="0" indent="-457200">
              <a:buFont typeface="+mj-lt"/>
              <a:buAutoNum type="alphaUcPeriod"/>
            </a:pPr>
            <a:r>
              <a:rPr lang="en-US" dirty="0"/>
              <a:t>Old Soldier’s Syndrome</a:t>
            </a:r>
            <a:endParaRPr lang="en-GB" sz="2800" dirty="0"/>
          </a:p>
          <a:p>
            <a:pPr marL="457200" lvl="0" indent="-457200">
              <a:buFont typeface="+mj-lt"/>
              <a:buAutoNum type="alphaUcPeriod"/>
            </a:pPr>
            <a:r>
              <a:rPr lang="en-US" dirty="0"/>
              <a:t>Battle Paralysis</a:t>
            </a:r>
            <a:endParaRPr lang="en-GB" sz="2800" dirty="0"/>
          </a:p>
          <a:p>
            <a:pPr>
              <a:buFont typeface="Arial" charset="0"/>
              <a:buChar char="•"/>
              <a:defRPr/>
            </a:pPr>
            <a:endParaRPr lang="en-US" dirty="0"/>
          </a:p>
        </p:txBody>
      </p:sp>
    </p:spTree>
    <p:extLst>
      <p:ext uri="{BB962C8B-B14F-4D97-AF65-F5344CB8AC3E}">
        <p14:creationId xmlns:p14="http://schemas.microsoft.com/office/powerpoint/2010/main" val="2146981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9213" y="1597794"/>
            <a:ext cx="7902341" cy="584775"/>
          </a:xfrm>
          <a:prstGeom prst="rect">
            <a:avLst/>
          </a:prstGeom>
          <a:noFill/>
        </p:spPr>
        <p:txBody>
          <a:bodyPr wrap="square" rtlCol="0">
            <a:spAutoFit/>
          </a:bodyPr>
          <a:lstStyle/>
          <a:p>
            <a:r>
              <a:rPr lang="en-GB" sz="3200" b="1" dirty="0">
                <a:solidFill>
                  <a:srgbClr val="A00054"/>
                </a:solidFill>
              </a:rPr>
              <a:t>What is a psychological Trauma?</a:t>
            </a:r>
          </a:p>
        </p:txBody>
      </p:sp>
      <p:sp>
        <p:nvSpPr>
          <p:cNvPr id="5" name="TextBox 4"/>
          <p:cNvSpPr txBox="1"/>
          <p:nvPr/>
        </p:nvSpPr>
        <p:spPr>
          <a:xfrm>
            <a:off x="1034716" y="2805764"/>
            <a:ext cx="6679932" cy="1477328"/>
          </a:xfrm>
          <a:prstGeom prst="rect">
            <a:avLst/>
          </a:prstGeom>
          <a:noFill/>
        </p:spPr>
        <p:txBody>
          <a:bodyPr wrap="square" rtlCol="0">
            <a:spAutoFit/>
          </a:bodyPr>
          <a:lstStyle/>
          <a:p>
            <a:r>
              <a:rPr lang="en-IE" altLang="en-US"/>
              <a:t>“There is an interval…..of suspended animation, a kind of psychological shock or paralysis. It is caused by a traumatic or </a:t>
            </a:r>
            <a:r>
              <a:rPr lang="en-IE" altLang="en-US" b="1"/>
              <a:t>sub-traumatic</a:t>
            </a:r>
            <a:r>
              <a:rPr lang="en-IE" altLang="en-US"/>
              <a:t> experience which explodes, as it were, the world that is familiar to the person as well as his image of himself (sic) within that world.”</a:t>
            </a:r>
            <a:endParaRPr lang="en-IE" altLang="en-US" dirty="0"/>
          </a:p>
        </p:txBody>
      </p:sp>
    </p:spTree>
    <p:extLst>
      <p:ext uri="{BB962C8B-B14F-4D97-AF65-F5344CB8AC3E}">
        <p14:creationId xmlns:p14="http://schemas.microsoft.com/office/powerpoint/2010/main" val="11800696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Psychotherapy: Trauma</a:t>
            </a:r>
          </a:p>
        </p:txBody>
      </p:sp>
      <p:sp>
        <p:nvSpPr>
          <p:cNvPr id="6147" name="Subtitle 2"/>
          <p:cNvSpPr>
            <a:spLocks noGrp="1"/>
          </p:cNvSpPr>
          <p:nvPr>
            <p:ph type="subTitle" idx="1"/>
          </p:nvPr>
        </p:nvSpPr>
        <p:spPr bwMode="auto">
          <a:xfrm>
            <a:off x="457200" y="1757363"/>
            <a:ext cx="6400800" cy="581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MCQs</a:t>
            </a:r>
          </a:p>
        </p:txBody>
      </p:sp>
      <p:sp>
        <p:nvSpPr>
          <p:cNvPr id="4" name="Text Placeholder 3"/>
          <p:cNvSpPr>
            <a:spLocks noGrp="1"/>
          </p:cNvSpPr>
          <p:nvPr>
            <p:ph type="body" sz="quarter" idx="13"/>
          </p:nvPr>
        </p:nvSpPr>
        <p:spPr/>
        <p:txBody>
          <a:bodyPr/>
          <a:lstStyle/>
          <a:p>
            <a:pPr marL="0" indent="0">
              <a:buNone/>
              <a:defRPr/>
            </a:pPr>
            <a:r>
              <a:rPr lang="en-US" dirty="0"/>
              <a:t>4. 	The following have been used in military circles as 	terms for what we now would call PTSD: </a:t>
            </a:r>
          </a:p>
          <a:p>
            <a:pPr marL="0" indent="0">
              <a:buFont typeface="Arial" charset="0"/>
              <a:buNone/>
              <a:defRPr/>
            </a:pPr>
            <a:endParaRPr lang="en-US" dirty="0"/>
          </a:p>
          <a:p>
            <a:pPr marL="457200" lvl="0" indent="-457200">
              <a:buFont typeface="+mj-lt"/>
              <a:buAutoNum type="alphaUcPeriod"/>
            </a:pPr>
            <a:r>
              <a:rPr lang="en-US" b="1" dirty="0"/>
              <a:t>Shell Shock</a:t>
            </a:r>
            <a:endParaRPr lang="en-GB" sz="2800" b="1" dirty="0"/>
          </a:p>
          <a:p>
            <a:pPr marL="457200" lvl="0" indent="-457200">
              <a:buFont typeface="+mj-lt"/>
              <a:buAutoNum type="alphaUcPeriod"/>
            </a:pPr>
            <a:r>
              <a:rPr lang="en-US" b="1" dirty="0"/>
              <a:t>Lack of Moral </a:t>
            </a:r>
            <a:r>
              <a:rPr lang="en-US" b="1" dirty="0" err="1"/>
              <a:t>Fibre</a:t>
            </a:r>
            <a:endParaRPr lang="en-GB" sz="2800" b="1" dirty="0"/>
          </a:p>
          <a:p>
            <a:pPr marL="457200" lvl="0" indent="-457200">
              <a:buFont typeface="+mj-lt"/>
              <a:buAutoNum type="alphaUcPeriod"/>
            </a:pPr>
            <a:r>
              <a:rPr lang="en-US" dirty="0"/>
              <a:t>Vietnam War Syndrome</a:t>
            </a:r>
            <a:endParaRPr lang="en-GB" sz="2800" dirty="0"/>
          </a:p>
          <a:p>
            <a:pPr marL="457200" lvl="0" indent="-457200">
              <a:buFont typeface="+mj-lt"/>
              <a:buAutoNum type="alphaUcPeriod"/>
            </a:pPr>
            <a:r>
              <a:rPr lang="en-US" dirty="0"/>
              <a:t>Old Soldier’s Syndrome</a:t>
            </a:r>
            <a:endParaRPr lang="en-GB" sz="2800" dirty="0"/>
          </a:p>
          <a:p>
            <a:pPr marL="457200" lvl="0" indent="-457200">
              <a:buFont typeface="+mj-lt"/>
              <a:buAutoNum type="alphaUcPeriod"/>
            </a:pPr>
            <a:r>
              <a:rPr lang="en-US" dirty="0"/>
              <a:t>Battle Paralysis</a:t>
            </a:r>
            <a:endParaRPr lang="en-GB" sz="2800" dirty="0"/>
          </a:p>
          <a:p>
            <a:pPr>
              <a:buFont typeface="Arial" charset="0"/>
              <a:buChar char="•"/>
              <a:defRPr/>
            </a:pPr>
            <a:endParaRPr lang="en-US" dirty="0"/>
          </a:p>
        </p:txBody>
      </p:sp>
    </p:spTree>
    <p:extLst>
      <p:ext uri="{BB962C8B-B14F-4D97-AF65-F5344CB8AC3E}">
        <p14:creationId xmlns:p14="http://schemas.microsoft.com/office/powerpoint/2010/main" val="23623992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Psychotherapy: Trauma</a:t>
            </a:r>
          </a:p>
        </p:txBody>
      </p:sp>
      <p:sp>
        <p:nvSpPr>
          <p:cNvPr id="6147" name="Subtitle 2"/>
          <p:cNvSpPr>
            <a:spLocks noGrp="1"/>
          </p:cNvSpPr>
          <p:nvPr>
            <p:ph type="subTitle" idx="1"/>
          </p:nvPr>
        </p:nvSpPr>
        <p:spPr bwMode="auto">
          <a:xfrm>
            <a:off x="457200" y="1757363"/>
            <a:ext cx="6400800" cy="581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MCQs</a:t>
            </a:r>
          </a:p>
        </p:txBody>
      </p:sp>
      <p:sp>
        <p:nvSpPr>
          <p:cNvPr id="4" name="Text Placeholder 3"/>
          <p:cNvSpPr>
            <a:spLocks noGrp="1"/>
          </p:cNvSpPr>
          <p:nvPr>
            <p:ph type="body" sz="quarter" idx="13"/>
          </p:nvPr>
        </p:nvSpPr>
        <p:spPr/>
        <p:txBody>
          <a:bodyPr/>
          <a:lstStyle/>
          <a:p>
            <a:pPr marL="0" indent="0">
              <a:buNone/>
              <a:defRPr/>
            </a:pPr>
            <a:r>
              <a:rPr lang="en-US" dirty="0"/>
              <a:t>5.	The following statements are true of PTSD: </a:t>
            </a:r>
          </a:p>
          <a:p>
            <a:pPr marL="457200" lvl="0" indent="-457200">
              <a:buFont typeface="+mj-lt"/>
              <a:buAutoNum type="alphaUcPeriod"/>
            </a:pPr>
            <a:r>
              <a:rPr lang="en-US" dirty="0"/>
              <a:t>Comorbidity is unusual</a:t>
            </a:r>
            <a:endParaRPr lang="en-GB" sz="2800" dirty="0"/>
          </a:p>
          <a:p>
            <a:pPr marL="457200" lvl="0" indent="-457200">
              <a:buFont typeface="+mj-lt"/>
              <a:buAutoNum type="alphaUcPeriod"/>
            </a:pPr>
            <a:r>
              <a:rPr lang="en-US" dirty="0"/>
              <a:t>There are detectable effects on the </a:t>
            </a:r>
            <a:r>
              <a:rPr lang="en-US" dirty="0" err="1"/>
              <a:t>hypothalamo</a:t>
            </a:r>
            <a:r>
              <a:rPr lang="en-US" dirty="0"/>
              <a:t>-pituitary axis</a:t>
            </a:r>
            <a:endParaRPr lang="en-GB" sz="2800" dirty="0"/>
          </a:p>
          <a:p>
            <a:pPr marL="457200" lvl="0" indent="-457200">
              <a:buFont typeface="+mj-lt"/>
              <a:buAutoNum type="alphaUcPeriod"/>
            </a:pPr>
            <a:r>
              <a:rPr lang="en-US" dirty="0"/>
              <a:t>“flashbacks’ or intrusive memories of the trauma are characteristic</a:t>
            </a:r>
            <a:endParaRPr lang="en-GB" sz="2800" dirty="0"/>
          </a:p>
          <a:p>
            <a:pPr marL="457200" lvl="0" indent="-457200">
              <a:buFont typeface="+mj-lt"/>
              <a:buAutoNum type="alphaUcPeriod"/>
            </a:pPr>
            <a:r>
              <a:rPr lang="en-US" dirty="0"/>
              <a:t>Endogenous opioids function is affected in PTSD</a:t>
            </a:r>
            <a:endParaRPr lang="en-GB" sz="2800" dirty="0"/>
          </a:p>
          <a:p>
            <a:pPr marL="457200" lvl="0" indent="-457200">
              <a:buFont typeface="+mj-lt"/>
              <a:buAutoNum type="alphaUcPeriod"/>
            </a:pPr>
            <a:r>
              <a:rPr lang="en-US" dirty="0"/>
              <a:t>Soldiers are at less risk of PTSD than rape victims </a:t>
            </a:r>
            <a:endParaRPr lang="en-GB" sz="2800" dirty="0"/>
          </a:p>
          <a:p>
            <a:pPr>
              <a:buFont typeface="Arial" charset="0"/>
              <a:buChar char="•"/>
              <a:defRPr/>
            </a:pPr>
            <a:endParaRPr lang="en-US" dirty="0"/>
          </a:p>
        </p:txBody>
      </p:sp>
    </p:spTree>
    <p:extLst>
      <p:ext uri="{BB962C8B-B14F-4D97-AF65-F5344CB8AC3E}">
        <p14:creationId xmlns:p14="http://schemas.microsoft.com/office/powerpoint/2010/main" val="37975887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Psychotherapy: Trauma</a:t>
            </a:r>
          </a:p>
        </p:txBody>
      </p:sp>
      <p:sp>
        <p:nvSpPr>
          <p:cNvPr id="6147" name="Subtitle 2"/>
          <p:cNvSpPr>
            <a:spLocks noGrp="1"/>
          </p:cNvSpPr>
          <p:nvPr>
            <p:ph type="subTitle" idx="1"/>
          </p:nvPr>
        </p:nvSpPr>
        <p:spPr bwMode="auto">
          <a:xfrm>
            <a:off x="457200" y="1757363"/>
            <a:ext cx="6400800" cy="581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MCQs</a:t>
            </a:r>
          </a:p>
        </p:txBody>
      </p:sp>
      <p:sp>
        <p:nvSpPr>
          <p:cNvPr id="4" name="Text Placeholder 3"/>
          <p:cNvSpPr>
            <a:spLocks noGrp="1"/>
          </p:cNvSpPr>
          <p:nvPr>
            <p:ph type="body" sz="quarter" idx="13"/>
          </p:nvPr>
        </p:nvSpPr>
        <p:spPr/>
        <p:txBody>
          <a:bodyPr/>
          <a:lstStyle/>
          <a:p>
            <a:pPr marL="0" indent="0">
              <a:buNone/>
              <a:defRPr/>
            </a:pPr>
            <a:r>
              <a:rPr lang="en-US" dirty="0"/>
              <a:t>5.	The following statements are true of PTSD: </a:t>
            </a:r>
          </a:p>
          <a:p>
            <a:pPr marL="457200" lvl="0" indent="-457200">
              <a:buFont typeface="+mj-lt"/>
              <a:buAutoNum type="alphaUcPeriod"/>
            </a:pPr>
            <a:r>
              <a:rPr lang="en-US" dirty="0"/>
              <a:t>Comorbidity is unusual</a:t>
            </a:r>
            <a:endParaRPr lang="en-GB" sz="2800" dirty="0"/>
          </a:p>
          <a:p>
            <a:pPr marL="457200" lvl="0" indent="-457200">
              <a:buFont typeface="+mj-lt"/>
              <a:buAutoNum type="alphaUcPeriod"/>
            </a:pPr>
            <a:r>
              <a:rPr lang="en-US" b="1" dirty="0"/>
              <a:t>There are detectable effects on the </a:t>
            </a:r>
            <a:r>
              <a:rPr lang="en-US" b="1" dirty="0" err="1"/>
              <a:t>hypothalamo</a:t>
            </a:r>
            <a:r>
              <a:rPr lang="en-US" b="1" dirty="0"/>
              <a:t>-pituitary axis</a:t>
            </a:r>
            <a:endParaRPr lang="en-GB" sz="2800" b="1" dirty="0"/>
          </a:p>
          <a:p>
            <a:pPr marL="457200" lvl="0" indent="-457200">
              <a:buFont typeface="+mj-lt"/>
              <a:buAutoNum type="alphaUcPeriod"/>
            </a:pPr>
            <a:r>
              <a:rPr lang="en-US" b="1" dirty="0"/>
              <a:t>“flashbacks’ or intrusive memories of the trauma are characteristic</a:t>
            </a:r>
            <a:endParaRPr lang="en-GB" sz="2800" b="1" dirty="0"/>
          </a:p>
          <a:p>
            <a:pPr marL="457200" lvl="0" indent="-457200">
              <a:buFont typeface="+mj-lt"/>
              <a:buAutoNum type="alphaUcPeriod"/>
            </a:pPr>
            <a:r>
              <a:rPr lang="en-US" b="1" dirty="0"/>
              <a:t>Endogenous opioids function is affected in PTSD</a:t>
            </a:r>
            <a:endParaRPr lang="en-GB" sz="2800" b="1" dirty="0"/>
          </a:p>
          <a:p>
            <a:pPr marL="457200" lvl="0" indent="-457200">
              <a:buFont typeface="+mj-lt"/>
              <a:buAutoNum type="alphaUcPeriod"/>
            </a:pPr>
            <a:r>
              <a:rPr lang="en-US" dirty="0"/>
              <a:t>Soldiers are at less risk of PTSD than rape victims </a:t>
            </a:r>
            <a:endParaRPr lang="en-GB" sz="2800" dirty="0"/>
          </a:p>
          <a:p>
            <a:pPr>
              <a:buFont typeface="Arial" charset="0"/>
              <a:buChar char="•"/>
              <a:defRPr/>
            </a:pPr>
            <a:endParaRPr lang="en-US" dirty="0"/>
          </a:p>
        </p:txBody>
      </p:sp>
    </p:spTree>
    <p:extLst>
      <p:ext uri="{BB962C8B-B14F-4D97-AF65-F5344CB8AC3E}">
        <p14:creationId xmlns:p14="http://schemas.microsoft.com/office/powerpoint/2010/main" val="35838729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Psychotherapy: Trauma</a:t>
            </a:r>
          </a:p>
        </p:txBody>
      </p:sp>
      <p:sp>
        <p:nvSpPr>
          <p:cNvPr id="8195" name="Text Placeholder 3"/>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lang="en-US" altLang="en-US" sz="2800"/>
              <a:t>Any Questions?</a:t>
            </a:r>
          </a:p>
          <a:p>
            <a:pPr marL="0" indent="0" algn="ctr">
              <a:buFont typeface="Arial" panose="020B0604020202020204" pitchFamily="34" charset="0"/>
              <a:buNone/>
            </a:pPr>
            <a:endParaRPr lang="en-US" altLang="en-US"/>
          </a:p>
          <a:p>
            <a:pPr marL="0" indent="0" algn="ctr">
              <a:buFont typeface="Arial" panose="020B0604020202020204" pitchFamily="34" charset="0"/>
              <a:buNone/>
            </a:pPr>
            <a:r>
              <a:rPr lang="en-US" altLang="en-US"/>
              <a:t>Thank you.</a:t>
            </a:r>
          </a:p>
        </p:txBody>
      </p:sp>
    </p:spTree>
    <p:extLst>
      <p:ext uri="{BB962C8B-B14F-4D97-AF65-F5344CB8AC3E}">
        <p14:creationId xmlns:p14="http://schemas.microsoft.com/office/powerpoint/2010/main" val="1314026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9213" y="1535229"/>
            <a:ext cx="6487427" cy="584775"/>
          </a:xfrm>
          <a:prstGeom prst="rect">
            <a:avLst/>
          </a:prstGeom>
          <a:noFill/>
        </p:spPr>
        <p:txBody>
          <a:bodyPr wrap="square" rtlCol="0">
            <a:spAutoFit/>
          </a:bodyPr>
          <a:lstStyle/>
          <a:p>
            <a:r>
              <a:rPr lang="en-GB" sz="3200" b="1" dirty="0">
                <a:solidFill>
                  <a:srgbClr val="A00054"/>
                </a:solidFill>
              </a:rPr>
              <a:t>Historical descriptions of </a:t>
            </a:r>
            <a:r>
              <a:rPr lang="en-GB" sz="3200" b="1" dirty="0" err="1">
                <a:solidFill>
                  <a:srgbClr val="A00054"/>
                </a:solidFill>
              </a:rPr>
              <a:t>PTSD</a:t>
            </a:r>
            <a:endParaRPr lang="en-GB" sz="3200" b="1" dirty="0">
              <a:solidFill>
                <a:srgbClr val="A00054"/>
              </a:solidFill>
            </a:endParaRPr>
          </a:p>
        </p:txBody>
      </p:sp>
      <p:sp>
        <p:nvSpPr>
          <p:cNvPr id="3" name="TextBox 2"/>
          <p:cNvSpPr txBox="1"/>
          <p:nvPr/>
        </p:nvSpPr>
        <p:spPr>
          <a:xfrm>
            <a:off x="986589" y="2752825"/>
            <a:ext cx="7074569" cy="1938992"/>
          </a:xfrm>
          <a:prstGeom prst="rect">
            <a:avLst/>
          </a:prstGeom>
          <a:noFill/>
        </p:spPr>
        <p:txBody>
          <a:bodyPr wrap="square" rtlCol="0">
            <a:spAutoFit/>
          </a:bodyPr>
          <a:lstStyle/>
          <a:p>
            <a:pPr marL="342900" indent="-342900">
              <a:buFont typeface="Arial" panose="020B0604020202020204" pitchFamily="34" charset="0"/>
              <a:buChar char="•"/>
            </a:pPr>
            <a:r>
              <a:rPr lang="en-IE" altLang="en-US" sz="2000" dirty="0"/>
              <a:t>Galen, father of Greek medicine, described trauma symptoms among soldiers in the Peloponnesian wars</a:t>
            </a:r>
          </a:p>
          <a:p>
            <a:pPr marL="342900" indent="-342900">
              <a:buFont typeface="Arial" panose="020B0604020202020204" pitchFamily="34" charset="0"/>
              <a:buChar char="•"/>
            </a:pPr>
            <a:r>
              <a:rPr lang="en-IE" altLang="en-US" sz="2000" dirty="0"/>
              <a:t>1862 American Civil War  = “Soldier’s heart”</a:t>
            </a:r>
          </a:p>
          <a:p>
            <a:pPr marL="342900" indent="-342900">
              <a:buFont typeface="Arial" panose="020B0604020202020204" pitchFamily="34" charset="0"/>
              <a:buChar char="•"/>
            </a:pPr>
            <a:r>
              <a:rPr lang="en-IE" altLang="en-US" sz="2000" dirty="0"/>
              <a:t>1891 Boer War = “Disordered action of the heart” (DAH)</a:t>
            </a:r>
          </a:p>
          <a:p>
            <a:pPr marL="342900" indent="-342900">
              <a:buFont typeface="Arial" panose="020B0604020202020204" pitchFamily="34" charset="0"/>
              <a:buChar char="•"/>
            </a:pPr>
            <a:r>
              <a:rPr lang="en-IE" altLang="en-US" sz="2000" dirty="0"/>
              <a:t>WW1 = “Shell shock”</a:t>
            </a:r>
          </a:p>
          <a:p>
            <a:pPr marL="342900" indent="-342900">
              <a:buFont typeface="Arial" panose="020B0604020202020204" pitchFamily="34" charset="0"/>
              <a:buChar char="•"/>
            </a:pPr>
            <a:r>
              <a:rPr lang="en-IE" altLang="en-US" sz="2000" dirty="0"/>
              <a:t>WW2 = “Battle fatigue” or “Lack of moral fibre” </a:t>
            </a:r>
            <a:r>
              <a:rPr lang="en-IE" altLang="en-US" sz="2000" dirty="0" err="1"/>
              <a:t>LMF</a:t>
            </a:r>
            <a:endParaRPr lang="en-IE" altLang="en-US" sz="2000" dirty="0"/>
          </a:p>
        </p:txBody>
      </p:sp>
    </p:spTree>
    <p:extLst>
      <p:ext uri="{BB962C8B-B14F-4D97-AF65-F5344CB8AC3E}">
        <p14:creationId xmlns:p14="http://schemas.microsoft.com/office/powerpoint/2010/main" val="3705043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0712" y="1227221"/>
            <a:ext cx="7204509" cy="584775"/>
          </a:xfrm>
          <a:prstGeom prst="rect">
            <a:avLst/>
          </a:prstGeom>
          <a:noFill/>
        </p:spPr>
        <p:txBody>
          <a:bodyPr wrap="square" rtlCol="0">
            <a:spAutoFit/>
          </a:bodyPr>
          <a:lstStyle/>
          <a:p>
            <a:r>
              <a:rPr lang="en-GB" sz="3200" b="1" dirty="0">
                <a:solidFill>
                  <a:srgbClr val="A00054"/>
                </a:solidFill>
              </a:rPr>
              <a:t>Historical descriptions of </a:t>
            </a:r>
            <a:r>
              <a:rPr lang="en-GB" sz="3200" b="1" dirty="0" err="1">
                <a:solidFill>
                  <a:srgbClr val="A00054"/>
                </a:solidFill>
              </a:rPr>
              <a:t>PTSD</a:t>
            </a:r>
            <a:endParaRPr lang="en-GB" sz="3200" b="1" dirty="0">
              <a:solidFill>
                <a:srgbClr val="A00054"/>
              </a:solidFill>
            </a:endParaRPr>
          </a:p>
        </p:txBody>
      </p:sp>
      <p:sp>
        <p:nvSpPr>
          <p:cNvPr id="3" name="TextBox 2"/>
          <p:cNvSpPr txBox="1"/>
          <p:nvPr/>
        </p:nvSpPr>
        <p:spPr>
          <a:xfrm>
            <a:off x="880712" y="2310063"/>
            <a:ext cx="7555831" cy="2523768"/>
          </a:xfrm>
          <a:prstGeom prst="rect">
            <a:avLst/>
          </a:prstGeom>
          <a:noFill/>
        </p:spPr>
        <p:txBody>
          <a:bodyPr wrap="square" rtlCol="0">
            <a:spAutoFit/>
          </a:bodyPr>
          <a:lstStyle/>
          <a:p>
            <a:pPr marL="342900" indent="-342900">
              <a:buFont typeface="Arial" panose="020B0604020202020204" pitchFamily="34" charset="0"/>
              <a:buChar char="•"/>
            </a:pPr>
            <a:r>
              <a:rPr lang="en-IE" altLang="en-US" sz="2000" dirty="0"/>
              <a:t>1950 Korean War = “Old Sergeant syndrome”</a:t>
            </a:r>
          </a:p>
          <a:p>
            <a:pPr marL="342900" indent="-342900">
              <a:buFont typeface="Arial" panose="020B0604020202020204" pitchFamily="34" charset="0"/>
              <a:buChar char="•"/>
            </a:pPr>
            <a:r>
              <a:rPr lang="en-IE" altLang="en-US" sz="2000" dirty="0"/>
              <a:t>1972 “Buffalo Creek syndrome” in USA</a:t>
            </a:r>
          </a:p>
          <a:p>
            <a:pPr marL="342900" indent="-342900">
              <a:buFont typeface="Arial" panose="020B0604020202020204" pitchFamily="34" charset="0"/>
              <a:buChar char="•"/>
            </a:pPr>
            <a:r>
              <a:rPr lang="en-IE" altLang="en-US" sz="2000" dirty="0"/>
              <a:t>1979 Vietnam War = </a:t>
            </a:r>
            <a:r>
              <a:rPr lang="en-IE" altLang="en-US" sz="2000" dirty="0" err="1"/>
              <a:t>PTSD</a:t>
            </a:r>
            <a:endParaRPr lang="en-IE" altLang="en-US" sz="2000" dirty="0"/>
          </a:p>
          <a:p>
            <a:pPr marL="342900" indent="-342900">
              <a:buFont typeface="Arial" panose="020B0604020202020204" pitchFamily="34" charset="0"/>
              <a:buChar char="•"/>
            </a:pPr>
            <a:r>
              <a:rPr lang="en-IE" altLang="en-US" sz="2000" dirty="0"/>
              <a:t>1982 Falklands/ Malvinas War = “</a:t>
            </a:r>
            <a:r>
              <a:rPr lang="en-IE" altLang="en-US" sz="2000" dirty="0" err="1"/>
              <a:t>Battleshock</a:t>
            </a:r>
            <a:r>
              <a:rPr lang="en-IE" altLang="en-US" sz="2000" dirty="0"/>
              <a:t>”</a:t>
            </a:r>
          </a:p>
          <a:p>
            <a:pPr marL="342900" indent="-342900">
              <a:buFont typeface="Arial" panose="020B0604020202020204" pitchFamily="34" charset="0"/>
              <a:buChar char="•"/>
            </a:pPr>
            <a:r>
              <a:rPr lang="en-IE" altLang="en-US" sz="2000" dirty="0"/>
              <a:t>1993 = “Gulf War syndrome”</a:t>
            </a:r>
          </a:p>
          <a:p>
            <a:pPr marL="342900" indent="-342900">
              <a:buFont typeface="Arial" panose="020B0604020202020204" pitchFamily="34" charset="0"/>
              <a:buChar char="•"/>
            </a:pPr>
            <a:r>
              <a:rPr lang="en-IE" altLang="en-US" sz="2000" dirty="0"/>
              <a:t>1993 ICD-10 WHO defined clinical criteria for diagnosis of </a:t>
            </a:r>
            <a:r>
              <a:rPr lang="en-IE" altLang="en-US" sz="2000" dirty="0" err="1"/>
              <a:t>PTSD</a:t>
            </a:r>
            <a:r>
              <a:rPr lang="en-IE" altLang="en-US" sz="2000" dirty="0"/>
              <a:t> </a:t>
            </a:r>
            <a:endParaRPr lang="en-US" altLang="en-US" sz="2000" dirty="0"/>
          </a:p>
          <a:p>
            <a:endParaRPr lang="en-GB" dirty="0"/>
          </a:p>
        </p:txBody>
      </p:sp>
    </p:spTree>
    <p:extLst>
      <p:ext uri="{BB962C8B-B14F-4D97-AF65-F5344CB8AC3E}">
        <p14:creationId xmlns:p14="http://schemas.microsoft.com/office/powerpoint/2010/main" val="2550486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2268" y="1203158"/>
            <a:ext cx="7806089" cy="584775"/>
          </a:xfrm>
          <a:prstGeom prst="rect">
            <a:avLst/>
          </a:prstGeom>
          <a:noFill/>
        </p:spPr>
        <p:txBody>
          <a:bodyPr wrap="square" rtlCol="0">
            <a:spAutoFit/>
          </a:bodyPr>
          <a:lstStyle/>
          <a:p>
            <a:r>
              <a:rPr lang="en-GB" sz="3200" b="1" dirty="0">
                <a:solidFill>
                  <a:srgbClr val="A00054"/>
                </a:solidFill>
              </a:rPr>
              <a:t>Most common disorders after a trauma </a:t>
            </a:r>
          </a:p>
        </p:txBody>
      </p:sp>
      <p:sp>
        <p:nvSpPr>
          <p:cNvPr id="3" name="TextBox 2"/>
          <p:cNvSpPr txBox="1"/>
          <p:nvPr/>
        </p:nvSpPr>
        <p:spPr>
          <a:xfrm>
            <a:off x="770021" y="2261937"/>
            <a:ext cx="7454766" cy="2554545"/>
          </a:xfrm>
          <a:prstGeom prst="rect">
            <a:avLst/>
          </a:prstGeom>
          <a:noFill/>
        </p:spPr>
        <p:txBody>
          <a:bodyPr wrap="square" rtlCol="0">
            <a:spAutoFit/>
          </a:bodyPr>
          <a:lstStyle/>
          <a:p>
            <a:pPr marL="285750" indent="-285750">
              <a:buFont typeface="Arial" panose="020B0604020202020204" pitchFamily="34" charset="0"/>
              <a:buChar char="•"/>
            </a:pPr>
            <a:r>
              <a:rPr lang="en-GB" sz="2000" dirty="0"/>
              <a:t>Depression</a:t>
            </a:r>
          </a:p>
          <a:p>
            <a:pPr marL="285750" indent="-285750">
              <a:buFont typeface="Arial" panose="020B0604020202020204" pitchFamily="34" charset="0"/>
              <a:buChar char="•"/>
            </a:pPr>
            <a:r>
              <a:rPr lang="en-GB" sz="2000" dirty="0"/>
              <a:t>Substance misuse</a:t>
            </a:r>
          </a:p>
          <a:p>
            <a:pPr marL="285750" indent="-285750">
              <a:buFont typeface="Arial" panose="020B0604020202020204" pitchFamily="34" charset="0"/>
              <a:buChar char="•"/>
            </a:pPr>
            <a:r>
              <a:rPr lang="en-GB" sz="2000" dirty="0"/>
              <a:t>Acute stress reaction</a:t>
            </a:r>
          </a:p>
          <a:p>
            <a:pPr marL="285750" indent="-285750">
              <a:buFont typeface="Arial" panose="020B0604020202020204" pitchFamily="34" charset="0"/>
              <a:buChar char="•"/>
            </a:pPr>
            <a:r>
              <a:rPr lang="en-GB" sz="2000" dirty="0"/>
              <a:t>Panic disorder</a:t>
            </a:r>
          </a:p>
          <a:p>
            <a:pPr marL="285750" indent="-285750">
              <a:buFont typeface="Arial" panose="020B0604020202020204" pitchFamily="34" charset="0"/>
              <a:buChar char="•"/>
            </a:pPr>
            <a:r>
              <a:rPr lang="en-GB" sz="2000" dirty="0"/>
              <a:t>Personality change</a:t>
            </a:r>
          </a:p>
          <a:p>
            <a:pPr marL="285750" indent="-285750">
              <a:buFont typeface="Arial" panose="020B0604020202020204" pitchFamily="34" charset="0"/>
              <a:buChar char="•"/>
            </a:pPr>
            <a:r>
              <a:rPr lang="en-GB" sz="2000" dirty="0"/>
              <a:t>80% Comorbidity is expected , unusual to have only one disorder in isolation</a:t>
            </a:r>
          </a:p>
          <a:p>
            <a:pPr marL="285750" indent="-285750">
              <a:buFont typeface="Arial" panose="020B0604020202020204" pitchFamily="34" charset="0"/>
              <a:buChar char="•"/>
            </a:pPr>
            <a:r>
              <a:rPr lang="en-GB" sz="2000" dirty="0"/>
              <a:t>Don’t miss physical health problems</a:t>
            </a:r>
          </a:p>
        </p:txBody>
      </p:sp>
    </p:spTree>
    <p:extLst>
      <p:ext uri="{BB962C8B-B14F-4D97-AF65-F5344CB8AC3E}">
        <p14:creationId xmlns:p14="http://schemas.microsoft.com/office/powerpoint/2010/main" val="3062488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8838" y="1313848"/>
            <a:ext cx="6318985" cy="584775"/>
          </a:xfrm>
          <a:prstGeom prst="rect">
            <a:avLst/>
          </a:prstGeom>
          <a:noFill/>
        </p:spPr>
        <p:txBody>
          <a:bodyPr wrap="square" rtlCol="0">
            <a:spAutoFit/>
          </a:bodyPr>
          <a:lstStyle/>
          <a:p>
            <a:r>
              <a:rPr lang="en-GB" sz="3200" b="1" dirty="0" err="1">
                <a:solidFill>
                  <a:srgbClr val="A00054"/>
                </a:solidFill>
              </a:rPr>
              <a:t>PTSD</a:t>
            </a:r>
            <a:endParaRPr lang="en-GB" sz="3200" b="1" dirty="0">
              <a:solidFill>
                <a:srgbClr val="A00054"/>
              </a:solidFill>
            </a:endParaRPr>
          </a:p>
        </p:txBody>
      </p:sp>
      <p:sp>
        <p:nvSpPr>
          <p:cNvPr id="3" name="TextBox 2"/>
          <p:cNvSpPr txBox="1"/>
          <p:nvPr/>
        </p:nvSpPr>
        <p:spPr>
          <a:xfrm>
            <a:off x="976964" y="2396691"/>
            <a:ext cx="7127508" cy="2554545"/>
          </a:xfrm>
          <a:prstGeom prst="rect">
            <a:avLst/>
          </a:prstGeom>
          <a:noFill/>
        </p:spPr>
        <p:txBody>
          <a:bodyPr wrap="square" rtlCol="0">
            <a:spAutoFit/>
          </a:bodyPr>
          <a:lstStyle/>
          <a:p>
            <a:pPr marL="342900" indent="-342900">
              <a:buFont typeface="Arial" panose="020B0604020202020204" pitchFamily="34" charset="0"/>
              <a:buChar char="•"/>
            </a:pPr>
            <a:r>
              <a:rPr lang="en-GB" sz="2000" dirty="0" err="1">
                <a:cs typeface="Arial" panose="020B0604020202020204" pitchFamily="34" charset="0"/>
              </a:rPr>
              <a:t>PT</a:t>
            </a:r>
            <a:r>
              <a:rPr lang="en-GB" sz="2000" dirty="0" err="1"/>
              <a:t>SD</a:t>
            </a:r>
            <a:r>
              <a:rPr lang="en-GB" sz="2000" dirty="0"/>
              <a:t> is a neuro physiological disorder which arises out of impact on;</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hypothalamic-pituitary axis</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Hippocampal volume</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Endogenous opioid function</a:t>
            </a:r>
          </a:p>
        </p:txBody>
      </p:sp>
    </p:spTree>
    <p:extLst>
      <p:ext uri="{BB962C8B-B14F-4D97-AF65-F5344CB8AC3E}">
        <p14:creationId xmlns:p14="http://schemas.microsoft.com/office/powerpoint/2010/main" val="867151669"/>
      </p:ext>
    </p:extLst>
  </p:cSld>
  <p:clrMapOvr>
    <a:masterClrMapping/>
  </p:clrMapOvr>
</p:sld>
</file>

<file path=ppt/theme/theme1.xml><?xml version="1.0" encoding="utf-8"?>
<a:theme xmlns:a="http://schemas.openxmlformats.org/drawingml/2006/main" name="2_Psychiatry Recruitment P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897</TotalTime>
  <Words>2726</Words>
  <Application>Microsoft Office PowerPoint</Application>
  <PresentationFormat>On-screen Show (4:3)</PresentationFormat>
  <Paragraphs>355</Paragraphs>
  <Slides>53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53</vt:i4>
      </vt:variant>
    </vt:vector>
  </HeadingPairs>
  <TitlesOfParts>
    <vt:vector size="56" baseType="lpstr">
      <vt:lpstr>Arial</vt:lpstr>
      <vt:lpstr>Calibri</vt:lpstr>
      <vt:lpstr>2_Psychiatry Recruitment PP</vt:lpstr>
      <vt:lpstr>PowerPoint Presentation</vt:lpstr>
      <vt:lpstr>Psychotherapy: Trauma</vt:lpstr>
      <vt:lpstr>Psychotherapy: Trauma</vt:lpstr>
      <vt:lpstr>Psychotherapy: Trauma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Psychotherapy: Trauma</vt:lpstr>
      <vt:lpstr>Psychotherapy: Trauma</vt:lpstr>
      <vt:lpstr>Psychotherapy: Trauma</vt:lpstr>
      <vt:lpstr>Psychotherapy: Trauma</vt:lpstr>
      <vt:lpstr>Psychotherapy: Trauma</vt:lpstr>
      <vt:lpstr>Psychotherapy: Trauma</vt:lpstr>
      <vt:lpstr>Psychotherapy: Trauma</vt:lpstr>
      <vt:lpstr>Psychotherapy: Trauma</vt:lpstr>
      <vt:lpstr>Psychotherapy: Trauma</vt:lpstr>
      <vt:lpstr>Psychotherapy: Trauma</vt:lpstr>
      <vt:lpstr>Psychotherapy: Trauma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Liaison Psychiatry Across the Ages</dc:title>
  <dc:creator>Claire Escaron</dc:creator>
  <cp:lastModifiedBy>Helen McEnerney</cp:lastModifiedBy>
  <cp:revision>88</cp:revision>
  <dcterms:created xsi:type="dcterms:W3CDTF">2017-06-26T17:23:30Z</dcterms:created>
  <dcterms:modified xsi:type="dcterms:W3CDTF">2020-07-08T07:50:33Z</dcterms:modified>
</cp:coreProperties>
</file>