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2" r:id="rId3"/>
    <p:sldId id="284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4" r:id="rId27"/>
    <p:sldId id="285" r:id="rId28"/>
    <p:sldId id="315" r:id="rId29"/>
    <p:sldId id="286" r:id="rId30"/>
    <p:sldId id="316" r:id="rId31"/>
    <p:sldId id="288" r:id="rId32"/>
    <p:sldId id="317" r:id="rId33"/>
    <p:sldId id="318" r:id="rId34"/>
    <p:sldId id="289" r:id="rId35"/>
    <p:sldId id="290" r:id="rId36"/>
    <p:sldId id="319" r:id="rId37"/>
    <p:sldId id="287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585" autoAdjust="0"/>
  </p:normalViewPr>
  <p:slideViewPr>
    <p:cSldViewPr snapToGrid="0" snapToObjects="1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http://bjp.rcpsych.org/content/177/6/511.long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 impact of duration of untreated psychosis on the amount of improvement in PANSS score after 12 weeks of treatment (with 95% CIs)</a:t>
            </a:r>
            <a:br>
              <a:rPr lang="en-GB" dirty="0"/>
            </a:br>
            <a:r>
              <a:rPr lang="en-GB" dirty="0"/>
              <a:t>NB y axis scale inverted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http://archpsyc.jamanetwork.com/article.aspx?articleid=1108403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3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http://bjp.rcpsych.org/content/205/2/88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correlation indicates that long DUP is associated with poor outcome (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number of studies)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03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 for efficacy of antipsychotics drugs compared with placebo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Treatments are ranked according to their surface under the cumulative ranking (SUCRA) values. 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SMD=standardised mean difference.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=credible interval.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6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A00054"/>
                </a:solidFill>
              </a:rPr>
              <a:t>MRCPsych General Adult Psychiatry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3200" b="1" dirty="0">
                <a:solidFill>
                  <a:srgbClr val="A00054"/>
                </a:solidFill>
              </a:rPr>
              <a:t>Psychosis 4</a:t>
            </a:r>
            <a:endParaRPr lang="en-US" sz="2400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Remember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Some people who never experience complete recovery from their experiences still manage to sustain an acceptable quality of life if given adequate support and help</a:t>
            </a:r>
            <a:r>
              <a:rPr lang="en-GB" baseline="30000" dirty="0"/>
              <a:t>5</a:t>
            </a:r>
          </a:p>
          <a:p>
            <a:endParaRPr lang="en-GB" dirty="0"/>
          </a:p>
          <a:p>
            <a:r>
              <a:rPr lang="en-GB" dirty="0"/>
              <a:t>“There is a subgroup of schizophrenia patients who, a few years after the acute phase, function adequately or experience periods of recovery for a number of years, without treatment”</a:t>
            </a:r>
            <a:r>
              <a:rPr lang="en-GB" baseline="30000" dirty="0"/>
              <a:t>4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Predictors for poor odds of remission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Non-modifiable risk factors</a:t>
            </a:r>
            <a:r>
              <a:rPr lang="en-GB" baseline="30000" dirty="0"/>
              <a:t>6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Male sex</a:t>
            </a:r>
          </a:p>
          <a:p>
            <a:r>
              <a:rPr lang="en-GB" dirty="0"/>
              <a:t>Younger age at disease onset</a:t>
            </a:r>
          </a:p>
          <a:p>
            <a:r>
              <a:rPr lang="en-GB" dirty="0"/>
              <a:t>Poor premorbid adjustment </a:t>
            </a:r>
          </a:p>
          <a:p>
            <a:r>
              <a:rPr lang="en-GB" dirty="0"/>
              <a:t>Severe baseline psychopathology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2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Predictors for poor odds of remission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Modifiable risk factors</a:t>
            </a:r>
            <a:r>
              <a:rPr lang="en-GB" baseline="30000" dirty="0"/>
              <a:t>6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Longer duration of untreated illness</a:t>
            </a:r>
          </a:p>
          <a:p>
            <a:r>
              <a:rPr lang="en-GB" dirty="0" err="1"/>
              <a:t>Nonadherence</a:t>
            </a:r>
            <a:r>
              <a:rPr lang="en-GB" dirty="0"/>
              <a:t> to antipsychotics</a:t>
            </a:r>
          </a:p>
          <a:p>
            <a:r>
              <a:rPr lang="en-GB" dirty="0"/>
              <a:t>Comorbidities (</a:t>
            </a:r>
            <a:r>
              <a:rPr lang="en-GB" dirty="0" err="1"/>
              <a:t>esp</a:t>
            </a:r>
            <a:r>
              <a:rPr lang="en-GB" dirty="0"/>
              <a:t> substance misuse)</a:t>
            </a:r>
          </a:p>
          <a:p>
            <a:r>
              <a:rPr lang="en-GB" dirty="0"/>
              <a:t>Lack of early antipsychotic response</a:t>
            </a:r>
          </a:p>
          <a:p>
            <a:r>
              <a:rPr lang="en-GB" dirty="0"/>
              <a:t>Lack of improvement with non-clozapine antipsychotics, predicting clozapine response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9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7962" y="1028261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Duration of untreated psychosis</a:t>
            </a:r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" y="1767376"/>
            <a:ext cx="7063825" cy="43990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45299" y="3171521"/>
            <a:ext cx="167562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 baseline="30000" dirty="0"/>
              <a:t>7</a:t>
            </a:r>
            <a:r>
              <a:rPr lang="en-GB" sz="1200" dirty="0"/>
              <a:t>)</a:t>
            </a:r>
          </a:p>
          <a:p>
            <a:r>
              <a:rPr lang="en-GB" sz="1200" dirty="0"/>
              <a:t>From: Drake et al. Causes and consequences of duration of untreated psychosis in schizophrenia. The British Journal of Psychiatry. 2000, 177 (6) 511-515 </a:t>
            </a:r>
            <a:br>
              <a:rPr lang="en-GB" sz="1200" dirty="0"/>
            </a:b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7898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610" y="1028261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DUP – shorter term outcomes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91415" r="4805" b="1970"/>
          <a:stretch/>
        </p:blipFill>
        <p:spPr>
          <a:xfrm>
            <a:off x="323528" y="5517232"/>
            <a:ext cx="6097080" cy="50785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1080" r="3221" b="48960"/>
          <a:stretch/>
        </p:blipFill>
        <p:spPr>
          <a:xfrm>
            <a:off x="297357" y="1696414"/>
            <a:ext cx="6225067" cy="3835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3161" y="2958965"/>
            <a:ext cx="2138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dirty="0"/>
              <a:t>(</a:t>
            </a:r>
            <a:r>
              <a:rPr lang="en-GB" sz="1200" baseline="30000" dirty="0"/>
              <a:t>8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From: Marshall M et al. Association Between Duration of Untreated Psychosis and Outcome in Cohorts of First-Episode Patients: A Systematic Review. </a:t>
            </a:r>
            <a:r>
              <a:rPr lang="pl-PL" sz="1200" dirty="0"/>
              <a:t>Arch Gen Psychiatry. 2005;62(9):975-983.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196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610" y="1028261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DUP – shorter term outcomes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t="2924" r="2661" b="94405"/>
          <a:stretch/>
        </p:blipFill>
        <p:spPr>
          <a:xfrm>
            <a:off x="2145983" y="2577075"/>
            <a:ext cx="4964305" cy="237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1394" r="4878" b="2600"/>
          <a:stretch/>
        </p:blipFill>
        <p:spPr>
          <a:xfrm>
            <a:off x="95878" y="1928571"/>
            <a:ext cx="7014410" cy="4083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0288" y="2908376"/>
            <a:ext cx="1917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dirty="0"/>
              <a:t>(</a:t>
            </a:r>
            <a:r>
              <a:rPr lang="en-GB" sz="1200" baseline="30000" dirty="0"/>
              <a:t>8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From: Marshall M et al. Association Between Duration of Untreated Psychosis and Outcome in Cohorts of First-Episode Patients: A Systematic Review. </a:t>
            </a:r>
            <a:r>
              <a:rPr lang="pl-PL" sz="1200" i="1" dirty="0"/>
              <a:t>Arch Gen</a:t>
            </a:r>
            <a:r>
              <a:rPr lang="en-GB" sz="1200" i="1" dirty="0"/>
              <a:t> P</a:t>
            </a:r>
            <a:r>
              <a:rPr lang="pl-PL" sz="1200" i="1" dirty="0"/>
              <a:t>sychiatry.</a:t>
            </a:r>
            <a:r>
              <a:rPr lang="en-GB" sz="1200" i="1" dirty="0"/>
              <a:t> </a:t>
            </a:r>
            <a:r>
              <a:rPr lang="pl-PL" sz="1200" dirty="0"/>
              <a:t>2005;62(9):975-983.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9039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610" y="1028261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DUP – longer term outcomes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1735225"/>
            <a:ext cx="6413047" cy="4378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4364" y="2922352"/>
            <a:ext cx="1462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dirty="0"/>
              <a:t>(</a:t>
            </a:r>
            <a:r>
              <a:rPr lang="en-GB" sz="1200" baseline="30000" dirty="0"/>
              <a:t>9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From:  Penttilä M et al. Duration of untreated psychosis as predictor of long-term outcome in schizophrenia: systematic review and meta-analysis</a:t>
            </a:r>
          </a:p>
          <a:p>
            <a:pPr fontAlgn="base"/>
            <a:r>
              <a:rPr lang="en-GB" sz="1200" dirty="0"/>
              <a:t>The British Journal of Psychiatry, 2014, 205 (2) 88-94</a:t>
            </a:r>
          </a:p>
        </p:txBody>
      </p:sp>
    </p:spTree>
    <p:extLst>
      <p:ext uri="{BB962C8B-B14F-4D97-AF65-F5344CB8AC3E}">
        <p14:creationId xmlns:p14="http://schemas.microsoft.com/office/powerpoint/2010/main" val="115439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Treatment resistance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1/5 - 1/3 continue to have psychotic symptoms despite antipsychotic treatment</a:t>
            </a:r>
            <a:r>
              <a:rPr lang="en-GB" baseline="30000" dirty="0"/>
              <a:t>10,11</a:t>
            </a:r>
          </a:p>
          <a:p>
            <a:endParaRPr lang="en-GB" baseline="30000" dirty="0"/>
          </a:p>
          <a:p>
            <a:r>
              <a:rPr lang="en-GB" dirty="0"/>
              <a:t>Clozapine only medication with evidence of efficacy in treatment resistance</a:t>
            </a:r>
            <a:r>
              <a:rPr lang="en-GB" baseline="30000" dirty="0"/>
              <a:t>10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84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610" y="1028261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Efficacy of antipsychotics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50938" r="36716" b="16136"/>
          <a:stretch>
            <a:fillRect/>
          </a:stretch>
        </p:blipFill>
        <p:spPr bwMode="auto">
          <a:xfrm>
            <a:off x="273050" y="1757362"/>
            <a:ext cx="6584950" cy="43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2094" y="2579659"/>
            <a:ext cx="1907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altLang="en-US" sz="1400" dirty="0">
                <a:cs typeface="Times New Roman" panose="02020603050405020304" pitchFamily="18" charset="0"/>
              </a:rPr>
              <a:t>(</a:t>
            </a:r>
            <a:r>
              <a:rPr lang="en-GB" altLang="en-US" sz="1400" baseline="30000" dirty="0">
                <a:cs typeface="Times New Roman" panose="02020603050405020304" pitchFamily="18" charset="0"/>
              </a:rPr>
              <a:t>12</a:t>
            </a:r>
            <a:r>
              <a:rPr lang="en-GB" altLang="en-US" sz="1400" dirty="0">
                <a:cs typeface="Times New Roman" panose="02020603050405020304" pitchFamily="18" charset="0"/>
              </a:rPr>
              <a:t>) From: Leucht et al. Comparative efficacy and tolerability of 15 antipsychotic drugs in schizophrenia: a multiple-treatments meta-analysis. Lancet 2013; 382: 951–62.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984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Clozapine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51630"/>
            <a:ext cx="7839075" cy="2991845"/>
          </a:xfrm>
        </p:spPr>
        <p:txBody>
          <a:bodyPr/>
          <a:lstStyle/>
          <a:p>
            <a:r>
              <a:rPr lang="en-GB" sz="2000" dirty="0"/>
              <a:t>60% show improvement with clozapine</a:t>
            </a:r>
          </a:p>
          <a:p>
            <a:endParaRPr lang="en-GB" sz="2000" dirty="0"/>
          </a:p>
          <a:p>
            <a:r>
              <a:rPr lang="en-GB" sz="2000" dirty="0"/>
              <a:t>Can take 6-12 months (or much longer to stabilise)</a:t>
            </a:r>
          </a:p>
          <a:p>
            <a:endParaRPr lang="en-GB" sz="2000" dirty="0"/>
          </a:p>
          <a:p>
            <a:r>
              <a:rPr lang="en-GB" sz="2000" dirty="0"/>
              <a:t>Prescription of clozapine is varied and underused</a:t>
            </a:r>
          </a:p>
          <a:p>
            <a:pPr lvl="1"/>
            <a:r>
              <a:rPr lang="en-GB" sz="2000" dirty="0"/>
              <a:t>1 study found mean no. antipsychotics before clozapine initiated = 9.2</a:t>
            </a:r>
          </a:p>
          <a:p>
            <a:pPr lvl="1"/>
            <a:r>
              <a:rPr lang="en-GB" sz="2000" dirty="0"/>
              <a:t>In North West studies showed 16 – 34 fold variation in prescribing practice</a:t>
            </a:r>
          </a:p>
          <a:p>
            <a:pPr lvl="1"/>
            <a:endParaRPr lang="en-GB" sz="2000" dirty="0"/>
          </a:p>
          <a:p>
            <a:r>
              <a:rPr lang="en-GB" sz="2000" dirty="0"/>
              <a:t>Adverse effects?</a:t>
            </a:r>
          </a:p>
          <a:p>
            <a:pPr marL="0" indent="0" algn="r">
              <a:buNone/>
            </a:pPr>
            <a:r>
              <a:rPr lang="en-GB" sz="2000" dirty="0"/>
              <a:t>(</a:t>
            </a:r>
            <a:r>
              <a:rPr lang="en-GB" sz="2000" dirty="0" err="1"/>
              <a:t>Mistry</a:t>
            </a:r>
            <a:r>
              <a:rPr lang="en-GB" sz="2000" dirty="0"/>
              <a:t> et al</a:t>
            </a:r>
            <a:r>
              <a:rPr lang="en-GB" sz="2000" baseline="30000" dirty="0"/>
              <a:t>13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2666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3552" y="2486025"/>
            <a:ext cx="7839075" cy="245745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To develop an understanding of: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 course and prognosis of schizophrenia</a:t>
            </a:r>
          </a:p>
          <a:p>
            <a:pPr lvl="0"/>
            <a:r>
              <a:rPr lang="en-GB" dirty="0"/>
              <a:t>risk factors for poor outcomes</a:t>
            </a:r>
          </a:p>
          <a:p>
            <a:pPr lvl="0"/>
            <a:r>
              <a:rPr lang="en-GB" dirty="0"/>
              <a:t>the relevance of duration of untreated psychosis</a:t>
            </a:r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Health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10687"/>
            <a:ext cx="7839075" cy="3032788"/>
          </a:xfrm>
        </p:spPr>
        <p:txBody>
          <a:bodyPr/>
          <a:lstStyle/>
          <a:p>
            <a:r>
              <a:rPr lang="en-GB" sz="2000" dirty="0"/>
              <a:t>Males with schizophrenia die 20 years earlier &amp; females 15 years earlier than the general population</a:t>
            </a:r>
          </a:p>
          <a:p>
            <a:endParaRPr lang="en-GB" sz="2000" dirty="0"/>
          </a:p>
          <a:p>
            <a:r>
              <a:rPr lang="en-GB" sz="2000" dirty="0"/>
              <a:t>Most premature deaths are due to physical disorders, including cardiovascular disorders, metabolic disorders (e.g. diabetes), COPD, cancers &amp; infectious diseases. </a:t>
            </a:r>
          </a:p>
          <a:p>
            <a:endParaRPr lang="en-GB" sz="2000" dirty="0"/>
          </a:p>
          <a:p>
            <a:r>
              <a:rPr lang="en-GB" sz="2000" dirty="0"/>
              <a:t>Diabetes – 2-3 x risk of general population, but often missed</a:t>
            </a:r>
          </a:p>
          <a:p>
            <a:endParaRPr lang="en-GB" sz="2000" dirty="0"/>
          </a:p>
          <a:p>
            <a:r>
              <a:rPr lang="en-GB" sz="2000" dirty="0"/>
              <a:t>Other difficulties e.g. dental caries, sexual dysfunction, constipation and nocturnal enuresis also found</a:t>
            </a:r>
          </a:p>
          <a:p>
            <a:pPr marL="0" indent="0" algn="r">
              <a:buNone/>
            </a:pPr>
            <a:r>
              <a:rPr lang="en-GB" sz="2000" dirty="0"/>
              <a:t>(NICE</a:t>
            </a:r>
            <a:r>
              <a:rPr lang="en-GB" sz="2000" baseline="30000" dirty="0"/>
              <a:t>5</a:t>
            </a:r>
            <a:r>
              <a:rPr lang="en-GB" sz="2000" dirty="0"/>
              <a:t>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419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224585"/>
            <a:ext cx="7839075" cy="4299046"/>
          </a:xfrm>
        </p:spPr>
        <p:txBody>
          <a:bodyPr numCol="2"/>
          <a:lstStyle/>
          <a:p>
            <a:r>
              <a:rPr lang="en-GB" sz="2000" dirty="0"/>
              <a:t>Under recognised &amp; undertreated in primary care</a:t>
            </a:r>
          </a:p>
          <a:p>
            <a:endParaRPr lang="en-GB" sz="2000" dirty="0"/>
          </a:p>
          <a:p>
            <a:r>
              <a:rPr lang="en-GB" sz="2000" dirty="0"/>
              <a:t>Nature of psychosis; insight</a:t>
            </a:r>
          </a:p>
          <a:p>
            <a:endParaRPr lang="en-GB" sz="2000" dirty="0"/>
          </a:p>
          <a:p>
            <a:r>
              <a:rPr lang="en-GB" sz="2000" dirty="0"/>
              <a:t>Lifestyle choices</a:t>
            </a:r>
          </a:p>
          <a:p>
            <a:endParaRPr lang="en-GB" sz="2000" dirty="0"/>
          </a:p>
          <a:p>
            <a:r>
              <a:rPr lang="en-GB" sz="2000" dirty="0"/>
              <a:t>Social stigma</a:t>
            </a:r>
          </a:p>
          <a:p>
            <a:endParaRPr lang="en-GB" sz="2000" dirty="0"/>
          </a:p>
          <a:p>
            <a:r>
              <a:rPr lang="en-GB" sz="2000" dirty="0"/>
              <a:t>Stress/distress</a:t>
            </a:r>
          </a:p>
          <a:p>
            <a:endParaRPr lang="en-GB" sz="2000" dirty="0"/>
          </a:p>
          <a:p>
            <a:r>
              <a:rPr lang="en-GB" sz="2000" dirty="0"/>
              <a:t>Side effects of treatment (antipsychotics </a:t>
            </a:r>
            <a:r>
              <a:rPr lang="en-GB" sz="2000" dirty="0">
                <a:sym typeface="Wingdings" panose="05000000000000000000" pitchFamily="2" charset="2"/>
              </a:rPr>
              <a:t> w</a:t>
            </a:r>
            <a:r>
              <a:rPr lang="en-GB" sz="2000" dirty="0"/>
              <a:t>eight gain, diabetes, lipid abnormalities, </a:t>
            </a:r>
            <a:r>
              <a:rPr lang="en-GB" sz="2000" dirty="0" err="1"/>
              <a:t>galactorrhoea</a:t>
            </a:r>
            <a:r>
              <a:rPr lang="en-GB" sz="2000" dirty="0"/>
              <a:t>, tardive dyskinesia, prolonged QT)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Attitudes of healthcare staff</a:t>
            </a:r>
          </a:p>
          <a:p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r>
              <a:rPr lang="en-GB" sz="2000" dirty="0"/>
              <a:t>(NICE</a:t>
            </a:r>
            <a:r>
              <a:rPr lang="en-GB" sz="2000" baseline="30000" dirty="0"/>
              <a:t>5</a:t>
            </a:r>
            <a:r>
              <a:rPr lang="en-GB" sz="2000" dirty="0"/>
              <a:t>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247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Suicide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69994"/>
            <a:ext cx="7839075" cy="277348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1/5 of premature deaths from suicide and accidents</a:t>
            </a:r>
            <a:r>
              <a:rPr lang="en-GB" baseline="30000" dirty="0"/>
              <a:t>5</a:t>
            </a:r>
          </a:p>
          <a:p>
            <a:endParaRPr lang="en-GB" dirty="0"/>
          </a:p>
          <a:p>
            <a:r>
              <a:rPr lang="en-GB" dirty="0"/>
              <a:t>Lifetime risk of suicide in people with schizophrenia 4.9%</a:t>
            </a:r>
            <a:r>
              <a:rPr lang="en-GB" baseline="30000" dirty="0"/>
              <a:t>14</a:t>
            </a:r>
          </a:p>
          <a:p>
            <a:endParaRPr lang="en-GB" baseline="30000" dirty="0"/>
          </a:p>
          <a:p>
            <a:r>
              <a:rPr lang="en-GB" dirty="0"/>
              <a:t>Only consistent protective factor - delivery of/adherence to effective treatment</a:t>
            </a:r>
            <a:r>
              <a:rPr lang="en-GB" baseline="30000" dirty="0"/>
              <a:t>14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77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318" y="927707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Risk factors for suicide in Schizophrenia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47240"/>
              </p:ext>
            </p:extLst>
          </p:nvPr>
        </p:nvGraphicFramePr>
        <p:xfrm>
          <a:off x="68238" y="1525572"/>
          <a:ext cx="8775511" cy="472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5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Risk factor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Strong association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Weak association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51"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Demographic factors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Young, male, unemployed, higher levels of education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Single (not married), rural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83">
                <a:tc rowSpan="4"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Illness-related factors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Depression, hopelessness, negative self-thoughts, anxiety, insomnia, self-devaluation, low self-esteem, guilty,</a:t>
                      </a:r>
                      <a:r>
                        <a:rPr lang="en-GB" sz="1200" baseline="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PTSD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Treatment (in particular, second-generation antipsychotic) may be a protective factor against suicide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14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Increased positive symptoms</a:t>
                      </a:r>
                      <a:r>
                        <a:rPr lang="en-GB" sz="1200" baseline="0" dirty="0">
                          <a:effectLst/>
                        </a:rPr>
                        <a:t> (</a:t>
                      </a:r>
                      <a:r>
                        <a:rPr lang="en-GB" sz="1200" baseline="0" dirty="0" err="1">
                          <a:effectLst/>
                        </a:rPr>
                        <a:t>esp</a:t>
                      </a:r>
                      <a:r>
                        <a:rPr lang="en-GB" sz="1200" baseline="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auditory hallucinations and delusions), low negative symptoms, higher level of mental suffering at baseline, mental disintegration, agitation/motor restlessness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Later age of onset 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Impact of duration of disease on suicide risk is inconclusive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5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Presence of insight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05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Presence of physical illnesses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051"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Genetics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>
                          <a:effectLst/>
                        </a:rPr>
                        <a:t>Positive family history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Previous suicide attempt/ideation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Strong correlation with history of suicide attempt/ideation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051"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Substance abuse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>
                          <a:effectLst/>
                        </a:rPr>
                        <a:t>Alcohol and drug abuse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Smoking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417"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b="0" dirty="0">
                          <a:effectLst/>
                        </a:rPr>
                        <a:t>Life events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92" marR="40192" marT="20096" marB="200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en-GB" sz="1200" dirty="0">
                          <a:effectLst/>
                        </a:rPr>
                        <a:t>Potentially increased risk with history of increased childhood trauma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2" marR="40192" marT="20096" marB="2009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" y="6491882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(</a:t>
            </a:r>
            <a:r>
              <a:rPr lang="en-GB" sz="1000" baseline="30000" dirty="0"/>
              <a:t>14</a:t>
            </a:r>
            <a:r>
              <a:rPr lang="en-GB" sz="1000" dirty="0"/>
              <a:t>) From: Hor K &amp; Taylor M. Suicide and schizophrenia: a systematic review of rates and risk factors. </a:t>
            </a:r>
            <a:r>
              <a:rPr lang="fr-FR" sz="1000" dirty="0"/>
              <a:t>J </a:t>
            </a:r>
            <a:r>
              <a:rPr lang="fr-FR" sz="1000" dirty="0" err="1"/>
              <a:t>Psychopharmacol</a:t>
            </a:r>
            <a:r>
              <a:rPr lang="fr-FR" sz="1000" dirty="0"/>
              <a:t>. 2010 </a:t>
            </a:r>
            <a:r>
              <a:rPr lang="fr-FR" sz="1000" dirty="0" err="1"/>
              <a:t>Nov</a:t>
            </a:r>
            <a:r>
              <a:rPr lang="fr-FR" sz="1000" dirty="0"/>
              <a:t>; 24(</a:t>
            </a:r>
            <a:r>
              <a:rPr lang="fr-FR" sz="1000" dirty="0" err="1"/>
              <a:t>supplement</a:t>
            </a:r>
            <a:r>
              <a:rPr lang="fr-FR" sz="1000" dirty="0"/>
              <a:t> 4): 81–90.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8341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 or Comments?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50" y="2338387"/>
            <a:ext cx="2683789" cy="2791141"/>
          </a:xfrm>
        </p:spPr>
      </p:pic>
    </p:spTree>
    <p:extLst>
      <p:ext uri="{BB962C8B-B14F-4D97-AF65-F5344CB8AC3E}">
        <p14:creationId xmlns:p14="http://schemas.microsoft.com/office/powerpoint/2010/main" val="1691563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3773" y="648932"/>
            <a:ext cx="8980227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18000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271463">
              <a:tabLst>
                <a:tab pos="271463" algn="l"/>
              </a:tabLst>
            </a:pPr>
            <a:endParaRPr lang="en-GB" sz="1200" dirty="0">
              <a:latin typeface="+mn-lt"/>
            </a:endParaRPr>
          </a:p>
          <a:p>
            <a:pPr defTabSz="271463">
              <a:tabLst>
                <a:tab pos="271463" algn="l"/>
              </a:tabLst>
            </a:pPr>
            <a:endParaRPr lang="en-GB" sz="1200" dirty="0">
              <a:latin typeface="+mn-lt"/>
            </a:endParaRPr>
          </a:p>
          <a:p>
            <a:pPr defTabSz="271463">
              <a:tabLst>
                <a:tab pos="271463" algn="l"/>
              </a:tabLst>
            </a:pPr>
            <a:endParaRPr lang="en-GB" sz="1200" dirty="0">
              <a:latin typeface="+mn-lt"/>
            </a:endParaRPr>
          </a:p>
          <a:p>
            <a:pPr defTabSz="271463">
              <a:tabLst>
                <a:tab pos="271463" algn="l"/>
              </a:tabLst>
            </a:pPr>
            <a:endParaRPr lang="en-GB" sz="1200" dirty="0">
              <a:latin typeface="+mn-lt"/>
            </a:endParaRPr>
          </a:p>
          <a:p>
            <a:pPr defTabSz="271463">
              <a:tabLst>
                <a:tab pos="271463" algn="l"/>
              </a:tabLst>
            </a:pPr>
            <a:endParaRPr lang="en-GB" sz="1200" dirty="0">
              <a:latin typeface="+mn-lt"/>
            </a:endParaRPr>
          </a:p>
          <a:p>
            <a:pPr defTabSz="271463">
              <a:tabLst>
                <a:tab pos="271463" algn="l"/>
              </a:tabLst>
            </a:pPr>
            <a:r>
              <a:rPr lang="en-GB" sz="1200" dirty="0">
                <a:latin typeface="+mn-lt"/>
              </a:rPr>
              <a:t>1. 	World Health Organization. Schizophrenia. 2015. 	http://www.who.int/mediacentre/factsheets/fs397/en/	</a:t>
            </a:r>
          </a:p>
          <a:p>
            <a:pPr defTabSz="271463"/>
            <a:r>
              <a:rPr lang="en-GB" sz="1200" dirty="0">
                <a:latin typeface="+mn-lt"/>
              </a:rPr>
              <a:t>2. 	Mentalhealth.org.uk. Mental Health Statistics: 	Schizophrenia. 2015. 	http://www.mentalhealth.org.uk/help-	information/mental-health-statistics/schizophrenia-	statistics</a:t>
            </a:r>
          </a:p>
          <a:p>
            <a:pPr defTabSz="271463"/>
            <a:r>
              <a:rPr lang="en-GB" sz="1200" dirty="0">
                <a:latin typeface="+mn-lt"/>
              </a:rPr>
              <a:t>3. 	</a:t>
            </a:r>
            <a:r>
              <a:rPr lang="en-GB" sz="1200" dirty="0" err="1">
                <a:latin typeface="+mn-lt"/>
              </a:rPr>
              <a:t>RCPsych</a:t>
            </a:r>
            <a:r>
              <a:rPr lang="en-GB" sz="1200" dirty="0">
                <a:latin typeface="+mn-lt"/>
              </a:rPr>
              <a:t>. Schizophrenia. 2015. 	http://www.rcpsych.ac.uk/healthadvice/problemsdisord	</a:t>
            </a:r>
            <a:r>
              <a:rPr lang="en-GB" sz="1200" dirty="0" err="1">
                <a:latin typeface="+mn-lt"/>
              </a:rPr>
              <a:t>ers</a:t>
            </a:r>
            <a:r>
              <a:rPr lang="en-GB" sz="1200" dirty="0">
                <a:latin typeface="+mn-lt"/>
              </a:rPr>
              <a:t>/schizophrenia.aspx </a:t>
            </a:r>
          </a:p>
          <a:p>
            <a:pPr defTabSz="271463"/>
            <a:r>
              <a:rPr lang="en-GB" sz="1200" dirty="0">
                <a:latin typeface="+mn-lt"/>
              </a:rPr>
              <a:t>4. 	</a:t>
            </a:r>
            <a:r>
              <a:rPr lang="en-GB" sz="1200" dirty="0" err="1">
                <a:latin typeface="+mn-lt"/>
              </a:rPr>
              <a:t>Jobe</a:t>
            </a:r>
            <a:r>
              <a:rPr lang="en-GB" sz="1200" dirty="0">
                <a:latin typeface="+mn-lt"/>
              </a:rPr>
              <a:t> TH, Harrow M. Schizophrenia Course, Long-Term 	Outcome, Recovery, and Prognosis. </a:t>
            </a:r>
            <a:r>
              <a:rPr lang="en-US" altLang="en-US" sz="1200" dirty="0">
                <a:latin typeface="+mn-lt"/>
              </a:rPr>
              <a:t>Current 	Directions 	in Psychological Science.</a:t>
            </a:r>
            <a:r>
              <a:rPr lang="en-US" altLang="en-US" sz="1200" dirty="0">
                <a:latin typeface="+mn-lt"/>
                <a:cs typeface="Arial" panose="020B0604020202020204" pitchFamily="34" charset="0"/>
              </a:rPr>
              <a:t> 2010;19:4220-225</a:t>
            </a:r>
            <a:r>
              <a:rPr lang="en-US" altLang="en-US" sz="1200" dirty="0">
                <a:latin typeface="+mn-lt"/>
              </a:rPr>
              <a:t> </a:t>
            </a:r>
          </a:p>
          <a:p>
            <a:pPr defTabSz="271463"/>
            <a:r>
              <a:rPr lang="en-US" altLang="en-US" sz="1200" dirty="0">
                <a:latin typeface="+mn-lt"/>
              </a:rPr>
              <a:t>5. 	N</a:t>
            </a:r>
            <a:r>
              <a:rPr lang="en-GB" sz="1200" dirty="0" err="1">
                <a:latin typeface="+mn-lt"/>
              </a:rPr>
              <a:t>ational</a:t>
            </a:r>
            <a:r>
              <a:rPr lang="en-GB" sz="1200" dirty="0">
                <a:latin typeface="+mn-lt"/>
              </a:rPr>
              <a:t> Collaborating Centre for Mental Health 	Commissioned by 	the National Institute for Health and 	Care Excellence. Psychosis and Schizophrenia in 	adults. The NICE Guideline on treatment and 	management. Updated Edition. NICE; 2014. </a:t>
            </a:r>
          </a:p>
          <a:p>
            <a:pPr defTabSz="271463"/>
            <a:r>
              <a:rPr lang="en-GB" sz="1200" dirty="0">
                <a:latin typeface="+mn-lt"/>
              </a:rPr>
              <a:t>6. 	Carbon M &amp; </a:t>
            </a:r>
            <a:r>
              <a:rPr lang="en-GB" sz="1200" dirty="0" err="1">
                <a:latin typeface="+mn-lt"/>
              </a:rPr>
              <a:t>Correll</a:t>
            </a:r>
            <a:r>
              <a:rPr lang="en-GB" sz="1200" dirty="0">
                <a:latin typeface="+mn-lt"/>
              </a:rPr>
              <a:t> CU. Clinical predictors of 	therapeutic response 	to antipsychotics 	in schizophrenia. Dialogues </a:t>
            </a:r>
            <a:r>
              <a:rPr lang="en-GB" sz="1200" dirty="0" err="1">
                <a:latin typeface="+mn-lt"/>
              </a:rPr>
              <a:t>Clin</a:t>
            </a:r>
            <a:r>
              <a:rPr lang="en-GB" sz="1200" dirty="0">
                <a:latin typeface="+mn-lt"/>
              </a:rPr>
              <a:t> 	</a:t>
            </a:r>
            <a:r>
              <a:rPr lang="en-GB" sz="1200" dirty="0" err="1">
                <a:latin typeface="+mn-lt"/>
              </a:rPr>
              <a:t>Neurosci</a:t>
            </a:r>
            <a:r>
              <a:rPr lang="en-GB" sz="1200" dirty="0">
                <a:latin typeface="+mn-lt"/>
              </a:rPr>
              <a:t>. 2014;16(4):505-24.</a:t>
            </a:r>
          </a:p>
          <a:p>
            <a:pPr marL="228600" indent="-228600" defTabSz="271463">
              <a:buAutoNum type="arabicPeriod" startAt="7"/>
            </a:pPr>
            <a:r>
              <a:rPr lang="en-GB" sz="1200" dirty="0">
                <a:latin typeface="+mn-lt"/>
              </a:rPr>
              <a:t>Drake et al. Causes and consequences of duration of untreated 	psychosis in schizophrenia. The British Journal of Psychiatry. 	2000;177(6):511-515</a:t>
            </a: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7"/>
            </a:pPr>
            <a:endParaRPr lang="en-GB" sz="1200" dirty="0">
              <a:latin typeface="+mn-lt"/>
            </a:endParaRPr>
          </a:p>
          <a:p>
            <a:pPr marL="228600" indent="-228600" defTabSz="271463">
              <a:buAutoNum type="arabicPeriod" startAt="8"/>
            </a:pPr>
            <a:r>
              <a:rPr lang="en-GB" sz="1200" dirty="0">
                <a:latin typeface="+mn-lt"/>
              </a:rPr>
              <a:t>Marshall M et al. Association Between Duration of Untreated 	Psychosis and Outcome in Cohorts of First-Episode Patients: A Systematic Review. </a:t>
            </a:r>
            <a:r>
              <a:rPr lang="pl-PL" sz="1200" dirty="0">
                <a:latin typeface="+mn-lt"/>
              </a:rPr>
              <a:t>Arch Gen Psychiatry. 2005;62(9):975-983. </a:t>
            </a:r>
            <a:endParaRPr lang="en-GB" sz="1200" dirty="0">
              <a:latin typeface="+mn-lt"/>
            </a:endParaRPr>
          </a:p>
          <a:p>
            <a:pPr defTabSz="271463"/>
            <a:r>
              <a:rPr lang="en-GB" sz="1200" dirty="0">
                <a:latin typeface="+mn-lt"/>
              </a:rPr>
              <a:t>9. 	</a:t>
            </a:r>
            <a:r>
              <a:rPr lang="en-GB" sz="1200" dirty="0" err="1">
                <a:latin typeface="+mn-lt"/>
              </a:rPr>
              <a:t>Penttilä</a:t>
            </a:r>
            <a:r>
              <a:rPr lang="en-GB" sz="1200" dirty="0">
                <a:latin typeface="+mn-lt"/>
              </a:rPr>
              <a:t> M et al. Duration of untreated psychosis as 	predictor of long-term outcome in schizophrenia: 	systematic review and meta-	analysis. The British 	Journal of Psychiatry. 2014;205 (2):88-94</a:t>
            </a:r>
          </a:p>
          <a:p>
            <a:pPr defTabSz="271463"/>
            <a:r>
              <a:rPr lang="en-GB" sz="1200" dirty="0">
                <a:latin typeface="+mn-lt"/>
              </a:rPr>
              <a:t>10. Miyamoto S, </a:t>
            </a:r>
            <a:r>
              <a:rPr lang="en-GB" sz="1200" dirty="0" err="1">
                <a:latin typeface="+mn-lt"/>
              </a:rPr>
              <a:t>Jarskog</a:t>
            </a:r>
            <a:r>
              <a:rPr lang="en-GB" sz="1200" dirty="0">
                <a:latin typeface="+mn-lt"/>
              </a:rPr>
              <a:t> LF, </a:t>
            </a:r>
            <a:r>
              <a:rPr lang="en-GB" sz="1200" dirty="0" err="1">
                <a:latin typeface="+mn-lt"/>
              </a:rPr>
              <a:t>Fleischhacker</a:t>
            </a:r>
            <a:r>
              <a:rPr lang="en-GB" sz="1200" dirty="0">
                <a:latin typeface="+mn-lt"/>
              </a:rPr>
              <a:t> WW. New 	therapeutic approaches for treatment-	resistant schizophrenia: a look to the future. J 	</a:t>
            </a:r>
            <a:r>
              <a:rPr lang="en-GB" sz="1200" dirty="0" err="1">
                <a:latin typeface="+mn-lt"/>
              </a:rPr>
              <a:t>Psychiatr</a:t>
            </a:r>
            <a:r>
              <a:rPr lang="en-GB" sz="1200" dirty="0">
                <a:latin typeface="+mn-lt"/>
              </a:rPr>
              <a:t> Res. 2014;58:1-6</a:t>
            </a:r>
          </a:p>
          <a:p>
            <a:pPr defTabSz="271463"/>
            <a:r>
              <a:rPr lang="en-GB" sz="1200" dirty="0">
                <a:latin typeface="+mn-lt"/>
              </a:rPr>
              <a:t>11. </a:t>
            </a:r>
            <a:r>
              <a:rPr lang="en-GB" sz="1200" dirty="0" err="1">
                <a:latin typeface="+mn-lt"/>
              </a:rPr>
              <a:t>Dold</a:t>
            </a:r>
            <a:r>
              <a:rPr lang="en-GB" sz="1200" dirty="0">
                <a:latin typeface="+mn-lt"/>
              </a:rPr>
              <a:t> M, </a:t>
            </a:r>
            <a:r>
              <a:rPr lang="en-GB" sz="1200" dirty="0" err="1">
                <a:latin typeface="+mn-lt"/>
              </a:rPr>
              <a:t>Leucht</a:t>
            </a:r>
            <a:r>
              <a:rPr lang="en-GB" sz="1200" dirty="0">
                <a:latin typeface="+mn-lt"/>
              </a:rPr>
              <a:t> S. Pharmacotherapy of treatment-	resistant schizophrenia: a clinical perspective. </a:t>
            </a:r>
            <a:r>
              <a:rPr lang="en-GB" sz="1200" dirty="0" err="1">
                <a:latin typeface="+mn-lt"/>
              </a:rPr>
              <a:t>Evid</a:t>
            </a:r>
            <a:r>
              <a:rPr lang="en-GB" sz="1200" dirty="0">
                <a:latin typeface="+mn-lt"/>
              </a:rPr>
              <a:t> 	Based </a:t>
            </a:r>
            <a:r>
              <a:rPr lang="en-GB" sz="1200" dirty="0" err="1">
                <a:latin typeface="+mn-lt"/>
              </a:rPr>
              <a:t>Ment</a:t>
            </a:r>
            <a:r>
              <a:rPr lang="en-GB" sz="1200" dirty="0">
                <a:latin typeface="+mn-lt"/>
              </a:rPr>
              <a:t> Health. 2014;17(2):33-7</a:t>
            </a:r>
          </a:p>
          <a:p>
            <a:pPr defTabSz="271463"/>
            <a:r>
              <a:rPr lang="en-GB" sz="1200" dirty="0">
                <a:latin typeface="+mn-lt"/>
              </a:rPr>
              <a:t>12. </a:t>
            </a:r>
            <a:r>
              <a:rPr lang="en-GB" altLang="en-US" sz="1200" dirty="0" err="1">
                <a:latin typeface="+mn-lt"/>
                <a:cs typeface="Times New Roman" panose="02020603050405020304" pitchFamily="18" charset="0"/>
              </a:rPr>
              <a:t>Leucht</a:t>
            </a: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 et al. Comparative efficacy and tolerability of 15 	antipsychotic drugs in schizophrenia: a multiple-	treatments meta-analysis. Lancet 2013; 382: 951–62.</a:t>
            </a:r>
          </a:p>
          <a:p>
            <a:pPr defTabSz="271463"/>
            <a:r>
              <a:rPr lang="fr-FR" sz="1200" dirty="0">
                <a:latin typeface="+mn-lt"/>
              </a:rPr>
              <a:t>13 </a:t>
            </a:r>
            <a:r>
              <a:rPr lang="en-GB" sz="1200" dirty="0" err="1">
                <a:latin typeface="+mn-lt"/>
              </a:rPr>
              <a:t>Mistry</a:t>
            </a:r>
            <a:r>
              <a:rPr lang="en-GB" sz="1200" dirty="0">
                <a:latin typeface="+mn-lt"/>
              </a:rPr>
              <a:t> H &amp; Osborn D. Underuse of clozapine in 	treatment-resistant schizophrenia. Advances in 	Psychiatric Treatment. 2011; 17(4):250-	255</a:t>
            </a:r>
          </a:p>
          <a:p>
            <a:pPr defTabSz="271463"/>
            <a:r>
              <a:rPr lang="en-GB" sz="1200" dirty="0">
                <a:latin typeface="+mn-lt"/>
              </a:rPr>
              <a:t>14. </a:t>
            </a:r>
            <a:r>
              <a:rPr lang="en-GB" sz="1200" dirty="0" err="1">
                <a:latin typeface="+mn-lt"/>
              </a:rPr>
              <a:t>Hor</a:t>
            </a:r>
            <a:r>
              <a:rPr lang="en-GB" sz="1200" dirty="0">
                <a:latin typeface="+mn-lt"/>
              </a:rPr>
              <a:t> K &amp; Taylor M. Suicide and schizophrenia: a 	systematic review 	of rates and risk factors. </a:t>
            </a:r>
            <a:r>
              <a:rPr lang="fr-FR" sz="1200" dirty="0">
                <a:latin typeface="+mn-lt"/>
              </a:rPr>
              <a:t>J 	</a:t>
            </a:r>
            <a:r>
              <a:rPr lang="fr-FR" sz="1200" dirty="0" err="1">
                <a:latin typeface="+mn-lt"/>
              </a:rPr>
              <a:t>Psychopharmacol</a:t>
            </a:r>
            <a:r>
              <a:rPr lang="fr-FR" sz="1200" dirty="0">
                <a:latin typeface="+mn-lt"/>
              </a:rPr>
              <a:t>. 2010; 	24(</a:t>
            </a:r>
            <a:r>
              <a:rPr lang="fr-FR" sz="1200" dirty="0" err="1">
                <a:latin typeface="+mn-lt"/>
              </a:rPr>
              <a:t>supplement</a:t>
            </a:r>
            <a:r>
              <a:rPr lang="fr-FR" sz="1200" dirty="0">
                <a:latin typeface="+mn-lt"/>
              </a:rPr>
              <a:t> 4): 81–90.</a:t>
            </a:r>
          </a:p>
          <a:p>
            <a:pPr defTabSz="271463"/>
            <a:endParaRPr lang="en-GB" sz="1200" dirty="0">
              <a:latin typeface="+mn-lt"/>
            </a:endParaRPr>
          </a:p>
          <a:p>
            <a:pPr defTabSz="271463"/>
            <a:endParaRPr lang="fr-FR" sz="1200" dirty="0">
              <a:latin typeface="+mn-lt"/>
            </a:endParaRPr>
          </a:p>
          <a:p>
            <a:pPr defTabSz="271463"/>
            <a:endParaRPr lang="fr-FR" sz="12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610" y="973669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33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48232"/>
            <a:ext cx="7772400" cy="2433484"/>
          </a:xfrm>
        </p:spPr>
        <p:txBody>
          <a:bodyPr/>
          <a:lstStyle/>
          <a:p>
            <a:pPr algn="ctr"/>
            <a:r>
              <a:rPr lang="en-GB" sz="5400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945039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1. 	The chemical structure of Olanzapine is:</a:t>
            </a:r>
          </a:p>
          <a:p>
            <a:pPr marL="0" lvl="0" indent="0">
              <a:buNone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</a:t>
            </a:r>
            <a:r>
              <a:rPr lang="en-GB" sz="2000" dirty="0" err="1"/>
              <a:t>Benzizoxazole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B. </a:t>
            </a:r>
            <a:r>
              <a:rPr lang="en-GB" sz="2000" dirty="0" err="1"/>
              <a:t>Dibenzothiazepine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C. </a:t>
            </a:r>
            <a:r>
              <a:rPr lang="en-GB" sz="2000" dirty="0" err="1"/>
              <a:t>Thienobenzodiazepine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D. </a:t>
            </a:r>
            <a:r>
              <a:rPr lang="en-GB" sz="2000" dirty="0" err="1"/>
              <a:t>Butyrophenone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E. </a:t>
            </a:r>
            <a:r>
              <a:rPr lang="en-GB" sz="2000" dirty="0" err="1"/>
              <a:t>Benzobutyramide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1. 	The chemical structure of Olanzapine is:</a:t>
            </a:r>
          </a:p>
          <a:p>
            <a:pPr marL="0" lvl="0" indent="0">
              <a:buNone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</a:t>
            </a:r>
            <a:r>
              <a:rPr lang="en-GB" sz="2000" dirty="0" err="1"/>
              <a:t>Benzizoxazole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B. </a:t>
            </a:r>
            <a:r>
              <a:rPr lang="en-GB" sz="2000" dirty="0" err="1"/>
              <a:t>Dibenzothiazepine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b="1" dirty="0"/>
              <a:t>C. </a:t>
            </a:r>
            <a:r>
              <a:rPr lang="en-GB" sz="2000" b="1" dirty="0" err="1"/>
              <a:t>Thienobenzodiazepine</a:t>
            </a:r>
            <a:endParaRPr lang="en-GB" sz="2000" b="1" dirty="0"/>
          </a:p>
          <a:p>
            <a:pPr marL="400050" lvl="1" indent="0">
              <a:buNone/>
            </a:pPr>
            <a:r>
              <a:rPr lang="en-GB" sz="2000" dirty="0"/>
              <a:t>D. </a:t>
            </a:r>
            <a:r>
              <a:rPr lang="en-GB" sz="2000" dirty="0" err="1"/>
              <a:t>Butyrophenone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E. </a:t>
            </a:r>
            <a:r>
              <a:rPr lang="en-GB" sz="2000" dirty="0" err="1"/>
              <a:t>Benzobutyramide</a:t>
            </a:r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02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2. 	Which of the following genes are thought to be involved in the 	aetiology of Schizophrenia according to the current evidence?</a:t>
            </a:r>
          </a:p>
          <a:p>
            <a:pPr marL="0" lvl="0" indent="0">
              <a:buNone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COMT</a:t>
            </a:r>
          </a:p>
          <a:p>
            <a:pPr marL="400050" lvl="1" indent="0">
              <a:buNone/>
            </a:pPr>
            <a:r>
              <a:rPr lang="en-GB" sz="2000" dirty="0"/>
              <a:t>B. DISC-1</a:t>
            </a:r>
          </a:p>
          <a:p>
            <a:pPr marL="400050" lvl="1" indent="0">
              <a:buNone/>
            </a:pPr>
            <a:r>
              <a:rPr lang="en-GB" sz="2000" dirty="0"/>
              <a:t>C. DTNBP-1</a:t>
            </a:r>
          </a:p>
          <a:p>
            <a:pPr marL="400050" lvl="1" indent="0">
              <a:buNone/>
            </a:pPr>
            <a:r>
              <a:rPr lang="en-GB" sz="2000" dirty="0"/>
              <a:t>D. GABRB-2</a:t>
            </a:r>
          </a:p>
          <a:p>
            <a:pPr marL="400050" lvl="1" indent="0">
              <a:buNone/>
            </a:pPr>
            <a:r>
              <a:rPr lang="en-GB" sz="2000" dirty="0"/>
              <a:t>E. All of the above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4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Schizophrenia: Course &amp; Prognosis</a:t>
            </a:r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2. 	Which of the following genes are thought to be involved in the 	aetiology of Schizophrenia according to the current evidence?</a:t>
            </a:r>
          </a:p>
          <a:p>
            <a:pPr marL="0" lvl="0" indent="0">
              <a:buNone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COMT</a:t>
            </a:r>
          </a:p>
          <a:p>
            <a:pPr marL="400050" lvl="1" indent="0">
              <a:buNone/>
            </a:pPr>
            <a:r>
              <a:rPr lang="en-GB" sz="2000" dirty="0"/>
              <a:t>B. DISC-1</a:t>
            </a:r>
          </a:p>
          <a:p>
            <a:pPr marL="400050" lvl="1" indent="0">
              <a:buNone/>
            </a:pPr>
            <a:r>
              <a:rPr lang="en-GB" sz="2000" dirty="0"/>
              <a:t>C. DTNBP-1</a:t>
            </a:r>
          </a:p>
          <a:p>
            <a:pPr marL="400050" lvl="1" indent="0">
              <a:buNone/>
            </a:pPr>
            <a:r>
              <a:rPr lang="en-GB" sz="2000" dirty="0"/>
              <a:t>D. GABRB-2</a:t>
            </a:r>
          </a:p>
          <a:p>
            <a:pPr marL="400050" lvl="1" indent="0">
              <a:buNone/>
            </a:pPr>
            <a:r>
              <a:rPr lang="en-GB" sz="2000" b="1" dirty="0"/>
              <a:t>E. All of the above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93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3"/>
            </a:pPr>
            <a:r>
              <a:rPr lang="en-GB" sz="2000" dirty="0"/>
              <a:t>Which of the following is not a predictor of course and outcome in Schizophrenia?</a:t>
            </a:r>
          </a:p>
          <a:p>
            <a:pPr marL="457200" lvl="0" indent="-457200">
              <a:buAutoNum type="arabicPeriod" startAt="3"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</a:t>
            </a:r>
            <a:r>
              <a:rPr lang="en-GB" sz="2000" dirty="0" err="1"/>
              <a:t>Sociodemographic</a:t>
            </a:r>
            <a:r>
              <a:rPr lang="en-GB" sz="2000" dirty="0"/>
              <a:t> status</a:t>
            </a:r>
          </a:p>
          <a:p>
            <a:pPr marL="400050" lvl="1" indent="0">
              <a:buNone/>
            </a:pPr>
            <a:r>
              <a:rPr lang="en-GB" sz="2000" dirty="0"/>
              <a:t>B. Features of initial clinical state and treatment response</a:t>
            </a:r>
          </a:p>
          <a:p>
            <a:pPr marL="400050" lvl="1" indent="0">
              <a:buNone/>
            </a:pPr>
            <a:r>
              <a:rPr lang="en-GB" sz="2000" dirty="0"/>
              <a:t>C. First rank symptoms at baseline</a:t>
            </a:r>
          </a:p>
          <a:p>
            <a:pPr marL="400050" lvl="1" indent="0">
              <a:buNone/>
            </a:pPr>
            <a:r>
              <a:rPr lang="en-GB" sz="2000" dirty="0"/>
              <a:t>D. Family history of psychiatric disorders</a:t>
            </a:r>
          </a:p>
          <a:p>
            <a:pPr marL="400050" lvl="1" indent="0">
              <a:buNone/>
            </a:pPr>
            <a:r>
              <a:rPr lang="en-GB" sz="2000" dirty="0"/>
              <a:t>E. Premorbid personality and functioning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355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3"/>
            </a:pPr>
            <a:r>
              <a:rPr lang="en-GB" sz="2000" dirty="0"/>
              <a:t>Which of the following is not a predictor of course and outcome in Schizophrenia?</a:t>
            </a:r>
          </a:p>
          <a:p>
            <a:pPr marL="457200" lvl="0" indent="-457200">
              <a:buAutoNum type="arabicPeriod" startAt="3"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</a:t>
            </a:r>
            <a:r>
              <a:rPr lang="en-GB" sz="2000" dirty="0" err="1"/>
              <a:t>Sociodemographic</a:t>
            </a:r>
            <a:r>
              <a:rPr lang="en-GB" sz="2000" dirty="0"/>
              <a:t> status</a:t>
            </a:r>
          </a:p>
          <a:p>
            <a:pPr marL="400050" lvl="1" indent="0">
              <a:buNone/>
            </a:pPr>
            <a:r>
              <a:rPr lang="en-GB" sz="2000" dirty="0"/>
              <a:t>B. Features of initial clinical state and treatment response</a:t>
            </a:r>
          </a:p>
          <a:p>
            <a:pPr marL="400050" lvl="1" indent="0">
              <a:buNone/>
            </a:pPr>
            <a:r>
              <a:rPr lang="en-GB" sz="2000" b="1" dirty="0"/>
              <a:t>C. First rank symptoms at baseline</a:t>
            </a:r>
          </a:p>
          <a:p>
            <a:pPr marL="400050" lvl="1" indent="0">
              <a:buNone/>
            </a:pPr>
            <a:r>
              <a:rPr lang="en-GB" sz="2000" dirty="0"/>
              <a:t>D. Family history of psychiatric disorders</a:t>
            </a:r>
          </a:p>
          <a:p>
            <a:pPr marL="400050" lvl="1" indent="0">
              <a:buNone/>
            </a:pPr>
            <a:r>
              <a:rPr lang="en-GB" sz="2000" dirty="0"/>
              <a:t>E. Premorbid personality and functioning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8677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4"/>
            </a:pPr>
            <a:r>
              <a:rPr lang="en-GB" sz="2000" dirty="0"/>
              <a:t>Which of the following scales is the most appropriate for assessment of extra-pyramidal side effects of antipsychotics?</a:t>
            </a:r>
          </a:p>
          <a:p>
            <a:pPr marL="457200" lvl="0" indent="-457200">
              <a:buAutoNum type="arabicPeriod" startAt="4"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Barnes’ scale</a:t>
            </a:r>
          </a:p>
          <a:p>
            <a:pPr marL="400050" lvl="1" indent="0">
              <a:buNone/>
            </a:pPr>
            <a:r>
              <a:rPr lang="en-GB" sz="2000" dirty="0"/>
              <a:t>B. Brief Psychiatric Rating Scale</a:t>
            </a:r>
          </a:p>
          <a:p>
            <a:pPr marL="400050" lvl="1" indent="0">
              <a:buNone/>
            </a:pPr>
            <a:r>
              <a:rPr lang="en-GB" sz="2000" dirty="0"/>
              <a:t>C. Simpson-Angus Scale</a:t>
            </a:r>
          </a:p>
          <a:p>
            <a:pPr marL="400050" lvl="1" indent="0">
              <a:buNone/>
            </a:pPr>
            <a:r>
              <a:rPr lang="en-GB" sz="2000" dirty="0"/>
              <a:t>D. Positive and Negative Symptom Scale</a:t>
            </a:r>
          </a:p>
          <a:p>
            <a:pPr marL="400050" lvl="1" indent="0">
              <a:buNone/>
            </a:pPr>
            <a:r>
              <a:rPr lang="en-GB" sz="2000" dirty="0"/>
              <a:t>E. Unified Parkinson’s Disease Rating Scale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111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4"/>
            </a:pPr>
            <a:r>
              <a:rPr lang="en-GB" sz="2000" dirty="0"/>
              <a:t>Which of the following scales is the most appropriate for assessment of extra-pyramidal side effects of antipsychotics?</a:t>
            </a:r>
          </a:p>
          <a:p>
            <a:pPr marL="457200" lvl="0" indent="-457200">
              <a:buAutoNum type="arabicPeriod" startAt="4"/>
            </a:pP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Barnes’ scale</a:t>
            </a:r>
          </a:p>
          <a:p>
            <a:pPr marL="400050" lvl="1" indent="0">
              <a:buNone/>
            </a:pPr>
            <a:r>
              <a:rPr lang="en-GB" sz="2000" dirty="0"/>
              <a:t>B. Brief Psychiatric Rating Scale</a:t>
            </a:r>
          </a:p>
          <a:p>
            <a:pPr marL="400050" lvl="1" indent="0">
              <a:buNone/>
            </a:pPr>
            <a:r>
              <a:rPr lang="en-GB" sz="2000" b="1" dirty="0"/>
              <a:t>C. Simpson-Angus Scale</a:t>
            </a:r>
          </a:p>
          <a:p>
            <a:pPr marL="400050" lvl="1" indent="0">
              <a:buNone/>
            </a:pPr>
            <a:r>
              <a:rPr lang="en-GB" sz="2000" dirty="0"/>
              <a:t>D. Positive and Negative Symptom Scale</a:t>
            </a:r>
          </a:p>
          <a:p>
            <a:pPr marL="400050" lvl="1" indent="0">
              <a:buNone/>
            </a:pPr>
            <a:r>
              <a:rPr lang="en-GB" sz="2000" dirty="0"/>
              <a:t>E. Unified Parkinson’s Disease Rating Scale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615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5"/>
            </a:pPr>
            <a:r>
              <a:rPr lang="en-GB" sz="2000" dirty="0"/>
              <a:t>Who established antipsychotic effects of Chlorpromazine?</a:t>
            </a:r>
            <a:br>
              <a:rPr lang="en-GB" sz="2000" dirty="0"/>
            </a:b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John Cane and colleagues</a:t>
            </a:r>
          </a:p>
          <a:p>
            <a:pPr marL="400050" lvl="1" indent="0">
              <a:buNone/>
            </a:pPr>
            <a:r>
              <a:rPr lang="en-GB" sz="2000" dirty="0"/>
              <a:t>B. Jean Delay and Pierre Deniker</a:t>
            </a:r>
          </a:p>
          <a:p>
            <a:pPr marL="400050" lvl="1" indent="0">
              <a:buNone/>
            </a:pPr>
            <a:r>
              <a:rPr lang="en-GB" sz="2000" dirty="0"/>
              <a:t>C. Eugene </a:t>
            </a:r>
            <a:r>
              <a:rPr lang="en-GB" sz="2000" dirty="0" err="1"/>
              <a:t>Bleuler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D. John Cade</a:t>
            </a:r>
          </a:p>
          <a:p>
            <a:pPr marL="400050" lvl="1" indent="0">
              <a:buNone/>
            </a:pPr>
            <a:r>
              <a:rPr lang="en-GB" sz="2000" dirty="0"/>
              <a:t>E. </a:t>
            </a:r>
            <a:r>
              <a:rPr lang="en-GB" sz="2000" dirty="0" err="1"/>
              <a:t>Arvid</a:t>
            </a:r>
            <a:r>
              <a:rPr lang="en-GB" sz="2000" dirty="0"/>
              <a:t> </a:t>
            </a:r>
            <a:r>
              <a:rPr lang="en-GB" sz="2000" dirty="0" err="1"/>
              <a:t>Carlsson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64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>
              <a:buAutoNum type="arabicPeriod" startAt="5"/>
            </a:pPr>
            <a:r>
              <a:rPr lang="en-GB" sz="2000" dirty="0"/>
              <a:t>Who established antipsychotic effects of Chlorpromazine?</a:t>
            </a:r>
            <a:br>
              <a:rPr lang="en-GB" sz="2000" dirty="0"/>
            </a:b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John Cane and colleagues</a:t>
            </a:r>
          </a:p>
          <a:p>
            <a:pPr marL="400050" lvl="1" indent="0">
              <a:buNone/>
            </a:pPr>
            <a:r>
              <a:rPr lang="en-GB" sz="2000" b="1" dirty="0"/>
              <a:t>B. Jean Delay and Pierre Deniker</a:t>
            </a:r>
          </a:p>
          <a:p>
            <a:pPr marL="400050" lvl="1" indent="0">
              <a:buNone/>
            </a:pPr>
            <a:r>
              <a:rPr lang="en-GB" sz="2000" dirty="0"/>
              <a:t>C. Eugene </a:t>
            </a:r>
            <a:r>
              <a:rPr lang="en-GB" sz="2000" dirty="0" err="1"/>
              <a:t>Bleuler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D. John Cade</a:t>
            </a:r>
          </a:p>
          <a:p>
            <a:pPr marL="400050" lvl="1" indent="0">
              <a:buNone/>
            </a:pPr>
            <a:r>
              <a:rPr lang="en-GB" sz="2000" dirty="0"/>
              <a:t>E. </a:t>
            </a:r>
            <a:r>
              <a:rPr lang="en-GB" sz="2000" dirty="0" err="1"/>
              <a:t>Arvid</a:t>
            </a:r>
            <a:r>
              <a:rPr lang="en-GB" sz="2000" dirty="0"/>
              <a:t> </a:t>
            </a:r>
            <a:r>
              <a:rPr lang="en-GB" sz="2000" dirty="0" err="1"/>
              <a:t>Carlsson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489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Psychosis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78925"/>
            <a:ext cx="7839075" cy="2964550"/>
          </a:xfrm>
        </p:spPr>
        <p:txBody>
          <a:bodyPr/>
          <a:lstStyle/>
          <a:p>
            <a:r>
              <a:rPr lang="en-GB" dirty="0"/>
              <a:t>Historical view</a:t>
            </a:r>
          </a:p>
          <a:p>
            <a:r>
              <a:rPr lang="en-GB" dirty="0"/>
              <a:t>Course</a:t>
            </a:r>
          </a:p>
          <a:p>
            <a:r>
              <a:rPr lang="en-GB" dirty="0"/>
              <a:t>Prognosis</a:t>
            </a:r>
          </a:p>
          <a:p>
            <a:r>
              <a:rPr lang="en-GB" dirty="0"/>
              <a:t>Risk factors for poorer outcomes</a:t>
            </a:r>
          </a:p>
          <a:p>
            <a:r>
              <a:rPr lang="en-GB" dirty="0"/>
              <a:t>Duration of untreated psychosis</a:t>
            </a:r>
          </a:p>
          <a:p>
            <a:r>
              <a:rPr lang="en-GB" dirty="0"/>
              <a:t>Treatment resistance</a:t>
            </a:r>
          </a:p>
          <a:p>
            <a:r>
              <a:rPr lang="en-GB" dirty="0"/>
              <a:t>Physical Health</a:t>
            </a:r>
          </a:p>
          <a:p>
            <a:r>
              <a:rPr lang="en-GB" dirty="0"/>
              <a:t>Suicide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4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Schizophrenia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842448"/>
            <a:ext cx="7839075" cy="3101027"/>
          </a:xfrm>
        </p:spPr>
        <p:txBody>
          <a:bodyPr/>
          <a:lstStyle/>
          <a:p>
            <a:r>
              <a:rPr lang="en-GB" sz="2000" dirty="0"/>
              <a:t>Schizophrenia affects more than 21 million people worldwide</a:t>
            </a:r>
            <a:r>
              <a:rPr lang="en-GB" sz="2000" baseline="30000" dirty="0"/>
              <a:t>1</a:t>
            </a:r>
            <a:endParaRPr lang="en-GB" sz="2000" dirty="0"/>
          </a:p>
          <a:p>
            <a:pPr lvl="1"/>
            <a:r>
              <a:rPr lang="en-GB" sz="1600" dirty="0" err="1"/>
              <a:t>Approx</a:t>
            </a:r>
            <a:r>
              <a:rPr lang="en-GB" sz="1600" dirty="0"/>
              <a:t> 220,000 people in England and Wales</a:t>
            </a:r>
            <a:r>
              <a:rPr lang="en-GB" sz="1600" baseline="30000" dirty="0"/>
              <a:t>2</a:t>
            </a:r>
          </a:p>
          <a:p>
            <a:pPr lvl="1"/>
            <a:endParaRPr lang="en-GB" sz="1600" dirty="0"/>
          </a:p>
          <a:p>
            <a:r>
              <a:rPr lang="en-GB" sz="2000" dirty="0"/>
              <a:t>Affects around 1 in every 100 people over the course of their life</a:t>
            </a:r>
            <a:r>
              <a:rPr lang="en-GB" sz="2000" baseline="30000" dirty="0"/>
              <a:t>3</a:t>
            </a:r>
          </a:p>
          <a:p>
            <a:endParaRPr lang="en-GB" sz="2000" dirty="0"/>
          </a:p>
          <a:p>
            <a:r>
              <a:rPr lang="en-GB" sz="2000" dirty="0"/>
              <a:t>In 2007 - accounted for </a:t>
            </a:r>
            <a:r>
              <a:rPr lang="en-GB" sz="2000" dirty="0" err="1"/>
              <a:t>approx</a:t>
            </a:r>
            <a:r>
              <a:rPr lang="en-GB" sz="2000" dirty="0"/>
              <a:t> 30% of total expenditure on adult MH &amp; social care services</a:t>
            </a:r>
            <a:r>
              <a:rPr lang="en-GB" sz="2000" baseline="30000" dirty="0"/>
              <a:t>2</a:t>
            </a:r>
          </a:p>
          <a:p>
            <a:endParaRPr lang="en-GB" sz="2000" dirty="0"/>
          </a:p>
          <a:p>
            <a:r>
              <a:rPr lang="en-GB" sz="2000" dirty="0"/>
              <a:t>Moderate/severe disability in 60% of cases</a:t>
            </a:r>
            <a:r>
              <a:rPr lang="en-GB" sz="2000" baseline="30000" dirty="0"/>
              <a:t>2</a:t>
            </a:r>
          </a:p>
          <a:p>
            <a:endParaRPr lang="en-GB" sz="2000" baseline="30000" dirty="0"/>
          </a:p>
          <a:p>
            <a:r>
              <a:rPr lang="en-GB" sz="2000" dirty="0"/>
              <a:t>Mortality is </a:t>
            </a:r>
            <a:r>
              <a:rPr lang="en-GB" sz="2000" dirty="0" err="1"/>
              <a:t>approx</a:t>
            </a:r>
            <a:r>
              <a:rPr lang="en-GB" sz="2000" dirty="0"/>
              <a:t> fifty </a:t>
            </a:r>
            <a:r>
              <a:rPr lang="en-GB" sz="2000" dirty="0" err="1"/>
              <a:t>percent</a:t>
            </a:r>
            <a:r>
              <a:rPr lang="en-GB" sz="2000" dirty="0"/>
              <a:t> above that of the general population</a:t>
            </a:r>
            <a:r>
              <a:rPr lang="en-GB" sz="2000" baseline="30000" dirty="0"/>
              <a:t>2</a:t>
            </a:r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74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Historical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869743"/>
            <a:ext cx="7839075" cy="3073732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Kraepelin -  </a:t>
            </a:r>
            <a:r>
              <a:rPr lang="en-GB" sz="2000" i="1" dirty="0"/>
              <a:t>dementia praecox</a:t>
            </a:r>
            <a:r>
              <a:rPr lang="en-GB" sz="2000" dirty="0"/>
              <a:t> (“premature dementia”) </a:t>
            </a:r>
          </a:p>
          <a:p>
            <a:pPr marL="0" indent="0">
              <a:buNone/>
            </a:pPr>
            <a:r>
              <a:rPr lang="en-GB" sz="2000" dirty="0"/>
              <a:t>		– viewed as having a progressive downhill course, similar to 		forms of dementia, but starting earlier in life</a:t>
            </a:r>
            <a:r>
              <a:rPr lang="en-GB" sz="2000" baseline="30000" dirty="0"/>
              <a:t>4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Bleuler</a:t>
            </a:r>
            <a:r>
              <a:rPr lang="en-GB" sz="2000" dirty="0"/>
              <a:t> – </a:t>
            </a:r>
            <a:r>
              <a:rPr lang="en-GB" sz="2000" i="1" dirty="0"/>
              <a:t>schizophrenia</a:t>
            </a:r>
            <a:r>
              <a:rPr lang="en-GB" sz="2000" dirty="0"/>
              <a:t> (reflecting observations of loose associations) </a:t>
            </a:r>
          </a:p>
          <a:p>
            <a:pPr marL="0" indent="0">
              <a:buNone/>
            </a:pPr>
            <a:r>
              <a:rPr lang="en-GB" sz="2000" dirty="0"/>
              <a:t>		– recognition that some symptoms are chronic, but that 			patients don’t always show a downward course; chronic 			symptoms often less severe after the initial acute phase</a:t>
            </a:r>
            <a:r>
              <a:rPr lang="en-GB" sz="2000" baseline="30000" dirty="0"/>
              <a:t>4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86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Course/Outcome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704975"/>
            <a:ext cx="7839075" cy="32385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Overall outcome poor compared to other psychiatric disorders (except dementias)</a:t>
            </a:r>
            <a:r>
              <a:rPr lang="en-GB" sz="2000" baseline="30000" dirty="0"/>
              <a:t>4</a:t>
            </a:r>
          </a:p>
          <a:p>
            <a:endParaRPr lang="en-GB" sz="2000" baseline="30000" dirty="0"/>
          </a:p>
          <a:p>
            <a:r>
              <a:rPr lang="en-GB" sz="2000" dirty="0"/>
              <a:t>Follow up studies have shown considerable variation in long-term outcome</a:t>
            </a:r>
            <a:r>
              <a:rPr lang="en-GB" sz="2000" baseline="30000" dirty="0"/>
              <a:t>5</a:t>
            </a:r>
          </a:p>
          <a:p>
            <a:endParaRPr lang="en-GB" sz="2000" baseline="30000" dirty="0"/>
          </a:p>
          <a:p>
            <a:r>
              <a:rPr lang="en-GB" sz="2000" dirty="0"/>
              <a:t>People vary considerably in their pattern of symptoms and in the course of any remaining difficulties</a:t>
            </a:r>
            <a:r>
              <a:rPr lang="en-GB" sz="2000" baseline="30000" dirty="0"/>
              <a:t>5</a:t>
            </a:r>
          </a:p>
          <a:p>
            <a:endParaRPr lang="en-GB" sz="2000" baseline="30000" dirty="0"/>
          </a:p>
          <a:p>
            <a:r>
              <a:rPr lang="en-GB" sz="2000" dirty="0"/>
              <a:t>Risk factors interact with personality, temperament, and cognitive traits that influence its course</a:t>
            </a:r>
            <a:r>
              <a:rPr lang="en-GB" sz="2000" baseline="30000" dirty="0"/>
              <a:t>4</a:t>
            </a:r>
          </a:p>
          <a:p>
            <a:endParaRPr lang="en-GB" sz="2000" baseline="30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519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Course/Outcome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1195" y="1704975"/>
            <a:ext cx="8611736" cy="3238500"/>
          </a:xfrm>
        </p:spPr>
        <p:txBody>
          <a:bodyPr/>
          <a:lstStyle/>
          <a:p>
            <a:r>
              <a:rPr lang="en-GB" sz="1800" dirty="0"/>
              <a:t>Most people recover from the initial acute phase; only 14-20% recover fully</a:t>
            </a:r>
          </a:p>
          <a:p>
            <a:endParaRPr lang="en-GB" sz="1800" dirty="0"/>
          </a:p>
          <a:p>
            <a:r>
              <a:rPr lang="en-GB" sz="1800" dirty="0" err="1"/>
              <a:t>Approx</a:t>
            </a:r>
            <a:r>
              <a:rPr lang="en-GB" sz="1800" dirty="0"/>
              <a:t> 80% will relapse within 5 years of a treated first episode</a:t>
            </a:r>
          </a:p>
          <a:p>
            <a:pPr lvl="1"/>
            <a:r>
              <a:rPr lang="en-GB" sz="1800" dirty="0"/>
              <a:t>partly due to stopping medication</a:t>
            </a:r>
          </a:p>
          <a:p>
            <a:pPr lvl="1"/>
            <a:endParaRPr lang="en-GB" sz="1800" dirty="0"/>
          </a:p>
          <a:p>
            <a:r>
              <a:rPr lang="en-GB" sz="1800" dirty="0"/>
              <a:t>Others (3/4) improve but have recurrent relapses &amp; some degree of </a:t>
            </a:r>
            <a:r>
              <a:rPr lang="en-GB" sz="1800" dirty="0" err="1"/>
              <a:t>ongoing</a:t>
            </a:r>
            <a:r>
              <a:rPr lang="en-GB" sz="1800" dirty="0"/>
              <a:t> disability</a:t>
            </a:r>
          </a:p>
          <a:p>
            <a:pPr lvl="1"/>
            <a:r>
              <a:rPr lang="en-GB" sz="1800" dirty="0"/>
              <a:t>timing related to stress, adversity, social isolation, treatment compliance </a:t>
            </a:r>
          </a:p>
          <a:p>
            <a:pPr lvl="1"/>
            <a:endParaRPr lang="en-GB" sz="1800" dirty="0"/>
          </a:p>
          <a:p>
            <a:r>
              <a:rPr lang="en-GB" sz="1800" dirty="0"/>
              <a:t>Smaller proportion have extended periods of remission without further relapses</a:t>
            </a:r>
          </a:p>
          <a:p>
            <a:endParaRPr lang="en-GB" sz="1800" dirty="0"/>
          </a:p>
          <a:p>
            <a:r>
              <a:rPr lang="en-GB" sz="1800" dirty="0"/>
              <a:t>In the longer term (up to 15 years) over half of those diagnosed will have episodic rather than continuous difficulties 					</a:t>
            </a:r>
          </a:p>
          <a:p>
            <a:pPr marL="0" indent="0" algn="r">
              <a:buNone/>
            </a:pPr>
            <a:r>
              <a:rPr lang="en-GB" sz="1800" dirty="0"/>
              <a:t>(NICE</a:t>
            </a:r>
            <a:r>
              <a:rPr lang="en-GB" sz="1800" baseline="30000" dirty="0"/>
              <a:t>5</a:t>
            </a:r>
            <a:r>
              <a:rPr lang="en-GB" sz="1800" dirty="0"/>
              <a:t>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353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 summary…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24333"/>
            <a:ext cx="7839075" cy="30191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every 5 people with schizophrenia: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1 will get better within five years of their first obvious symptoms</a:t>
            </a:r>
          </a:p>
          <a:p>
            <a:pPr lvl="0"/>
            <a:r>
              <a:rPr lang="en-GB" dirty="0"/>
              <a:t>3 will get better, but will have times when they get worse again</a:t>
            </a:r>
          </a:p>
          <a:p>
            <a:pPr lvl="0"/>
            <a:r>
              <a:rPr lang="en-GB" dirty="0"/>
              <a:t>1 will have troublesome symptoms for long periods of time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/>
              <a:t>(RCPsych</a:t>
            </a:r>
            <a:r>
              <a:rPr lang="en-GB" baseline="30000" dirty="0"/>
              <a:t>3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308664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3479</TotalTime>
  <Words>2222</Words>
  <Application>Microsoft Office PowerPoint</Application>
  <PresentationFormat>On-screen Show (4:3)</PresentationFormat>
  <Paragraphs>326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Psychiatry Recruitment PP</vt:lpstr>
      <vt:lpstr>PowerPoint Presentation</vt:lpstr>
      <vt:lpstr>Psychosis 4</vt:lpstr>
      <vt:lpstr>Psychosis 4</vt:lpstr>
      <vt:lpstr>Overview</vt:lpstr>
      <vt:lpstr>Schizophrenia</vt:lpstr>
      <vt:lpstr>Historical view</vt:lpstr>
      <vt:lpstr>Course/Outcome</vt:lpstr>
      <vt:lpstr>Course/Outcome</vt:lpstr>
      <vt:lpstr>In summary…</vt:lpstr>
      <vt:lpstr>Remember</vt:lpstr>
      <vt:lpstr>Predictors for poor odds of remission</vt:lpstr>
      <vt:lpstr>Predictors for poor odds of remission</vt:lpstr>
      <vt:lpstr>PowerPoint Presentation</vt:lpstr>
      <vt:lpstr>PowerPoint Presentation</vt:lpstr>
      <vt:lpstr>PowerPoint Presentation</vt:lpstr>
      <vt:lpstr>PowerPoint Presentation</vt:lpstr>
      <vt:lpstr>Treatment resistance</vt:lpstr>
      <vt:lpstr>PowerPoint Presentation</vt:lpstr>
      <vt:lpstr>Clozapine</vt:lpstr>
      <vt:lpstr>Physical Health</vt:lpstr>
      <vt:lpstr>Why?</vt:lpstr>
      <vt:lpstr>Suicide</vt:lpstr>
      <vt:lpstr>PowerPoint Presentation</vt:lpstr>
      <vt:lpstr>Questions or Comments?</vt:lpstr>
      <vt:lpstr>PowerPoint Presentation</vt:lpstr>
      <vt:lpstr>MCQs</vt:lpstr>
      <vt:lpstr>Psychosis 4</vt:lpstr>
      <vt:lpstr>Psychosis 4</vt:lpstr>
      <vt:lpstr>Psychosis 4</vt:lpstr>
      <vt:lpstr>Psychosis 4</vt:lpstr>
      <vt:lpstr>Psychosis 4</vt:lpstr>
      <vt:lpstr>Psychosis 4</vt:lpstr>
      <vt:lpstr>Psychosis 4</vt:lpstr>
      <vt:lpstr>Psychosis 4</vt:lpstr>
      <vt:lpstr>Psychosis 4</vt:lpstr>
      <vt:lpstr>Psychosis 4</vt:lpstr>
      <vt:lpstr>Psychosis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56</cp:revision>
  <dcterms:created xsi:type="dcterms:W3CDTF">2016-02-23T11:02:26Z</dcterms:created>
  <dcterms:modified xsi:type="dcterms:W3CDTF">2020-06-29T15:33:02Z</dcterms:modified>
</cp:coreProperties>
</file>