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6" r:id="rId2"/>
    <p:sldId id="282" r:id="rId3"/>
    <p:sldId id="283" r:id="rId4"/>
    <p:sldId id="312" r:id="rId5"/>
    <p:sldId id="288" r:id="rId6"/>
    <p:sldId id="289" r:id="rId7"/>
    <p:sldId id="291" r:id="rId8"/>
    <p:sldId id="292" r:id="rId9"/>
    <p:sldId id="293" r:id="rId10"/>
    <p:sldId id="294" r:id="rId11"/>
    <p:sldId id="295" r:id="rId12"/>
    <p:sldId id="296" r:id="rId13"/>
    <p:sldId id="297" r:id="rId14"/>
    <p:sldId id="298" r:id="rId15"/>
    <p:sldId id="321" r:id="rId16"/>
    <p:sldId id="322" r:id="rId17"/>
    <p:sldId id="326" r:id="rId18"/>
    <p:sldId id="299" r:id="rId19"/>
    <p:sldId id="300" r:id="rId20"/>
    <p:sldId id="301" r:id="rId21"/>
    <p:sldId id="302" r:id="rId22"/>
    <p:sldId id="303" r:id="rId23"/>
    <p:sldId id="304" r:id="rId24"/>
    <p:sldId id="305" r:id="rId25"/>
    <p:sldId id="306" r:id="rId26"/>
    <p:sldId id="307" r:id="rId27"/>
    <p:sldId id="308" r:id="rId28"/>
    <p:sldId id="313" r:id="rId29"/>
    <p:sldId id="314" r:id="rId30"/>
    <p:sldId id="315" r:id="rId31"/>
    <p:sldId id="316" r:id="rId32"/>
    <p:sldId id="317" r:id="rId33"/>
    <p:sldId id="286" r:id="rId34"/>
    <p:sldId id="309" r:id="rId35"/>
    <p:sldId id="318" r:id="rId36"/>
    <p:sldId id="310" r:id="rId37"/>
    <p:sldId id="319" r:id="rId38"/>
    <p:sldId id="311" r:id="rId39"/>
    <p:sldId id="320" r:id="rId40"/>
    <p:sldId id="287"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89113" autoAdjust="0"/>
  </p:normalViewPr>
  <p:slideViewPr>
    <p:cSldViewPr snapToGrid="0" snapToObjects="1">
      <p:cViewPr varScale="1">
        <p:scale>
          <a:sx n="97" d="100"/>
          <a:sy n="97" d="100"/>
        </p:scale>
        <p:origin x="20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contemporary neurobiological explanation for OCD has focused on aberrant functioning of </a:t>
            </a:r>
            <a:r>
              <a:rPr lang="en-GB" dirty="0" err="1"/>
              <a:t>cortico</a:t>
            </a:r>
            <a:r>
              <a:rPr lang="en-GB" dirty="0"/>
              <a:t>–striatal–thalamic–cortical (CSTC) circuits. These circuits are functionally distinct neural ‘loops,’ originating from specific cortical areas that are also the site of feedback projections from the thalamus. Several different CSTC circuits have been identified, each arising from specific frontal cortical areas and being associated with either emotional, cognitive, or motor inputs. Evidence has shown that in individuals with OCD, these circuits are hyperactive at rest and during episodes of symptom provocation; however, normalization of activity has been observed following treatments (psychopharmacological, behavioural, and psychosurgical).</a:t>
            </a:r>
          </a:p>
          <a:p>
            <a:endParaRPr lang="en-GB" dirty="0"/>
          </a:p>
          <a:p>
            <a:r>
              <a:rPr lang="en-GB" dirty="0"/>
              <a:t>These neuronal circuits continue from cortical areas and pass through the basal ganglia (including the striatum) through either ‘direct’ or ‘indirect’ pathways, with a final projection through to the thalamus (Figure). The ‘direct’ and ‘indirect’ basal ganglia pathways have, through glutamatergic and GABAergic neurotransmission, opposing actions on the thalamus and in turn on the feedback to the frontal cortex. The ‘direct’ pathway results in a disinhibition of thalamic activity through two inhibitory neuronal connections (thereby increasing both thalamic and frontal cortical activity). In contrast, the ‘indirect’ pathway has three inhibitory connections that result in net inhibition of the thalamus and frontal cortex. The ‘direct’ and ‘indirect’ pathways appear to work antagonistically to modulate thalamic and cortical activation, with an imbalance between the pathways being theorized as a contributing pathophysiological factor in OCD.</a:t>
            </a:r>
          </a:p>
          <a:p>
            <a:endParaRPr lang="en-GB" dirty="0"/>
          </a:p>
        </p:txBody>
      </p:sp>
      <p:sp>
        <p:nvSpPr>
          <p:cNvPr id="4" name="Slide Number Placeholder 3"/>
          <p:cNvSpPr>
            <a:spLocks noGrp="1"/>
          </p:cNvSpPr>
          <p:nvPr>
            <p:ph type="sldNum" sz="quarter" idx="5"/>
          </p:nvPr>
        </p:nvSpPr>
        <p:spPr/>
        <p:txBody>
          <a:bodyPr/>
          <a:lstStyle/>
          <a:p>
            <a:fld id="{3C0588C8-2298-4448-8C7C-7D3DB3F59590}" type="slidenum">
              <a:rPr lang="en-US" altLang="en-US" smtClean="0"/>
              <a:pPr/>
              <a:t>16</a:t>
            </a:fld>
            <a:endParaRPr lang="en-US" altLang="en-US"/>
          </a:p>
        </p:txBody>
      </p:sp>
    </p:spTree>
    <p:extLst>
      <p:ext uri="{BB962C8B-B14F-4D97-AF65-F5344CB8AC3E}">
        <p14:creationId xmlns:p14="http://schemas.microsoft.com/office/powerpoint/2010/main" val="426079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FFaZOlDAJH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460942" y="1176276"/>
            <a:ext cx="814296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sz="3600" b="1" dirty="0" err="1">
                <a:solidFill>
                  <a:srgbClr val="A00054"/>
                </a:solidFill>
              </a:rPr>
              <a:t>MRCPsych</a:t>
            </a:r>
            <a:r>
              <a:rPr lang="en-GB" sz="3600" b="1" dirty="0">
                <a:solidFill>
                  <a:srgbClr val="A00054"/>
                </a:solidFill>
              </a:rPr>
              <a:t> General Adult Module</a:t>
            </a:r>
          </a:p>
          <a:p>
            <a:pPr algn="ctr" eaLnBrk="1" hangingPunct="1"/>
            <a:r>
              <a:rPr lang="en-GB" altLang="en-US" sz="3600" b="1" dirty="0">
                <a:solidFill>
                  <a:srgbClr val="A00054"/>
                </a:solidFill>
              </a:rPr>
              <a:t>Anxiety Disorders</a:t>
            </a:r>
          </a:p>
        </p:txBody>
      </p:sp>
      <p:sp>
        <p:nvSpPr>
          <p:cNvPr id="2" name="TextBox 1"/>
          <p:cNvSpPr txBox="1"/>
          <p:nvPr/>
        </p:nvSpPr>
        <p:spPr>
          <a:xfrm>
            <a:off x="725714" y="3120571"/>
            <a:ext cx="7613424" cy="1477328"/>
          </a:xfrm>
          <a:prstGeom prst="rect">
            <a:avLst/>
          </a:prstGeom>
          <a:noFill/>
        </p:spPr>
        <p:txBody>
          <a:bodyPr wrap="square" rtlCol="0">
            <a:spAutoFit/>
          </a:bodyPr>
          <a:lstStyle/>
          <a:p>
            <a:pPr algn="ctr"/>
            <a:r>
              <a:rPr lang="en-US" sz="3600" dirty="0"/>
              <a:t>Obsessive Compulsive Disorder (OCD)</a:t>
            </a:r>
            <a:endParaRPr lang="en-US"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4466"/>
            <a:ext cx="7772400" cy="1380510"/>
          </a:xfrm>
        </p:spPr>
        <p:txBody>
          <a:bodyPr/>
          <a:lstStyle/>
          <a:p>
            <a:r>
              <a:rPr lang="en-US" dirty="0"/>
              <a:t>History Continued</a:t>
            </a:r>
            <a:endParaRPr lang="en-GB" dirty="0"/>
          </a:p>
        </p:txBody>
      </p:sp>
      <p:sp>
        <p:nvSpPr>
          <p:cNvPr id="3" name="Text Placeholder 2"/>
          <p:cNvSpPr>
            <a:spLocks noGrp="1"/>
          </p:cNvSpPr>
          <p:nvPr>
            <p:ph type="body" sz="quarter" idx="13"/>
          </p:nvPr>
        </p:nvSpPr>
        <p:spPr>
          <a:xfrm>
            <a:off x="457200" y="1268361"/>
            <a:ext cx="7839075" cy="4407225"/>
          </a:xfrm>
        </p:spPr>
        <p:txBody>
          <a:bodyPr/>
          <a:lstStyle/>
          <a:p>
            <a:pPr marL="0" lvl="0" indent="0">
              <a:spcBef>
                <a:spcPts val="0"/>
              </a:spcBef>
              <a:buNone/>
            </a:pPr>
            <a:r>
              <a:rPr lang="en-GB" sz="1800" b="1" i="1" dirty="0"/>
              <a:t>Questions regarding the nature and severity of compulsive symptoms</a:t>
            </a:r>
          </a:p>
          <a:p>
            <a:pPr marL="0" lvl="0" indent="0">
              <a:spcBef>
                <a:spcPts val="0"/>
              </a:spcBef>
              <a:buNone/>
            </a:pPr>
            <a:endParaRPr lang="en-GB" sz="1800" dirty="0"/>
          </a:p>
          <a:p>
            <a:pPr marL="0" lvl="0" indent="0">
              <a:spcBef>
                <a:spcPts val="0"/>
              </a:spcBef>
              <a:buNone/>
            </a:pPr>
            <a:endParaRPr lang="en-GB" sz="1800" dirty="0"/>
          </a:p>
          <a:p>
            <a:pPr marL="0" lvl="0" indent="0">
              <a:spcBef>
                <a:spcPts val="0"/>
              </a:spcBef>
              <a:buNone/>
            </a:pPr>
            <a:r>
              <a:rPr lang="en-GB" sz="1800" dirty="0"/>
              <a:t>Has there ever been anything that you had to do over and over again and could not resist doing? (such as repeatedly washing your hands, counting up to a certain number, or checking something several times to make sure you had done it right)</a:t>
            </a:r>
          </a:p>
          <a:p>
            <a:pPr marL="0" lvl="0" indent="0">
              <a:spcBef>
                <a:spcPts val="0"/>
              </a:spcBef>
              <a:buNone/>
            </a:pPr>
            <a:endParaRPr lang="en-GB" sz="1800" dirty="0"/>
          </a:p>
          <a:p>
            <a:pPr marL="0" lvl="0" indent="0">
              <a:spcBef>
                <a:spcPts val="0"/>
              </a:spcBef>
              <a:buNone/>
            </a:pPr>
            <a:r>
              <a:rPr lang="en-GB" sz="1800" dirty="0"/>
              <a:t>What behaviour did you have to do?</a:t>
            </a:r>
          </a:p>
          <a:p>
            <a:pPr marL="0" lvl="0" indent="0">
              <a:spcBef>
                <a:spcPts val="0"/>
              </a:spcBef>
              <a:buNone/>
            </a:pPr>
            <a:endParaRPr lang="en-GB" sz="1800" dirty="0"/>
          </a:p>
          <a:p>
            <a:pPr marL="0" lvl="0" indent="0">
              <a:spcBef>
                <a:spcPts val="0"/>
              </a:spcBef>
              <a:buNone/>
            </a:pPr>
            <a:r>
              <a:rPr lang="en-GB" sz="1800" dirty="0"/>
              <a:t>Why did you have to do the repetitive behaviour?</a:t>
            </a:r>
          </a:p>
          <a:p>
            <a:pPr marL="0" lvl="0" indent="0">
              <a:spcBef>
                <a:spcPts val="0"/>
              </a:spcBef>
              <a:buNone/>
            </a:pPr>
            <a:endParaRPr lang="en-GB" sz="1800" dirty="0"/>
          </a:p>
          <a:p>
            <a:pPr marL="0" lvl="0" indent="0">
              <a:spcBef>
                <a:spcPts val="0"/>
              </a:spcBef>
              <a:buNone/>
            </a:pPr>
            <a:r>
              <a:rPr lang="en-GB" sz="1800" dirty="0"/>
              <a:t>How many times would you do it and how long would it take?</a:t>
            </a:r>
          </a:p>
          <a:p>
            <a:pPr marL="0" lvl="0" indent="0">
              <a:spcBef>
                <a:spcPts val="0"/>
              </a:spcBef>
              <a:buNone/>
            </a:pPr>
            <a:endParaRPr lang="en-GB" sz="1800" dirty="0"/>
          </a:p>
          <a:p>
            <a:pPr marL="0" lvl="0" indent="0">
              <a:spcBef>
                <a:spcPts val="0"/>
              </a:spcBef>
              <a:buNone/>
            </a:pPr>
            <a:r>
              <a:rPr lang="en-GB" sz="1800" dirty="0"/>
              <a:t>Did these thoughts or actions take more time than you think makes sense?</a:t>
            </a:r>
          </a:p>
          <a:p>
            <a:pPr marL="0" lvl="0" indent="0">
              <a:spcBef>
                <a:spcPts val="0"/>
              </a:spcBef>
              <a:buNone/>
            </a:pPr>
            <a:endParaRPr lang="en-GB" sz="1800" dirty="0"/>
          </a:p>
          <a:p>
            <a:pPr marL="0" lvl="0" indent="0">
              <a:spcBef>
                <a:spcPts val="0"/>
              </a:spcBef>
              <a:buNone/>
            </a:pPr>
            <a:r>
              <a:rPr lang="en-GB" sz="1800" dirty="0"/>
              <a:t>What effect did they have on your life?</a:t>
            </a:r>
          </a:p>
          <a:p>
            <a:endParaRPr lang="en-GB"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3461"/>
            <a:ext cx="7772400" cy="679449"/>
          </a:xfrm>
        </p:spPr>
        <p:txBody>
          <a:bodyPr/>
          <a:lstStyle/>
          <a:p>
            <a:r>
              <a:rPr lang="en-US" dirty="0"/>
              <a:t>History Continued</a:t>
            </a:r>
            <a:endParaRPr lang="en-GB" dirty="0"/>
          </a:p>
        </p:txBody>
      </p:sp>
      <p:sp>
        <p:nvSpPr>
          <p:cNvPr id="3" name="Text Placeholder 2"/>
          <p:cNvSpPr>
            <a:spLocks noGrp="1"/>
          </p:cNvSpPr>
          <p:nvPr>
            <p:ph type="body" sz="quarter" idx="13"/>
          </p:nvPr>
        </p:nvSpPr>
        <p:spPr>
          <a:xfrm>
            <a:off x="457200" y="1386348"/>
            <a:ext cx="8391832" cy="5471652"/>
          </a:xfrm>
        </p:spPr>
        <p:txBody>
          <a:bodyPr/>
          <a:lstStyle/>
          <a:p>
            <a:pPr marL="0" lvl="0" indent="0">
              <a:spcBef>
                <a:spcPts val="0"/>
              </a:spcBef>
              <a:buNone/>
            </a:pPr>
            <a:r>
              <a:rPr lang="en-GB" sz="1800" b="1" dirty="0"/>
              <a:t>Common </a:t>
            </a:r>
            <a:r>
              <a:rPr lang="en-GB" sz="1800" b="1" dirty="0" err="1"/>
              <a:t>Comorbidities</a:t>
            </a:r>
            <a:endParaRPr lang="en-GB" sz="1800" b="1" dirty="0"/>
          </a:p>
          <a:p>
            <a:pPr lvl="0">
              <a:spcBef>
                <a:spcPts val="0"/>
              </a:spcBef>
            </a:pPr>
            <a:endParaRPr lang="en-GB" sz="1800" dirty="0"/>
          </a:p>
          <a:p>
            <a:pPr marL="0" indent="0">
              <a:spcBef>
                <a:spcPts val="0"/>
              </a:spcBef>
              <a:buNone/>
            </a:pPr>
            <a:r>
              <a:rPr lang="en-GB" sz="1800" dirty="0"/>
              <a:t>Individuals with OCD frequently have other psychiatric </a:t>
            </a:r>
            <a:r>
              <a:rPr lang="en-GB" sz="1800" dirty="0" err="1"/>
              <a:t>comorbid</a:t>
            </a:r>
            <a:r>
              <a:rPr lang="en-GB" sz="1800" dirty="0"/>
              <a:t> disorders, prominently including Major Depressive Disorder and Alcohol and/or substance use disorders. Therefore, in taking a psychiatric history, the focus should be on identifying such comorbidities and seeking to elicit the following:</a:t>
            </a:r>
          </a:p>
          <a:p>
            <a:pPr>
              <a:spcBef>
                <a:spcPts val="0"/>
              </a:spcBef>
            </a:pPr>
            <a:endParaRPr lang="en-GB" sz="1800" dirty="0"/>
          </a:p>
          <a:p>
            <a:pPr lvl="0">
              <a:spcBef>
                <a:spcPts val="0"/>
              </a:spcBef>
              <a:buNone/>
            </a:pPr>
            <a:r>
              <a:rPr lang="en-GB" sz="1800" dirty="0"/>
              <a:t>	Mood and anxiety symptoms</a:t>
            </a:r>
          </a:p>
          <a:p>
            <a:pPr lvl="0">
              <a:spcBef>
                <a:spcPts val="0"/>
              </a:spcBef>
              <a:buNone/>
            </a:pPr>
            <a:endParaRPr lang="en-GB" sz="1800" dirty="0"/>
          </a:p>
          <a:p>
            <a:pPr lvl="0">
              <a:spcBef>
                <a:spcPts val="0"/>
              </a:spcBef>
              <a:buNone/>
            </a:pPr>
            <a:r>
              <a:rPr lang="en-GB" sz="1800" dirty="0"/>
              <a:t>	Somatoform disorders, especially hypochondriasis and body dysmorphic disorder </a:t>
            </a:r>
          </a:p>
          <a:p>
            <a:pPr lvl="0">
              <a:spcBef>
                <a:spcPts val="0"/>
              </a:spcBef>
            </a:pPr>
            <a:endParaRPr lang="en-GB" sz="1800" dirty="0"/>
          </a:p>
          <a:p>
            <a:pPr lvl="0">
              <a:spcBef>
                <a:spcPts val="0"/>
              </a:spcBef>
              <a:buNone/>
            </a:pPr>
            <a:r>
              <a:rPr lang="en-GB" sz="1800" dirty="0"/>
              <a:t>	Eating disorders </a:t>
            </a:r>
          </a:p>
          <a:p>
            <a:pPr lvl="0">
              <a:spcBef>
                <a:spcPts val="0"/>
              </a:spcBef>
            </a:pPr>
            <a:endParaRPr lang="en-GB" sz="1800" dirty="0"/>
          </a:p>
          <a:p>
            <a:pPr lvl="0">
              <a:spcBef>
                <a:spcPts val="0"/>
              </a:spcBef>
              <a:buNone/>
            </a:pPr>
            <a:r>
              <a:rPr lang="en-GB" sz="1800" dirty="0"/>
              <a:t>	Impulse control disorders, especially kleptomania and trichotillomania </a:t>
            </a:r>
          </a:p>
          <a:p>
            <a:pPr lvl="0">
              <a:spcBef>
                <a:spcPts val="0"/>
              </a:spcBef>
            </a:pPr>
            <a:endParaRPr lang="en-GB" sz="1800" dirty="0"/>
          </a:p>
          <a:p>
            <a:pPr lvl="0">
              <a:spcBef>
                <a:spcPts val="0"/>
              </a:spcBef>
              <a:buNone/>
            </a:pPr>
            <a:r>
              <a:rPr lang="en-GB" sz="1800" dirty="0"/>
              <a:t>	ADHD </a:t>
            </a:r>
          </a:p>
          <a:p>
            <a:endParaRPr lang="en-GB"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 Continued</a:t>
            </a:r>
            <a:endParaRPr lang="en-GB" dirty="0"/>
          </a:p>
        </p:txBody>
      </p:sp>
      <p:sp>
        <p:nvSpPr>
          <p:cNvPr id="3" name="Text Placeholder 2"/>
          <p:cNvSpPr>
            <a:spLocks noGrp="1"/>
          </p:cNvSpPr>
          <p:nvPr>
            <p:ph type="body" sz="quarter" idx="13"/>
          </p:nvPr>
        </p:nvSpPr>
        <p:spPr/>
        <p:txBody>
          <a:bodyPr/>
          <a:lstStyle/>
          <a:p>
            <a:pPr defTabSz="914400">
              <a:spcBef>
                <a:spcPct val="0"/>
              </a:spcBef>
            </a:pPr>
            <a:r>
              <a:rPr lang="en-US" altLang="en-US" sz="2000" dirty="0">
                <a:latin typeface="Arial" panose="020B0604020202020204" pitchFamily="34" charset="0"/>
              </a:rPr>
              <a:t>Childhood-onset OCD may have a higher rate of </a:t>
            </a:r>
            <a:r>
              <a:rPr lang="en-US" altLang="en-US" sz="2000" dirty="0" err="1">
                <a:latin typeface="Arial" panose="020B0604020202020204" pitchFamily="34" charset="0"/>
              </a:rPr>
              <a:t>comorbidity</a:t>
            </a:r>
            <a:r>
              <a:rPr lang="en-US" altLang="en-US" sz="2000" dirty="0">
                <a:latin typeface="Arial" panose="020B0604020202020204" pitchFamily="34" charset="0"/>
              </a:rPr>
              <a:t> with </a:t>
            </a:r>
            <a:r>
              <a:rPr lang="en-US" altLang="en-US" sz="2000" dirty="0" err="1">
                <a:latin typeface="Arial" panose="020B0604020202020204" pitchFamily="34" charset="0"/>
              </a:rPr>
              <a:t>Tourette</a:t>
            </a:r>
            <a:r>
              <a:rPr lang="en-US" altLang="en-US" sz="2000" dirty="0">
                <a:latin typeface="Arial" panose="020B0604020202020204" pitchFamily="34" charset="0"/>
              </a:rPr>
              <a:t> disorder and ADHD.</a:t>
            </a:r>
          </a:p>
          <a:p>
            <a:pPr defTabSz="914400">
              <a:spcBef>
                <a:spcPct val="0"/>
              </a:spcBef>
            </a:pPr>
            <a:endParaRPr lang="en-US" altLang="en-US" sz="2000" dirty="0">
              <a:latin typeface="Arial" panose="020B0604020202020204" pitchFamily="34" charset="0"/>
            </a:endParaRPr>
          </a:p>
          <a:p>
            <a:pPr defTabSz="914400">
              <a:spcBef>
                <a:spcPct val="0"/>
              </a:spcBef>
            </a:pPr>
            <a:r>
              <a:rPr lang="en-US" altLang="en-US" sz="2000" dirty="0">
                <a:latin typeface="Arial" panose="020B0604020202020204" pitchFamily="34" charset="0"/>
              </a:rPr>
              <a:t>The co-occurrence of schizophrenia and OCD is problematic for a variety of reasons.</a:t>
            </a:r>
          </a:p>
          <a:p>
            <a:pPr defTabSz="914400">
              <a:spcBef>
                <a:spcPct val="0"/>
              </a:spcBef>
            </a:pPr>
            <a:endParaRPr lang="en-US" altLang="en-US" sz="2000" dirty="0">
              <a:latin typeface="Arial" panose="020B0604020202020204" pitchFamily="34" charset="0"/>
            </a:endParaRPr>
          </a:p>
          <a:p>
            <a:pPr defTabSz="914400">
              <a:spcBef>
                <a:spcPct val="0"/>
              </a:spcBef>
            </a:pPr>
            <a:r>
              <a:rPr lang="en-US" altLang="en-US" sz="2000" dirty="0">
                <a:latin typeface="Arial" panose="020B0604020202020204" pitchFamily="34" charset="0"/>
              </a:rPr>
              <a:t>Not infrequently, individuals with schizophrenia do seem to have significant OC symptoms (sometimes ironically, caused or exacerbated by the use of the very effective antipsychotic </a:t>
            </a:r>
            <a:r>
              <a:rPr lang="en-US" altLang="en-US" sz="2000" dirty="0" err="1">
                <a:latin typeface="Arial" panose="020B0604020202020204" pitchFamily="34" charset="0"/>
              </a:rPr>
              <a:t>clozapine</a:t>
            </a:r>
            <a:r>
              <a:rPr lang="en-US" altLang="en-US" sz="2000" dirty="0">
                <a:latin typeface="Arial" panose="020B0604020202020204" pitchFamily="34" charset="0"/>
              </a:rPr>
              <a:t>, whereas adjunctive antipsychotics may lessen treatment-resistant OC symptoms in those who do not have schizophrenia).</a:t>
            </a:r>
            <a:endParaRPr lang="en-GB"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US" dirty="0"/>
              <a:t>History Continued</a:t>
            </a:r>
            <a:endParaRPr lang="en-GB" dirty="0"/>
          </a:p>
        </p:txBody>
      </p:sp>
      <p:sp>
        <p:nvSpPr>
          <p:cNvPr id="3" name="Text Placeholder 2"/>
          <p:cNvSpPr>
            <a:spLocks noGrp="1"/>
          </p:cNvSpPr>
          <p:nvPr>
            <p:ph type="body" sz="quarter" idx="13"/>
          </p:nvPr>
        </p:nvSpPr>
        <p:spPr>
          <a:xfrm>
            <a:off x="457200" y="1519084"/>
            <a:ext cx="7839075" cy="4156502"/>
          </a:xfrm>
        </p:spPr>
        <p:txBody>
          <a:bodyPr/>
          <a:lstStyle/>
          <a:p>
            <a:pPr lvl="0">
              <a:spcBef>
                <a:spcPct val="0"/>
              </a:spcBef>
            </a:pPr>
            <a:r>
              <a:rPr lang="en-US" altLang="en-US" sz="1800" dirty="0">
                <a:latin typeface="Arial" panose="020B0604020202020204" pitchFamily="34" charset="0"/>
              </a:rPr>
              <a:t>When OC symptoms are present in someone who has schizophrenia, they may meet criteria for a diagnosis of OCD, but such patients often respond poorly to the usual OCD treatments, and perhaps OCD in schizophrenia has a different </a:t>
            </a:r>
            <a:r>
              <a:rPr lang="en-US" altLang="en-US" sz="1800" dirty="0" err="1">
                <a:latin typeface="Arial" panose="020B0604020202020204" pitchFamily="34" charset="0"/>
              </a:rPr>
              <a:t>pathophysiology</a:t>
            </a:r>
            <a:r>
              <a:rPr lang="en-US" altLang="en-US" sz="1800" dirty="0">
                <a:latin typeface="Arial" panose="020B0604020202020204" pitchFamily="34" charset="0"/>
              </a:rPr>
              <a:t>.</a:t>
            </a:r>
          </a:p>
          <a:p>
            <a:pPr lvl="0">
              <a:spcBef>
                <a:spcPct val="0"/>
              </a:spcBef>
            </a:pPr>
            <a:endParaRPr lang="en-US" altLang="en-US" sz="1800" dirty="0">
              <a:latin typeface="Arial" panose="020B0604020202020204" pitchFamily="34" charset="0"/>
            </a:endParaRPr>
          </a:p>
          <a:p>
            <a:pPr lvl="0">
              <a:spcBef>
                <a:spcPct val="0"/>
              </a:spcBef>
            </a:pPr>
            <a:r>
              <a:rPr lang="en-US" altLang="en-US" sz="1800" dirty="0">
                <a:latin typeface="Arial" panose="020B0604020202020204" pitchFamily="34" charset="0"/>
              </a:rPr>
              <a:t>Consider the following:</a:t>
            </a:r>
          </a:p>
          <a:p>
            <a:pPr lvl="0">
              <a:spcBef>
                <a:spcPct val="0"/>
              </a:spcBef>
            </a:pPr>
            <a:endParaRPr lang="en-US" altLang="en-US" sz="1800" dirty="0">
              <a:latin typeface="Arial" panose="020B0604020202020204" pitchFamily="34" charset="0"/>
            </a:endParaRPr>
          </a:p>
          <a:p>
            <a:pPr lvl="0">
              <a:spcBef>
                <a:spcPct val="0"/>
              </a:spcBef>
              <a:buFontTx/>
              <a:buChar char="•"/>
            </a:pPr>
            <a:r>
              <a:rPr lang="en-US" altLang="en-US" sz="1800" dirty="0">
                <a:latin typeface="Arial" panose="020B0604020202020204" pitchFamily="34" charset="0"/>
              </a:rPr>
              <a:t>Family history of OCD</a:t>
            </a:r>
          </a:p>
          <a:p>
            <a:pPr lvl="0">
              <a:spcBef>
                <a:spcPct val="0"/>
              </a:spcBef>
              <a:buFontTx/>
              <a:buChar char="•"/>
            </a:pPr>
            <a:endParaRPr lang="en-US" altLang="en-US" sz="1800" dirty="0">
              <a:latin typeface="Arial" panose="020B0604020202020204" pitchFamily="34" charset="0"/>
            </a:endParaRPr>
          </a:p>
          <a:p>
            <a:pPr lvl="0">
              <a:spcBef>
                <a:spcPct val="0"/>
              </a:spcBef>
              <a:buFontTx/>
              <a:buChar char="•"/>
            </a:pPr>
            <a:r>
              <a:rPr lang="en-US" altLang="en-US" sz="1800" dirty="0" err="1">
                <a:latin typeface="Arial" panose="020B0604020202020204" pitchFamily="34" charset="0"/>
              </a:rPr>
              <a:t>Tourette</a:t>
            </a:r>
            <a:r>
              <a:rPr lang="en-US" altLang="en-US" sz="1800" dirty="0">
                <a:latin typeface="Arial" panose="020B0604020202020204" pitchFamily="34" charset="0"/>
              </a:rPr>
              <a:t> disorder &amp; Tics</a:t>
            </a:r>
          </a:p>
          <a:p>
            <a:pPr lvl="0">
              <a:spcBef>
                <a:spcPct val="0"/>
              </a:spcBef>
              <a:buFontTx/>
              <a:buChar char="•"/>
            </a:pPr>
            <a:endParaRPr lang="en-US" altLang="en-US" sz="1800" dirty="0">
              <a:latin typeface="Arial" panose="020B0604020202020204" pitchFamily="34" charset="0"/>
            </a:endParaRPr>
          </a:p>
          <a:p>
            <a:pPr lvl="0">
              <a:spcBef>
                <a:spcPct val="0"/>
              </a:spcBef>
              <a:buFontTx/>
              <a:buChar char="•"/>
            </a:pPr>
            <a:r>
              <a:rPr lang="en-US" altLang="en-US" sz="1800" dirty="0">
                <a:latin typeface="Arial" panose="020B0604020202020204" pitchFamily="34" charset="0"/>
              </a:rPr>
              <a:t>ADHD, and other psychiatric diagnoses</a:t>
            </a:r>
          </a:p>
          <a:p>
            <a:pPr lvl="0">
              <a:spcBef>
                <a:spcPct val="0"/>
              </a:spcBef>
              <a:buFontTx/>
              <a:buChar char="•"/>
            </a:pPr>
            <a:endParaRPr lang="en-US" altLang="en-US" sz="1800" dirty="0">
              <a:latin typeface="Arial" panose="020B0604020202020204" pitchFamily="34" charset="0"/>
            </a:endParaRPr>
          </a:p>
          <a:p>
            <a:pPr lvl="0">
              <a:spcBef>
                <a:spcPct val="0"/>
              </a:spcBef>
              <a:buFontTx/>
              <a:buChar char="•"/>
            </a:pPr>
            <a:r>
              <a:rPr lang="en-US" altLang="en-US" sz="1800" dirty="0">
                <a:latin typeface="Arial" panose="020B0604020202020204" pitchFamily="34" charset="0"/>
              </a:rPr>
              <a:t>Current or past substance abuse or dependence </a:t>
            </a:r>
          </a:p>
          <a:p>
            <a:pPr lvl="0">
              <a:spcBef>
                <a:spcPct val="0"/>
              </a:spcBef>
              <a:buFontTx/>
              <a:buChar char="•"/>
            </a:pPr>
            <a:endParaRPr lang="en-US" altLang="en-US" sz="1800" dirty="0">
              <a:latin typeface="Arial" panose="020B0604020202020204" pitchFamily="34" charset="0"/>
            </a:endParaRPr>
          </a:p>
          <a:p>
            <a:pPr lvl="0">
              <a:spcBef>
                <a:spcPct val="0"/>
              </a:spcBef>
              <a:buFontTx/>
              <a:buChar char="•"/>
            </a:pPr>
            <a:r>
              <a:rPr lang="en-US" altLang="en-US" sz="1800" dirty="0">
                <a:latin typeface="Arial" panose="020B0604020202020204" pitchFamily="34" charset="0"/>
              </a:rPr>
              <a:t>Antecedent infections, especially streptococcal and herpetic infection</a:t>
            </a:r>
          </a:p>
          <a:p>
            <a:endParaRPr lang="en-GB"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9113"/>
            <a:ext cx="7772400" cy="679449"/>
          </a:xfrm>
        </p:spPr>
        <p:txBody>
          <a:bodyPr/>
          <a:lstStyle/>
          <a:p>
            <a:r>
              <a:rPr lang="en-US" dirty="0"/>
              <a:t>History Continued</a:t>
            </a:r>
            <a:endParaRPr lang="en-GB" dirty="0"/>
          </a:p>
        </p:txBody>
      </p:sp>
      <p:sp>
        <p:nvSpPr>
          <p:cNvPr id="3" name="Text Placeholder 2"/>
          <p:cNvSpPr>
            <a:spLocks noGrp="1"/>
          </p:cNvSpPr>
          <p:nvPr>
            <p:ph type="body" sz="quarter" idx="13"/>
          </p:nvPr>
        </p:nvSpPr>
        <p:spPr>
          <a:xfrm>
            <a:off x="457200" y="1283110"/>
            <a:ext cx="7839075" cy="4392476"/>
          </a:xfrm>
        </p:spPr>
        <p:txBody>
          <a:bodyPr/>
          <a:lstStyle/>
          <a:p>
            <a:r>
              <a:rPr lang="en-GB" sz="1800" b="1" dirty="0"/>
              <a:t>Interpersonal relationships</a:t>
            </a:r>
          </a:p>
          <a:p>
            <a:r>
              <a:rPr lang="en-GB" sz="1800" dirty="0"/>
              <a:t>OCD symptoms can interact negatively with interpersonal relationships, and families can become involved with the illness in a counterproductive way. </a:t>
            </a:r>
          </a:p>
          <a:p>
            <a:r>
              <a:rPr lang="en-GB" sz="1800" dirty="0"/>
              <a:t>For example, a patient with severe doubting obsessions may constantly ask reassurance for irrational fears from family members and others; constantly providing this can inhibit the patient from making attempts to work on their behavioural disturbances).</a:t>
            </a:r>
          </a:p>
          <a:p>
            <a:endParaRPr lang="en-GB" sz="1800" dirty="0"/>
          </a:p>
          <a:p>
            <a:r>
              <a:rPr lang="en-GB" sz="1800" dirty="0"/>
              <a:t>On Physical Examination, Skin findings in OCD may include the following:</a:t>
            </a:r>
          </a:p>
          <a:p>
            <a:pPr marL="285750" indent="-285750">
              <a:buFontTx/>
              <a:buChar char="-"/>
            </a:pPr>
            <a:r>
              <a:rPr lang="en-GB" sz="1800" dirty="0"/>
              <a:t>Eczematous eruptions related to excessive washing </a:t>
            </a:r>
          </a:p>
          <a:p>
            <a:pPr marL="285750" indent="-285750">
              <a:buFontTx/>
              <a:buChar char="-"/>
            </a:pPr>
            <a:r>
              <a:rPr lang="en-GB" sz="1800" dirty="0"/>
              <a:t>Hair loss related to </a:t>
            </a:r>
            <a:r>
              <a:rPr lang="en-GB" sz="1800" dirty="0" err="1"/>
              <a:t>trichotillomania</a:t>
            </a:r>
            <a:r>
              <a:rPr lang="en-GB" sz="1800" dirty="0"/>
              <a:t> or compulsive hair pulling </a:t>
            </a:r>
          </a:p>
          <a:p>
            <a:pPr marL="285750" indent="-285750">
              <a:buFontTx/>
              <a:buChar char="-"/>
            </a:pPr>
            <a:r>
              <a:rPr lang="en-GB" sz="1800" dirty="0"/>
              <a:t>Excoriations related to </a:t>
            </a:r>
            <a:r>
              <a:rPr lang="en-GB" sz="1800" dirty="0" err="1"/>
              <a:t>neuro</a:t>
            </a:r>
            <a:r>
              <a:rPr lang="en-GB" sz="1800" dirty="0"/>
              <a:t>-dermatitis or compulsive skin picking</a:t>
            </a:r>
            <a:r>
              <a:rPr lang="en-GB" sz="2800" dirty="0"/>
              <a:t> </a:t>
            </a:r>
          </a:p>
          <a:p>
            <a:endParaRPr lang="en-GB"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213" y="465088"/>
            <a:ext cx="7772400" cy="679449"/>
          </a:xfrm>
        </p:spPr>
        <p:txBody>
          <a:bodyPr/>
          <a:lstStyle/>
          <a:p>
            <a:r>
              <a:rPr lang="en-GB" dirty="0"/>
              <a:t>Aetiology of OCD</a:t>
            </a:r>
          </a:p>
        </p:txBody>
      </p:sp>
      <p:sp>
        <p:nvSpPr>
          <p:cNvPr id="3" name="Text Placeholder 2"/>
          <p:cNvSpPr>
            <a:spLocks noGrp="1"/>
          </p:cNvSpPr>
          <p:nvPr>
            <p:ph type="body" sz="quarter" idx="13"/>
          </p:nvPr>
        </p:nvSpPr>
        <p:spPr>
          <a:xfrm>
            <a:off x="206478" y="1386349"/>
            <a:ext cx="8937522" cy="5073446"/>
          </a:xfrm>
        </p:spPr>
        <p:txBody>
          <a:bodyPr/>
          <a:lstStyle/>
          <a:p>
            <a:pPr>
              <a:buFont typeface="Arial" panose="020B0604020202020204" pitchFamily="34" charset="0"/>
              <a:buChar char="•"/>
            </a:pPr>
            <a:r>
              <a:rPr lang="en-GB" sz="1600" i="1" u="sng" dirty="0" err="1"/>
              <a:t>Neurochemical</a:t>
            </a:r>
            <a:r>
              <a:rPr lang="en-GB" sz="1600" dirty="0"/>
              <a:t> - </a:t>
            </a:r>
            <a:r>
              <a:rPr lang="en-GB" sz="1600" dirty="0" err="1"/>
              <a:t>Dysregulation</a:t>
            </a:r>
            <a:r>
              <a:rPr lang="en-GB" sz="1600" dirty="0"/>
              <a:t> of the 5HT system, 5HT/DA interaction</a:t>
            </a:r>
          </a:p>
          <a:p>
            <a:endParaRPr lang="en-GB" sz="1600" dirty="0"/>
          </a:p>
          <a:p>
            <a:pPr>
              <a:buFont typeface="Arial" panose="020B0604020202020204" pitchFamily="34" charset="0"/>
              <a:buChar char="•"/>
            </a:pPr>
            <a:r>
              <a:rPr lang="en-GB" sz="1600" i="1" u="sng" dirty="0"/>
              <a:t>Immunological </a:t>
            </a:r>
            <a:r>
              <a:rPr lang="en-GB" sz="1600" dirty="0"/>
              <a:t>- Cell-mediated autoimmune factors (</a:t>
            </a:r>
            <a:r>
              <a:rPr lang="en-GB" sz="1600" dirty="0" err="1"/>
              <a:t>eg.against</a:t>
            </a:r>
            <a:r>
              <a:rPr lang="en-GB" sz="1600" dirty="0"/>
              <a:t> basal ganglia peptides)</a:t>
            </a:r>
          </a:p>
          <a:p>
            <a:endParaRPr lang="en-GB" sz="1600" dirty="0"/>
          </a:p>
          <a:p>
            <a:pPr>
              <a:buFont typeface="Arial" panose="020B0604020202020204" pitchFamily="34" charset="0"/>
              <a:buChar char="•"/>
            </a:pPr>
            <a:r>
              <a:rPr lang="en-GB" sz="1600" i="1" u="sng" dirty="0"/>
              <a:t>Imaging</a:t>
            </a:r>
            <a:r>
              <a:rPr lang="en-GB" sz="1600" dirty="0"/>
              <a:t> - 	CT &amp; MRI; Bilateral reduction in caudate size.</a:t>
            </a:r>
          </a:p>
          <a:p>
            <a:pPr marL="0" indent="0">
              <a:buNone/>
            </a:pPr>
            <a:r>
              <a:rPr lang="en-GB" sz="1600" dirty="0"/>
              <a:t>			PET/SPECT; hyper-metabolism in orbitofrontal gyrus and basal ganglia 					(caudate nuclei) that normalises after successful treatment (either 						pharmacological or psychological)</a:t>
            </a:r>
          </a:p>
          <a:p>
            <a:endParaRPr lang="en-GB" sz="1600" dirty="0"/>
          </a:p>
          <a:p>
            <a:pPr>
              <a:buFont typeface="Arial" panose="020B0604020202020204" pitchFamily="34" charset="0"/>
              <a:buChar char="•"/>
            </a:pPr>
            <a:r>
              <a:rPr lang="en-GB" sz="1600" i="1" u="sng" dirty="0"/>
              <a:t>Genetic</a:t>
            </a:r>
            <a:r>
              <a:rPr lang="en-GB" sz="1600" dirty="0"/>
              <a:t> - 	Suggested by family and twin studies (3 – 7% of 1</a:t>
            </a:r>
            <a:r>
              <a:rPr lang="en-GB" sz="1600" baseline="30000" dirty="0"/>
              <a:t>st</a:t>
            </a:r>
            <a:r>
              <a:rPr lang="en-GB" sz="1600" dirty="0"/>
              <a:t> degree relatives affected, 				MZ 50 – 80%, DZ 25%)</a:t>
            </a:r>
          </a:p>
          <a:p>
            <a:endParaRPr lang="en-GB" sz="1600" dirty="0"/>
          </a:p>
          <a:p>
            <a:pPr>
              <a:buFont typeface="Arial" panose="020B0604020202020204" pitchFamily="34" charset="0"/>
              <a:buChar char="•"/>
            </a:pPr>
            <a:r>
              <a:rPr lang="en-GB" sz="1600" i="1" u="sng" dirty="0"/>
              <a:t>Psychological</a:t>
            </a:r>
            <a:r>
              <a:rPr lang="en-GB" sz="1600" dirty="0"/>
              <a:t> -  Defective arousal system &amp;/or inability to control unpleasant internal states. </a:t>
            </a:r>
          </a:p>
          <a:p>
            <a:pPr marL="0" indent="0">
              <a:buNone/>
            </a:pPr>
            <a:r>
              <a:rPr lang="en-GB" sz="1600" dirty="0"/>
              <a:t>				Obsessions are conditioned (neutral) stimuli, associated with an anxiety 					provoking agent. Compulsions are learned (&amp; reinforced) as they are a form 				of (anxiety reducing) avoidance behaviours.</a:t>
            </a:r>
          </a:p>
          <a:p>
            <a:pPr marL="0" indent="0">
              <a:buNone/>
            </a:pPr>
            <a:endParaRPr lang="en-GB" sz="3200" dirty="0"/>
          </a:p>
        </p:txBody>
      </p:sp>
    </p:spTree>
    <p:extLst>
      <p:ext uri="{BB962C8B-B14F-4D97-AF65-F5344CB8AC3E}">
        <p14:creationId xmlns:p14="http://schemas.microsoft.com/office/powerpoint/2010/main" val="141213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Aetiology of </a:t>
            </a:r>
            <a:r>
              <a:rPr lang="en-GB" dirty="0" err="1"/>
              <a:t>OCD</a:t>
            </a:r>
            <a:endParaRPr lang="en-GB" dirty="0"/>
          </a:p>
        </p:txBody>
      </p:sp>
      <p:sp>
        <p:nvSpPr>
          <p:cNvPr id="5" name="Text Placeholder 4"/>
          <p:cNvSpPr>
            <a:spLocks noGrp="1"/>
          </p:cNvSpPr>
          <p:nvPr>
            <p:ph type="body" sz="quarter" idx="13"/>
          </p:nvPr>
        </p:nvSpPr>
        <p:spPr/>
        <p:txBody>
          <a:bodyPr/>
          <a:lstStyle/>
          <a:p>
            <a:r>
              <a:rPr lang="en-GB" sz="1100" dirty="0">
                <a:hlinkClick r:id="rId3"/>
              </a:rPr>
              <a:t>https://youtu.be/FFaZOlDAJHk</a:t>
            </a:r>
            <a:endParaRPr lang="en-GB" sz="1100" dirty="0"/>
          </a:p>
          <a:p>
            <a:endParaRPr lang="en-US" sz="1100" dirty="0"/>
          </a:p>
          <a:p>
            <a:pPr marL="0" indent="0">
              <a:buNone/>
            </a:pPr>
            <a:endParaRPr lang="en-GB" sz="1100" dirty="0"/>
          </a:p>
        </p:txBody>
      </p:sp>
      <p:pic>
        <p:nvPicPr>
          <p:cNvPr id="4" name="Picture 3">
            <a:extLst>
              <a:ext uri="{FF2B5EF4-FFF2-40B4-BE49-F238E27FC236}">
                <a16:creationId xmlns:a16="http://schemas.microsoft.com/office/drawing/2014/main" id="{0D065803-6D96-4C3F-BDD5-A41D61F246B7}"/>
              </a:ext>
            </a:extLst>
          </p:cNvPr>
          <p:cNvPicPr>
            <a:picLocks noChangeAspect="1"/>
          </p:cNvPicPr>
          <p:nvPr/>
        </p:nvPicPr>
        <p:blipFill>
          <a:blip r:embed="rId4"/>
          <a:stretch>
            <a:fillRect/>
          </a:stretch>
        </p:blipFill>
        <p:spPr>
          <a:xfrm>
            <a:off x="3346105" y="2035959"/>
            <a:ext cx="5023539" cy="3639627"/>
          </a:xfrm>
          <a:prstGeom prst="rect">
            <a:avLst/>
          </a:prstGeom>
        </p:spPr>
      </p:pic>
    </p:spTree>
    <p:extLst>
      <p:ext uri="{BB962C8B-B14F-4D97-AF65-F5344CB8AC3E}">
        <p14:creationId xmlns:p14="http://schemas.microsoft.com/office/powerpoint/2010/main" val="19574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Text Placeholder 2"/>
          <p:cNvSpPr>
            <a:spLocks noGrp="1"/>
          </p:cNvSpPr>
          <p:nvPr>
            <p:ph type="body" sz="quarter" idx="13"/>
          </p:nvPr>
        </p:nvSpPr>
        <p:spPr/>
        <p:txBody>
          <a:bodyPr/>
          <a:lstStyle/>
          <a:p>
            <a:endParaRPr lang="en-GB" dirty="0"/>
          </a:p>
        </p:txBody>
      </p:sp>
      <p:sp>
        <p:nvSpPr>
          <p:cNvPr id="4" name="Picture Placeholder 3"/>
          <p:cNvSpPr>
            <a:spLocks noGrp="1"/>
          </p:cNvSpPr>
          <p:nvPr>
            <p:ph type="pic" sz="quarter" idx="14"/>
          </p:nvPr>
        </p:nvSpPr>
        <p:spPr/>
      </p:sp>
      <p:pic>
        <p:nvPicPr>
          <p:cNvPr id="5" name="Picture 4"/>
          <p:cNvPicPr>
            <a:picLocks noChangeAspect="1"/>
          </p:cNvPicPr>
          <p:nvPr/>
        </p:nvPicPr>
        <p:blipFill>
          <a:blip r:embed="rId2"/>
          <a:stretch>
            <a:fillRect/>
          </a:stretch>
        </p:blipFill>
        <p:spPr>
          <a:xfrm>
            <a:off x="252412" y="1025526"/>
            <a:ext cx="8434388" cy="5046501"/>
          </a:xfrm>
          <a:prstGeom prst="rect">
            <a:avLst/>
          </a:prstGeom>
        </p:spPr>
      </p:pic>
    </p:spTree>
    <p:extLst>
      <p:ext uri="{BB962C8B-B14F-4D97-AF65-F5344CB8AC3E}">
        <p14:creationId xmlns:p14="http://schemas.microsoft.com/office/powerpoint/2010/main" val="482886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06094"/>
            <a:ext cx="7772400" cy="679449"/>
          </a:xfrm>
        </p:spPr>
        <p:txBody>
          <a:bodyPr/>
          <a:lstStyle/>
          <a:p>
            <a:r>
              <a:rPr lang="en-GB" dirty="0"/>
              <a:t>Investigations</a:t>
            </a:r>
          </a:p>
        </p:txBody>
      </p:sp>
      <p:sp>
        <p:nvSpPr>
          <p:cNvPr id="3" name="Text Placeholder 2"/>
          <p:cNvSpPr>
            <a:spLocks noGrp="1"/>
          </p:cNvSpPr>
          <p:nvPr>
            <p:ph type="body" sz="quarter" idx="13"/>
          </p:nvPr>
        </p:nvSpPr>
        <p:spPr>
          <a:xfrm>
            <a:off x="457200" y="1489587"/>
            <a:ext cx="7839075" cy="4023766"/>
          </a:xfrm>
        </p:spPr>
        <p:txBody>
          <a:bodyPr/>
          <a:lstStyle/>
          <a:p>
            <a:pPr marL="285750" indent="-285750">
              <a:buFont typeface="Arial" panose="020B0604020202020204" pitchFamily="34" charset="0"/>
              <a:buChar char="•"/>
            </a:pPr>
            <a:r>
              <a:rPr lang="en-GB" sz="1800" i="1" u="sng" dirty="0"/>
              <a:t>Functional MRI and PET scanning </a:t>
            </a:r>
            <a:r>
              <a:rPr lang="en-GB" sz="1800" dirty="0"/>
              <a:t>have shown increases in blood flow and metabolic activity in the </a:t>
            </a:r>
            <a:r>
              <a:rPr lang="en-GB" sz="1800" dirty="0" err="1"/>
              <a:t>orbitofrontal</a:t>
            </a:r>
            <a:r>
              <a:rPr lang="en-GB" sz="1800" dirty="0"/>
              <a:t> cortex, limbic structures, caudate, and thalamus, with a trend toward right-sided predominance.</a:t>
            </a:r>
          </a:p>
          <a:p>
            <a:pPr lvl="1"/>
            <a:r>
              <a:rPr lang="en-GB" sz="1800" dirty="0"/>
              <a:t>In some studies, these areas of over-activity have been shown to normalize following successful treatment with either SSRIs or CBT.</a:t>
            </a:r>
            <a:r>
              <a:rPr lang="en-GB" sz="1800" baseline="30000" dirty="0"/>
              <a:t> </a:t>
            </a:r>
            <a:r>
              <a:rPr lang="en-GB" sz="1800" dirty="0"/>
              <a:t>These imaging modalities, while of value for research, are not indicated 	for 	normal workups.</a:t>
            </a:r>
          </a:p>
          <a:p>
            <a:endParaRPr lang="en-GB" sz="1800" dirty="0"/>
          </a:p>
          <a:p>
            <a:pPr marL="285750" indent="-285750">
              <a:buFont typeface="Arial" panose="020B0604020202020204" pitchFamily="34" charset="0"/>
              <a:buChar char="•"/>
            </a:pPr>
            <a:r>
              <a:rPr lang="en-US" altLang="en-US" sz="1800" i="1" u="sng" dirty="0">
                <a:latin typeface="Arial" panose="020B0604020202020204" pitchFamily="34" charset="0"/>
              </a:rPr>
              <a:t>Yale-Brown Obsessive Compulsive Scale (Y-BOCS)</a:t>
            </a:r>
            <a:r>
              <a:rPr lang="en-US" altLang="en-US" sz="1800" u="sng" baseline="30000" dirty="0">
                <a:latin typeface="Arial" panose="020B0604020202020204" pitchFamily="34" charset="0"/>
              </a:rPr>
              <a:t> </a:t>
            </a:r>
            <a:r>
              <a:rPr lang="en-US" altLang="en-US" sz="1800" dirty="0">
                <a:latin typeface="Arial" panose="020B0604020202020204" pitchFamily="34" charset="0"/>
              </a:rPr>
              <a:t>is an important tool in defining the range and severity of symptoms and monitoring the response to treatment.</a:t>
            </a:r>
          </a:p>
          <a:p>
            <a:pPr marL="400050" lvl="1" indent="0">
              <a:buNone/>
            </a:pPr>
            <a:r>
              <a:rPr lang="en-US" altLang="en-US" sz="1800" dirty="0">
                <a:latin typeface="Arial" panose="020B0604020202020204" pitchFamily="34" charset="0"/>
              </a:rPr>
              <a:t>-	Consists of 10 items, including 5 for obsessions and 5 for compulsions, each of which is scored 0-4 (total score = 0-40).</a:t>
            </a:r>
          </a:p>
          <a:p>
            <a:pPr marL="400050" lvl="1" indent="0">
              <a:buNone/>
            </a:pPr>
            <a:r>
              <a:rPr lang="en-US" altLang="en-US" sz="1800" dirty="0">
                <a:latin typeface="Arial" panose="020B0604020202020204" pitchFamily="34" charset="0"/>
              </a:rPr>
              <a:t>-	(For obsessions and compulsions, these items rate time spent, interference with functioning, distress, resistance, and control)</a:t>
            </a:r>
          </a:p>
          <a:p>
            <a:endParaRPr lang="en-GB"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Investigations</a:t>
            </a:r>
          </a:p>
        </p:txBody>
      </p:sp>
      <p:sp>
        <p:nvSpPr>
          <p:cNvPr id="3" name="Text Placeholder 2"/>
          <p:cNvSpPr>
            <a:spLocks noGrp="1"/>
          </p:cNvSpPr>
          <p:nvPr>
            <p:ph type="body" sz="quarter" idx="13"/>
          </p:nvPr>
        </p:nvSpPr>
        <p:spPr>
          <a:xfrm>
            <a:off x="191729" y="1704975"/>
            <a:ext cx="8745793" cy="3970611"/>
          </a:xfrm>
        </p:spPr>
        <p:txBody>
          <a:bodyPr/>
          <a:lstStyle/>
          <a:p>
            <a:pPr marL="285750" lvl="0" indent="-285750" defTabSz="914400">
              <a:spcBef>
                <a:spcPct val="0"/>
              </a:spcBef>
              <a:buFont typeface="Arial" panose="020B0604020202020204" pitchFamily="34" charset="0"/>
              <a:buChar char="•"/>
            </a:pPr>
            <a:r>
              <a:rPr lang="en-US" altLang="en-US" sz="2000" i="1" u="sng" dirty="0">
                <a:latin typeface="Arial" panose="020B0604020202020204" pitchFamily="34" charset="0"/>
              </a:rPr>
              <a:t>Mental State Examination (MSE)</a:t>
            </a:r>
          </a:p>
          <a:p>
            <a:pPr marL="285750" lvl="0" indent="-285750" defTabSz="914400">
              <a:spcBef>
                <a:spcPct val="0"/>
              </a:spcBef>
              <a:buFont typeface="Arial" panose="020B0604020202020204" pitchFamily="34" charset="0"/>
              <a:buChar char="•"/>
            </a:pPr>
            <a:endParaRPr lang="en-US" altLang="en-US" sz="2000" i="1" u="sng" dirty="0">
              <a:latin typeface="Arial" panose="020B0604020202020204" pitchFamily="34" charset="0"/>
            </a:endParaRPr>
          </a:p>
          <a:p>
            <a:pPr lvl="1" defTabSz="914400">
              <a:spcBef>
                <a:spcPct val="0"/>
              </a:spcBef>
            </a:pPr>
            <a:r>
              <a:rPr lang="en-US" altLang="en-US" sz="2000" dirty="0">
                <a:latin typeface="Arial" panose="020B0604020202020204" pitchFamily="34" charset="0"/>
              </a:rPr>
              <a:t>The patient should be evaluated for orientation, memory, disturbances of mood and affect, presence of hallucinations, delusions, suicidal and homicidal risk, and judgment (including whether insight into the irrational nature of their symptoms is present).</a:t>
            </a:r>
          </a:p>
          <a:p>
            <a:pPr lvl="1" defTabSz="914400">
              <a:spcBef>
                <a:spcPct val="0"/>
              </a:spcBef>
            </a:pPr>
            <a:r>
              <a:rPr lang="en-US" altLang="en-US" sz="2000" dirty="0">
                <a:latin typeface="Arial" panose="020B0604020202020204" pitchFamily="34" charset="0"/>
              </a:rPr>
              <a:t>Evaluate all patients with OCD for the presence of Tourette or Tic disorder, as these comorbid diagnoses may influence treatment strategy.</a:t>
            </a:r>
          </a:p>
          <a:p>
            <a:pPr lvl="1" defTabSz="914400">
              <a:spcBef>
                <a:spcPct val="0"/>
              </a:spcBef>
            </a:pPr>
            <a:r>
              <a:rPr lang="en-US" altLang="en-US" sz="2000" dirty="0">
                <a:latin typeface="Arial" panose="020B0604020202020204" pitchFamily="34" charset="0"/>
              </a:rPr>
              <a:t>The findings on neurologic and cognitive examination should otherwise be normal. Focal neurologic signs or evidence of cognitive impairment should prompt evaluation for other diagnoses.</a:t>
            </a:r>
          </a:p>
          <a:p>
            <a:endParaRPr lang="en-GB"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a:t>Obsessive Compulsive Disorder (OCD)</a:t>
            </a:r>
          </a:p>
        </p:txBody>
      </p:sp>
      <p:sp>
        <p:nvSpPr>
          <p:cNvPr id="5" name="Subtitle 4"/>
          <p:cNvSpPr>
            <a:spLocks noGrp="1"/>
          </p:cNvSpPr>
          <p:nvPr>
            <p:ph type="subTitle" idx="1"/>
          </p:nvPr>
        </p:nvSpPr>
        <p:spPr>
          <a:xfrm>
            <a:off x="457199" y="1757362"/>
            <a:ext cx="8069943" cy="581025"/>
          </a:xfrm>
        </p:spPr>
        <p:txBody>
          <a:bodyPr/>
          <a:lstStyle/>
          <a:p>
            <a:r>
              <a:rPr lang="en-US" dirty="0"/>
              <a:t>Aims and Objectives</a:t>
            </a:r>
          </a:p>
        </p:txBody>
      </p:sp>
      <p:sp>
        <p:nvSpPr>
          <p:cNvPr id="6" name="Text Placeholder 5"/>
          <p:cNvSpPr>
            <a:spLocks noGrp="1"/>
          </p:cNvSpPr>
          <p:nvPr>
            <p:ph type="body" sz="quarter" idx="13"/>
          </p:nvPr>
        </p:nvSpPr>
        <p:spPr/>
        <p:txBody>
          <a:bodyPr/>
          <a:lstStyle/>
          <a:p>
            <a:r>
              <a:rPr lang="en-GB" sz="2000" dirty="0"/>
              <a:t>To develop an understanding of OCD (aetiology, epidemiology, natural history, neurobiology, genetics, diagnostic criteria, classification, psychopathology, clinical presentation, assessment, risks) and its management (pharmacological, psychological, social). </a:t>
            </a:r>
          </a:p>
          <a:p>
            <a:pPr>
              <a:buNone/>
            </a:pPr>
            <a:endParaRPr lang="en-GB" sz="2000" dirty="0"/>
          </a:p>
          <a:p>
            <a:r>
              <a:rPr lang="en-GB" sz="2000" dirty="0"/>
              <a:t>To develop an understanding of Randomized controlled trail and develop skills for critically appraising them. </a:t>
            </a:r>
          </a:p>
          <a:p>
            <a:pPr>
              <a:buNone/>
            </a:pPr>
            <a:endParaRPr lang="en-GB"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729" y="346077"/>
            <a:ext cx="7772400" cy="679449"/>
          </a:xfrm>
        </p:spPr>
        <p:txBody>
          <a:bodyPr/>
          <a:lstStyle/>
          <a:p>
            <a:r>
              <a:rPr lang="en-GB" dirty="0"/>
              <a:t>Differential Diagnosis</a:t>
            </a:r>
          </a:p>
        </p:txBody>
      </p:sp>
      <p:sp>
        <p:nvSpPr>
          <p:cNvPr id="3" name="Text Placeholder 2"/>
          <p:cNvSpPr>
            <a:spLocks noGrp="1"/>
          </p:cNvSpPr>
          <p:nvPr>
            <p:ph type="body" sz="quarter" idx="13"/>
          </p:nvPr>
        </p:nvSpPr>
        <p:spPr>
          <a:xfrm>
            <a:off x="191730" y="1238865"/>
            <a:ext cx="8760542" cy="4807974"/>
          </a:xfrm>
        </p:spPr>
        <p:txBody>
          <a:bodyPr/>
          <a:lstStyle/>
          <a:p>
            <a:pPr marL="0" lvl="0" indent="0" defTabSz="914400">
              <a:spcBef>
                <a:spcPct val="0"/>
              </a:spcBef>
              <a:buNone/>
            </a:pPr>
            <a:r>
              <a:rPr lang="en-US" altLang="en-US" sz="1800" dirty="0">
                <a:latin typeface="Arial" panose="020B0604020202020204" pitchFamily="34" charset="0"/>
              </a:rPr>
              <a:t>Common pitfall in the treatment of OCD is a failure to make the diagnosis.</a:t>
            </a:r>
          </a:p>
          <a:p>
            <a:pPr marL="0" lvl="0" indent="0" defTabSz="914400">
              <a:spcBef>
                <a:spcPct val="0"/>
              </a:spcBef>
              <a:buNone/>
            </a:pPr>
            <a:r>
              <a:rPr lang="en-US" altLang="en-US" sz="1800" dirty="0">
                <a:latin typeface="Arial" panose="020B0604020202020204" pitchFamily="34" charset="0"/>
              </a:rPr>
              <a:t> </a:t>
            </a:r>
          </a:p>
          <a:p>
            <a:pPr marL="0" lvl="0" indent="0" defTabSz="914400">
              <a:spcBef>
                <a:spcPct val="0"/>
              </a:spcBef>
              <a:buNone/>
            </a:pPr>
            <a:r>
              <a:rPr lang="en-US" altLang="en-US" sz="1800" dirty="0">
                <a:latin typeface="Arial" panose="020B0604020202020204" pitchFamily="34" charset="0"/>
              </a:rPr>
              <a:t>Clinicians should be familiar with the diagnostic criteria and consider OCD in their differentials when evaluating tics, mood and anxiety disorders, or other compulsive behaviors, such as </a:t>
            </a:r>
            <a:r>
              <a:rPr lang="en-US" altLang="en-US" sz="1800" dirty="0" err="1">
                <a:latin typeface="Arial" panose="020B0604020202020204" pitchFamily="34" charset="0"/>
              </a:rPr>
              <a:t>trichotillomania</a:t>
            </a:r>
            <a:r>
              <a:rPr lang="en-US" altLang="en-US" sz="1800" dirty="0">
                <a:latin typeface="Arial" panose="020B0604020202020204" pitchFamily="34" charset="0"/>
              </a:rPr>
              <a:t> or </a:t>
            </a:r>
            <a:r>
              <a:rPr lang="en-US" altLang="en-US" sz="1800" dirty="0" err="1">
                <a:latin typeface="Arial" panose="020B0604020202020204" pitchFamily="34" charset="0"/>
              </a:rPr>
              <a:t>neuro</a:t>
            </a:r>
            <a:r>
              <a:rPr lang="en-US" altLang="en-US" sz="1800" dirty="0">
                <a:latin typeface="Arial" panose="020B0604020202020204" pitchFamily="34" charset="0"/>
              </a:rPr>
              <a:t>-dermatitis.</a:t>
            </a:r>
          </a:p>
          <a:p>
            <a:pPr marL="0" lvl="0" indent="0" defTabSz="914400">
              <a:spcBef>
                <a:spcPct val="0"/>
              </a:spcBef>
              <a:buNone/>
            </a:pPr>
            <a:endParaRPr lang="en-US" altLang="en-US" sz="1800" dirty="0">
              <a:latin typeface="Arial" panose="020B0604020202020204" pitchFamily="34" charset="0"/>
            </a:endParaRPr>
          </a:p>
          <a:p>
            <a:pPr marL="0" lvl="0" indent="0" defTabSz="914400">
              <a:spcBef>
                <a:spcPct val="0"/>
              </a:spcBef>
              <a:buNone/>
            </a:pPr>
            <a:r>
              <a:rPr lang="en-US" altLang="en-US" sz="1800" dirty="0">
                <a:latin typeface="Arial" panose="020B0604020202020204" pitchFamily="34" charset="0"/>
              </a:rPr>
              <a:t>Another common pitfall is the failure to identify the </a:t>
            </a:r>
            <a:r>
              <a:rPr lang="en-US" altLang="en-US" sz="1800" dirty="0" err="1">
                <a:latin typeface="Arial" panose="020B0604020202020204" pitchFamily="34" charset="0"/>
              </a:rPr>
              <a:t>comorbid</a:t>
            </a:r>
            <a:r>
              <a:rPr lang="en-US" altLang="en-US" sz="1800" dirty="0">
                <a:latin typeface="Arial" panose="020B0604020202020204" pitchFamily="34" charset="0"/>
              </a:rPr>
              <a:t> diagnoses frequently encountered in patients with OCD. </a:t>
            </a:r>
          </a:p>
          <a:p>
            <a:pPr marL="0" lvl="0" indent="0" defTabSz="914400">
              <a:spcBef>
                <a:spcPct val="0"/>
              </a:spcBef>
              <a:buNone/>
            </a:pPr>
            <a:endParaRPr lang="en-US" altLang="en-US" sz="1800" dirty="0">
              <a:latin typeface="Arial" panose="020B0604020202020204" pitchFamily="34" charset="0"/>
            </a:endParaRPr>
          </a:p>
          <a:p>
            <a:pPr marL="0" lvl="0" indent="0" defTabSz="914400">
              <a:spcBef>
                <a:spcPct val="0"/>
              </a:spcBef>
              <a:buNone/>
            </a:pPr>
            <a:r>
              <a:rPr lang="en-US" altLang="en-US" sz="1800" dirty="0">
                <a:latin typeface="Arial" panose="020B0604020202020204" pitchFamily="34" charset="0"/>
              </a:rPr>
              <a:t>These can include the following:</a:t>
            </a:r>
          </a:p>
          <a:p>
            <a:pPr lvl="0">
              <a:spcBef>
                <a:spcPct val="0"/>
              </a:spcBef>
            </a:pPr>
            <a:endParaRPr lang="en-GB" altLang="en-US" sz="1800" dirty="0">
              <a:latin typeface="Arial" panose="020B0604020202020204" pitchFamily="34" charset="0"/>
            </a:endParaRPr>
          </a:p>
          <a:p>
            <a:pPr lvl="0">
              <a:spcBef>
                <a:spcPct val="0"/>
              </a:spcBef>
            </a:pPr>
            <a:r>
              <a:rPr lang="en-GB" altLang="en-US" sz="1800" dirty="0">
                <a:latin typeface="Arial" panose="020B0604020202020204" pitchFamily="34" charset="0"/>
              </a:rPr>
              <a:t>Major depressive disorder			Panic disorder  	</a:t>
            </a:r>
          </a:p>
          <a:p>
            <a:pPr lvl="0">
              <a:spcBef>
                <a:spcPct val="0"/>
              </a:spcBef>
            </a:pPr>
            <a:r>
              <a:rPr lang="en-GB" altLang="en-US" sz="1800" dirty="0">
                <a:latin typeface="Arial" panose="020B0604020202020204" pitchFamily="34" charset="0"/>
              </a:rPr>
              <a:t>Body dysmorphic disorder 			Generalized anxiety disorder 		</a:t>
            </a:r>
          </a:p>
          <a:p>
            <a:pPr lvl="0">
              <a:spcBef>
                <a:spcPct val="0"/>
              </a:spcBef>
            </a:pPr>
            <a:r>
              <a:rPr lang="en-GB" altLang="en-US" sz="1800" dirty="0">
                <a:latin typeface="Arial" panose="020B0604020202020204" pitchFamily="34" charset="0"/>
              </a:rPr>
              <a:t>Social phobia and simple phobia		ADHD 				</a:t>
            </a:r>
          </a:p>
          <a:p>
            <a:pPr lvl="0">
              <a:spcBef>
                <a:spcPct val="0"/>
              </a:spcBef>
            </a:pPr>
            <a:r>
              <a:rPr lang="en-GB" altLang="en-US" sz="1800" dirty="0">
                <a:latin typeface="Arial" panose="020B0604020202020204" pitchFamily="34" charset="0"/>
              </a:rPr>
              <a:t>Tourette syndrome					Other tic disorders		</a:t>
            </a:r>
          </a:p>
          <a:p>
            <a:pPr lvl="0">
              <a:spcBef>
                <a:spcPct val="0"/>
              </a:spcBef>
            </a:pPr>
            <a:r>
              <a:rPr lang="en-GB" altLang="en-US" sz="1800" dirty="0">
                <a:latin typeface="Arial" panose="020B0604020202020204" pitchFamily="34" charset="0"/>
              </a:rPr>
              <a:t>Trichotillomania					Neuro-dermatitis 			</a:t>
            </a:r>
          </a:p>
          <a:p>
            <a:pPr lvl="0">
              <a:spcBef>
                <a:spcPct val="0"/>
              </a:spcBef>
            </a:pPr>
            <a:r>
              <a:rPr lang="en-GB" altLang="en-US" sz="1800" dirty="0">
                <a:latin typeface="Arial" panose="020B0604020202020204" pitchFamily="34" charset="0"/>
              </a:rPr>
              <a:t>Idiopathic torticollis 				Substance abuse </a:t>
            </a:r>
          </a:p>
          <a:p>
            <a:pPr lvl="0">
              <a:spcBef>
                <a:spcPct val="0"/>
              </a:spcBef>
            </a:pPr>
            <a:r>
              <a:rPr lang="en-GB" altLang="en-US" sz="1800" dirty="0">
                <a:latin typeface="Arial" panose="020B0604020202020204" pitchFamily="34" charset="0"/>
              </a:rPr>
              <a:t>Eating disorders</a:t>
            </a:r>
            <a:endParaRPr lang="en-GB"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Differential Diagnosis </a:t>
            </a:r>
            <a:r>
              <a:rPr lang="en-GB" sz="1800" dirty="0"/>
              <a:t>Continued</a:t>
            </a:r>
            <a:endParaRPr lang="en-GB" dirty="0"/>
          </a:p>
        </p:txBody>
      </p:sp>
      <p:sp>
        <p:nvSpPr>
          <p:cNvPr id="3" name="Text Placeholder 2"/>
          <p:cNvSpPr>
            <a:spLocks noGrp="1"/>
          </p:cNvSpPr>
          <p:nvPr>
            <p:ph type="body" sz="quarter" idx="13"/>
          </p:nvPr>
        </p:nvSpPr>
        <p:spPr/>
        <p:txBody>
          <a:bodyPr/>
          <a:lstStyle/>
          <a:p>
            <a:pPr lvl="0">
              <a:spcBef>
                <a:spcPct val="0"/>
              </a:spcBef>
            </a:pPr>
            <a:r>
              <a:rPr lang="en-GB" altLang="en-US" sz="1800" dirty="0">
                <a:latin typeface="Arial" panose="020B0604020202020204" pitchFamily="34" charset="0"/>
              </a:rPr>
              <a:t>Identification of these diagnoses guides treatment interventions and identifies patients who are at higher risk for suicide or self-harm. </a:t>
            </a:r>
          </a:p>
          <a:p>
            <a:pPr lvl="0">
              <a:spcBef>
                <a:spcPct val="0"/>
              </a:spcBef>
            </a:pPr>
            <a:endParaRPr lang="en-GB" altLang="en-US" sz="1800" dirty="0">
              <a:latin typeface="Arial" panose="020B0604020202020204" pitchFamily="34" charset="0"/>
            </a:endParaRPr>
          </a:p>
          <a:p>
            <a:pPr lvl="0">
              <a:spcBef>
                <a:spcPct val="0"/>
              </a:spcBef>
            </a:pPr>
            <a:r>
              <a:rPr lang="en-GB" altLang="en-US" sz="1800" dirty="0">
                <a:latin typeface="Arial" panose="020B0604020202020204" pitchFamily="34" charset="0"/>
              </a:rPr>
              <a:t>Not surprisingly, patients with OCD have a significant risk for suicide, which increases with the severity of symptoms and the number of concurrent psychiatric diagnoses.</a:t>
            </a:r>
          </a:p>
          <a:p>
            <a:pPr lvl="0">
              <a:spcBef>
                <a:spcPct val="0"/>
              </a:spcBef>
            </a:pPr>
            <a:endParaRPr lang="en-GB" altLang="en-US" sz="1800" dirty="0">
              <a:latin typeface="Arial" panose="020B0604020202020204" pitchFamily="34" charset="0"/>
            </a:endParaRPr>
          </a:p>
          <a:p>
            <a:pPr lvl="0">
              <a:spcBef>
                <a:spcPct val="0"/>
              </a:spcBef>
            </a:pPr>
            <a:r>
              <a:rPr lang="en-GB" altLang="en-US" sz="1800" dirty="0">
                <a:latin typeface="Arial" panose="020B0604020202020204" pitchFamily="34" charset="0"/>
              </a:rPr>
              <a:t>Persons with OCD often do not seek treatment. </a:t>
            </a:r>
          </a:p>
          <a:p>
            <a:pPr lvl="0">
              <a:spcBef>
                <a:spcPct val="0"/>
              </a:spcBef>
            </a:pPr>
            <a:endParaRPr lang="en-GB" altLang="en-US" sz="1800" dirty="0">
              <a:latin typeface="Arial" panose="020B0604020202020204" pitchFamily="34" charset="0"/>
            </a:endParaRPr>
          </a:p>
          <a:p>
            <a:pPr lvl="0">
              <a:spcBef>
                <a:spcPct val="0"/>
              </a:spcBef>
            </a:pPr>
            <a:r>
              <a:rPr lang="en-GB" altLang="en-US" sz="1800" dirty="0">
                <a:latin typeface="Arial" panose="020B0604020202020204" pitchFamily="34" charset="0"/>
              </a:rPr>
              <a:t>Many individuals with OCD delay for years before obtaining an evaluation for obsessive-compulsive (OC) symptoms. </a:t>
            </a:r>
          </a:p>
          <a:p>
            <a:pPr lvl="0">
              <a:spcBef>
                <a:spcPct val="0"/>
              </a:spcBef>
            </a:pPr>
            <a:endParaRPr lang="en-GB" altLang="en-US" sz="1800" dirty="0">
              <a:latin typeface="Arial" panose="020B0604020202020204" pitchFamily="34" charset="0"/>
            </a:endParaRPr>
          </a:p>
          <a:p>
            <a:pPr lvl="0">
              <a:spcBef>
                <a:spcPct val="0"/>
              </a:spcBef>
            </a:pPr>
            <a:r>
              <a:rPr lang="en-GB" altLang="en-US" sz="1800" dirty="0">
                <a:latin typeface="Arial" panose="020B0604020202020204" pitchFamily="34" charset="0"/>
              </a:rPr>
              <a:t>Patients with OCD often feel shame regarding their symptoms and put great effort into concealing them from family, friends, and health care providers.</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476" y="1025526"/>
            <a:ext cx="8568813" cy="679449"/>
          </a:xfrm>
        </p:spPr>
        <p:txBody>
          <a:bodyPr/>
          <a:lstStyle/>
          <a:p>
            <a:r>
              <a:rPr lang="en-GB" dirty="0"/>
              <a:t>Treatment &amp; Management Overview</a:t>
            </a:r>
          </a:p>
        </p:txBody>
      </p:sp>
      <p:sp>
        <p:nvSpPr>
          <p:cNvPr id="3" name="Text Placeholder 2"/>
          <p:cNvSpPr>
            <a:spLocks noGrp="1"/>
          </p:cNvSpPr>
          <p:nvPr>
            <p:ph type="body" sz="quarter" idx="13"/>
          </p:nvPr>
        </p:nvSpPr>
        <p:spPr>
          <a:xfrm>
            <a:off x="206477" y="1704975"/>
            <a:ext cx="8775291" cy="3970611"/>
          </a:xfrm>
        </p:spPr>
        <p:txBody>
          <a:bodyPr/>
          <a:lstStyle/>
          <a:p>
            <a:pPr marL="285750" indent="-285750">
              <a:buFont typeface="Arial" panose="020B0604020202020204" pitchFamily="34" charset="0"/>
              <a:buChar char="•"/>
            </a:pPr>
            <a:r>
              <a:rPr lang="en-GB" sz="1600" dirty="0"/>
              <a:t>OCD is a </a:t>
            </a:r>
            <a:r>
              <a:rPr lang="en-GB" sz="1600" b="1" dirty="0"/>
              <a:t>chronic illness </a:t>
            </a:r>
            <a:r>
              <a:rPr lang="en-GB" sz="1600" dirty="0"/>
              <a:t>that usually can be treated in an outpatient setting. </a:t>
            </a:r>
          </a:p>
          <a:p>
            <a:pPr marL="285750" indent="-285750">
              <a:buFont typeface="Arial" panose="020B0604020202020204" pitchFamily="34" charset="0"/>
              <a:buChar char="•"/>
            </a:pPr>
            <a:r>
              <a:rPr lang="en-GB" sz="1600" dirty="0"/>
              <a:t>The mainstays of treatment of OCD include the use of </a:t>
            </a:r>
            <a:r>
              <a:rPr lang="en-GB" sz="1600" dirty="0" err="1"/>
              <a:t>serotoninergic</a:t>
            </a:r>
            <a:r>
              <a:rPr lang="en-GB" sz="1600" dirty="0"/>
              <a:t> antidepressant medications (</a:t>
            </a:r>
            <a:r>
              <a:rPr lang="en-GB" sz="1600" b="1" dirty="0"/>
              <a:t>SSRI’s</a:t>
            </a:r>
            <a:r>
              <a:rPr lang="en-GB" sz="1600" dirty="0"/>
              <a:t> mainly) </a:t>
            </a:r>
          </a:p>
          <a:p>
            <a:pPr marL="285750" indent="-285750">
              <a:buFont typeface="Arial" panose="020B0604020202020204" pitchFamily="34" charset="0"/>
              <a:buChar char="•"/>
            </a:pPr>
            <a:r>
              <a:rPr lang="en-GB" sz="1600" dirty="0"/>
              <a:t>Behavioural therapy (</a:t>
            </a:r>
            <a:r>
              <a:rPr lang="en-GB" sz="1600" b="1" dirty="0"/>
              <a:t>exposure and response prevention </a:t>
            </a:r>
            <a:r>
              <a:rPr lang="en-GB" sz="1600" dirty="0"/>
              <a:t>and some forms of </a:t>
            </a:r>
            <a:r>
              <a:rPr lang="en-GB" sz="1600" b="1" dirty="0"/>
              <a:t>CBT</a:t>
            </a:r>
            <a:r>
              <a:rPr lang="en-GB" sz="1600" dirty="0"/>
              <a:t>), education and family interventions, </a:t>
            </a:r>
          </a:p>
          <a:p>
            <a:pPr marL="285750" indent="-285750">
              <a:buFont typeface="Arial" panose="020B0604020202020204" pitchFamily="34" charset="0"/>
              <a:buChar char="•"/>
            </a:pPr>
            <a:r>
              <a:rPr lang="en-GB" sz="1600" dirty="0"/>
              <a:t>In extremely refractory cases, </a:t>
            </a:r>
            <a:r>
              <a:rPr lang="en-GB" sz="1600" b="1" dirty="0" err="1"/>
              <a:t>neuro</a:t>
            </a:r>
            <a:r>
              <a:rPr lang="en-GB" sz="1600" b="1" dirty="0"/>
              <a:t>-surgery.</a:t>
            </a:r>
          </a:p>
          <a:p>
            <a:pPr marL="285750" indent="-285750">
              <a:buFont typeface="Arial" panose="020B0604020202020204" pitchFamily="34" charset="0"/>
              <a:buChar char="•"/>
            </a:pPr>
            <a:r>
              <a:rPr lang="en-GB" sz="1600" dirty="0"/>
              <a:t>Patients who have achieved remission of symptoms with behavioural therapy alone may never require medication and may instead need only to return to therapy if they have an exacerbation of their illness. </a:t>
            </a:r>
          </a:p>
          <a:p>
            <a:pPr marL="285750" indent="-285750">
              <a:buFont typeface="Arial" panose="020B0604020202020204" pitchFamily="34" charset="0"/>
              <a:buChar char="•"/>
            </a:pPr>
            <a:r>
              <a:rPr lang="en-GB" sz="1600" dirty="0"/>
              <a:t>Patients treated with a combined approach; these can discontinue medication, maintaining a remission with behavioural interventions alone. However, many patients require </a:t>
            </a:r>
            <a:r>
              <a:rPr lang="en-GB" sz="1600" b="1" dirty="0"/>
              <a:t>ongoing medication </a:t>
            </a:r>
            <a:r>
              <a:rPr lang="en-GB" sz="1600" dirty="0"/>
              <a:t>to prevent relapse.</a:t>
            </a:r>
          </a:p>
          <a:p>
            <a:pPr marL="285750" indent="-285750">
              <a:buFont typeface="Arial" panose="020B0604020202020204" pitchFamily="34" charset="0"/>
              <a:buChar char="•"/>
            </a:pPr>
            <a:r>
              <a:rPr lang="en-GB" sz="1600" dirty="0"/>
              <a:t>Consider hospitalization for a patient with OCD if a suicide risk exists or if the individual’s symptoms are sufficiently severe to impair the patient's ability to care for himself/herself safely at home. If inpatient care is necessary, admitting the patient to a psychiatric unit whose staff is familiar with OCD and behavioural therapy is preferable.</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80" y="0"/>
            <a:ext cx="7772400" cy="679449"/>
          </a:xfrm>
        </p:spPr>
        <p:txBody>
          <a:bodyPr/>
          <a:lstStyle/>
          <a:p>
            <a:r>
              <a:rPr lang="en-GB" dirty="0">
                <a:solidFill>
                  <a:schemeClr val="accent2">
                    <a:lumMod val="75000"/>
                  </a:schemeClr>
                </a:solidFill>
              </a:rPr>
              <a:t>Treatment &amp; Management</a:t>
            </a:r>
          </a:p>
        </p:txBody>
      </p:sp>
      <p:sp>
        <p:nvSpPr>
          <p:cNvPr id="3" name="Text Placeholder 2"/>
          <p:cNvSpPr>
            <a:spLocks noGrp="1"/>
          </p:cNvSpPr>
          <p:nvPr>
            <p:ph type="body" sz="quarter" idx="13"/>
          </p:nvPr>
        </p:nvSpPr>
        <p:spPr>
          <a:xfrm>
            <a:off x="176980" y="943897"/>
            <a:ext cx="8834285" cy="4955458"/>
          </a:xfrm>
        </p:spPr>
        <p:txBody>
          <a:bodyPr/>
          <a:lstStyle/>
          <a:p>
            <a:pPr marL="0" indent="0">
              <a:buNone/>
            </a:pPr>
            <a:r>
              <a:rPr lang="en-GB" sz="1600" b="1" u="sng" dirty="0"/>
              <a:t>Pharmacological Rx</a:t>
            </a:r>
          </a:p>
          <a:p>
            <a:pPr marL="285750" indent="-285750">
              <a:buFont typeface="Arial" panose="020B0604020202020204" pitchFamily="34" charset="0"/>
              <a:buChar char="•"/>
            </a:pPr>
            <a:r>
              <a:rPr lang="en-GB" sz="1600" dirty="0"/>
              <a:t>First-line pharmacologic treatments - </a:t>
            </a:r>
            <a:r>
              <a:rPr lang="en-GB" sz="1600" b="1" dirty="0"/>
              <a:t>SSRI’s</a:t>
            </a:r>
            <a:r>
              <a:rPr lang="en-GB" sz="1600" dirty="0"/>
              <a:t> (</a:t>
            </a:r>
            <a:r>
              <a:rPr lang="en-GB" sz="1600" dirty="0" err="1"/>
              <a:t>Fluoxetine</a:t>
            </a:r>
            <a:r>
              <a:rPr lang="en-GB" sz="1600" dirty="0"/>
              <a:t>, </a:t>
            </a:r>
            <a:r>
              <a:rPr lang="en-GB" sz="1600" dirty="0" err="1"/>
              <a:t>Fluvoxamine</a:t>
            </a:r>
            <a:r>
              <a:rPr lang="en-GB" sz="1600" dirty="0"/>
              <a:t>, </a:t>
            </a:r>
            <a:r>
              <a:rPr lang="en-GB" sz="1600" dirty="0" err="1"/>
              <a:t>Sertraline</a:t>
            </a:r>
            <a:r>
              <a:rPr lang="en-GB" sz="1600" dirty="0"/>
              <a:t>, </a:t>
            </a:r>
            <a:r>
              <a:rPr lang="en-GB" sz="1600" dirty="0" err="1"/>
              <a:t>Paroxetine</a:t>
            </a:r>
            <a:r>
              <a:rPr lang="en-GB" sz="1600" dirty="0"/>
              <a:t>, </a:t>
            </a:r>
            <a:r>
              <a:rPr lang="en-GB" sz="1600" dirty="0" err="1"/>
              <a:t>Citalopram</a:t>
            </a:r>
            <a:r>
              <a:rPr lang="en-GB" sz="1600" dirty="0"/>
              <a:t>, </a:t>
            </a:r>
            <a:r>
              <a:rPr lang="en-GB" sz="1600" dirty="0" err="1"/>
              <a:t>Escitalopram</a:t>
            </a:r>
            <a:r>
              <a:rPr lang="en-GB" sz="1600" dirty="0"/>
              <a:t>)</a:t>
            </a:r>
          </a:p>
          <a:p>
            <a:pPr marL="285750" indent="-285750">
              <a:buFont typeface="Arial" panose="020B0604020202020204" pitchFamily="34" charset="0"/>
              <a:buChar char="•"/>
            </a:pPr>
            <a:r>
              <a:rPr lang="en-GB" sz="1600" dirty="0" err="1"/>
              <a:t>Tricyclic</a:t>
            </a:r>
            <a:r>
              <a:rPr lang="en-GB" sz="1600" dirty="0"/>
              <a:t> antidepressant [TCA] (</a:t>
            </a:r>
            <a:r>
              <a:rPr lang="en-GB" sz="1600" b="1" dirty="0" err="1"/>
              <a:t>Clomipramine</a:t>
            </a:r>
            <a:r>
              <a:rPr lang="en-GB" sz="1600" dirty="0"/>
              <a:t>) with 5-HT and NE reuptake inhibition.</a:t>
            </a:r>
          </a:p>
          <a:p>
            <a:pPr marL="285750" indent="-285750">
              <a:buFont typeface="Arial" panose="020B0604020202020204" pitchFamily="34" charset="0"/>
              <a:buChar char="•"/>
            </a:pPr>
            <a:r>
              <a:rPr lang="en-GB" sz="1600" dirty="0"/>
              <a:t>Possible alternatives include </a:t>
            </a:r>
            <a:r>
              <a:rPr lang="en-GB" sz="1600" b="1" dirty="0" err="1"/>
              <a:t>Venlafaxine</a:t>
            </a:r>
            <a:r>
              <a:rPr lang="en-GB" sz="1600" dirty="0"/>
              <a:t>, a serotonin </a:t>
            </a:r>
            <a:r>
              <a:rPr lang="en-GB" sz="1600" dirty="0" err="1"/>
              <a:t>norepinephrine</a:t>
            </a:r>
            <a:r>
              <a:rPr lang="en-GB" sz="1600" dirty="0"/>
              <a:t> reuptake inhibitor (</a:t>
            </a:r>
            <a:r>
              <a:rPr lang="en-GB" sz="1600" b="1" dirty="0"/>
              <a:t>SNRI</a:t>
            </a:r>
            <a:r>
              <a:rPr lang="en-GB" sz="1600" dirty="0"/>
              <a:t>).</a:t>
            </a:r>
          </a:p>
          <a:p>
            <a:pPr marL="285750" indent="-285750">
              <a:buFont typeface="Arial" panose="020B0604020202020204" pitchFamily="34" charset="0"/>
              <a:buChar char="•"/>
            </a:pPr>
            <a:r>
              <a:rPr lang="en-GB" sz="1600" dirty="0"/>
              <a:t>All of these are </a:t>
            </a:r>
            <a:r>
              <a:rPr lang="en-GB" sz="1600" b="1" dirty="0"/>
              <a:t>commonly used </a:t>
            </a:r>
            <a:r>
              <a:rPr lang="en-GB" sz="1600" dirty="0"/>
              <a:t>to treat OCD</a:t>
            </a:r>
          </a:p>
          <a:p>
            <a:pPr marL="285750" indent="-285750">
              <a:buFont typeface="Arial" panose="020B0604020202020204" pitchFamily="34" charset="0"/>
              <a:buChar char="•"/>
            </a:pPr>
            <a:r>
              <a:rPr lang="en-GB" sz="1600" dirty="0"/>
              <a:t>Unlike in the case of major depression, complete or near-complete remission of OCD symptoms is rare with only </a:t>
            </a:r>
            <a:r>
              <a:rPr lang="en-GB" sz="1600" dirty="0" err="1"/>
              <a:t>serotonergic</a:t>
            </a:r>
            <a:r>
              <a:rPr lang="en-GB" sz="1600" dirty="0"/>
              <a:t> antidepressant treatment. More typically, perhaps half of patients may experience symptom reductions of 30-50%, as measured by the Y-BOCS, with many other patients failing to achieve even this degree of relief.</a:t>
            </a:r>
          </a:p>
          <a:p>
            <a:pPr marL="285750" indent="-285750">
              <a:buFont typeface="Arial" panose="020B0604020202020204" pitchFamily="34" charset="0"/>
              <a:buChar char="•"/>
            </a:pPr>
            <a:r>
              <a:rPr lang="en-GB" sz="1600" dirty="0"/>
              <a:t>Doses above those needed for treatment of depression may be more effective for some patients. </a:t>
            </a:r>
          </a:p>
          <a:p>
            <a:pPr marL="285750" indent="-285750">
              <a:buFont typeface="Arial" panose="020B0604020202020204" pitchFamily="34" charset="0"/>
              <a:buChar char="•"/>
            </a:pPr>
            <a:r>
              <a:rPr lang="en-GB" sz="1600" dirty="0"/>
              <a:t>A therapeutic dose </a:t>
            </a:r>
            <a:r>
              <a:rPr lang="en-GB" sz="1600" b="1" dirty="0"/>
              <a:t>for 6-10 weeks </a:t>
            </a:r>
            <a:r>
              <a:rPr lang="en-GB" sz="1600" dirty="0"/>
              <a:t>may be required to observe a clinical response. </a:t>
            </a:r>
          </a:p>
          <a:p>
            <a:pPr marL="285750" indent="-285750">
              <a:buFont typeface="Arial" panose="020B0604020202020204" pitchFamily="34" charset="0"/>
              <a:buChar char="•"/>
            </a:pPr>
            <a:r>
              <a:rPr lang="en-GB" sz="1600" dirty="0"/>
              <a:t>Response tends to </a:t>
            </a:r>
            <a:r>
              <a:rPr lang="en-GB" sz="1600" b="1" dirty="0"/>
              <a:t>be slow and continue for at least 12 weeks </a:t>
            </a:r>
            <a:r>
              <a:rPr lang="en-GB" sz="1600" dirty="0"/>
              <a:t>unlike the use of these same antidepressants in the treatment of major depressive episodes, where responses are more often seen somewhat earlier.</a:t>
            </a:r>
          </a:p>
          <a:p>
            <a:endParaRPr lang="en-GB"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lumMod val="75000"/>
                  </a:schemeClr>
                </a:solidFill>
              </a:rPr>
              <a:t>Treatment &amp; Management</a:t>
            </a:r>
          </a:p>
        </p:txBody>
      </p:sp>
      <p:sp>
        <p:nvSpPr>
          <p:cNvPr id="3" name="Text Placeholder 2"/>
          <p:cNvSpPr>
            <a:spLocks noGrp="1"/>
          </p:cNvSpPr>
          <p:nvPr>
            <p:ph type="body" sz="quarter" idx="13"/>
          </p:nvPr>
        </p:nvSpPr>
        <p:spPr/>
        <p:txBody>
          <a:bodyPr/>
          <a:lstStyle/>
          <a:p>
            <a:pPr marL="0" indent="0">
              <a:buNone/>
            </a:pPr>
            <a:r>
              <a:rPr lang="en-GB" sz="1800" b="1" u="sng" dirty="0"/>
              <a:t>Psychotherapy Rx</a:t>
            </a:r>
          </a:p>
          <a:p>
            <a:pPr marL="285750" indent="-285750">
              <a:buFont typeface="Arial" panose="020B0604020202020204" pitchFamily="34" charset="0"/>
              <a:buChar char="•"/>
            </a:pPr>
            <a:r>
              <a:rPr lang="en-GB" sz="1800" dirty="0"/>
              <a:t>Behavioural therapy is a first-line treatment that should be undertaken with a psychotherapist who has specific training and experience </a:t>
            </a:r>
          </a:p>
          <a:p>
            <a:pPr marL="285750" indent="-285750">
              <a:buFont typeface="Arial" panose="020B0604020202020204" pitchFamily="34" charset="0"/>
              <a:buChar char="•"/>
            </a:pPr>
            <a:r>
              <a:rPr lang="en-GB" sz="1800" b="1" dirty="0"/>
              <a:t>Exposure and response (or ritual) prevention (ERP) </a:t>
            </a:r>
            <a:r>
              <a:rPr lang="en-GB" sz="1800" dirty="0"/>
              <a:t>is the important and specific core element in behavioural therapy for OCD. </a:t>
            </a:r>
          </a:p>
          <a:p>
            <a:pPr marL="285750" indent="-285750">
              <a:buFont typeface="Arial" panose="020B0604020202020204" pitchFamily="34" charset="0"/>
              <a:buChar char="•"/>
            </a:pPr>
            <a:r>
              <a:rPr lang="en-GB" sz="1800" dirty="0"/>
              <a:t>The patient rank orders OCD situations he or she perceives as threatening, and then the patient is systematically exposed to symptom triggers of gradually increasing intensity, while the individual is to suppress his or her usual ritualized response. </a:t>
            </a:r>
          </a:p>
          <a:p>
            <a:pPr marL="285750" indent="-285750">
              <a:buFont typeface="Arial" panose="020B0604020202020204" pitchFamily="34" charset="0"/>
              <a:buChar char="•"/>
            </a:pPr>
            <a:r>
              <a:rPr lang="en-GB" sz="1800" dirty="0"/>
              <a:t>When a patient does not respond in the face of a potent trigger, extinction of the response can take place. </a:t>
            </a:r>
          </a:p>
          <a:p>
            <a:pPr marL="285750" indent="-285750">
              <a:buFont typeface="Arial" panose="020B0604020202020204" pitchFamily="34" charset="0"/>
              <a:buChar char="•"/>
            </a:pPr>
            <a:r>
              <a:rPr lang="en-GB" sz="1800" dirty="0"/>
              <a:t>ERP is now usually administered as part of a broader program of </a:t>
            </a:r>
            <a:r>
              <a:rPr lang="en-GB" sz="1800" b="1" dirty="0"/>
              <a:t>CBT specifically designed for OCD. </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lumMod val="75000"/>
                  </a:schemeClr>
                </a:solidFill>
              </a:rPr>
              <a:t>Treatment &amp; Management</a:t>
            </a:r>
            <a:endParaRPr lang="en-GB" dirty="0"/>
          </a:p>
        </p:txBody>
      </p:sp>
      <p:sp>
        <p:nvSpPr>
          <p:cNvPr id="3" name="Text Placeholder 2"/>
          <p:cNvSpPr>
            <a:spLocks noGrp="1"/>
          </p:cNvSpPr>
          <p:nvPr>
            <p:ph type="body" sz="quarter" idx="13"/>
          </p:nvPr>
        </p:nvSpPr>
        <p:spPr/>
        <p:txBody>
          <a:bodyPr/>
          <a:lstStyle/>
          <a:p>
            <a:pPr marL="285750" indent="-285750">
              <a:buFont typeface="Arial" panose="020B0604020202020204" pitchFamily="34" charset="0"/>
              <a:buChar char="•"/>
            </a:pPr>
            <a:r>
              <a:rPr lang="en-GB" sz="1600" dirty="0"/>
              <a:t>Other elements of CBT that are used include identifying and challenging the cognitive distortions of OCD symptoms </a:t>
            </a:r>
          </a:p>
          <a:p>
            <a:r>
              <a:rPr lang="en-GB" sz="1600" dirty="0"/>
              <a:t>	(</a:t>
            </a:r>
            <a:r>
              <a:rPr lang="en-GB" sz="1600" dirty="0" err="1"/>
              <a:t>e.g</a:t>
            </a:r>
            <a:r>
              <a:rPr lang="en-GB" sz="1600" dirty="0"/>
              <a:t>, intolerance of uncertainty, black-and-white thinking, focusing on 	unlikely extreme possibilities instead of viewing the future in a balanced 	manner, ascribing over importance to thoughts, excessive concern about 	the importance of one's thoughts, inflated sense of responsibility). </a:t>
            </a:r>
          </a:p>
          <a:p>
            <a:pPr marL="285750" indent="-285750">
              <a:buFont typeface="Arial" panose="020B0604020202020204" pitchFamily="34" charset="0"/>
              <a:buChar char="•"/>
            </a:pPr>
            <a:r>
              <a:rPr lang="en-GB" sz="1600" dirty="0"/>
              <a:t>After making the patient aware of his or her irrational thoughts, the therapist works to have the patient counter them with more rational thoughts and do cost/benefit analyses regarding performing his or her rituals.</a:t>
            </a:r>
          </a:p>
          <a:p>
            <a:pPr marL="285750" indent="-285750">
              <a:buFont typeface="Arial" panose="020B0604020202020204" pitchFamily="34" charset="0"/>
              <a:buChar char="•"/>
            </a:pPr>
            <a:r>
              <a:rPr lang="en-GB" sz="1600" b="1" dirty="0"/>
              <a:t>Meditation and relaxation techniques </a:t>
            </a:r>
            <a:r>
              <a:rPr lang="en-GB" sz="1600" dirty="0"/>
              <a:t>may be useful, but not during active ERP</a:t>
            </a:r>
          </a:p>
          <a:p>
            <a:pPr marL="285750" indent="-285750">
              <a:buFont typeface="Arial" panose="020B0604020202020204" pitchFamily="34" charset="0"/>
              <a:buChar char="•"/>
            </a:pPr>
            <a:r>
              <a:rPr lang="en-GB" sz="1600" b="1" dirty="0"/>
              <a:t>Psychodynamic psychotherapy </a:t>
            </a:r>
            <a:r>
              <a:rPr lang="en-GB" sz="1600" dirty="0"/>
              <a:t>alone has generally not been found to be helpful in ameliorating OCD symptoms. It may, however, be useful in working on a patient's resistance to accepting recommended treatments or in helping the patient to appreciate the interpersonal effects that his or her OCD symptoms are having on others.</a:t>
            </a:r>
            <a:r>
              <a:rPr lang="en-GB" sz="1600" baseline="30000" dirty="0"/>
              <a:t> </a:t>
            </a:r>
            <a:endParaRPr lang="en-GB" sz="1600" dirty="0"/>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465" y="524081"/>
            <a:ext cx="7772400" cy="1083493"/>
          </a:xfrm>
        </p:spPr>
        <p:txBody>
          <a:bodyPr/>
          <a:lstStyle/>
          <a:p>
            <a:r>
              <a:rPr lang="en-GB" sz="2800" dirty="0">
                <a:solidFill>
                  <a:schemeClr val="accent2">
                    <a:lumMod val="75000"/>
                  </a:schemeClr>
                </a:solidFill>
              </a:rPr>
              <a:t>Treatment &amp; Management</a:t>
            </a:r>
            <a:br>
              <a:rPr lang="en-GB" sz="2800" dirty="0">
                <a:solidFill>
                  <a:srgbClr val="164B4F"/>
                </a:solidFill>
              </a:rPr>
            </a:br>
            <a:r>
              <a:rPr lang="en-GB" sz="2800" dirty="0"/>
              <a:t>(Rx Resistant Strategies)</a:t>
            </a:r>
          </a:p>
        </p:txBody>
      </p:sp>
      <p:sp>
        <p:nvSpPr>
          <p:cNvPr id="3" name="Text Placeholder 2"/>
          <p:cNvSpPr>
            <a:spLocks noGrp="1"/>
          </p:cNvSpPr>
          <p:nvPr>
            <p:ph type="body" sz="quarter" idx="13"/>
          </p:nvPr>
        </p:nvSpPr>
        <p:spPr>
          <a:xfrm>
            <a:off x="457200" y="1607574"/>
            <a:ext cx="7839075" cy="4068012"/>
          </a:xfrm>
        </p:spPr>
        <p:txBody>
          <a:bodyPr/>
          <a:lstStyle/>
          <a:p>
            <a:pPr marL="285750" indent="-285750">
              <a:buFont typeface="Arial" panose="020B0604020202020204" pitchFamily="34" charset="0"/>
              <a:buChar char="•"/>
            </a:pPr>
            <a:r>
              <a:rPr lang="en-GB" sz="2000" dirty="0"/>
              <a:t>Strategies should always include an assessment of </a:t>
            </a:r>
            <a:r>
              <a:rPr lang="en-GB" sz="2000" dirty="0" err="1"/>
              <a:t>comorbid</a:t>
            </a:r>
            <a:r>
              <a:rPr lang="en-GB" sz="2000" dirty="0"/>
              <a:t> diagnoses, medication compliance, drug dose, and duration of therapy.</a:t>
            </a:r>
          </a:p>
          <a:p>
            <a:pPr marL="285750" indent="-285750">
              <a:buFont typeface="Arial" panose="020B0604020202020204" pitchFamily="34" charset="0"/>
              <a:buChar char="•"/>
            </a:pPr>
            <a:r>
              <a:rPr lang="en-GB" sz="2000" dirty="0"/>
              <a:t>The presence of a </a:t>
            </a:r>
            <a:r>
              <a:rPr lang="en-GB" sz="2000" dirty="0" err="1"/>
              <a:t>comorbid</a:t>
            </a:r>
            <a:r>
              <a:rPr lang="en-GB" sz="2000" dirty="0"/>
              <a:t> diagnosis that has not been addressed, such as depression or panic disorder, can interfere with clinical recovery, </a:t>
            </a:r>
          </a:p>
          <a:p>
            <a:pPr marL="285750" indent="-285750">
              <a:buFont typeface="Arial" panose="020B0604020202020204" pitchFamily="34" charset="0"/>
              <a:buChar char="•"/>
            </a:pPr>
            <a:r>
              <a:rPr lang="en-GB" sz="2000" dirty="0"/>
              <a:t>Targeted interventions might include, for example, lithium or antipsychotic augmentation or ECT for depression.</a:t>
            </a:r>
          </a:p>
          <a:p>
            <a:pPr marL="285750" indent="-285750">
              <a:buFont typeface="Arial" panose="020B0604020202020204" pitchFamily="34" charset="0"/>
              <a:buChar char="•"/>
            </a:pPr>
            <a:r>
              <a:rPr lang="en-GB" sz="2000" dirty="0"/>
              <a:t>Interventions for patients with treatment resistance include the following:</a:t>
            </a:r>
          </a:p>
          <a:p>
            <a:pPr marL="685800" lvl="1">
              <a:buFont typeface="Arial" panose="020B0604020202020204" pitchFamily="34" charset="0"/>
              <a:buChar char="•"/>
            </a:pPr>
            <a:r>
              <a:rPr lang="en-GB" sz="2000" dirty="0"/>
              <a:t>Change or increase in medication (</a:t>
            </a:r>
            <a:r>
              <a:rPr lang="en-GB" sz="2000" dirty="0" err="1"/>
              <a:t>e.g</a:t>
            </a:r>
            <a:r>
              <a:rPr lang="en-GB" sz="2000" dirty="0"/>
              <a:t>, increase dose or prescribe different SSRI or clomipramine)</a:t>
            </a:r>
          </a:p>
          <a:p>
            <a:pPr marL="685800" lvl="1">
              <a:buFont typeface="Arial" panose="020B0604020202020204" pitchFamily="34" charset="0"/>
              <a:buChar char="•"/>
            </a:pPr>
            <a:r>
              <a:rPr lang="en-GB" sz="2000" dirty="0"/>
              <a:t>More intensive CBT </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368713"/>
            <a:ext cx="7772400" cy="1002887"/>
          </a:xfrm>
        </p:spPr>
        <p:txBody>
          <a:bodyPr/>
          <a:lstStyle/>
          <a:p>
            <a:r>
              <a:rPr lang="en-GB" sz="2400" dirty="0">
                <a:solidFill>
                  <a:schemeClr val="accent2">
                    <a:lumMod val="75000"/>
                  </a:schemeClr>
                </a:solidFill>
              </a:rPr>
              <a:t>Treatment &amp; Management</a:t>
            </a:r>
            <a:br>
              <a:rPr lang="en-GB" sz="2400" dirty="0">
                <a:solidFill>
                  <a:srgbClr val="164B4F"/>
                </a:solidFill>
              </a:rPr>
            </a:br>
            <a:r>
              <a:rPr lang="en-GB" sz="2400" dirty="0"/>
              <a:t>(Rx Resistant Strategies)</a:t>
            </a:r>
          </a:p>
        </p:txBody>
      </p:sp>
      <p:sp>
        <p:nvSpPr>
          <p:cNvPr id="3" name="Text Placeholder 2"/>
          <p:cNvSpPr>
            <a:spLocks noGrp="1"/>
          </p:cNvSpPr>
          <p:nvPr>
            <p:ph type="body" sz="quarter" idx="13"/>
          </p:nvPr>
        </p:nvSpPr>
        <p:spPr>
          <a:xfrm>
            <a:off x="457200" y="1563329"/>
            <a:ext cx="7839075" cy="4112257"/>
          </a:xfrm>
        </p:spPr>
        <p:txBody>
          <a:bodyPr/>
          <a:lstStyle/>
          <a:p>
            <a:r>
              <a:rPr lang="en-GB" sz="2000" dirty="0"/>
              <a:t>Surgical Rx</a:t>
            </a:r>
          </a:p>
          <a:p>
            <a:pPr marL="285750" indent="-285750">
              <a:buFont typeface="Arial" panose="020B0604020202020204" pitchFamily="34" charset="0"/>
              <a:buChar char="•"/>
            </a:pPr>
            <a:r>
              <a:rPr lang="en-GB" sz="2000" dirty="0"/>
              <a:t>Neurosurgical treatment of OCD is performed at a very limited number of centres and is reserved for patients with severe and refractory symptoms. </a:t>
            </a:r>
          </a:p>
          <a:p>
            <a:pPr marL="285750" indent="-285750">
              <a:buFont typeface="Arial" panose="020B0604020202020204" pitchFamily="34" charset="0"/>
              <a:buChar char="•"/>
            </a:pPr>
            <a:r>
              <a:rPr lang="en-GB" sz="2000" dirty="0"/>
              <a:t>The most common small series use a specific small lesion (</a:t>
            </a:r>
            <a:r>
              <a:rPr lang="en-GB" sz="2000" dirty="0" err="1"/>
              <a:t>e.g</a:t>
            </a:r>
            <a:r>
              <a:rPr lang="en-GB" sz="2000" dirty="0"/>
              <a:t>, </a:t>
            </a:r>
            <a:r>
              <a:rPr lang="en-GB" sz="2000" dirty="0" err="1"/>
              <a:t>cingulotomy</a:t>
            </a:r>
            <a:r>
              <a:rPr lang="en-GB" sz="2000" dirty="0"/>
              <a:t>) or deep brain stimulation. Current clinical trials are also exploring the application of </a:t>
            </a:r>
            <a:r>
              <a:rPr lang="en-GB" sz="2000" dirty="0" err="1"/>
              <a:t>transcranial</a:t>
            </a:r>
            <a:r>
              <a:rPr lang="en-GB" sz="2000" dirty="0"/>
              <a:t> magnetic stimulation (TMS), a non-invasive treatment, for OCD.</a:t>
            </a:r>
          </a:p>
          <a:p>
            <a:pPr marL="285750" indent="-285750">
              <a:buFont typeface="Arial" panose="020B0604020202020204" pitchFamily="34" charset="0"/>
              <a:buChar char="•"/>
            </a:pPr>
            <a:r>
              <a:rPr lang="en-GB" sz="2000" dirty="0"/>
              <a:t>One surgical technique involves the stereotactic placement of bilateral lesions in the anterior </a:t>
            </a:r>
            <a:r>
              <a:rPr lang="en-GB" sz="2000" dirty="0" err="1"/>
              <a:t>cingulate</a:t>
            </a:r>
            <a:r>
              <a:rPr lang="en-GB" sz="2000" dirty="0"/>
              <a:t> cortex. </a:t>
            </a:r>
          </a:p>
          <a:p>
            <a:pPr marL="285750" indent="-285750">
              <a:buFont typeface="Arial" panose="020B0604020202020204" pitchFamily="34" charset="0"/>
              <a:buChar char="•"/>
            </a:pPr>
            <a:r>
              <a:rPr lang="en-GB" sz="2000" dirty="0"/>
              <a:t>A deep brain stimulation technique consists of implanting a device to electrically stimulate the sub-thalamic nucleus. </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or Comments?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3"/>
          </p:nvPr>
        </p:nvSpPr>
        <p:spPr/>
        <p:txBody>
          <a:bodyPr/>
          <a:lstStyle/>
          <a:p>
            <a:endParaRPr lang="en-GB" dirty="0"/>
          </a:p>
        </p:txBody>
      </p:sp>
      <p:pic>
        <p:nvPicPr>
          <p:cNvPr id="5" name="Content Placeholder 3"/>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4850" y="2338387"/>
            <a:ext cx="2683789" cy="2791141"/>
          </a:xfrm>
        </p:spPr>
      </p:pic>
    </p:spTree>
    <p:extLst>
      <p:ext uri="{BB962C8B-B14F-4D97-AF65-F5344CB8AC3E}">
        <p14:creationId xmlns:p14="http://schemas.microsoft.com/office/powerpoint/2010/main" val="1422882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8232"/>
            <a:ext cx="7772400" cy="2433484"/>
          </a:xfrm>
        </p:spPr>
        <p:txBody>
          <a:bodyPr/>
          <a:lstStyle/>
          <a:p>
            <a:pPr algn="ctr"/>
            <a:r>
              <a:rPr lang="en-GB" sz="5400" dirty="0"/>
              <a:t>MCQs</a:t>
            </a:r>
          </a:p>
        </p:txBody>
      </p:sp>
    </p:spTree>
    <p:extLst>
      <p:ext uri="{BB962C8B-B14F-4D97-AF65-F5344CB8AC3E}">
        <p14:creationId xmlns:p14="http://schemas.microsoft.com/office/powerpoint/2010/main" val="215532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Obsessive Compulsive Disorder (OCD)</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pPr marL="0" indent="0" algn="ctr">
              <a:buNone/>
            </a:pPr>
            <a:r>
              <a:rPr lang="en-US" b="1"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OCD</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endParaRPr lang="en-GB" sz="2000" dirty="0"/>
          </a:p>
          <a:p>
            <a:pPr marL="457200" indent="-457200">
              <a:buAutoNum type="arabicPeriod"/>
            </a:pPr>
            <a:r>
              <a:rPr lang="en-GB" sz="2000" dirty="0"/>
              <a:t>The lifetime risk of OCD is: </a:t>
            </a:r>
          </a:p>
          <a:p>
            <a:pPr marL="0" indent="0">
              <a:buNone/>
            </a:pPr>
            <a:endParaRPr lang="en-GB" sz="2000" dirty="0"/>
          </a:p>
          <a:p>
            <a:pPr marL="0" indent="0">
              <a:buNone/>
            </a:pPr>
            <a:r>
              <a:rPr lang="en-GB" sz="2000" dirty="0"/>
              <a:t>	A. 	2.1% </a:t>
            </a:r>
          </a:p>
          <a:p>
            <a:pPr marL="0" indent="0">
              <a:buNone/>
            </a:pPr>
            <a:r>
              <a:rPr lang="en-GB" sz="2000" dirty="0"/>
              <a:t>	B. 	1 % </a:t>
            </a:r>
          </a:p>
          <a:p>
            <a:pPr marL="0" indent="0">
              <a:buNone/>
            </a:pPr>
            <a:r>
              <a:rPr lang="en-GB" sz="2000" dirty="0"/>
              <a:t>	C. 	0.5 % </a:t>
            </a:r>
          </a:p>
          <a:p>
            <a:pPr marL="0" indent="0">
              <a:buNone/>
            </a:pPr>
            <a:r>
              <a:rPr lang="en-GB" sz="2000" dirty="0"/>
              <a:t>	D. 	5 % </a:t>
            </a:r>
          </a:p>
          <a:p>
            <a:pPr>
              <a:buNone/>
            </a:pPr>
            <a:endParaRPr lang="en-GB" sz="2000" dirty="0"/>
          </a:p>
        </p:txBody>
      </p:sp>
    </p:spTree>
    <p:extLst>
      <p:ext uri="{BB962C8B-B14F-4D97-AF65-F5344CB8AC3E}">
        <p14:creationId xmlns:p14="http://schemas.microsoft.com/office/powerpoint/2010/main" val="55825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OCD</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endParaRPr lang="en-GB" sz="2000" dirty="0"/>
          </a:p>
          <a:p>
            <a:pPr marL="457200" indent="-457200">
              <a:buAutoNum type="arabicPeriod"/>
            </a:pPr>
            <a:r>
              <a:rPr lang="en-GB" sz="2000" dirty="0"/>
              <a:t>The lifetime risk of OCD is: </a:t>
            </a:r>
          </a:p>
          <a:p>
            <a:pPr marL="0" indent="0">
              <a:buNone/>
            </a:pPr>
            <a:endParaRPr lang="en-GB" sz="2000" dirty="0"/>
          </a:p>
          <a:p>
            <a:pPr marL="0" indent="0">
              <a:buNone/>
            </a:pPr>
            <a:r>
              <a:rPr lang="en-GB" sz="2000" b="1" dirty="0"/>
              <a:t>	A. 	2.1% </a:t>
            </a:r>
          </a:p>
          <a:p>
            <a:pPr marL="0" indent="0">
              <a:buNone/>
            </a:pPr>
            <a:r>
              <a:rPr lang="en-GB" sz="2000" dirty="0"/>
              <a:t>	B. 	1 % </a:t>
            </a:r>
          </a:p>
          <a:p>
            <a:pPr marL="0" indent="0">
              <a:buNone/>
            </a:pPr>
            <a:r>
              <a:rPr lang="en-GB" sz="2000" dirty="0"/>
              <a:t>	C. 	0.5 % </a:t>
            </a:r>
          </a:p>
          <a:p>
            <a:pPr marL="0" indent="0">
              <a:buNone/>
            </a:pPr>
            <a:r>
              <a:rPr lang="en-GB" sz="2000" dirty="0"/>
              <a:t>	D. 	5 % </a:t>
            </a:r>
          </a:p>
          <a:p>
            <a:pPr>
              <a:buNone/>
            </a:pPr>
            <a:endParaRPr lang="en-GB" sz="2000" dirty="0"/>
          </a:p>
        </p:txBody>
      </p:sp>
    </p:spTree>
    <p:extLst>
      <p:ext uri="{BB962C8B-B14F-4D97-AF65-F5344CB8AC3E}">
        <p14:creationId xmlns:p14="http://schemas.microsoft.com/office/powerpoint/2010/main" val="3132252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OCD</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a:buNone/>
            </a:pPr>
            <a:r>
              <a:rPr lang="en-GB" sz="2000" dirty="0"/>
              <a:t>2. Which of the following it TRUE about OCD? </a:t>
            </a:r>
          </a:p>
          <a:p>
            <a:pPr marL="0" indent="0">
              <a:buNone/>
            </a:pPr>
            <a:endParaRPr lang="en-GB" sz="2000" dirty="0"/>
          </a:p>
          <a:p>
            <a:pPr marL="0" indent="0">
              <a:buNone/>
            </a:pPr>
            <a:r>
              <a:rPr lang="en-GB" sz="2000" dirty="0"/>
              <a:t>	A. 	There is evidence of increased volume of basal ganglia 			structures </a:t>
            </a:r>
          </a:p>
          <a:p>
            <a:pPr>
              <a:buNone/>
            </a:pPr>
            <a:r>
              <a:rPr lang="en-GB" sz="2000" dirty="0"/>
              <a:t>		B. 	Meta-analyses of brain imaging studies shows consistent 		findings </a:t>
            </a:r>
          </a:p>
          <a:p>
            <a:pPr marL="457200" lvl="1" indent="0">
              <a:buNone/>
            </a:pPr>
            <a:r>
              <a:rPr lang="en-GB" sz="2000" dirty="0"/>
              <a:t>C. 	Studies have found an increase in volume of orbitofrontal 	cortex </a:t>
            </a:r>
          </a:p>
          <a:p>
            <a:pPr marL="0" indent="0">
              <a:buNone/>
            </a:pPr>
            <a:r>
              <a:rPr lang="en-GB" sz="2000" dirty="0"/>
              <a:t>	D. Anterior </a:t>
            </a:r>
            <a:r>
              <a:rPr lang="en-GB" sz="2000" dirty="0" err="1"/>
              <a:t>cingulate</a:t>
            </a:r>
            <a:r>
              <a:rPr lang="en-GB" sz="2000" dirty="0"/>
              <a:t> area volume always remains normal </a:t>
            </a:r>
          </a:p>
          <a:p>
            <a:pPr>
              <a:buNone/>
            </a:pPr>
            <a:endParaRPr lang="en-GB" sz="2000" dirty="0"/>
          </a:p>
          <a:p>
            <a:pPr marL="457200" lvl="1" indent="0">
              <a:buNone/>
            </a:pPr>
            <a:r>
              <a:rPr lang="en-GB" sz="2000" dirty="0"/>
              <a:t>	</a:t>
            </a:r>
          </a:p>
          <a:p>
            <a:endParaRPr lang="en-US" sz="2000" dirty="0"/>
          </a:p>
        </p:txBody>
      </p:sp>
    </p:spTree>
    <p:extLst>
      <p:ext uri="{BB962C8B-B14F-4D97-AF65-F5344CB8AC3E}">
        <p14:creationId xmlns:p14="http://schemas.microsoft.com/office/powerpoint/2010/main" val="2060640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OCD</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a:buNone/>
            </a:pPr>
            <a:r>
              <a:rPr lang="en-GB" sz="2000" dirty="0"/>
              <a:t>2. Which of the following it TRUE about OCD? </a:t>
            </a:r>
          </a:p>
          <a:p>
            <a:pPr marL="0" indent="0">
              <a:buNone/>
            </a:pPr>
            <a:endParaRPr lang="en-GB" sz="2000" dirty="0"/>
          </a:p>
          <a:p>
            <a:pPr marL="0" indent="0">
              <a:buNone/>
            </a:pPr>
            <a:r>
              <a:rPr lang="en-GB" sz="2000" dirty="0"/>
              <a:t>	</a:t>
            </a:r>
            <a:r>
              <a:rPr lang="en-GB" sz="2000" b="1" dirty="0"/>
              <a:t>A. 	There is evidence of increased volume of basal ganglia 		structures </a:t>
            </a:r>
          </a:p>
          <a:p>
            <a:pPr>
              <a:buNone/>
            </a:pPr>
            <a:r>
              <a:rPr lang="en-GB" sz="2000" dirty="0"/>
              <a:t>		B. 	Meta-analyses of brain imaging studies shows consistent 		findings </a:t>
            </a:r>
          </a:p>
          <a:p>
            <a:pPr marL="457200" lvl="1" indent="0">
              <a:buNone/>
            </a:pPr>
            <a:r>
              <a:rPr lang="en-GB" sz="2000" dirty="0"/>
              <a:t>C. 	Studies have found an increase in volume of orbitofrontal 	cortex </a:t>
            </a:r>
          </a:p>
          <a:p>
            <a:pPr marL="0" indent="0">
              <a:buNone/>
            </a:pPr>
            <a:r>
              <a:rPr lang="en-GB" sz="2000" dirty="0"/>
              <a:t>	D. Anterior </a:t>
            </a:r>
            <a:r>
              <a:rPr lang="en-GB" sz="2000" dirty="0" err="1"/>
              <a:t>cingulate</a:t>
            </a:r>
            <a:r>
              <a:rPr lang="en-GB" sz="2000" dirty="0"/>
              <a:t> area volume always remains normal </a:t>
            </a:r>
          </a:p>
          <a:p>
            <a:pPr>
              <a:buNone/>
            </a:pPr>
            <a:endParaRPr lang="en-GB" sz="2000" dirty="0"/>
          </a:p>
          <a:p>
            <a:pPr marL="457200" lvl="1" indent="0">
              <a:buNone/>
            </a:pPr>
            <a:r>
              <a:rPr lang="en-GB" sz="2000" dirty="0"/>
              <a:t>	</a:t>
            </a:r>
          </a:p>
          <a:p>
            <a:endParaRPr lang="en-US" sz="2000" dirty="0"/>
          </a:p>
        </p:txBody>
      </p:sp>
    </p:spTree>
    <p:extLst>
      <p:ext uri="{BB962C8B-B14F-4D97-AF65-F5344CB8AC3E}">
        <p14:creationId xmlns:p14="http://schemas.microsoft.com/office/powerpoint/2010/main" val="1495467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OCD</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pPr marL="457200" indent="-457200">
              <a:buAutoNum type="arabicPeriod" startAt="3"/>
            </a:pPr>
            <a:r>
              <a:rPr lang="en-GB" sz="2000" dirty="0"/>
              <a:t>NICE recommends: </a:t>
            </a:r>
          </a:p>
          <a:p>
            <a:pPr marL="0" indent="0">
              <a:buNone/>
            </a:pPr>
            <a:endParaRPr lang="en-GB" sz="2000" dirty="0"/>
          </a:p>
          <a:p>
            <a:pPr marL="0" indent="0">
              <a:buNone/>
            </a:pPr>
            <a:r>
              <a:rPr lang="en-GB" sz="2000" dirty="0"/>
              <a:t>	A. 	CBT including exposure and response prevention in OCD 		with mild functional impairment </a:t>
            </a:r>
          </a:p>
          <a:p>
            <a:pPr marL="0" indent="0">
              <a:buNone/>
            </a:pPr>
            <a:r>
              <a:rPr lang="en-GB" sz="2000" dirty="0"/>
              <a:t>	B. 	Choice of monotherapy with an SSRI or intensive CBT 			alone for OCD with moderate functional impairment </a:t>
            </a:r>
          </a:p>
          <a:p>
            <a:pPr marL="0" indent="0">
              <a:buNone/>
            </a:pPr>
            <a:r>
              <a:rPr lang="en-GB" sz="2000" dirty="0"/>
              <a:t>	C. 	Use of combination therapy after inadequate response at 12 		weeks </a:t>
            </a:r>
          </a:p>
          <a:p>
            <a:pPr marL="0" indent="0">
              <a:buNone/>
            </a:pPr>
            <a:r>
              <a:rPr lang="en-GB" sz="2000" dirty="0"/>
              <a:t>	D. 	All of the above </a:t>
            </a:r>
          </a:p>
          <a:p>
            <a:pPr>
              <a:buNone/>
            </a:pPr>
            <a:endParaRPr lang="en-GB" sz="2000" dirty="0"/>
          </a:p>
          <a:p>
            <a:endParaRPr lang="en-GB"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OCD</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pPr marL="457200" indent="-457200">
              <a:buAutoNum type="arabicPeriod" startAt="3"/>
            </a:pPr>
            <a:r>
              <a:rPr lang="en-GB" sz="2000" dirty="0"/>
              <a:t>NICE recommends: </a:t>
            </a:r>
          </a:p>
          <a:p>
            <a:pPr marL="0" indent="0">
              <a:buNone/>
            </a:pPr>
            <a:endParaRPr lang="en-GB" sz="2000" dirty="0"/>
          </a:p>
          <a:p>
            <a:pPr marL="0" indent="0">
              <a:buNone/>
            </a:pPr>
            <a:r>
              <a:rPr lang="en-GB" sz="2000" dirty="0"/>
              <a:t>	A. 	CBT including exposure and response prevention in OCD 		with mild functional impairment </a:t>
            </a:r>
          </a:p>
          <a:p>
            <a:pPr marL="0" indent="0">
              <a:buNone/>
            </a:pPr>
            <a:r>
              <a:rPr lang="en-GB" sz="2000" dirty="0"/>
              <a:t>	B. 	Choice of monotherapy with an SSRI or intensive CBT 			alone for OCD with moderate functional impairment </a:t>
            </a:r>
          </a:p>
          <a:p>
            <a:pPr marL="0" indent="0">
              <a:buNone/>
            </a:pPr>
            <a:r>
              <a:rPr lang="en-GB" sz="2000" dirty="0"/>
              <a:t>	C. 	Use of combination therapy after inadequate response at 12 		weeks </a:t>
            </a:r>
          </a:p>
          <a:p>
            <a:pPr marL="0" indent="0">
              <a:buNone/>
            </a:pPr>
            <a:r>
              <a:rPr lang="en-GB" sz="2000" b="1" dirty="0"/>
              <a:t>	D. 	All of the above </a:t>
            </a:r>
          </a:p>
          <a:p>
            <a:pPr>
              <a:buNone/>
            </a:pPr>
            <a:endParaRPr lang="en-GB" sz="2000" dirty="0"/>
          </a:p>
          <a:p>
            <a:endParaRPr lang="en-GB" sz="2000" dirty="0"/>
          </a:p>
        </p:txBody>
      </p:sp>
    </p:spTree>
    <p:extLst>
      <p:ext uri="{BB962C8B-B14F-4D97-AF65-F5344CB8AC3E}">
        <p14:creationId xmlns:p14="http://schemas.microsoft.com/office/powerpoint/2010/main" val="217585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OCD</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pPr>
              <a:buNone/>
            </a:pPr>
            <a:r>
              <a:rPr lang="en-GB" sz="2000" dirty="0"/>
              <a:t>4. 		NICE recommends consideration of in-patient treatment in OCD when there is: </a:t>
            </a:r>
          </a:p>
          <a:p>
            <a:endParaRPr lang="en-GB" sz="2000" dirty="0"/>
          </a:p>
          <a:p>
            <a:pPr marL="0" indent="0">
              <a:buNone/>
            </a:pPr>
            <a:r>
              <a:rPr lang="en-GB" sz="2000" dirty="0"/>
              <a:t>	A. 	Risk of suicide </a:t>
            </a:r>
          </a:p>
          <a:p>
            <a:pPr marL="0" indent="0">
              <a:buNone/>
            </a:pPr>
            <a:r>
              <a:rPr lang="en-GB" sz="2000" dirty="0"/>
              <a:t>	B. 	Severe self-neglect </a:t>
            </a:r>
          </a:p>
          <a:p>
            <a:pPr marL="0" indent="0">
              <a:buNone/>
            </a:pPr>
            <a:r>
              <a:rPr lang="en-GB" sz="2000" dirty="0"/>
              <a:t>	C. 	Reversal of normal night/day patterns making attendance 		for daytime therapy impossible </a:t>
            </a:r>
          </a:p>
          <a:p>
            <a:pPr marL="0" indent="0">
              <a:buNone/>
            </a:pPr>
            <a:r>
              <a:rPr lang="en-GB" sz="2000" dirty="0"/>
              <a:t>	D. 	A, B and C </a:t>
            </a:r>
          </a:p>
          <a:p>
            <a:pPr marL="0" indent="0">
              <a:buNone/>
            </a:pPr>
            <a:r>
              <a:rPr lang="en-GB" sz="2000" dirty="0"/>
              <a:t>	E. 	Only A and B </a:t>
            </a:r>
          </a:p>
          <a:p>
            <a:pPr>
              <a:buNone/>
            </a:pPr>
            <a:endParaRPr lang="en-GB" dirty="0"/>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OCD</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pPr>
              <a:buNone/>
            </a:pPr>
            <a:r>
              <a:rPr lang="en-GB" sz="2000" dirty="0"/>
              <a:t>4. 		NICE recommends consideration of in-patient treatment in OCD when there is: </a:t>
            </a:r>
          </a:p>
          <a:p>
            <a:endParaRPr lang="en-GB" sz="2000" dirty="0"/>
          </a:p>
          <a:p>
            <a:pPr marL="0" indent="0">
              <a:buNone/>
            </a:pPr>
            <a:r>
              <a:rPr lang="en-GB" sz="2000" dirty="0"/>
              <a:t>	A. 	Risk of suicide </a:t>
            </a:r>
          </a:p>
          <a:p>
            <a:pPr marL="0" indent="0">
              <a:buNone/>
            </a:pPr>
            <a:r>
              <a:rPr lang="en-GB" sz="2000" dirty="0"/>
              <a:t>	B. 	Severe self-neglect </a:t>
            </a:r>
          </a:p>
          <a:p>
            <a:pPr marL="0" indent="0">
              <a:buNone/>
            </a:pPr>
            <a:r>
              <a:rPr lang="en-GB" sz="2000" dirty="0"/>
              <a:t>	C. 	Reversal of normal night/day patterns making attendance 		for daytime therapy impossible </a:t>
            </a:r>
          </a:p>
          <a:p>
            <a:pPr marL="0" indent="0">
              <a:buNone/>
            </a:pPr>
            <a:r>
              <a:rPr lang="en-GB" sz="2000" dirty="0"/>
              <a:t>	</a:t>
            </a:r>
            <a:r>
              <a:rPr lang="en-GB" sz="2000" b="1" dirty="0"/>
              <a:t>D. 	A, B and C </a:t>
            </a:r>
          </a:p>
          <a:p>
            <a:pPr marL="0" indent="0">
              <a:buNone/>
            </a:pPr>
            <a:r>
              <a:rPr lang="en-GB" sz="2000" dirty="0"/>
              <a:t>	E. 	Only A and B </a:t>
            </a:r>
          </a:p>
          <a:p>
            <a:pPr>
              <a:buNone/>
            </a:pPr>
            <a:endParaRPr lang="en-GB" dirty="0"/>
          </a:p>
          <a:p>
            <a:endParaRPr lang="en-GB" dirty="0"/>
          </a:p>
        </p:txBody>
      </p:sp>
    </p:spTree>
    <p:extLst>
      <p:ext uri="{BB962C8B-B14F-4D97-AF65-F5344CB8AC3E}">
        <p14:creationId xmlns:p14="http://schemas.microsoft.com/office/powerpoint/2010/main" val="3685233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OCD</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147484" y="2486025"/>
            <a:ext cx="8790039" cy="2457450"/>
          </a:xfrm>
        </p:spPr>
        <p:txBody>
          <a:bodyPr/>
          <a:lstStyle/>
          <a:p>
            <a:pPr marL="457200" indent="-457200">
              <a:buAutoNum type="arabicPeriod" startAt="5"/>
            </a:pPr>
            <a:r>
              <a:rPr lang="en-GB" sz="1800" dirty="0"/>
              <a:t>All of the following statements about the CBT model for OCD is true EXCEPT: </a:t>
            </a:r>
          </a:p>
          <a:p>
            <a:pPr marL="0" indent="0">
              <a:buNone/>
            </a:pPr>
            <a:endParaRPr lang="en-GB" sz="1800" dirty="0"/>
          </a:p>
          <a:p>
            <a:pPr marL="0" indent="0">
              <a:buNone/>
            </a:pPr>
            <a:r>
              <a:rPr lang="en-GB" sz="1800" dirty="0"/>
              <a:t>	A. 	According to the model, intrusive thoughts are universal, with a content 			indistinguishable from that of clinical obsessions </a:t>
            </a:r>
          </a:p>
          <a:p>
            <a:pPr marL="0" indent="0">
              <a:buNone/>
            </a:pPr>
            <a:r>
              <a:rPr lang="en-GB" sz="1800" dirty="0"/>
              <a:t>	B. 	Avoidance is not a part of the definition of OCD </a:t>
            </a:r>
          </a:p>
          <a:p>
            <a:pPr marL="0" indent="0">
              <a:buNone/>
            </a:pPr>
            <a:r>
              <a:rPr lang="en-GB" sz="1800" dirty="0"/>
              <a:t>	C. 	Excessive attentional bias on monitoring intrusive thoughts is specific to 			OCD </a:t>
            </a:r>
          </a:p>
          <a:p>
            <a:pPr marL="0" indent="0">
              <a:buNone/>
            </a:pPr>
            <a:r>
              <a:rPr lang="en-GB" sz="1800" dirty="0"/>
              <a:t>	D. 	Rumination covers both the obsession and any 								accompanying mental compulsion </a:t>
            </a:r>
          </a:p>
          <a:p>
            <a:pPr marL="0" indent="0">
              <a:buNone/>
            </a:pPr>
            <a:r>
              <a:rPr lang="en-GB" sz="1800" dirty="0"/>
              <a:t>	E. 	Thought-action fusion is also known as magical thinking </a:t>
            </a:r>
          </a:p>
          <a:p>
            <a:pPr>
              <a:buNone/>
            </a:pPr>
            <a:endParaRPr lang="en-GB"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OCD</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147484" y="2486025"/>
            <a:ext cx="8790039" cy="2457450"/>
          </a:xfrm>
        </p:spPr>
        <p:txBody>
          <a:bodyPr/>
          <a:lstStyle/>
          <a:p>
            <a:pPr marL="457200" indent="-457200">
              <a:buAutoNum type="arabicPeriod" startAt="5"/>
            </a:pPr>
            <a:r>
              <a:rPr lang="en-GB" sz="1800" dirty="0"/>
              <a:t>All of the following statements about the CBT model for OCD is true EXCEPT: </a:t>
            </a:r>
          </a:p>
          <a:p>
            <a:pPr marL="0" indent="0">
              <a:buNone/>
            </a:pPr>
            <a:endParaRPr lang="en-GB" sz="1800" dirty="0"/>
          </a:p>
          <a:p>
            <a:pPr marL="0" indent="0">
              <a:buNone/>
            </a:pPr>
            <a:r>
              <a:rPr lang="en-GB" sz="1800" dirty="0"/>
              <a:t>	A. 	According to the model, intrusive thoughts are universal, with a content 			indistinguishable from that of clinical obsessions </a:t>
            </a:r>
          </a:p>
          <a:p>
            <a:pPr marL="0" indent="0">
              <a:buNone/>
            </a:pPr>
            <a:r>
              <a:rPr lang="en-GB" sz="1800" dirty="0"/>
              <a:t>	B. 	Avoidance is not a part of the definition of OCD </a:t>
            </a:r>
          </a:p>
          <a:p>
            <a:pPr marL="0" indent="0">
              <a:buNone/>
            </a:pPr>
            <a:r>
              <a:rPr lang="en-GB" sz="1800" b="1" dirty="0"/>
              <a:t>	C. 	Excessive attentional bias on monitoring intrusive thoughts is specific 		to OCD </a:t>
            </a:r>
          </a:p>
          <a:p>
            <a:pPr marL="0" indent="0">
              <a:buNone/>
            </a:pPr>
            <a:r>
              <a:rPr lang="en-GB" sz="1800" dirty="0"/>
              <a:t>	D. 	Rumination covers both the obsession and any 								accompanying mental compulsion </a:t>
            </a:r>
          </a:p>
          <a:p>
            <a:pPr marL="0" indent="0">
              <a:buNone/>
            </a:pPr>
            <a:r>
              <a:rPr lang="en-GB" sz="1800" dirty="0"/>
              <a:t>	E. 	Thought-action fusion is also known as magical thinking </a:t>
            </a:r>
          </a:p>
          <a:p>
            <a:pPr>
              <a:buNone/>
            </a:pPr>
            <a:endParaRPr lang="en-GB" sz="1800" dirty="0"/>
          </a:p>
        </p:txBody>
      </p:sp>
    </p:spTree>
    <p:extLst>
      <p:ext uri="{BB962C8B-B14F-4D97-AF65-F5344CB8AC3E}">
        <p14:creationId xmlns:p14="http://schemas.microsoft.com/office/powerpoint/2010/main" val="341854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Anxiety Disorders</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sz="2800" b="1" dirty="0"/>
              <a:t>Obsessive Compulsive Disorder</a:t>
            </a:r>
          </a:p>
        </p:txBody>
      </p:sp>
    </p:spTree>
    <p:extLst>
      <p:ext uri="{BB962C8B-B14F-4D97-AF65-F5344CB8AC3E}">
        <p14:creationId xmlns:p14="http://schemas.microsoft.com/office/powerpoint/2010/main" val="218315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OCD</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OCD?</a:t>
            </a:r>
            <a:endParaRPr lang="en-GB" dirty="0"/>
          </a:p>
        </p:txBody>
      </p:sp>
      <p:sp>
        <p:nvSpPr>
          <p:cNvPr id="3" name="Text Placeholder 2"/>
          <p:cNvSpPr>
            <a:spLocks noGrp="1"/>
          </p:cNvSpPr>
          <p:nvPr>
            <p:ph type="body" sz="quarter" idx="13"/>
          </p:nvPr>
        </p:nvSpPr>
        <p:spPr/>
        <p:txBody>
          <a:bodyPr/>
          <a:lstStyle/>
          <a:p>
            <a:r>
              <a:rPr lang="en-GB" sz="2000" b="1" dirty="0"/>
              <a:t>Obsessive‑compulsive disorder (OCD)</a:t>
            </a:r>
            <a:r>
              <a:rPr lang="en-GB" sz="2000" dirty="0"/>
              <a:t> is characterized by distressing, intrusive obsessive thoughts and/or repetitive compulsive physical or mental acts. </a:t>
            </a:r>
          </a:p>
          <a:p>
            <a:endParaRPr lang="en-GB" sz="2000" dirty="0"/>
          </a:p>
          <a:p>
            <a:pPr>
              <a:buFontTx/>
              <a:buChar char="-"/>
            </a:pPr>
            <a:r>
              <a:rPr lang="en-GB" sz="2000" dirty="0"/>
              <a:t>It is thought that 1–2% of the population have OCD, (although some studies have estimated 2–3%)</a:t>
            </a:r>
          </a:p>
          <a:p>
            <a:endParaRPr lang="en-GB" sz="2000" b="1" dirty="0"/>
          </a:p>
          <a:p>
            <a:pPr>
              <a:buFontTx/>
              <a:buChar char="-"/>
            </a:pPr>
            <a:r>
              <a:rPr lang="en-GB" sz="2000" dirty="0"/>
              <a:t>characterised by the presence of either obsessions or compulsions, but commonly both. </a:t>
            </a:r>
          </a:p>
          <a:p>
            <a:pPr>
              <a:buFontTx/>
              <a:buChar char="-"/>
            </a:pPr>
            <a:endParaRPr lang="en-GB" sz="2000" dirty="0"/>
          </a:p>
          <a:p>
            <a:pPr>
              <a:buFontTx/>
              <a:buChar char="-"/>
            </a:pPr>
            <a:r>
              <a:rPr lang="en-GB" sz="2000" dirty="0"/>
              <a:t>can cause significant functional impairment and/or distress.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OCD?</a:t>
            </a:r>
          </a:p>
        </p:txBody>
      </p:sp>
      <p:sp>
        <p:nvSpPr>
          <p:cNvPr id="3" name="Text Placeholder 2"/>
          <p:cNvSpPr>
            <a:spLocks noGrp="1"/>
          </p:cNvSpPr>
          <p:nvPr>
            <p:ph type="body" sz="quarter" idx="13"/>
          </p:nvPr>
        </p:nvSpPr>
        <p:spPr/>
        <p:txBody>
          <a:bodyPr/>
          <a:lstStyle/>
          <a:p>
            <a:r>
              <a:rPr lang="en-GB" sz="1800" dirty="0"/>
              <a:t>An </a:t>
            </a:r>
            <a:r>
              <a:rPr lang="en-GB" sz="1800" i="1" dirty="0"/>
              <a:t>obsession</a:t>
            </a:r>
            <a:r>
              <a:rPr lang="en-GB" sz="1800" dirty="0"/>
              <a:t> is defined as an unwanted intrusive thought, image or urge that repeatedly enters the person's mind.</a:t>
            </a:r>
          </a:p>
          <a:p>
            <a:pPr marL="0" indent="0">
              <a:buNone/>
            </a:pPr>
            <a:r>
              <a:rPr lang="en-GB" sz="1800" dirty="0"/>
              <a:t> </a:t>
            </a:r>
          </a:p>
          <a:p>
            <a:r>
              <a:rPr lang="en-GB" sz="1800" dirty="0"/>
              <a:t>A </a:t>
            </a:r>
            <a:r>
              <a:rPr lang="en-GB" sz="1800" i="1" dirty="0"/>
              <a:t>compulsion</a:t>
            </a:r>
            <a:r>
              <a:rPr lang="en-GB" sz="1800" dirty="0"/>
              <a:t> is a repetitive behaviour or mental act that the person feels driven to perform. </a:t>
            </a:r>
          </a:p>
          <a:p>
            <a:endParaRPr lang="en-GB" sz="1800" dirty="0"/>
          </a:p>
          <a:p>
            <a:pPr marL="0" indent="0">
              <a:buNone/>
            </a:pPr>
            <a:r>
              <a:rPr lang="en-GB" sz="1800" dirty="0"/>
              <a:t>	 -   	can either be observable by others, such as checking that a door 		is locked</a:t>
            </a:r>
          </a:p>
          <a:p>
            <a:endParaRPr lang="en-GB" sz="1800" dirty="0"/>
          </a:p>
          <a:p>
            <a:pPr marL="0" indent="0" algn="ctr">
              <a:buNone/>
            </a:pPr>
            <a:r>
              <a:rPr lang="en-GB" sz="1800" dirty="0"/>
              <a:t>Or </a:t>
            </a:r>
          </a:p>
          <a:p>
            <a:endParaRPr lang="en-GB" sz="1800" dirty="0"/>
          </a:p>
          <a:p>
            <a:pPr marL="0" indent="0">
              <a:buNone/>
            </a:pPr>
            <a:r>
              <a:rPr lang="en-GB" sz="1800" dirty="0"/>
              <a:t>	-   	covert/mental act that cannot be observed, such as repeating a 		certain phrase in one's mind. </a:t>
            </a:r>
          </a:p>
          <a:p>
            <a:endParaRPr lang="en-GB"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Signs &amp; Symptoms</a:t>
            </a:r>
            <a:endParaRPr lang="en-GB" dirty="0"/>
          </a:p>
        </p:txBody>
      </p:sp>
      <p:sp>
        <p:nvSpPr>
          <p:cNvPr id="3" name="Text Placeholder 2"/>
          <p:cNvSpPr>
            <a:spLocks noGrp="1"/>
          </p:cNvSpPr>
          <p:nvPr>
            <p:ph type="body" sz="quarter" idx="13"/>
          </p:nvPr>
        </p:nvSpPr>
        <p:spPr/>
        <p:txBody>
          <a:bodyPr/>
          <a:lstStyle/>
          <a:p>
            <a:r>
              <a:rPr lang="en-GB" sz="2000" b="1" dirty="0"/>
              <a:t>Common </a:t>
            </a:r>
            <a:r>
              <a:rPr lang="en-GB" sz="2000" b="1" i="1" u="sng" dirty="0"/>
              <a:t>obsessions</a:t>
            </a:r>
            <a:r>
              <a:rPr lang="en-GB" sz="2000" b="1" dirty="0"/>
              <a:t> include the following:</a:t>
            </a:r>
          </a:p>
          <a:p>
            <a:endParaRPr lang="en-GB" sz="2000" b="1" dirty="0"/>
          </a:p>
          <a:p>
            <a:r>
              <a:rPr lang="en-GB" sz="2000" dirty="0"/>
              <a:t>Contamination </a:t>
            </a:r>
          </a:p>
          <a:p>
            <a:r>
              <a:rPr lang="en-GB" sz="2000" dirty="0"/>
              <a:t>Safety </a:t>
            </a:r>
          </a:p>
          <a:p>
            <a:r>
              <a:rPr lang="en-GB" sz="2000" dirty="0"/>
              <a:t>Doubting one's memory or perception </a:t>
            </a:r>
          </a:p>
          <a:p>
            <a:r>
              <a:rPr lang="en-GB" sz="2000" dirty="0"/>
              <a:t>Scrupulosity (need to do the right thing, fear of committing a transgression, often religious) </a:t>
            </a:r>
          </a:p>
          <a:p>
            <a:r>
              <a:rPr lang="en-GB" sz="2000" dirty="0"/>
              <a:t>Need for order or symmetry </a:t>
            </a:r>
          </a:p>
          <a:p>
            <a:r>
              <a:rPr lang="en-GB" sz="2000" dirty="0"/>
              <a:t>Unwanted, intrusive sexual/aggressive thought </a:t>
            </a:r>
          </a:p>
          <a:p>
            <a:endParaRPr lang="en-GB"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Signs &amp; Symptoms</a:t>
            </a:r>
            <a:endParaRPr lang="en-GB" dirty="0"/>
          </a:p>
        </p:txBody>
      </p:sp>
      <p:sp>
        <p:nvSpPr>
          <p:cNvPr id="3" name="Text Placeholder 2"/>
          <p:cNvSpPr>
            <a:spLocks noGrp="1"/>
          </p:cNvSpPr>
          <p:nvPr>
            <p:ph type="body" sz="quarter" idx="13"/>
          </p:nvPr>
        </p:nvSpPr>
        <p:spPr/>
        <p:txBody>
          <a:bodyPr/>
          <a:lstStyle/>
          <a:p>
            <a:pPr>
              <a:buNone/>
            </a:pPr>
            <a:r>
              <a:rPr lang="en-GB" sz="1800" b="1" dirty="0"/>
              <a:t>Common </a:t>
            </a:r>
            <a:r>
              <a:rPr lang="en-GB" sz="1800" b="1" i="1" u="sng" dirty="0"/>
              <a:t>compulsions</a:t>
            </a:r>
            <a:r>
              <a:rPr lang="en-GB" sz="1800" b="1" dirty="0"/>
              <a:t> include the following:</a:t>
            </a:r>
          </a:p>
          <a:p>
            <a:pPr marL="0" indent="0">
              <a:buNone/>
            </a:pPr>
            <a:endParaRPr lang="en-GB" sz="1800" b="1" dirty="0"/>
          </a:p>
          <a:p>
            <a:r>
              <a:rPr lang="en-GB" sz="1800" dirty="0"/>
              <a:t>Cleaning/washing </a:t>
            </a:r>
          </a:p>
          <a:p>
            <a:r>
              <a:rPr lang="en-GB" sz="1800" dirty="0"/>
              <a:t>Checking (checking locks, stove, iron, safety of children) </a:t>
            </a:r>
          </a:p>
          <a:p>
            <a:r>
              <a:rPr lang="en-GB" sz="1800" dirty="0"/>
              <a:t>Counting/repeating actions a certain number of times or until it "feels right" </a:t>
            </a:r>
          </a:p>
          <a:p>
            <a:r>
              <a:rPr lang="en-GB" sz="1800" dirty="0"/>
              <a:t>Arranging objects </a:t>
            </a:r>
          </a:p>
          <a:p>
            <a:r>
              <a:rPr lang="en-GB" sz="1800" dirty="0"/>
              <a:t>Touching/tapping objects </a:t>
            </a:r>
          </a:p>
          <a:p>
            <a:r>
              <a:rPr lang="en-GB" sz="1800" dirty="0"/>
              <a:t>Hoarding </a:t>
            </a:r>
          </a:p>
          <a:p>
            <a:r>
              <a:rPr lang="en-GB" sz="1800" dirty="0"/>
              <a:t>Confessing/seeking reassurance </a:t>
            </a:r>
          </a:p>
          <a:p>
            <a:r>
              <a:rPr lang="en-GB" sz="1800" dirty="0"/>
              <a:t>List making </a:t>
            </a:r>
          </a:p>
          <a:p>
            <a:endParaRPr lang="en-GB"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6077"/>
            <a:ext cx="7772400" cy="679449"/>
          </a:xfrm>
        </p:spPr>
        <p:txBody>
          <a:bodyPr/>
          <a:lstStyle/>
          <a:p>
            <a:r>
              <a:rPr lang="en-US" dirty="0"/>
              <a:t>History Continued</a:t>
            </a:r>
            <a:endParaRPr lang="en-GB" dirty="0"/>
          </a:p>
        </p:txBody>
      </p:sp>
      <p:sp>
        <p:nvSpPr>
          <p:cNvPr id="3" name="Text Placeholder 2"/>
          <p:cNvSpPr>
            <a:spLocks noGrp="1"/>
          </p:cNvSpPr>
          <p:nvPr>
            <p:ph type="body" sz="quarter" idx="13"/>
          </p:nvPr>
        </p:nvSpPr>
        <p:spPr>
          <a:xfrm>
            <a:off x="162232" y="1533832"/>
            <a:ext cx="8804787" cy="4141755"/>
          </a:xfrm>
        </p:spPr>
        <p:txBody>
          <a:bodyPr/>
          <a:lstStyle/>
          <a:p>
            <a:pPr>
              <a:lnSpc>
                <a:spcPct val="90000"/>
              </a:lnSpc>
            </a:pPr>
            <a:r>
              <a:rPr lang="en-GB" sz="1800" dirty="0"/>
              <a:t>OCD is diagnosed primarily by presentation of the above sign and symptoms and a thorough history. </a:t>
            </a:r>
          </a:p>
          <a:p>
            <a:pPr>
              <a:lnSpc>
                <a:spcPct val="90000"/>
              </a:lnSpc>
            </a:pPr>
            <a:endParaRPr lang="en-GB" sz="1800" dirty="0"/>
          </a:p>
          <a:p>
            <a:pPr>
              <a:lnSpc>
                <a:spcPct val="90000"/>
              </a:lnSpc>
            </a:pPr>
            <a:r>
              <a:rPr lang="en-GB" sz="1800" dirty="0"/>
              <a:t>The age of onset and any history of tics (either current or past) should be established.</a:t>
            </a:r>
          </a:p>
          <a:p>
            <a:pPr>
              <a:lnSpc>
                <a:spcPct val="90000"/>
              </a:lnSpc>
            </a:pPr>
            <a:endParaRPr lang="en-GB" sz="1800" dirty="0"/>
          </a:p>
          <a:p>
            <a:pPr>
              <a:lnSpc>
                <a:spcPct val="90000"/>
              </a:lnSpc>
            </a:pPr>
            <a:r>
              <a:rPr lang="en-GB" sz="1800" dirty="0"/>
              <a:t>Elements that are covered when obtaining a patient’s history should also include details relating to the nature and severity of symptoms </a:t>
            </a:r>
          </a:p>
          <a:p>
            <a:pPr>
              <a:lnSpc>
                <a:spcPct val="90000"/>
              </a:lnSpc>
            </a:pPr>
            <a:endParaRPr lang="en-GB" sz="1800" dirty="0"/>
          </a:p>
          <a:p>
            <a:pPr>
              <a:lnSpc>
                <a:spcPct val="90000"/>
              </a:lnSpc>
            </a:pPr>
            <a:endParaRPr lang="en-GB" sz="1800" dirty="0"/>
          </a:p>
          <a:p>
            <a:pPr>
              <a:lnSpc>
                <a:spcPct val="90000"/>
              </a:lnSpc>
            </a:pPr>
            <a:r>
              <a:rPr lang="en-GB" sz="1800" b="1" i="1" dirty="0"/>
              <a:t>Questions regarding the nature and severity of obsessive symptoms</a:t>
            </a:r>
            <a:endParaRPr lang="en-GB" sz="1800" dirty="0"/>
          </a:p>
          <a:p>
            <a:pPr lvl="1">
              <a:lnSpc>
                <a:spcPct val="90000"/>
              </a:lnSpc>
            </a:pPr>
            <a:r>
              <a:rPr lang="en-GB" sz="1800" dirty="0"/>
              <a:t>Have you ever been bothered by thoughts that do not make any sense and keep coming back to you even when you try not to have them?</a:t>
            </a:r>
          </a:p>
          <a:p>
            <a:pPr lvl="1">
              <a:lnSpc>
                <a:spcPct val="90000"/>
              </a:lnSpc>
            </a:pPr>
            <a:r>
              <a:rPr lang="en-GB" sz="1800" dirty="0"/>
              <a:t>When you had these thoughts, did you try to get them out of your head? What would you try to do?</a:t>
            </a:r>
          </a:p>
          <a:p>
            <a:pPr lvl="1">
              <a:lnSpc>
                <a:spcPct val="90000"/>
              </a:lnSpc>
            </a:pPr>
            <a:r>
              <a:rPr lang="en-GB" sz="1800" dirty="0"/>
              <a:t>Where do you think these thoughts were coming from?</a:t>
            </a:r>
          </a:p>
          <a:p>
            <a:endParaRPr lang="en-GB" sz="3200" dirty="0"/>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600</TotalTime>
  <Words>3517</Words>
  <Application>Microsoft Office PowerPoint</Application>
  <PresentationFormat>On-screen Show (4:3)</PresentationFormat>
  <Paragraphs>328</Paragraphs>
  <Slides>40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Psychiatry Recruitment PP</vt:lpstr>
      <vt:lpstr>PowerPoint Presentation</vt:lpstr>
      <vt:lpstr>Obsessive Compulsive Disorder (OCD)</vt:lpstr>
      <vt:lpstr>Obsessive Compulsive Disorder (OCD)</vt:lpstr>
      <vt:lpstr>Anxiety Disorders</vt:lpstr>
      <vt:lpstr>What is OCD?</vt:lpstr>
      <vt:lpstr>What is OCD?</vt:lpstr>
      <vt:lpstr>Signs &amp; Symptoms</vt:lpstr>
      <vt:lpstr>Signs &amp; Symptoms</vt:lpstr>
      <vt:lpstr>History Continued</vt:lpstr>
      <vt:lpstr>History Continued</vt:lpstr>
      <vt:lpstr>History Continued</vt:lpstr>
      <vt:lpstr>History Continued</vt:lpstr>
      <vt:lpstr>History Continued</vt:lpstr>
      <vt:lpstr>History Continued</vt:lpstr>
      <vt:lpstr>Aetiology of OCD</vt:lpstr>
      <vt:lpstr>Aetiology of OCD</vt:lpstr>
      <vt:lpstr>PowerPoint Presentation</vt:lpstr>
      <vt:lpstr>Investigations</vt:lpstr>
      <vt:lpstr>Investigations</vt:lpstr>
      <vt:lpstr>Differential Diagnosis</vt:lpstr>
      <vt:lpstr>Differential Diagnosis Continued</vt:lpstr>
      <vt:lpstr>Treatment &amp; Management Overview</vt:lpstr>
      <vt:lpstr>Treatment &amp; Management</vt:lpstr>
      <vt:lpstr>Treatment &amp; Management</vt:lpstr>
      <vt:lpstr>Treatment &amp; Management</vt:lpstr>
      <vt:lpstr>Treatment &amp; Management (Rx Resistant Strategies)</vt:lpstr>
      <vt:lpstr>Treatment &amp; Management (Rx Resistant Strategies)</vt:lpstr>
      <vt:lpstr>Questions or Comments?</vt:lpstr>
      <vt:lpstr>MCQs</vt:lpstr>
      <vt:lpstr>OCD</vt:lpstr>
      <vt:lpstr>OCD</vt:lpstr>
      <vt:lpstr>OCD</vt:lpstr>
      <vt:lpstr>OCD</vt:lpstr>
      <vt:lpstr>OCD</vt:lpstr>
      <vt:lpstr>OCD</vt:lpstr>
      <vt:lpstr>OCD</vt:lpstr>
      <vt:lpstr>OCD</vt:lpstr>
      <vt:lpstr>OCD</vt:lpstr>
      <vt:lpstr>OCD</vt:lpstr>
      <vt:lpstr>OCD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68</cp:revision>
  <dcterms:created xsi:type="dcterms:W3CDTF">2016-02-23T11:02:26Z</dcterms:created>
  <dcterms:modified xsi:type="dcterms:W3CDTF">2020-06-29T15:06:48Z</dcterms:modified>
</cp:coreProperties>
</file>