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notesSlides/notesSlide3.xml" ContentType="application/vnd.openxmlformats-officedocument.presentationml.notesSlide+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82" r:id="rId3"/>
    <p:sldId id="284" r:id="rId4"/>
    <p:sldId id="291" r:id="rId5"/>
    <p:sldId id="315" r:id="rId6"/>
    <p:sldId id="316" r:id="rId7"/>
    <p:sldId id="317" r:id="rId8"/>
    <p:sldId id="318" r:id="rId9"/>
    <p:sldId id="320" r:id="rId10"/>
    <p:sldId id="321" r:id="rId11"/>
    <p:sldId id="322" r:id="rId12"/>
    <p:sldId id="323" r:id="rId13"/>
    <p:sldId id="324" r:id="rId14"/>
    <p:sldId id="326" r:id="rId15"/>
    <p:sldId id="327" r:id="rId16"/>
    <p:sldId id="328" r:id="rId17"/>
    <p:sldId id="319" r:id="rId18"/>
    <p:sldId id="311" r:id="rId19"/>
    <p:sldId id="314" r:id="rId20"/>
    <p:sldId id="285" r:id="rId21"/>
    <p:sldId id="329" r:id="rId22"/>
    <p:sldId id="342" r:id="rId23"/>
    <p:sldId id="341" r:id="rId24"/>
    <p:sldId id="333" r:id="rId25"/>
    <p:sldId id="340" r:id="rId26"/>
    <p:sldId id="338" r:id="rId27"/>
    <p:sldId id="339" r:id="rId28"/>
    <p:sldId id="336" r:id="rId29"/>
    <p:sldId id="337" r:id="rId30"/>
    <p:sldId id="287"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517" autoAdjust="0"/>
  </p:normalViewPr>
  <p:slideViewPr>
    <p:cSldViewPr snapToGrid="0" snapToObjects="1">
      <p:cViewPr varScale="1">
        <p:scale>
          <a:sx n="101" d="100"/>
          <a:sy n="101" d="100"/>
        </p:scale>
        <p:origin x="19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8-5CC6-11CF-8D67-00AA00BDCE1D}" ax:persistence="persistStream" r:id="rId1"/>
</file>

<file path=ppt/activeX/activeX24.xml><?xml version="1.0" encoding="utf-8"?>
<ax:ocx xmlns:ax="http://schemas.microsoft.com/office/2006/activeX" xmlns:r="http://schemas.openxmlformats.org/officeDocument/2006/relationships" ax:classid="{5512D118-5CC6-11CF-8D67-00AA00BDCE1D}" ax:persistence="persistStream" r:id="rId1"/>
</file>

<file path=ppt/activeX/activeX25.xml><?xml version="1.0" encoding="utf-8"?>
<ax:ocx xmlns:ax="http://schemas.microsoft.com/office/2006/activeX" xmlns:r="http://schemas.openxmlformats.org/officeDocument/2006/relationships" ax:classid="{5512D118-5CC6-11CF-8D67-00AA00BDCE1D}" ax:persistence="persistStream" r:id="rId1"/>
</file>

<file path=ppt/activeX/activeX26.xml><?xml version="1.0" encoding="utf-8"?>
<ax:ocx xmlns:ax="http://schemas.microsoft.com/office/2006/activeX" xmlns:r="http://schemas.openxmlformats.org/officeDocument/2006/relationships" ax:classid="{5512D118-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8-5CC6-11CF-8D67-00AA00BDCE1D}" ax:persistence="persistStream" r:id="rId1"/>
</file>

<file path=ppt/activeX/activeX31.xml><?xml version="1.0" encoding="utf-8"?>
<ax:ocx xmlns:ax="http://schemas.microsoft.com/office/2006/activeX" xmlns:r="http://schemas.openxmlformats.org/officeDocument/2006/relationships" ax:classid="{5512D118-5CC6-11CF-8D67-00AA00BDCE1D}" ax:persistence="persistStream" r:id="rId1"/>
</file>

<file path=ppt/activeX/activeX32.xml><?xml version="1.0" encoding="utf-8"?>
<ax:ocx xmlns:ax="http://schemas.microsoft.com/office/2006/activeX" xmlns:r="http://schemas.openxmlformats.org/officeDocument/2006/relationships" ax:classid="{5512D118-5CC6-11CF-8D67-00AA00BDCE1D}" ax:persistence="persistStream" r:id="rId1"/>
</file>

<file path=ppt/activeX/activeX33.xml><?xml version="1.0" encoding="utf-8"?>
<ax:ocx xmlns:ax="http://schemas.microsoft.com/office/2006/activeX" xmlns:r="http://schemas.openxmlformats.org/officeDocument/2006/relationships" ax:classid="{5512D118-5CC6-11CF-8D67-00AA00BDCE1D}" ax:persistence="persistStream" r:id="rId1"/>
</file>

<file path=ppt/activeX/activeX34.xml><?xml version="1.0" encoding="utf-8"?>
<ax:ocx xmlns:ax="http://schemas.microsoft.com/office/2006/activeX" xmlns:r="http://schemas.openxmlformats.org/officeDocument/2006/relationships" ax:classid="{5512D118-5CC6-11CF-8D67-00AA00BDCE1D}" ax:persistence="persistStream" r:id="rId1"/>
</file>

<file path=ppt/activeX/activeX35.xml><?xml version="1.0" encoding="utf-8"?>
<ax:ocx xmlns:ax="http://schemas.microsoft.com/office/2006/activeX" xmlns:r="http://schemas.openxmlformats.org/officeDocument/2006/relationships" ax:classid="{5512D118-5CC6-11CF-8D67-00AA00BDCE1D}" ax:persistence="persistStream" r:id="rId1"/>
</file>

<file path=ppt/activeX/activeX36.xml><?xml version="1.0" encoding="utf-8"?>
<ax:ocx xmlns:ax="http://schemas.microsoft.com/office/2006/activeX" xmlns:r="http://schemas.openxmlformats.org/officeDocument/2006/relationships" ax:classid="{5512D118-5CC6-11CF-8D67-00AA00BDCE1D}" ax:persistence="persistStream" r:id="rId1"/>
</file>

<file path=ppt/activeX/activeX37.xml><?xml version="1.0" encoding="utf-8"?>
<ax:ocx xmlns:ax="http://schemas.microsoft.com/office/2006/activeX" xmlns:r="http://schemas.openxmlformats.org/officeDocument/2006/relationships" ax:classid="{5512D118-5CC6-11CF-8D67-00AA00BDCE1D}" ax:persistence="persistStream" r:id="rId1"/>
</file>

<file path=ppt/activeX/activeX38.xml><?xml version="1.0" encoding="utf-8"?>
<ax:ocx xmlns:ax="http://schemas.microsoft.com/office/2006/activeX" xmlns:r="http://schemas.openxmlformats.org/officeDocument/2006/relationships" ax:classid="{5512D118-5CC6-11CF-8D67-00AA00BDCE1D}" ax:persistence="persistStream" r:id="rId1"/>
</file>

<file path=ppt/activeX/activeX39.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40.xml><?xml version="1.0" encoding="utf-8"?>
<ax:ocx xmlns:ax="http://schemas.microsoft.com/office/2006/activeX" xmlns:r="http://schemas.openxmlformats.org/officeDocument/2006/relationships" ax:classid="{5512D118-5CC6-11CF-8D67-00AA00BDCE1D}" ax:persistence="persistStream" r:id="rId1"/>
</file>

<file path=ppt/activeX/activeX41.xml><?xml version="1.0" encoding="utf-8"?>
<ax:ocx xmlns:ax="http://schemas.microsoft.com/office/2006/activeX" xmlns:r="http://schemas.openxmlformats.org/officeDocument/2006/relationships" ax:classid="{5512D118-5CC6-11CF-8D67-00AA00BDCE1D}" ax:persistence="persistStream" r:id="rId1"/>
</file>

<file path=ppt/activeX/activeX42.xml><?xml version="1.0" encoding="utf-8"?>
<ax:ocx xmlns:ax="http://schemas.microsoft.com/office/2006/activeX" xmlns:r="http://schemas.openxmlformats.org/officeDocument/2006/relationships" ax:classid="{5512D118-5CC6-11CF-8D67-00AA00BDCE1D}" ax:persistence="persistStream" r:id="rId1"/>
</file>

<file path=ppt/activeX/activeX43.xml><?xml version="1.0" encoding="utf-8"?>
<ax:ocx xmlns:ax="http://schemas.microsoft.com/office/2006/activeX" xmlns:r="http://schemas.openxmlformats.org/officeDocument/2006/relationships" ax:classid="{5512D118-5CC6-11CF-8D67-00AA00BDCE1D}" ax:persistence="persistStream" r:id="rId1"/>
</file>

<file path=ppt/activeX/activeX44.xml><?xml version="1.0" encoding="utf-8"?>
<ax:ocx xmlns:ax="http://schemas.microsoft.com/office/2006/activeX" xmlns:r="http://schemas.openxmlformats.org/officeDocument/2006/relationships" ax:classid="{5512D118-5CC6-11CF-8D67-00AA00BDCE1D}" ax:persistence="persistStream" r:id="rId1"/>
</file>

<file path=ppt/activeX/activeX45.xml><?xml version="1.0" encoding="utf-8"?>
<ax:ocx xmlns:ax="http://schemas.microsoft.com/office/2006/activeX" xmlns:r="http://schemas.openxmlformats.org/officeDocument/2006/relationships" ax:classid="{5512D118-5CC6-11CF-8D67-00AA00BDCE1D}" ax:persistence="persistStream" r:id="rId1"/>
</file>

<file path=ppt/activeX/activeX46.xml><?xml version="1.0" encoding="utf-8"?>
<ax:ocx xmlns:ax="http://schemas.microsoft.com/office/2006/activeX" xmlns:r="http://schemas.openxmlformats.org/officeDocument/2006/relationships" ax:classid="{5512D118-5CC6-11CF-8D67-00AA00BDCE1D}" ax:persistence="persistStream" r:id="rId1"/>
</file>

<file path=ppt/activeX/activeX47.xml><?xml version="1.0" encoding="utf-8"?>
<ax:ocx xmlns:ax="http://schemas.microsoft.com/office/2006/activeX" xmlns:r="http://schemas.openxmlformats.org/officeDocument/2006/relationships" ax:classid="{5512D118-5CC6-11CF-8D67-00AA00BDCE1D}" ax:persistence="persistStream" r:id="rId1"/>
</file>

<file path=ppt/activeX/activeX48.xml><?xml version="1.0" encoding="utf-8"?>
<ax:ocx xmlns:ax="http://schemas.microsoft.com/office/2006/activeX" xmlns:r="http://schemas.openxmlformats.org/officeDocument/2006/relationships" ax:classid="{5512D118-5CC6-11CF-8D67-00AA00BDCE1D}" ax:persistence="persistStream" r:id="rId1"/>
</file>

<file path=ppt/activeX/activeX49.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50.xml><?xml version="1.0" encoding="utf-8"?>
<ax:ocx xmlns:ax="http://schemas.microsoft.com/office/2006/activeX" xmlns:r="http://schemas.openxmlformats.org/officeDocument/2006/relationships" ax:classid="{5512D118-5CC6-11CF-8D67-00AA00BDCE1D}" ax:persistence="persistStream" r:id="rId1"/>
</file>

<file path=ppt/activeX/activeX51.xml><?xml version="1.0" encoding="utf-8"?>
<ax:ocx xmlns:ax="http://schemas.microsoft.com/office/2006/activeX" xmlns:r="http://schemas.openxmlformats.org/officeDocument/2006/relationships" ax:classid="{5512D118-5CC6-11CF-8D67-00AA00BDCE1D}" ax:persistence="persistStream" r:id="rId1"/>
</file>

<file path=ppt/activeX/activeX52.xml><?xml version="1.0" encoding="utf-8"?>
<ax:ocx xmlns:ax="http://schemas.microsoft.com/office/2006/activeX" xmlns:r="http://schemas.openxmlformats.org/officeDocument/2006/relationships" ax:classid="{5512D118-5CC6-11CF-8D67-00AA00BDCE1D}" ax:persistence="persistStream" r:id="rId1"/>
</file>

<file path=ppt/activeX/activeX53.xml><?xml version="1.0" encoding="utf-8"?>
<ax:ocx xmlns:ax="http://schemas.microsoft.com/office/2006/activeX" xmlns:r="http://schemas.openxmlformats.org/officeDocument/2006/relationships" ax:classid="{5512D118-5CC6-11CF-8D67-00AA00BDCE1D}" ax:persistence="persistStream" r:id="rId1"/>
</file>

<file path=ppt/activeX/activeX54.xml><?xml version="1.0" encoding="utf-8"?>
<ax:ocx xmlns:ax="http://schemas.microsoft.com/office/2006/activeX" xmlns:r="http://schemas.openxmlformats.org/officeDocument/2006/relationships" ax:classid="{5512D118-5CC6-11CF-8D67-00AA00BDCE1D}" ax:persistence="persistStream" r:id="rId1"/>
</file>

<file path=ppt/activeX/activeX55.xml><?xml version="1.0" encoding="utf-8"?>
<ax:ocx xmlns:ax="http://schemas.microsoft.com/office/2006/activeX" xmlns:r="http://schemas.openxmlformats.org/officeDocument/2006/relationships" ax:classid="{5512D118-5CC6-11CF-8D67-00AA00BDCE1D}" ax:persistence="persistStream" r:id="rId1"/>
</file>

<file path=ppt/activeX/activeX56.xml><?xml version="1.0" encoding="utf-8"?>
<ax:ocx xmlns:ax="http://schemas.microsoft.com/office/2006/activeX" xmlns:r="http://schemas.openxmlformats.org/officeDocument/2006/relationships" ax:classid="{5512D118-5CC6-11CF-8D67-00AA00BDCE1D}" ax:persistence="persistStream" r:id="rId1"/>
</file>

<file path=ppt/activeX/activeX57.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the time from the first to the second episode is on average much longer than that from the second to the third </a:t>
            </a:r>
            <a:r>
              <a:rPr lang="en-US" sz="800" dirty="0"/>
              <a:t>(Kessing, 1998)</a:t>
            </a:r>
          </a:p>
          <a:p>
            <a:endParaRPr lang="en-US" sz="800" dirty="0"/>
          </a:p>
          <a:p>
            <a:r>
              <a:rPr lang="en-US" dirty="0"/>
              <a:t>This progressive shortening of cycles and free intervals then levels off and fluctuates around a certain (but still variable) individual limit</a:t>
            </a:r>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10</a:t>
            </a:fld>
            <a:endParaRPr lang="en-US" altLang="en-US"/>
          </a:p>
        </p:txBody>
      </p:sp>
    </p:spTree>
    <p:extLst>
      <p:ext uri="{BB962C8B-B14F-4D97-AF65-F5344CB8AC3E}">
        <p14:creationId xmlns:p14="http://schemas.microsoft.com/office/powerpoint/2010/main" val="284156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24</a:t>
            </a:fld>
            <a:endParaRPr lang="en-US" altLang="en-US"/>
          </a:p>
        </p:txBody>
      </p:sp>
    </p:spTree>
    <p:extLst>
      <p:ext uri="{BB962C8B-B14F-4D97-AF65-F5344CB8AC3E}">
        <p14:creationId xmlns:p14="http://schemas.microsoft.com/office/powerpoint/2010/main" val="272645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 Type="http://schemas.openxmlformats.org/officeDocument/2006/relationships/control" Target="../activeX/activeX2.xml"/><Relationship Id="rId21" Type="http://schemas.openxmlformats.org/officeDocument/2006/relationships/control" Target="../activeX/activeX20.xml"/><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notesSlide" Target="../notesSlides/notesSlide3.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slideLayout" Target="../slideLayouts/slideLayout3.xml"/><Relationship Id="rId10" Type="http://schemas.openxmlformats.org/officeDocument/2006/relationships/control" Target="../activeX/activeX9.xml"/><Relationship Id="rId19" Type="http://schemas.openxmlformats.org/officeDocument/2006/relationships/control" Target="../activeX/activeX18.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image" Target="../media/image6.wmf"/></Relationships>
</file>

<file path=ppt/slides/_rels/slide25.xml.rels><?xml version="1.0" encoding="UTF-8" standalone="yes"?>
<Relationships xmlns="http://schemas.openxmlformats.org/package/2006/relationships"><Relationship Id="rId13" Type="http://schemas.openxmlformats.org/officeDocument/2006/relationships/control" Target="../activeX/activeX38.xml"/><Relationship Id="rId18" Type="http://schemas.openxmlformats.org/officeDocument/2006/relationships/control" Target="../activeX/activeX43.xml"/><Relationship Id="rId26" Type="http://schemas.openxmlformats.org/officeDocument/2006/relationships/control" Target="../activeX/activeX51.xml"/><Relationship Id="rId3" Type="http://schemas.openxmlformats.org/officeDocument/2006/relationships/control" Target="../activeX/activeX28.xml"/><Relationship Id="rId21" Type="http://schemas.openxmlformats.org/officeDocument/2006/relationships/control" Target="../activeX/activeX46.xml"/><Relationship Id="rId34" Type="http://schemas.openxmlformats.org/officeDocument/2006/relationships/image" Target="../media/image6.wmf"/><Relationship Id="rId7" Type="http://schemas.openxmlformats.org/officeDocument/2006/relationships/control" Target="../activeX/activeX32.xml"/><Relationship Id="rId12" Type="http://schemas.openxmlformats.org/officeDocument/2006/relationships/control" Target="../activeX/activeX37.xml"/><Relationship Id="rId17" Type="http://schemas.openxmlformats.org/officeDocument/2006/relationships/control" Target="../activeX/activeX42.xml"/><Relationship Id="rId25" Type="http://schemas.openxmlformats.org/officeDocument/2006/relationships/control" Target="../activeX/activeX50.xml"/><Relationship Id="rId33" Type="http://schemas.openxmlformats.org/officeDocument/2006/relationships/slideLayout" Target="../slideLayouts/slideLayout3.xml"/><Relationship Id="rId2" Type="http://schemas.openxmlformats.org/officeDocument/2006/relationships/control" Target="../activeX/activeX27.xml"/><Relationship Id="rId16" Type="http://schemas.openxmlformats.org/officeDocument/2006/relationships/control" Target="../activeX/activeX41.xml"/><Relationship Id="rId20" Type="http://schemas.openxmlformats.org/officeDocument/2006/relationships/control" Target="../activeX/activeX45.xml"/><Relationship Id="rId29" Type="http://schemas.openxmlformats.org/officeDocument/2006/relationships/control" Target="../activeX/activeX54.xml"/><Relationship Id="rId1" Type="http://schemas.openxmlformats.org/officeDocument/2006/relationships/vmlDrawing" Target="../drawings/vmlDrawing2.vml"/><Relationship Id="rId6" Type="http://schemas.openxmlformats.org/officeDocument/2006/relationships/control" Target="../activeX/activeX31.xml"/><Relationship Id="rId11" Type="http://schemas.openxmlformats.org/officeDocument/2006/relationships/control" Target="../activeX/activeX36.xml"/><Relationship Id="rId24" Type="http://schemas.openxmlformats.org/officeDocument/2006/relationships/control" Target="../activeX/activeX49.xml"/><Relationship Id="rId32" Type="http://schemas.openxmlformats.org/officeDocument/2006/relationships/control" Target="../activeX/activeX57.xml"/><Relationship Id="rId5" Type="http://schemas.openxmlformats.org/officeDocument/2006/relationships/control" Target="../activeX/activeX30.xml"/><Relationship Id="rId15" Type="http://schemas.openxmlformats.org/officeDocument/2006/relationships/control" Target="../activeX/activeX40.xml"/><Relationship Id="rId23" Type="http://schemas.openxmlformats.org/officeDocument/2006/relationships/control" Target="../activeX/activeX48.xml"/><Relationship Id="rId28" Type="http://schemas.openxmlformats.org/officeDocument/2006/relationships/control" Target="../activeX/activeX53.xml"/><Relationship Id="rId10" Type="http://schemas.openxmlformats.org/officeDocument/2006/relationships/control" Target="../activeX/activeX35.xml"/><Relationship Id="rId19" Type="http://schemas.openxmlformats.org/officeDocument/2006/relationships/control" Target="../activeX/activeX44.xml"/><Relationship Id="rId31" Type="http://schemas.openxmlformats.org/officeDocument/2006/relationships/control" Target="../activeX/activeX56.xml"/><Relationship Id="rId4" Type="http://schemas.openxmlformats.org/officeDocument/2006/relationships/control" Target="../activeX/activeX29.xml"/><Relationship Id="rId9" Type="http://schemas.openxmlformats.org/officeDocument/2006/relationships/control" Target="../activeX/activeX34.xml"/><Relationship Id="rId14" Type="http://schemas.openxmlformats.org/officeDocument/2006/relationships/control" Target="../activeX/activeX39.xml"/><Relationship Id="rId22" Type="http://schemas.openxmlformats.org/officeDocument/2006/relationships/control" Target="../activeX/activeX47.xml"/><Relationship Id="rId27" Type="http://schemas.openxmlformats.org/officeDocument/2006/relationships/control" Target="../activeX/activeX52.xml"/><Relationship Id="rId30" Type="http://schemas.openxmlformats.org/officeDocument/2006/relationships/control" Target="../activeX/activeX55.xml"/><Relationship Id="rId8" Type="http://schemas.openxmlformats.org/officeDocument/2006/relationships/control" Target="../activeX/activeX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MRCPsych General Adult Psychiatry</a:t>
            </a:r>
          </a:p>
        </p:txBody>
      </p:sp>
      <p:sp>
        <p:nvSpPr>
          <p:cNvPr id="2" name="TextBox 1"/>
          <p:cNvSpPr txBox="1"/>
          <p:nvPr/>
        </p:nvSpPr>
        <p:spPr>
          <a:xfrm>
            <a:off x="725714" y="3120571"/>
            <a:ext cx="7613424" cy="584775"/>
          </a:xfrm>
          <a:prstGeom prst="rect">
            <a:avLst/>
          </a:prstGeom>
          <a:noFill/>
        </p:spPr>
        <p:txBody>
          <a:bodyPr wrap="square" rtlCol="0">
            <a:spAutoFit/>
          </a:bodyPr>
          <a:lstStyle/>
          <a:p>
            <a:pPr algn="ctr" eaLnBrk="1" hangingPunct="1"/>
            <a:r>
              <a:rPr lang="en-GB" sz="3200" b="1" dirty="0">
                <a:solidFill>
                  <a:srgbClr val="A00054"/>
                </a:solidFill>
              </a:rPr>
              <a:t>Depression 4</a:t>
            </a:r>
            <a:endParaRPr lang="en-US" sz="2400"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6077"/>
            <a:ext cx="7772400" cy="679449"/>
          </a:xfrm>
        </p:spPr>
        <p:txBody>
          <a:bodyPr/>
          <a:lstStyle/>
          <a:p>
            <a:r>
              <a:rPr lang="en-GB" dirty="0"/>
              <a:t>Recurrence</a:t>
            </a:r>
          </a:p>
        </p:txBody>
      </p:sp>
      <p:sp>
        <p:nvSpPr>
          <p:cNvPr id="4" name="Text Placeholder 3"/>
          <p:cNvSpPr>
            <a:spLocks noGrp="1"/>
          </p:cNvSpPr>
          <p:nvPr>
            <p:ph type="body" sz="quarter" idx="13"/>
          </p:nvPr>
        </p:nvSpPr>
        <p:spPr>
          <a:xfrm>
            <a:off x="457200" y="1268361"/>
            <a:ext cx="7839075" cy="3675114"/>
          </a:xfrm>
        </p:spPr>
        <p:txBody>
          <a:bodyPr/>
          <a:lstStyle/>
          <a:p>
            <a:r>
              <a:rPr lang="en-US" sz="2000" dirty="0"/>
              <a:t>Generally the time from the first to the second episode is on average much longer than that from the second to the third </a:t>
            </a:r>
            <a:r>
              <a:rPr lang="en-US" sz="1100" dirty="0"/>
              <a:t>(Kessing, 1998)</a:t>
            </a:r>
          </a:p>
          <a:p>
            <a:endParaRPr lang="en-US" sz="1100" dirty="0"/>
          </a:p>
          <a:p>
            <a:r>
              <a:rPr lang="en-US" sz="2000" dirty="0"/>
              <a:t>This progressive shortening of cycles and free intervals then levels off and fluctuates around a certain (but still variable) individual limit</a:t>
            </a:r>
          </a:p>
          <a:p>
            <a:endParaRPr lang="en-US" sz="2000" dirty="0"/>
          </a:p>
          <a:p>
            <a:endParaRPr lang="en-US" sz="2000" dirty="0"/>
          </a:p>
          <a:p>
            <a:endParaRPr lang="en-US" sz="2000" dirty="0"/>
          </a:p>
          <a:p>
            <a:endParaRPr lang="en-US" sz="2000" dirty="0"/>
          </a:p>
          <a:p>
            <a:endParaRPr lang="en-US" sz="2000" dirty="0"/>
          </a:p>
          <a:p>
            <a:r>
              <a:rPr lang="en-US" sz="2000" dirty="0"/>
              <a:t>Cycle length tends to be shorter in late-onset than in early onset mood disorders – increased risk of recurrence in the elderly</a:t>
            </a:r>
          </a:p>
          <a:p>
            <a:endParaRPr lang="en-GB" sz="2000" dirty="0"/>
          </a:p>
        </p:txBody>
      </p:sp>
      <p:sp>
        <p:nvSpPr>
          <p:cNvPr id="9" name="Right Arrow Callout 8"/>
          <p:cNvSpPr/>
          <p:nvPr/>
        </p:nvSpPr>
        <p:spPr>
          <a:xfrm>
            <a:off x="1902542" y="3615173"/>
            <a:ext cx="2687885" cy="1092011"/>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Progressive shortening of cycles</a:t>
            </a:r>
          </a:p>
        </p:txBody>
      </p:sp>
      <p:sp>
        <p:nvSpPr>
          <p:cNvPr id="10" name="Rectangle 9"/>
          <p:cNvSpPr/>
          <p:nvPr/>
        </p:nvSpPr>
        <p:spPr>
          <a:xfrm>
            <a:off x="5097638" y="3615173"/>
            <a:ext cx="1642375" cy="1092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Poor prognosis</a:t>
            </a:r>
          </a:p>
        </p:txBody>
      </p:sp>
    </p:spTree>
    <p:extLst>
      <p:ext uri="{BB962C8B-B14F-4D97-AF65-F5344CB8AC3E}">
        <p14:creationId xmlns:p14="http://schemas.microsoft.com/office/powerpoint/2010/main" val="227598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6077"/>
            <a:ext cx="7772400" cy="679449"/>
          </a:xfrm>
        </p:spPr>
        <p:txBody>
          <a:bodyPr/>
          <a:lstStyle/>
          <a:p>
            <a:r>
              <a:rPr lang="en-GB" dirty="0"/>
              <a:t>Recurrence</a:t>
            </a:r>
          </a:p>
        </p:txBody>
      </p:sp>
      <p:sp>
        <p:nvSpPr>
          <p:cNvPr id="4" name="Text Placeholder 3"/>
          <p:cNvSpPr>
            <a:spLocks noGrp="1"/>
          </p:cNvSpPr>
          <p:nvPr>
            <p:ph type="body" sz="quarter" idx="13"/>
          </p:nvPr>
        </p:nvSpPr>
        <p:spPr>
          <a:xfrm>
            <a:off x="457200" y="1415845"/>
            <a:ext cx="7839075" cy="3527630"/>
          </a:xfrm>
        </p:spPr>
        <p:txBody>
          <a:bodyPr/>
          <a:lstStyle/>
          <a:p>
            <a:pPr marL="365760" lvl="1" indent="0">
              <a:buNone/>
            </a:pPr>
            <a:endParaRPr lang="en-US" sz="2000" dirty="0"/>
          </a:p>
          <a:p>
            <a:r>
              <a:rPr lang="en-US" sz="2000" dirty="0"/>
              <a:t>Precipitating events play an important role in the onset of the first few affective episodes</a:t>
            </a:r>
          </a:p>
          <a:p>
            <a:pPr lvl="1"/>
            <a:r>
              <a:rPr lang="en-US" sz="2000" dirty="0"/>
              <a:t>thereafter recurrence seems to become autonomous with stressful events.</a:t>
            </a:r>
          </a:p>
          <a:p>
            <a:pPr lvl="1"/>
            <a:endParaRPr lang="en-US" sz="2000" dirty="0"/>
          </a:p>
          <a:p>
            <a:r>
              <a:rPr lang="en-US" sz="2000" dirty="0"/>
              <a:t>Precipitating events - increase a pre-existent vulnerability</a:t>
            </a:r>
          </a:p>
          <a:p>
            <a:pPr lvl="1"/>
            <a:r>
              <a:rPr lang="en-US" sz="2000" dirty="0" err="1"/>
              <a:t>sensitising</a:t>
            </a:r>
            <a:r>
              <a:rPr lang="en-US" sz="2000" dirty="0"/>
              <a:t> the patient - more vulnerable to further episodes </a:t>
            </a:r>
          </a:p>
          <a:p>
            <a:pPr lvl="1"/>
            <a:r>
              <a:rPr lang="en-US" sz="2000" dirty="0"/>
              <a:t>kindling effect</a:t>
            </a:r>
          </a:p>
          <a:p>
            <a:pPr lvl="2"/>
            <a:r>
              <a:rPr lang="en-US" sz="2000" dirty="0"/>
              <a:t>First put forward by </a:t>
            </a:r>
            <a:r>
              <a:rPr lang="en-US" sz="2000" dirty="0" err="1"/>
              <a:t>Kraepelin</a:t>
            </a:r>
            <a:r>
              <a:rPr lang="en-US" sz="2000" dirty="0"/>
              <a:t> </a:t>
            </a:r>
          </a:p>
          <a:p>
            <a:pPr lvl="2"/>
            <a:r>
              <a:rPr lang="en-US" sz="2000" dirty="0"/>
              <a:t>Possibly due to </a:t>
            </a:r>
            <a:r>
              <a:rPr lang="en-US" sz="2000" dirty="0" err="1"/>
              <a:t>culminative</a:t>
            </a:r>
            <a:r>
              <a:rPr lang="en-US" sz="2000" dirty="0"/>
              <a:t> damage resulting in altered microenvironment with abnormal gene expression</a:t>
            </a:r>
          </a:p>
          <a:p>
            <a:endParaRPr lang="en-US" sz="2000" dirty="0"/>
          </a:p>
          <a:p>
            <a:endParaRPr lang="en-GB" sz="2000" dirty="0"/>
          </a:p>
        </p:txBody>
      </p:sp>
    </p:spTree>
    <p:extLst>
      <p:ext uri="{BB962C8B-B14F-4D97-AF65-F5344CB8AC3E}">
        <p14:creationId xmlns:p14="http://schemas.microsoft.com/office/powerpoint/2010/main" val="380756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9216"/>
            <a:ext cx="7772400" cy="679449"/>
          </a:xfrm>
        </p:spPr>
        <p:txBody>
          <a:bodyPr/>
          <a:lstStyle/>
          <a:p>
            <a:r>
              <a:rPr lang="en-GB" dirty="0"/>
              <a:t>Recurrence</a:t>
            </a:r>
          </a:p>
        </p:txBody>
      </p:sp>
      <p:sp>
        <p:nvSpPr>
          <p:cNvPr id="4" name="Text Placeholder 3"/>
          <p:cNvSpPr>
            <a:spLocks noGrp="1"/>
          </p:cNvSpPr>
          <p:nvPr>
            <p:ph type="body" sz="quarter" idx="13"/>
          </p:nvPr>
        </p:nvSpPr>
        <p:spPr>
          <a:xfrm>
            <a:off x="457200" y="1578077"/>
            <a:ext cx="7839075" cy="3365398"/>
          </a:xfrm>
        </p:spPr>
        <p:txBody>
          <a:bodyPr/>
          <a:lstStyle/>
          <a:p>
            <a:r>
              <a:rPr lang="en-US" dirty="0"/>
              <a:t>Pathological features associated with recurrent depression</a:t>
            </a:r>
          </a:p>
          <a:p>
            <a:pPr lvl="1"/>
            <a:r>
              <a:rPr lang="en-US" dirty="0"/>
              <a:t>Cell loss in the </a:t>
            </a:r>
            <a:r>
              <a:rPr lang="en-US" dirty="0" err="1"/>
              <a:t>subgenual</a:t>
            </a:r>
            <a:r>
              <a:rPr lang="en-US" dirty="0"/>
              <a:t> prefrontal cortex (PFC)</a:t>
            </a:r>
          </a:p>
          <a:p>
            <a:pPr lvl="1"/>
            <a:r>
              <a:rPr lang="en-US" dirty="0"/>
              <a:t>Cell trophy in the dorsolateral PFC and Orbitofrontal PFC</a:t>
            </a:r>
          </a:p>
          <a:p>
            <a:pPr lvl="1"/>
            <a:r>
              <a:rPr lang="en-US" dirty="0"/>
              <a:t>Loss of hippocampal volume</a:t>
            </a:r>
          </a:p>
          <a:p>
            <a:pPr lvl="1"/>
            <a:endParaRPr lang="en-US" dirty="0"/>
          </a:p>
          <a:p>
            <a:r>
              <a:rPr lang="en-US" dirty="0"/>
              <a:t>Neurochemical associated with recurrent depression</a:t>
            </a:r>
          </a:p>
          <a:p>
            <a:pPr lvl="1"/>
            <a:r>
              <a:rPr lang="en-US" dirty="0"/>
              <a:t>Decreased levels of CREB, BDNF, and the </a:t>
            </a:r>
            <a:r>
              <a:rPr lang="en-US" dirty="0" err="1"/>
              <a:t>TrkB</a:t>
            </a:r>
            <a:r>
              <a:rPr lang="en-US" dirty="0"/>
              <a:t> receptor have been reported in suicide victims </a:t>
            </a:r>
          </a:p>
          <a:p>
            <a:pPr lvl="1"/>
            <a:endParaRPr lang="en-US" dirty="0"/>
          </a:p>
          <a:p>
            <a:pPr marL="365760" lvl="1" indent="0">
              <a:buNone/>
            </a:pPr>
            <a:endParaRPr lang="en-US" dirty="0"/>
          </a:p>
          <a:p>
            <a:endParaRPr lang="en-GB" dirty="0"/>
          </a:p>
        </p:txBody>
      </p:sp>
    </p:spTree>
    <p:extLst>
      <p:ext uri="{BB962C8B-B14F-4D97-AF65-F5344CB8AC3E}">
        <p14:creationId xmlns:p14="http://schemas.microsoft.com/office/powerpoint/2010/main" val="284754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9113"/>
            <a:ext cx="7772400" cy="679449"/>
          </a:xfrm>
        </p:spPr>
        <p:txBody>
          <a:bodyPr/>
          <a:lstStyle/>
          <a:p>
            <a:r>
              <a:rPr lang="en-GB" dirty="0"/>
              <a:t>Outcomes/Prognosis</a:t>
            </a:r>
          </a:p>
        </p:txBody>
      </p:sp>
      <p:sp>
        <p:nvSpPr>
          <p:cNvPr id="4" name="Text Placeholder 3"/>
          <p:cNvSpPr>
            <a:spLocks noGrp="1"/>
          </p:cNvSpPr>
          <p:nvPr>
            <p:ph type="body" sz="quarter" idx="13"/>
          </p:nvPr>
        </p:nvSpPr>
        <p:spPr>
          <a:xfrm>
            <a:off x="423862" y="1327355"/>
            <a:ext cx="7839075" cy="3483385"/>
          </a:xfrm>
        </p:spPr>
        <p:txBody>
          <a:bodyPr/>
          <a:lstStyle/>
          <a:p>
            <a:r>
              <a:rPr lang="en-US" sz="2000" dirty="0"/>
              <a:t>Remission after affective episodes is frequently incomplete. </a:t>
            </a:r>
            <a:r>
              <a:rPr lang="en-US" sz="1400" dirty="0"/>
              <a:t>(Paykel, 1995)</a:t>
            </a:r>
          </a:p>
          <a:p>
            <a:pPr lvl="1"/>
            <a:r>
              <a:rPr lang="en-US" sz="2000" dirty="0"/>
              <a:t>Residual symptoms are common in psychiatric and general practitioner patients </a:t>
            </a:r>
          </a:p>
          <a:p>
            <a:pPr lvl="1"/>
            <a:r>
              <a:rPr lang="en-US" sz="2000" dirty="0"/>
              <a:t>Residual symptoms of major depression, defined by a score of 8 or more on the 17-item Hamilton Depression Scale, were found in 32 per cent of 60 patients, 12 to 15 months after remission</a:t>
            </a:r>
          </a:p>
          <a:p>
            <a:pPr lvl="1"/>
            <a:endParaRPr lang="en-US" sz="2000" dirty="0"/>
          </a:p>
          <a:p>
            <a:r>
              <a:rPr lang="en-US" sz="2000" dirty="0"/>
              <a:t>Residual symptoms represent a strong risk factor for further recurrence </a:t>
            </a:r>
            <a:r>
              <a:rPr lang="en-US" sz="1400" dirty="0"/>
              <a:t>(Paykel, 1995)</a:t>
            </a:r>
          </a:p>
          <a:p>
            <a:pPr lvl="1"/>
            <a:r>
              <a:rPr lang="en-US" sz="2000" dirty="0"/>
              <a:t>a survival analysis found a threefold higher risk of in patients with residual symptoms (76% of patients) than in those with out residual symptoms (25% of patients)</a:t>
            </a:r>
          </a:p>
          <a:p>
            <a:endParaRPr lang="en-US" sz="2000" dirty="0"/>
          </a:p>
          <a:p>
            <a:endParaRPr lang="en-GB" sz="2000" dirty="0"/>
          </a:p>
        </p:txBody>
      </p:sp>
    </p:spTree>
    <p:extLst>
      <p:ext uri="{BB962C8B-B14F-4D97-AF65-F5344CB8AC3E}">
        <p14:creationId xmlns:p14="http://schemas.microsoft.com/office/powerpoint/2010/main" val="393188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372587"/>
            <a:ext cx="7772400" cy="679449"/>
          </a:xfrm>
        </p:spPr>
        <p:txBody>
          <a:bodyPr/>
          <a:lstStyle/>
          <a:p>
            <a:r>
              <a:rPr lang="en-GB" dirty="0"/>
              <a:t>Outcomes/Prognosis</a:t>
            </a:r>
          </a:p>
        </p:txBody>
      </p:sp>
      <p:sp>
        <p:nvSpPr>
          <p:cNvPr id="4" name="Text Placeholder 3"/>
          <p:cNvSpPr>
            <a:spLocks noGrp="1"/>
          </p:cNvSpPr>
          <p:nvPr>
            <p:ph type="body" sz="quarter" idx="13"/>
          </p:nvPr>
        </p:nvSpPr>
        <p:spPr>
          <a:xfrm>
            <a:off x="423862" y="1327355"/>
            <a:ext cx="7839075" cy="3483385"/>
          </a:xfrm>
        </p:spPr>
        <p:txBody>
          <a:bodyPr/>
          <a:lstStyle/>
          <a:p>
            <a:endParaRPr lang="en-US" sz="2000" dirty="0"/>
          </a:p>
          <a:p>
            <a:endParaRPr lang="en-GB" sz="2000" dirty="0"/>
          </a:p>
        </p:txBody>
      </p:sp>
      <p:sp>
        <p:nvSpPr>
          <p:cNvPr id="3" name="Rectangle 2"/>
          <p:cNvSpPr/>
          <p:nvPr/>
        </p:nvSpPr>
        <p:spPr>
          <a:xfrm>
            <a:off x="619432" y="1499386"/>
            <a:ext cx="8155858" cy="3477875"/>
          </a:xfrm>
          <a:prstGeom prst="rect">
            <a:avLst/>
          </a:prstGeom>
        </p:spPr>
        <p:txBody>
          <a:bodyPr wrap="square">
            <a:spAutoFit/>
          </a:bodyPr>
          <a:lstStyle/>
          <a:p>
            <a:r>
              <a:rPr lang="en-US" sz="2000" dirty="0"/>
              <a:t>Lee and Murray re-examined depressive patients, most had originally been admitted to hospital</a:t>
            </a:r>
          </a:p>
          <a:p>
            <a:pPr lvl="1"/>
            <a:r>
              <a:rPr lang="en-US" sz="2000" dirty="0"/>
              <a:t>After 10 years - roughly one-third had been readmitted</a:t>
            </a:r>
          </a:p>
          <a:p>
            <a:pPr lvl="1"/>
            <a:r>
              <a:rPr lang="en-US" sz="2000" dirty="0"/>
              <a:t>After 20 years - about two-thirds had been readmitted</a:t>
            </a:r>
          </a:p>
          <a:p>
            <a:pPr marL="365760" lvl="1" indent="0">
              <a:buNone/>
            </a:pPr>
            <a:endParaRPr lang="en-US" sz="2000" dirty="0"/>
          </a:p>
          <a:p>
            <a:r>
              <a:rPr lang="en-US" sz="2000" dirty="0"/>
              <a:t>Chronic residual symptoms are those typical of depression: mood, anxiety, genital symptoms, insomnia, headaches, neurasthenic complaints, reduced libido, and gastrointestinal symptoms</a:t>
            </a:r>
          </a:p>
          <a:p>
            <a:endParaRPr lang="en-US" sz="2000" dirty="0"/>
          </a:p>
          <a:p>
            <a:r>
              <a:rPr lang="en-US" sz="2000" b="1" dirty="0"/>
              <a:t>Long-term antidepressants, should not be withdrawn until the patient has had at least 1 year completely free of symptoms.</a:t>
            </a:r>
          </a:p>
        </p:txBody>
      </p:sp>
    </p:spTree>
    <p:extLst>
      <p:ext uri="{BB962C8B-B14F-4D97-AF65-F5344CB8AC3E}">
        <p14:creationId xmlns:p14="http://schemas.microsoft.com/office/powerpoint/2010/main" val="98561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4081"/>
            <a:ext cx="7772400" cy="679449"/>
          </a:xfrm>
        </p:spPr>
        <p:txBody>
          <a:bodyPr/>
          <a:lstStyle/>
          <a:p>
            <a:r>
              <a:rPr lang="en-GB" dirty="0"/>
              <a:t>Mortality</a:t>
            </a:r>
          </a:p>
        </p:txBody>
      </p:sp>
      <p:sp>
        <p:nvSpPr>
          <p:cNvPr id="4" name="Text Placeholder 3"/>
          <p:cNvSpPr>
            <a:spLocks noGrp="1"/>
          </p:cNvSpPr>
          <p:nvPr>
            <p:ph type="body" sz="quarter" idx="13"/>
          </p:nvPr>
        </p:nvSpPr>
        <p:spPr>
          <a:xfrm>
            <a:off x="494071" y="1504335"/>
            <a:ext cx="7839075" cy="3247411"/>
          </a:xfrm>
        </p:spPr>
        <p:txBody>
          <a:bodyPr/>
          <a:lstStyle/>
          <a:p>
            <a:r>
              <a:rPr lang="en-US" dirty="0"/>
              <a:t>The </a:t>
            </a:r>
            <a:r>
              <a:rPr lang="en-US" dirty="0" err="1"/>
              <a:t>Standardised</a:t>
            </a:r>
            <a:r>
              <a:rPr lang="en-US" dirty="0"/>
              <a:t> Mortality Ratio (SMR) is raised for patients with a history of depression in comparison to patients without a history of depression</a:t>
            </a:r>
          </a:p>
          <a:p>
            <a:endParaRPr lang="en-US" dirty="0"/>
          </a:p>
          <a:p>
            <a:r>
              <a:rPr lang="en-US" dirty="0"/>
              <a:t>Suicide is the main cause of mortality</a:t>
            </a:r>
          </a:p>
          <a:p>
            <a:pPr lvl="1"/>
            <a:r>
              <a:rPr lang="en-US" dirty="0"/>
              <a:t>Figures differ in studies – average is about 5%</a:t>
            </a:r>
          </a:p>
          <a:p>
            <a:pPr marL="365760" lvl="1" indent="0">
              <a:buNone/>
            </a:pPr>
            <a:endParaRPr lang="en-US" dirty="0"/>
          </a:p>
          <a:p>
            <a:r>
              <a:rPr lang="en-US" dirty="0"/>
              <a:t> Other causes of increased mortality</a:t>
            </a:r>
          </a:p>
          <a:p>
            <a:pPr lvl="1"/>
            <a:r>
              <a:rPr lang="en-US" dirty="0"/>
              <a:t>cardiovascular disorders, cerebrovascular disorders, respiratory infections, thyroid disorders, and secondary substance abuse/dependence.</a:t>
            </a:r>
          </a:p>
          <a:p>
            <a:endParaRPr lang="en-GB" dirty="0"/>
          </a:p>
        </p:txBody>
      </p:sp>
    </p:spTree>
    <p:extLst>
      <p:ext uri="{BB962C8B-B14F-4D97-AF65-F5344CB8AC3E}">
        <p14:creationId xmlns:p14="http://schemas.microsoft.com/office/powerpoint/2010/main" val="421941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12958"/>
            <a:ext cx="7772400" cy="679449"/>
          </a:xfrm>
        </p:spPr>
        <p:txBody>
          <a:bodyPr/>
          <a:lstStyle/>
          <a:p>
            <a:r>
              <a:rPr lang="en-GB" dirty="0"/>
              <a:t>Prognosis</a:t>
            </a:r>
          </a:p>
        </p:txBody>
      </p:sp>
      <p:sp>
        <p:nvSpPr>
          <p:cNvPr id="4" name="Text Placeholder 3"/>
          <p:cNvSpPr>
            <a:spLocks noGrp="1"/>
          </p:cNvSpPr>
          <p:nvPr>
            <p:ph type="body" sz="quarter" idx="13"/>
          </p:nvPr>
        </p:nvSpPr>
        <p:spPr>
          <a:xfrm>
            <a:off x="457200" y="1489587"/>
            <a:ext cx="7839075" cy="3453888"/>
          </a:xfrm>
        </p:spPr>
        <p:txBody>
          <a:bodyPr/>
          <a:lstStyle/>
          <a:p>
            <a:r>
              <a:rPr lang="en-US" dirty="0"/>
              <a:t>Previous course of mood disorders predicts future course</a:t>
            </a:r>
          </a:p>
          <a:p>
            <a:r>
              <a:rPr lang="en-US" dirty="0"/>
              <a:t>Recurrence predicts further recurrence</a:t>
            </a:r>
          </a:p>
          <a:p>
            <a:r>
              <a:rPr lang="en-US" dirty="0"/>
              <a:t>Increased length of episodes and residual symptoms predict recurrence. </a:t>
            </a:r>
          </a:p>
          <a:p>
            <a:r>
              <a:rPr lang="en-US" dirty="0"/>
              <a:t>Acute onset and few attacks predict a better outcome</a:t>
            </a:r>
          </a:p>
          <a:p>
            <a:r>
              <a:rPr lang="en-US" dirty="0"/>
              <a:t>High-baseline neuroticism scores predict a poorer outcome in patients</a:t>
            </a:r>
          </a:p>
          <a:p>
            <a:r>
              <a:rPr lang="en-US" dirty="0"/>
              <a:t>Comorbidity of alcoholism and personality disorders with depression make for a poorer prognosis and outcome of both</a:t>
            </a:r>
          </a:p>
          <a:p>
            <a:endParaRPr lang="en-GB" dirty="0"/>
          </a:p>
        </p:txBody>
      </p:sp>
    </p:spTree>
    <p:extLst>
      <p:ext uri="{BB962C8B-B14F-4D97-AF65-F5344CB8AC3E}">
        <p14:creationId xmlns:p14="http://schemas.microsoft.com/office/powerpoint/2010/main" val="8119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50809"/>
            <a:ext cx="7772400" cy="679449"/>
          </a:xfrm>
        </p:spPr>
        <p:txBody>
          <a:bodyPr/>
          <a:lstStyle/>
          <a:p>
            <a:r>
              <a:rPr lang="en-GB" dirty="0"/>
              <a:t>References</a:t>
            </a:r>
          </a:p>
        </p:txBody>
      </p:sp>
      <p:sp>
        <p:nvSpPr>
          <p:cNvPr id="4" name="Text Placeholder 3"/>
          <p:cNvSpPr>
            <a:spLocks noGrp="1"/>
          </p:cNvSpPr>
          <p:nvPr>
            <p:ph type="body" sz="quarter" idx="13"/>
          </p:nvPr>
        </p:nvSpPr>
        <p:spPr/>
        <p:txBody>
          <a:bodyPr/>
          <a:lstStyle/>
          <a:p>
            <a:endParaRPr lang="en-GB" dirty="0"/>
          </a:p>
          <a:p>
            <a:endParaRPr lang="en-GB" dirty="0"/>
          </a:p>
        </p:txBody>
      </p:sp>
      <p:sp>
        <p:nvSpPr>
          <p:cNvPr id="8" name="TextBox 7"/>
          <p:cNvSpPr txBox="1"/>
          <p:nvPr/>
        </p:nvSpPr>
        <p:spPr>
          <a:xfrm>
            <a:off x="186500" y="1298704"/>
            <a:ext cx="8633036" cy="4832092"/>
          </a:xfrm>
          <a:prstGeom prst="rect">
            <a:avLst/>
          </a:prstGeom>
          <a:noFill/>
        </p:spPr>
        <p:txBody>
          <a:bodyPr wrap="square" numCol="2" rtlCol="0">
            <a:spAutoFit/>
          </a:bodyPr>
          <a:lstStyle/>
          <a:p>
            <a:pPr marL="285750" indent="-285750">
              <a:buFont typeface="Arial" panose="020B0604020202020204" pitchFamily="34" charset="0"/>
              <a:buChar char="•"/>
            </a:pPr>
            <a:r>
              <a:rPr lang="en-US" sz="1400" dirty="0"/>
              <a:t>Angst, J. (1990). Depression and anxiety: a review of studies in the community and primary health care. In Psychological disorders in general medical settings. pp. 60–8</a:t>
            </a:r>
          </a:p>
          <a:p>
            <a:endParaRPr lang="en-US" sz="1400" dirty="0"/>
          </a:p>
          <a:p>
            <a:pPr marL="285750" indent="-285750">
              <a:buFont typeface="Arial" panose="020B0604020202020204" pitchFamily="34" charset="0"/>
              <a:buChar char="•"/>
            </a:pPr>
            <a:r>
              <a:rPr lang="en-US" sz="1400" dirty="0"/>
              <a:t>Angst, J. and </a:t>
            </a:r>
            <a:r>
              <a:rPr lang="en-US" sz="1400" dirty="0" err="1"/>
              <a:t>Preisig</a:t>
            </a:r>
            <a:r>
              <a:rPr lang="en-US" sz="1400" dirty="0"/>
              <a:t>, M. (1995) Course of a clinical cohort of unipolar, bipolar and schizoaffective patients. Results of a prospective study from 1959 to 1985. </a:t>
            </a:r>
            <a:r>
              <a:rPr lang="en-US" sz="1400" dirty="0" err="1"/>
              <a:t>Schweizer</a:t>
            </a:r>
            <a:r>
              <a:rPr lang="en-US" sz="1400" dirty="0"/>
              <a:t> </a:t>
            </a:r>
            <a:r>
              <a:rPr lang="en-US" sz="1400" dirty="0" err="1"/>
              <a:t>Archiv</a:t>
            </a:r>
            <a:r>
              <a:rPr lang="en-US" sz="1400" dirty="0"/>
              <a:t> </a:t>
            </a:r>
            <a:r>
              <a:rPr lang="en-US" sz="1400" dirty="0" err="1"/>
              <a:t>für</a:t>
            </a:r>
            <a:r>
              <a:rPr lang="en-US" sz="1400" dirty="0"/>
              <a:t> </a:t>
            </a:r>
            <a:r>
              <a:rPr lang="en-US" sz="1400" dirty="0" err="1"/>
              <a:t>Psychiatrie</a:t>
            </a:r>
            <a:r>
              <a:rPr lang="en-US" sz="1400" dirty="0"/>
              <a:t> und </a:t>
            </a:r>
            <a:r>
              <a:rPr lang="en-US" sz="1400" dirty="0" err="1"/>
              <a:t>Neurologie</a:t>
            </a:r>
            <a:r>
              <a:rPr lang="en-US" sz="1400" dirty="0"/>
              <a:t>, 146, 5–16</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Kessing, L.V., Andersen, P.K., Mortensen, P.B., and </a:t>
            </a:r>
            <a:r>
              <a:rPr lang="en-US" sz="1400" dirty="0" err="1"/>
              <a:t>Bolwig</a:t>
            </a:r>
            <a:r>
              <a:rPr lang="en-US" sz="1400" dirty="0"/>
              <a:t>, T.G. (1998) Recurrence in affective disorder. I. Case register study. British Journal of Psychiatry, 172, 23–8</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err="1"/>
              <a:t>Kraepelin</a:t>
            </a:r>
            <a:r>
              <a:rPr lang="en-US" sz="1400" dirty="0"/>
              <a:t> E: Manic-Depressive Insanity and Paranoia. Translated by Barclay RM, edited by Robertson GM. Edinburgh, E &amp; S Livingstone, 1921</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Lee, A.S. and Murray, R.M. (1988). The long-term outcome of </a:t>
            </a:r>
            <a:r>
              <a:rPr lang="en-US" sz="1400" dirty="0" err="1"/>
              <a:t>Maudsley</a:t>
            </a:r>
            <a:r>
              <a:rPr lang="en-US" sz="1400" dirty="0"/>
              <a:t> depressives. British Journal of Psychiatry, 153, 741–51</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err="1"/>
              <a:t>Mössner</a:t>
            </a:r>
            <a:r>
              <a:rPr lang="en-US" sz="1400" dirty="0"/>
              <a:t>, </a:t>
            </a:r>
            <a:r>
              <a:rPr lang="en-US" sz="1400" dirty="0" err="1"/>
              <a:t>Rainald</a:t>
            </a:r>
            <a:r>
              <a:rPr lang="en-US" sz="1400" dirty="0"/>
              <a:t>, et al. "Consensus paper of the WFSBP Task Force on Biological Markers: biological markers in depression." </a:t>
            </a:r>
            <a:r>
              <a:rPr lang="en-US" sz="1400" i="1" dirty="0"/>
              <a:t>The World Journal of Biological Psychiatry</a:t>
            </a:r>
            <a:r>
              <a:rPr lang="en-US" sz="1400" dirty="0"/>
              <a:t> 8.3 (2007): 141-174.</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Paykel, E.S., </a:t>
            </a:r>
            <a:r>
              <a:rPr lang="en-US" sz="1400" dirty="0" err="1"/>
              <a:t>Ramana</a:t>
            </a:r>
            <a:r>
              <a:rPr lang="en-US" sz="1400" dirty="0"/>
              <a:t>, R., Cooper, Z., </a:t>
            </a:r>
            <a:r>
              <a:rPr lang="en-US" sz="1400" dirty="0" err="1"/>
              <a:t>Hayhurst</a:t>
            </a:r>
            <a:r>
              <a:rPr lang="en-US" sz="1400" dirty="0"/>
              <a:t>, H., Kerr, J., and </a:t>
            </a:r>
            <a:r>
              <a:rPr lang="en-US" sz="1400" dirty="0" err="1"/>
              <a:t>Barocka</a:t>
            </a:r>
            <a:r>
              <a:rPr lang="en-US" sz="1400" dirty="0"/>
              <a:t>, A. (1995). Residual symptoms after partial remission: an important outcome in depression. Psychological Medicine, 25, 1171–80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Wertham, F.I. (1929). A group of benign chronic psychoses: prolonged manic excitements. With a statistical study of age, duration and frequency in 2000 manic attacks. American Journal of Psychiatry, 9, 17–28. </a:t>
            </a:r>
          </a:p>
          <a:p>
            <a:endParaRPr lang="en-US" sz="1400" dirty="0"/>
          </a:p>
        </p:txBody>
      </p:sp>
    </p:spTree>
    <p:extLst>
      <p:ext uri="{BB962C8B-B14F-4D97-AF65-F5344CB8AC3E}">
        <p14:creationId xmlns:p14="http://schemas.microsoft.com/office/powerpoint/2010/main" val="259828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 or Comments?</a:t>
            </a:r>
          </a:p>
        </p:txBody>
      </p:sp>
      <p:pic>
        <p:nvPicPr>
          <p:cNvPr id="5" name="Content Placeholder 3"/>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94850" y="2338387"/>
            <a:ext cx="2683789" cy="2791141"/>
          </a:xfrm>
        </p:spPr>
      </p:pic>
    </p:spTree>
    <p:extLst>
      <p:ext uri="{BB962C8B-B14F-4D97-AF65-F5344CB8AC3E}">
        <p14:creationId xmlns:p14="http://schemas.microsoft.com/office/powerpoint/2010/main" val="169156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48232"/>
            <a:ext cx="7772400" cy="2433484"/>
          </a:xfrm>
        </p:spPr>
        <p:txBody>
          <a:bodyPr/>
          <a:lstStyle/>
          <a:p>
            <a:pPr algn="ctr"/>
            <a:r>
              <a:rPr lang="en-GB" sz="5400" dirty="0"/>
              <a:t>MCQs</a:t>
            </a:r>
          </a:p>
        </p:txBody>
      </p:sp>
    </p:spTree>
    <p:extLst>
      <p:ext uri="{BB962C8B-B14F-4D97-AF65-F5344CB8AC3E}">
        <p14:creationId xmlns:p14="http://schemas.microsoft.com/office/powerpoint/2010/main" val="194503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Depression 4</a:t>
            </a:r>
          </a:p>
        </p:txBody>
      </p:sp>
      <p:sp>
        <p:nvSpPr>
          <p:cNvPr id="5" name="Subtitle 4"/>
          <p:cNvSpPr>
            <a:spLocks noGrp="1"/>
          </p:cNvSpPr>
          <p:nvPr>
            <p:ph type="subTitle" idx="1"/>
          </p:nvPr>
        </p:nvSpPr>
        <p:spPr>
          <a:xfrm>
            <a:off x="457199" y="1757362"/>
            <a:ext cx="8069943" cy="581025"/>
          </a:xfrm>
        </p:spPr>
        <p:txBody>
          <a:bodyPr/>
          <a:lstStyle/>
          <a:p>
            <a:r>
              <a:rPr lang="en-US" dirty="0"/>
              <a:t>Objectives</a:t>
            </a:r>
          </a:p>
        </p:txBody>
      </p:sp>
      <p:sp>
        <p:nvSpPr>
          <p:cNvPr id="6" name="Text Placeholder 5"/>
          <p:cNvSpPr>
            <a:spLocks noGrp="1"/>
          </p:cNvSpPr>
          <p:nvPr>
            <p:ph type="body" sz="quarter" idx="13"/>
          </p:nvPr>
        </p:nvSpPr>
        <p:spPr>
          <a:xfrm>
            <a:off x="443552" y="2486025"/>
            <a:ext cx="7839075" cy="2457450"/>
          </a:xfrm>
        </p:spPr>
        <p:txBody>
          <a:bodyPr/>
          <a:lstStyle/>
          <a:p>
            <a:pPr marL="0" lvl="0" indent="0">
              <a:buNone/>
            </a:pPr>
            <a:r>
              <a:rPr lang="en-GB" dirty="0"/>
              <a:t>To develop an understanding of:</a:t>
            </a:r>
          </a:p>
          <a:p>
            <a:pPr marL="0" lvl="0" indent="0">
              <a:buNone/>
            </a:pPr>
            <a:endParaRPr lang="en-GB" dirty="0"/>
          </a:p>
          <a:p>
            <a:pPr lvl="0"/>
            <a:r>
              <a:rPr lang="en-GB" dirty="0"/>
              <a:t>the course and prognosis of Depression.</a:t>
            </a:r>
          </a:p>
          <a:p>
            <a:pPr lvl="0"/>
            <a:r>
              <a:rPr lang="en-GB" dirty="0"/>
              <a:t>risk factors for poor outcomes.</a:t>
            </a:r>
          </a:p>
          <a:p>
            <a:pPr marL="0" lvl="0" indent="0">
              <a:buNone/>
            </a:pPr>
            <a:endParaRPr lang="en-GB" dirty="0"/>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457200" lvl="0" indent="-457200">
              <a:buAutoNum type="arabicPeriod"/>
            </a:pPr>
            <a:r>
              <a:rPr lang="en-GB" sz="2000" dirty="0"/>
              <a:t>In recurrent depression with a history of significant functional impairment, long-term antidepressants should not be withdrawn until what duration since complete remission:</a:t>
            </a:r>
          </a:p>
          <a:p>
            <a:pPr marL="0" lvl="0" indent="0">
              <a:buNone/>
            </a:pPr>
            <a:endParaRPr lang="en-GB" sz="2000" dirty="0"/>
          </a:p>
          <a:p>
            <a:pPr marL="0" lvl="0" indent="0">
              <a:buNone/>
            </a:pPr>
            <a:r>
              <a:rPr lang="en-GB" sz="2000" dirty="0"/>
              <a:t>	A.	3 months</a:t>
            </a:r>
          </a:p>
          <a:p>
            <a:pPr marL="0" lvl="0" indent="0">
              <a:buNone/>
            </a:pPr>
            <a:r>
              <a:rPr lang="en-GB" sz="2000" dirty="0"/>
              <a:t>	B. 	6 months</a:t>
            </a:r>
          </a:p>
          <a:p>
            <a:pPr marL="0" lvl="0" indent="0">
              <a:buNone/>
            </a:pPr>
            <a:r>
              <a:rPr lang="en-GB" sz="2000" dirty="0"/>
              <a:t>	C.	1 year</a:t>
            </a:r>
          </a:p>
          <a:p>
            <a:pPr marL="0" lvl="0" indent="0">
              <a:buNone/>
            </a:pPr>
            <a:r>
              <a:rPr lang="en-GB" sz="2000" dirty="0"/>
              <a:t>	D.	2 years</a:t>
            </a:r>
          </a:p>
          <a:p>
            <a:pPr marL="0" lvl="0" indent="0">
              <a:buNone/>
            </a:pPr>
            <a:r>
              <a:rPr lang="en-GB" sz="2000" dirty="0"/>
              <a:t>	E.	3 years</a:t>
            </a:r>
          </a:p>
          <a:p>
            <a:pPr marL="0" lvl="0" indent="0">
              <a:buNone/>
            </a:pPr>
            <a:endParaRPr lang="en-US" dirty="0"/>
          </a:p>
        </p:txBody>
      </p:sp>
    </p:spTree>
    <p:extLst>
      <p:ext uri="{BB962C8B-B14F-4D97-AF65-F5344CB8AC3E}">
        <p14:creationId xmlns:p14="http://schemas.microsoft.com/office/powerpoint/2010/main" val="391158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457200" lvl="0" indent="-457200">
              <a:buAutoNum type="arabicPeriod"/>
            </a:pPr>
            <a:r>
              <a:rPr lang="en-GB" sz="2000" dirty="0"/>
              <a:t>In recurrent depression with a history of significant functional impairment, long -term antidepressants should not be withdrawn until what duration since complete remission:</a:t>
            </a:r>
          </a:p>
          <a:p>
            <a:pPr marL="0" lvl="0" indent="0">
              <a:buNone/>
            </a:pPr>
            <a:endParaRPr lang="en-GB" sz="2000" dirty="0"/>
          </a:p>
          <a:p>
            <a:pPr marL="0" lvl="0" indent="0">
              <a:buNone/>
            </a:pPr>
            <a:r>
              <a:rPr lang="en-GB" sz="2000" dirty="0"/>
              <a:t>	A.	3 months</a:t>
            </a:r>
          </a:p>
          <a:p>
            <a:pPr marL="0" lvl="0" indent="0">
              <a:buNone/>
            </a:pPr>
            <a:r>
              <a:rPr lang="en-GB" sz="2000" dirty="0"/>
              <a:t>	B. 	6 months</a:t>
            </a:r>
          </a:p>
          <a:p>
            <a:pPr marL="0" lvl="0" indent="0">
              <a:buNone/>
            </a:pPr>
            <a:r>
              <a:rPr lang="en-GB" sz="2000" dirty="0"/>
              <a:t>	C.	1 year</a:t>
            </a:r>
          </a:p>
          <a:p>
            <a:pPr marL="0" lvl="0" indent="0">
              <a:buNone/>
            </a:pPr>
            <a:r>
              <a:rPr lang="en-GB" sz="2000" b="1" dirty="0"/>
              <a:t>	D.	2 years</a:t>
            </a:r>
          </a:p>
          <a:p>
            <a:pPr marL="0" lvl="0" indent="0">
              <a:buNone/>
            </a:pPr>
            <a:r>
              <a:rPr lang="en-GB" sz="2000" dirty="0"/>
              <a:t>	E.	3 years</a:t>
            </a:r>
          </a:p>
          <a:p>
            <a:pPr marL="0" lvl="0" indent="0">
              <a:buNone/>
            </a:pPr>
            <a:endParaRPr lang="en-US" dirty="0"/>
          </a:p>
        </p:txBody>
      </p:sp>
    </p:spTree>
    <p:extLst>
      <p:ext uri="{BB962C8B-B14F-4D97-AF65-F5344CB8AC3E}">
        <p14:creationId xmlns:p14="http://schemas.microsoft.com/office/powerpoint/2010/main" val="55893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sz="1800" dirty="0"/>
              <a:t>2. 	</a:t>
            </a:r>
            <a:r>
              <a:rPr lang="en-GB" sz="2000" dirty="0"/>
              <a:t>Many risk factors have been identified in depressive disorder. Which ONE of the following statements regarding risk of developing depression is NOT true? </a:t>
            </a:r>
            <a:endParaRPr lang="en-GB" sz="1800" dirty="0"/>
          </a:p>
          <a:p>
            <a:pPr marL="0" lvl="0" indent="0">
              <a:buNone/>
            </a:pPr>
            <a:endParaRPr lang="en-GB" sz="1800" dirty="0"/>
          </a:p>
          <a:p>
            <a:pPr marL="457200" indent="-457200">
              <a:buAutoNum type="alphaUcPeriod"/>
            </a:pPr>
            <a:r>
              <a:rPr lang="en-GB" sz="1800" dirty="0"/>
              <a:t>Risk is increased if there is a first degree relative with bipolar affective disorder </a:t>
            </a:r>
          </a:p>
          <a:p>
            <a:pPr marL="457200" indent="-457200">
              <a:buAutoNum type="alphaUcPeriod"/>
            </a:pPr>
            <a:r>
              <a:rPr lang="en-GB" sz="1800" dirty="0"/>
              <a:t>Risk is more increased in lower social classes than middle social classes following a life event </a:t>
            </a:r>
          </a:p>
          <a:p>
            <a:pPr marL="457200" indent="-457200">
              <a:buAutoNum type="alphaUcPeriod"/>
            </a:pPr>
            <a:r>
              <a:rPr lang="en-GB" sz="1800" dirty="0"/>
              <a:t>Risk is increased by having poor social support </a:t>
            </a:r>
          </a:p>
          <a:p>
            <a:pPr marL="457200" indent="-457200">
              <a:buAutoNum type="alphaUcPeriod"/>
            </a:pPr>
            <a:r>
              <a:rPr lang="en-GB" sz="1800" dirty="0"/>
              <a:t>Risk in single women doubles in the presence of poverty </a:t>
            </a:r>
          </a:p>
          <a:p>
            <a:pPr marL="457200" indent="-457200">
              <a:buAutoNum type="alphaUcPeriod"/>
            </a:pPr>
            <a:r>
              <a:rPr lang="en-GB" sz="1800" dirty="0"/>
              <a:t>Risk is increased in females who are heterosexual compared to males who are homosexual </a:t>
            </a:r>
          </a:p>
          <a:p>
            <a:pPr marL="0" lvl="0" indent="0">
              <a:buNone/>
            </a:pPr>
            <a:endParaRPr lang="en-US" dirty="0"/>
          </a:p>
        </p:txBody>
      </p:sp>
    </p:spTree>
    <p:extLst>
      <p:ext uri="{BB962C8B-B14F-4D97-AF65-F5344CB8AC3E}">
        <p14:creationId xmlns:p14="http://schemas.microsoft.com/office/powerpoint/2010/main" val="410683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b="1" dirty="0"/>
              <a:t>The correct answer is: E. Risk is increased in female heterosexuals compared to male homosexual</a:t>
            </a:r>
            <a:endParaRPr lang="en-GB" dirty="0"/>
          </a:p>
          <a:p>
            <a:r>
              <a:rPr lang="en-GB" dirty="0"/>
              <a:t>Explanation: Higher risk of depression in the </a:t>
            </a:r>
            <a:r>
              <a:rPr lang="en-GB" dirty="0" err="1"/>
              <a:t>LBGTQ</a:t>
            </a:r>
            <a:r>
              <a:rPr lang="en-GB" dirty="0"/>
              <a:t> communities.</a:t>
            </a:r>
          </a:p>
          <a:p>
            <a:pPr marL="0" lvl="0" indent="0">
              <a:buNone/>
            </a:pPr>
            <a:endParaRPr lang="en-US" dirty="0"/>
          </a:p>
        </p:txBody>
      </p:sp>
    </p:spTree>
    <p:extLst>
      <p:ext uri="{BB962C8B-B14F-4D97-AF65-F5344CB8AC3E}">
        <p14:creationId xmlns:p14="http://schemas.microsoft.com/office/powerpoint/2010/main" val="805774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542925" y="2486025"/>
            <a:ext cx="7839075" cy="2457450"/>
          </a:xfrm>
        </p:spPr>
        <p:txBody>
          <a:bodyPr/>
          <a:lstStyle/>
          <a:p>
            <a:pPr marL="0" indent="0">
              <a:buNone/>
            </a:pPr>
            <a:r>
              <a:rPr lang="en-GB" dirty="0"/>
              <a:t>3. Mrs. Jones is treated for breast cancer with Tamoxifen but is also depressed. Which of the following drugs is contraindicated in her situation?</a:t>
            </a:r>
          </a:p>
          <a:p>
            <a:pPr marL="0" lvl="0" indent="0">
              <a:buNone/>
            </a:pPr>
            <a:r>
              <a:rPr lang="en-GB" sz="2000" dirty="0"/>
              <a:t>	A.   </a:t>
            </a:r>
            <a:r>
              <a:rPr lang="en-GB" sz="2000" dirty="0" err="1"/>
              <a:t>Vortioxetine</a:t>
            </a:r>
            <a:endParaRPr lang="en-GB" sz="2000" dirty="0"/>
          </a:p>
          <a:p>
            <a:pPr marL="0" lvl="0" indent="0">
              <a:buNone/>
            </a:pPr>
            <a:r>
              <a:rPr lang="en-GB" sz="2000" dirty="0"/>
              <a:t>	B.	</a:t>
            </a:r>
            <a:r>
              <a:rPr lang="en-GB" sz="2000" dirty="0" err="1"/>
              <a:t>Roboxetine</a:t>
            </a:r>
            <a:r>
              <a:rPr lang="en-GB" sz="2000" dirty="0"/>
              <a:t> </a:t>
            </a:r>
          </a:p>
          <a:p>
            <a:pPr marL="0" lvl="0" indent="0">
              <a:buNone/>
            </a:pPr>
            <a:r>
              <a:rPr lang="en-GB" sz="2000" dirty="0"/>
              <a:t>	C.	Fluoxetine</a:t>
            </a:r>
          </a:p>
          <a:p>
            <a:pPr marL="0" lvl="0" indent="0">
              <a:buNone/>
            </a:pPr>
            <a:r>
              <a:rPr lang="en-GB" sz="2000" dirty="0"/>
              <a:t>	D.	Mirtazapine</a:t>
            </a:r>
          </a:p>
          <a:p>
            <a:pPr marL="0" lvl="0" indent="0">
              <a:buNone/>
            </a:pPr>
            <a:r>
              <a:rPr lang="en-GB" sz="2000" dirty="0"/>
              <a:t>	E.	Venlafaxine</a:t>
            </a:r>
          </a:p>
          <a:p>
            <a:pPr marL="0" lvl="0" indent="0">
              <a:buNone/>
            </a:pPr>
            <a:endParaRPr lang="en-GB" sz="2000" dirty="0"/>
          </a:p>
          <a:p>
            <a:pPr marL="0" lvl="0" indent="0">
              <a:buNone/>
            </a:pPr>
            <a:endParaRPr lang="en-US" dirty="0"/>
          </a:p>
        </p:txBody>
      </p:sp>
      <p:sp>
        <p:nvSpPr>
          <p:cNvPr id="5"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7" name="Rectangle 3"/>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4" name="Rectangle 10"/>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21" name="Rectangle 17"/>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28" name="Rectangle 24"/>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Select one:</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4"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36" name="Rectangle 32"/>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a:t>
            </a:r>
            <a:r>
              <a:rPr kumimoji="0" lang="en-US" altLang="en-US" sz="1000" b="0" i="0" u="none" strike="noStrike" cap="none" normalizeH="0" baseline="0" dirty="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Select one:</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9" name="Rectangle 4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Select one:</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a:t>
            </a:r>
            <a:r>
              <a:rPr kumimoji="0" lang="en-US" altLang="en-US" sz="1000" b="0" i="0" u="none" strike="noStrike" cap="none" normalizeH="0" baseline="0" dirty="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50"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Tree>
    <p:controls>
      <mc:AlternateContent xmlns:mc="http://schemas.openxmlformats.org/markup-compatibility/2006">
        <mc:Choice xmlns:v="urn:schemas-microsoft-com:vml" Requires="v">
          <p:control spid="1414" name="HTMLOption1" r:id="rId2" imgW="252360" imgH="295200"/>
        </mc:Choice>
        <mc:Fallback>
          <p:control name="HTMLOption1" r:id="rId2" imgW="252360" imgH="295200">
            <p:pic>
              <p:nvPicPr>
                <p:cNvPr id="8" name="HTMLOption1"/>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15" name="HTMLOption2" r:id="rId3" imgW="252360" imgH="295200"/>
        </mc:Choice>
        <mc:Fallback>
          <p:control name="HTMLOption2" r:id="rId3" imgW="252360" imgH="295200">
            <p:pic>
              <p:nvPicPr>
                <p:cNvPr id="9" name="HTMLOption2"/>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16" name="HTMLOption3" r:id="rId4" imgW="252360" imgH="295200"/>
        </mc:Choice>
        <mc:Fallback>
          <p:control name="HTMLOption3" r:id="rId4" imgW="252360" imgH="295200">
            <p:pic>
              <p:nvPicPr>
                <p:cNvPr id="10" name="HTMLOption3"/>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17" name="HTMLOption4" r:id="rId5" imgW="252360" imgH="295200"/>
        </mc:Choice>
        <mc:Fallback>
          <p:control name="HTMLOption4" r:id="rId5" imgW="252360" imgH="295200">
            <p:pic>
              <p:nvPicPr>
                <p:cNvPr id="11" name="HTMLOption4"/>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18" name="HTMLOption5" r:id="rId6" imgW="252360" imgH="295200"/>
        </mc:Choice>
        <mc:Fallback>
          <p:control name="HTMLOption5" r:id="rId6" imgW="252360" imgH="295200">
            <p:pic>
              <p:nvPicPr>
                <p:cNvPr id="15" name="HTMLOption5"/>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19" name="HTMLOption6" r:id="rId7" imgW="252360" imgH="295200"/>
        </mc:Choice>
        <mc:Fallback>
          <p:control name="HTMLOption6" r:id="rId7" imgW="252360" imgH="295200">
            <p:pic>
              <p:nvPicPr>
                <p:cNvPr id="16" name="HTMLOption6"/>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0" name="HTMLOption7" r:id="rId8" imgW="252360" imgH="295200"/>
        </mc:Choice>
        <mc:Fallback>
          <p:control name="HTMLOption7" r:id="rId8" imgW="252360" imgH="295200">
            <p:pic>
              <p:nvPicPr>
                <p:cNvPr id="17" name="HTMLOption7"/>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1" name="HTMLOption8" r:id="rId9" imgW="252360" imgH="295200"/>
        </mc:Choice>
        <mc:Fallback>
          <p:control name="HTMLOption8" r:id="rId9" imgW="252360" imgH="295200">
            <p:pic>
              <p:nvPicPr>
                <p:cNvPr id="18" name="HTMLOption8"/>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2" name="HTMLOption9" r:id="rId10" imgW="252360" imgH="295200"/>
        </mc:Choice>
        <mc:Fallback>
          <p:control name="HTMLOption9" r:id="rId10" imgW="252360" imgH="295200">
            <p:pic>
              <p:nvPicPr>
                <p:cNvPr id="22" name="HTMLOption9"/>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3" name="HTMLOption10" r:id="rId11" imgW="252360" imgH="295200"/>
        </mc:Choice>
        <mc:Fallback>
          <p:control name="HTMLOption10" r:id="rId11" imgW="252360" imgH="295200">
            <p:pic>
              <p:nvPicPr>
                <p:cNvPr id="23" name="HTMLOption10"/>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4" name="HTMLOption11" r:id="rId12" imgW="252360" imgH="295200"/>
        </mc:Choice>
        <mc:Fallback>
          <p:control name="HTMLOption11" r:id="rId12" imgW="252360" imgH="295200">
            <p:pic>
              <p:nvPicPr>
                <p:cNvPr id="24" name="HTMLOption11"/>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5" name="HTMLOption12" r:id="rId13" imgW="252360" imgH="295200"/>
        </mc:Choice>
        <mc:Fallback>
          <p:control name="HTMLOption12" r:id="rId13" imgW="252360" imgH="295200">
            <p:pic>
              <p:nvPicPr>
                <p:cNvPr id="25" name="HTMLOption12"/>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6" name="HTMLOption13" r:id="rId14" imgW="252360" imgH="295200"/>
        </mc:Choice>
        <mc:Fallback>
          <p:control name="HTMLOption13" r:id="rId14" imgW="252360" imgH="295200">
            <p:pic>
              <p:nvPicPr>
                <p:cNvPr id="29" name="HTMLOption13"/>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7" name="HTMLOption14" r:id="rId15" imgW="252360" imgH="295200"/>
        </mc:Choice>
        <mc:Fallback>
          <p:control name="HTMLOption14" r:id="rId15" imgW="252360" imgH="295200">
            <p:pic>
              <p:nvPicPr>
                <p:cNvPr id="30" name="HTMLOption14"/>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8" name="HTMLOption15" r:id="rId16" imgW="252360" imgH="295200"/>
        </mc:Choice>
        <mc:Fallback>
          <p:control name="HTMLOption15" r:id="rId16" imgW="252360" imgH="295200">
            <p:pic>
              <p:nvPicPr>
                <p:cNvPr id="31" name="HTMLOption15"/>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29" name="HTMLOption16" r:id="rId17" imgW="252360" imgH="295200"/>
        </mc:Choice>
        <mc:Fallback>
          <p:control name="HTMLOption16" r:id="rId17" imgW="252360" imgH="295200">
            <p:pic>
              <p:nvPicPr>
                <p:cNvPr id="32" name="HTMLOption16"/>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0" name="HTMLOption17" r:id="rId18" imgW="252360" imgH="295200"/>
        </mc:Choice>
        <mc:Fallback>
          <p:control name="HTMLOption17" r:id="rId18" imgW="252360" imgH="295200">
            <p:pic>
              <p:nvPicPr>
                <p:cNvPr id="34" name="HTMLOption17"/>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1" name="HTMLOption18" r:id="rId19" imgW="252360" imgH="295200"/>
        </mc:Choice>
        <mc:Fallback>
          <p:control name="HTMLOption18" r:id="rId19" imgW="252360" imgH="295200">
            <p:pic>
              <p:nvPicPr>
                <p:cNvPr id="37" name="HTMLOption18"/>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2" name="HTMLOption19" r:id="rId20" imgW="252360" imgH="295200"/>
        </mc:Choice>
        <mc:Fallback>
          <p:control name="HTMLOption19" r:id="rId20" imgW="252360" imgH="295200">
            <p:pic>
              <p:nvPicPr>
                <p:cNvPr id="38" name="HTMLOption19"/>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3" name="HTMLOption20" r:id="rId21" imgW="252360" imgH="295200"/>
        </mc:Choice>
        <mc:Fallback>
          <p:control name="HTMLOption20" r:id="rId21" imgW="252360" imgH="295200">
            <p:pic>
              <p:nvPicPr>
                <p:cNvPr id="39" name="HTMLOption20"/>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4" name="HTMLOption21" r:id="rId22" imgW="252360" imgH="295200"/>
        </mc:Choice>
        <mc:Fallback>
          <p:control name="HTMLOption21" r:id="rId22" imgW="252360" imgH="295200">
            <p:pic>
              <p:nvPicPr>
                <p:cNvPr id="40" name="HTMLOption21"/>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5" name="HTMLOption22" r:id="rId23" imgW="252360" imgH="295200"/>
        </mc:Choice>
        <mc:Fallback>
          <p:control name="HTMLOption22" r:id="rId23" imgW="252360" imgH="295200">
            <p:pic>
              <p:nvPicPr>
                <p:cNvPr id="42" name="HTMLOption22"/>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6" name="HTMLOption23" r:id="rId24" imgW="252360" imgH="295200"/>
        </mc:Choice>
        <mc:Fallback>
          <p:control name="HTMLOption23" r:id="rId24" imgW="252360" imgH="295200">
            <p:pic>
              <p:nvPicPr>
                <p:cNvPr id="45" name="HTMLOption23"/>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7" name="HTMLOption24" r:id="rId25" imgW="252360" imgH="295200"/>
        </mc:Choice>
        <mc:Fallback>
          <p:control name="HTMLOption24" r:id="rId25" imgW="252360" imgH="295200">
            <p:pic>
              <p:nvPicPr>
                <p:cNvPr id="46" name="HTMLOption24"/>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8" name="HTMLOption25" r:id="rId26" imgW="252360" imgH="295200"/>
        </mc:Choice>
        <mc:Fallback>
          <p:control name="HTMLOption25" r:id="rId26" imgW="252360" imgH="295200">
            <p:pic>
              <p:nvPicPr>
                <p:cNvPr id="47" name="HTMLOption25"/>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39" name="HTMLOption26" r:id="rId27" imgW="252360" imgH="295200"/>
        </mc:Choice>
        <mc:Fallback>
          <p:control name="HTMLOption26" r:id="rId27" imgW="252360" imgH="295200">
            <p:pic>
              <p:nvPicPr>
                <p:cNvPr id="48" name="HTMLOption26"/>
                <p:cNvPicPr preferRelativeResize="0">
                  <a:picLocks noChangeArrowheads="1" noChangeShapeType="1"/>
                </p:cNvPicPr>
                <p:nvPr/>
              </p:nvPicPr>
              <p:blipFill>
                <a:blip r:embed="rId30"/>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3950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a:xfrm>
            <a:off x="542925" y="2486025"/>
            <a:ext cx="7839075" cy="2457450"/>
          </a:xfrm>
        </p:spPr>
        <p:txBody>
          <a:bodyPr/>
          <a:lstStyle/>
          <a:p>
            <a:pPr marL="0" indent="0">
              <a:buNone/>
            </a:pPr>
            <a:r>
              <a:rPr lang="en-GB" b="1" dirty="0"/>
              <a:t>The correct answer is: C. Fluoxetine</a:t>
            </a:r>
            <a:endParaRPr lang="en-GB" dirty="0"/>
          </a:p>
          <a:p>
            <a:r>
              <a:rPr lang="en-GB" sz="1600" dirty="0"/>
              <a:t>In several studies (notably, </a:t>
            </a:r>
            <a:r>
              <a:rPr lang="en-GB" sz="1600" dirty="0" err="1"/>
              <a:t>Jin</a:t>
            </a:r>
            <a:r>
              <a:rPr lang="en-GB" sz="1600" dirty="0"/>
              <a:t> et al, 2005), concurrent use of tamoxifen with the potent CYP2D6-inhibitor antidepressants paroxetine and fluoxetine, was associated with a 65-75% reduction in circulating </a:t>
            </a:r>
            <a:r>
              <a:rPr lang="en-GB" sz="1600" dirty="0" err="1"/>
              <a:t>endoxifen</a:t>
            </a:r>
            <a:r>
              <a:rPr lang="en-GB" sz="1600" dirty="0"/>
              <a:t> (active metabolite of tamoxifen) levels in some women (especially in poor metabolisers). </a:t>
            </a:r>
          </a:p>
          <a:p>
            <a:r>
              <a:rPr lang="en-GB" sz="1600" dirty="0"/>
              <a:t>Explanation: Paroxetine and fluoxetine should not be prescribed for depression or hot flashes in women who have had breast cancer and are now taking tamoxifen to prevent a recurrence. Citalopram or venlafaxine should be considered instead. This message comes from a study showing that paroxetine, by interfering with the metabolism of tamoxifen, reduces or abolishes its protective effect against breast cancer recurrence, and that women taking both drugs have an increased risk for death from breast cancer. Paroxetine is a strong inhibitor of the CYP2D6 enzyme that converts tamoxifen to its active metabolite, reducing the amount of active drug that is released.</a:t>
            </a:r>
          </a:p>
          <a:p>
            <a:pPr marL="0" lvl="0" indent="0">
              <a:buNone/>
            </a:pPr>
            <a:endParaRPr lang="en-GB" sz="2000" dirty="0"/>
          </a:p>
          <a:p>
            <a:pPr marL="0" lvl="0" indent="0">
              <a:buNone/>
            </a:pPr>
            <a:endParaRPr lang="en-US" dirty="0"/>
          </a:p>
        </p:txBody>
      </p:sp>
      <p:sp>
        <p:nvSpPr>
          <p:cNvPr id="5"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7" name="Rectangle 3"/>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4" name="Rectangle 10"/>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21" name="Rectangle 17"/>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28" name="Rectangle 24"/>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Select one:</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4"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36" name="Rectangle 32"/>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Select one:</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4" name="Rectangle 40"/>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Select one:</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Vortioxetine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descr="Incorrect"/>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52" name="Rectangle 48"/>
          <p:cNvSpPr>
            <a:spLocks noChangeArrowheads="1"/>
          </p:cNvSpPr>
          <p:nvPr/>
        </p:nvSpPr>
        <p:spPr bwMode="auto">
          <a:xfrm>
            <a:off x="1524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Reboxitine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Fluoxetine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Mirtazapine </a:t>
            </a:r>
            <a:endParaRPr kumimoji="0" lang="en-GB"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A3A3A"/>
                </a:solidFill>
                <a:effectLst/>
                <a:latin typeface="Arial" panose="020B0604020202020204" pitchFamily="34" charset="0"/>
                <a:ea typeface="Times New Roman" panose="02020603050405020304" pitchFamily="18" charset="0"/>
                <a:cs typeface="Arial" panose="020B0604020202020204" pitchFamily="34" charset="0"/>
              </a:rPr>
              <a:t>Venlafaxine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spid="2422" name="HTMLOption1" r:id="rId2" imgW="252360" imgH="295200"/>
        </mc:Choice>
        <mc:Fallback>
          <p:control name="HTMLOption1" r:id="rId2" imgW="252360" imgH="295200">
            <p:pic>
              <p:nvPicPr>
                <p:cNvPr id="8" name="HTMLOption1"/>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23" name="HTMLOption2" r:id="rId3" imgW="252360" imgH="295200"/>
        </mc:Choice>
        <mc:Fallback>
          <p:control name="HTMLOption2" r:id="rId3" imgW="252360" imgH="295200">
            <p:pic>
              <p:nvPicPr>
                <p:cNvPr id="9" name="HTMLOption2"/>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24" name="HTMLOption3" r:id="rId4" imgW="252360" imgH="295200"/>
        </mc:Choice>
        <mc:Fallback>
          <p:control name="HTMLOption3" r:id="rId4" imgW="252360" imgH="295200">
            <p:pic>
              <p:nvPicPr>
                <p:cNvPr id="10" name="HTMLOption3"/>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25" name="HTMLOption4" r:id="rId5" imgW="252360" imgH="295200"/>
        </mc:Choice>
        <mc:Fallback>
          <p:control name="HTMLOption4" r:id="rId5" imgW="252360" imgH="295200">
            <p:pic>
              <p:nvPicPr>
                <p:cNvPr id="11" name="HTMLOption4"/>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26" name="HTMLOption5" r:id="rId6" imgW="252360" imgH="295200"/>
        </mc:Choice>
        <mc:Fallback>
          <p:control name="HTMLOption5" r:id="rId6" imgW="252360" imgH="295200">
            <p:pic>
              <p:nvPicPr>
                <p:cNvPr id="15" name="HTMLOption5"/>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27" name="HTMLOption6" r:id="rId7" imgW="252360" imgH="295200"/>
        </mc:Choice>
        <mc:Fallback>
          <p:control name="HTMLOption6" r:id="rId7" imgW="252360" imgH="295200">
            <p:pic>
              <p:nvPicPr>
                <p:cNvPr id="16" name="HTMLOption6"/>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28" name="HTMLOption7" r:id="rId8" imgW="252360" imgH="295200"/>
        </mc:Choice>
        <mc:Fallback>
          <p:control name="HTMLOption7" r:id="rId8" imgW="252360" imgH="295200">
            <p:pic>
              <p:nvPicPr>
                <p:cNvPr id="17" name="HTMLOption7"/>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29" name="HTMLOption8" r:id="rId9" imgW="252360" imgH="295200"/>
        </mc:Choice>
        <mc:Fallback>
          <p:control name="HTMLOption8" r:id="rId9" imgW="252360" imgH="295200">
            <p:pic>
              <p:nvPicPr>
                <p:cNvPr id="18" name="HTMLOption8"/>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0" name="HTMLOption9" r:id="rId10" imgW="252360" imgH="295200"/>
        </mc:Choice>
        <mc:Fallback>
          <p:control name="HTMLOption9" r:id="rId10" imgW="252360" imgH="295200">
            <p:pic>
              <p:nvPicPr>
                <p:cNvPr id="22" name="HTMLOption9"/>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1" name="HTMLOption10" r:id="rId11" imgW="252360" imgH="295200"/>
        </mc:Choice>
        <mc:Fallback>
          <p:control name="HTMLOption10" r:id="rId11" imgW="252360" imgH="295200">
            <p:pic>
              <p:nvPicPr>
                <p:cNvPr id="23" name="HTMLOption10"/>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2" name="HTMLOption11" r:id="rId12" imgW="252360" imgH="295200"/>
        </mc:Choice>
        <mc:Fallback>
          <p:control name="HTMLOption11" r:id="rId12" imgW="252360" imgH="295200">
            <p:pic>
              <p:nvPicPr>
                <p:cNvPr id="24" name="HTMLOption11"/>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3" name="HTMLOption12" r:id="rId13" imgW="252360" imgH="295200"/>
        </mc:Choice>
        <mc:Fallback>
          <p:control name="HTMLOption12" r:id="rId13" imgW="252360" imgH="295200">
            <p:pic>
              <p:nvPicPr>
                <p:cNvPr id="25" name="HTMLOption12"/>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4" name="HTMLOption13" r:id="rId14" imgW="252360" imgH="295200"/>
        </mc:Choice>
        <mc:Fallback>
          <p:control name="HTMLOption13" r:id="rId14" imgW="252360" imgH="295200">
            <p:pic>
              <p:nvPicPr>
                <p:cNvPr id="29" name="HTMLOption13"/>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5" name="HTMLOption14" r:id="rId15" imgW="252360" imgH="295200"/>
        </mc:Choice>
        <mc:Fallback>
          <p:control name="HTMLOption14" r:id="rId15" imgW="252360" imgH="295200">
            <p:pic>
              <p:nvPicPr>
                <p:cNvPr id="30" name="HTMLOption14"/>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6" name="HTMLOption15" r:id="rId16" imgW="252360" imgH="295200"/>
        </mc:Choice>
        <mc:Fallback>
          <p:control name="HTMLOption15" r:id="rId16" imgW="252360" imgH="295200">
            <p:pic>
              <p:nvPicPr>
                <p:cNvPr id="31" name="HTMLOption15"/>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7" name="HTMLOption16" r:id="rId17" imgW="252360" imgH="295200"/>
        </mc:Choice>
        <mc:Fallback>
          <p:control name="HTMLOption16" r:id="rId17" imgW="252360" imgH="295200">
            <p:pic>
              <p:nvPicPr>
                <p:cNvPr id="32" name="HTMLOption16"/>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8" name="HTMLOption17" r:id="rId18" imgW="252360" imgH="295200"/>
        </mc:Choice>
        <mc:Fallback>
          <p:control name="HTMLOption17" r:id="rId18" imgW="252360" imgH="295200">
            <p:pic>
              <p:nvPicPr>
                <p:cNvPr id="34" name="HTMLOption17"/>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39" name="HTMLOption18" r:id="rId19" imgW="252360" imgH="295200"/>
        </mc:Choice>
        <mc:Fallback>
          <p:control name="HTMLOption18" r:id="rId19" imgW="252360" imgH="295200">
            <p:pic>
              <p:nvPicPr>
                <p:cNvPr id="37" name="HTMLOption18"/>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0" name="HTMLOption19" r:id="rId20" imgW="252360" imgH="295200"/>
        </mc:Choice>
        <mc:Fallback>
          <p:control name="HTMLOption19" r:id="rId20" imgW="252360" imgH="295200">
            <p:pic>
              <p:nvPicPr>
                <p:cNvPr id="38" name="HTMLOption19"/>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1" name="HTMLOption20" r:id="rId21" imgW="252360" imgH="295200"/>
        </mc:Choice>
        <mc:Fallback>
          <p:control name="HTMLOption20" r:id="rId21" imgW="252360" imgH="295200">
            <p:pic>
              <p:nvPicPr>
                <p:cNvPr id="39" name="HTMLOption20"/>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2" name="HTMLOption21" r:id="rId22" imgW="252360" imgH="295200"/>
        </mc:Choice>
        <mc:Fallback>
          <p:control name="HTMLOption21" r:id="rId22" imgW="252360" imgH="295200">
            <p:pic>
              <p:nvPicPr>
                <p:cNvPr id="40" name="HTMLOption21"/>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3" name="HTMLOption22" r:id="rId23" imgW="252360" imgH="295200"/>
        </mc:Choice>
        <mc:Fallback>
          <p:control name="HTMLOption22" r:id="rId23" imgW="252360" imgH="295200">
            <p:pic>
              <p:nvPicPr>
                <p:cNvPr id="42" name="HTMLOption22"/>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4" name="HTMLOption23" r:id="rId24" imgW="252360" imgH="295200"/>
        </mc:Choice>
        <mc:Fallback>
          <p:control name="HTMLOption23" r:id="rId24" imgW="252360" imgH="295200">
            <p:pic>
              <p:nvPicPr>
                <p:cNvPr id="45" name="HTMLOption23"/>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5" name="HTMLOption24" r:id="rId25" imgW="252360" imgH="295200"/>
        </mc:Choice>
        <mc:Fallback>
          <p:control name="HTMLOption24" r:id="rId25" imgW="252360" imgH="295200">
            <p:pic>
              <p:nvPicPr>
                <p:cNvPr id="46" name="HTMLOption24"/>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6" name="HTMLOption25" r:id="rId26" imgW="252360" imgH="295200"/>
        </mc:Choice>
        <mc:Fallback>
          <p:control name="HTMLOption25" r:id="rId26" imgW="252360" imgH="295200">
            <p:pic>
              <p:nvPicPr>
                <p:cNvPr id="47" name="HTMLOption25"/>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7" name="HTMLOption26" r:id="rId27" imgW="252360" imgH="295200"/>
        </mc:Choice>
        <mc:Fallback>
          <p:control name="HTMLOption26" r:id="rId27" imgW="252360" imgH="295200">
            <p:pic>
              <p:nvPicPr>
                <p:cNvPr id="48" name="HTMLOption26"/>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8" name="HTMLOption27" r:id="rId28" imgW="252360" imgH="295200"/>
        </mc:Choice>
        <mc:Fallback>
          <p:control name="HTMLOption27" r:id="rId28" imgW="252360" imgH="295200">
            <p:pic>
              <p:nvPicPr>
                <p:cNvPr id="50" name="HTMLOption27"/>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49" name="HTMLOption28" r:id="rId29" imgW="252360" imgH="295200"/>
        </mc:Choice>
        <mc:Fallback>
          <p:control name="HTMLOption28" r:id="rId29" imgW="252360" imgH="295200">
            <p:pic>
              <p:nvPicPr>
                <p:cNvPr id="53" name="HTMLOption28"/>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50" name="HTMLOption29" r:id="rId30" imgW="252360" imgH="295200"/>
        </mc:Choice>
        <mc:Fallback>
          <p:control name="HTMLOption29" r:id="rId30" imgW="252360" imgH="295200">
            <p:pic>
              <p:nvPicPr>
                <p:cNvPr id="54" name="HTMLOption29"/>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51" name="HTMLOption30" r:id="rId31" imgW="252360" imgH="295200"/>
        </mc:Choice>
        <mc:Fallback>
          <p:control name="HTMLOption30" r:id="rId31" imgW="252360" imgH="295200">
            <p:pic>
              <p:nvPicPr>
                <p:cNvPr id="55" name="HTMLOption30"/>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52" name="HTMLOption31" r:id="rId32" imgW="252360" imgH="295200"/>
        </mc:Choice>
        <mc:Fallback>
          <p:control name="HTMLOption31" r:id="rId32" imgW="252360" imgH="295200">
            <p:pic>
              <p:nvPicPr>
                <p:cNvPr id="56" name="HTMLOption31"/>
                <p:cNvPicPr preferRelativeResize="0">
                  <a:picLocks noChangeArrowheads="1" noChangeShapeType="1"/>
                </p:cNvPicPr>
                <p:nvPr/>
              </p:nvPicPr>
              <p:blipFill>
                <a:blip r:embed="rId34"/>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01898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- 4</a:t>
            </a:r>
          </a:p>
        </p:txBody>
      </p:sp>
      <p:sp>
        <p:nvSpPr>
          <p:cNvPr id="3" name="Subtitle 2"/>
          <p:cNvSpPr>
            <a:spLocks noGrp="1"/>
          </p:cNvSpPr>
          <p:nvPr>
            <p:ph type="subTitle" idx="1"/>
          </p:nvPr>
        </p:nvSpPr>
        <p:spPr/>
        <p:txBody>
          <a:bodyPr/>
          <a:lstStyle/>
          <a:p>
            <a:r>
              <a:rPr lang="en-US" dirty="0" err="1"/>
              <a:t>MCQ</a:t>
            </a:r>
            <a:r>
              <a:rPr lang="en-US" dirty="0"/>
              <a:t> </a:t>
            </a:r>
          </a:p>
        </p:txBody>
      </p:sp>
      <p:sp>
        <p:nvSpPr>
          <p:cNvPr id="4" name="Text Placeholder 3"/>
          <p:cNvSpPr>
            <a:spLocks noGrp="1"/>
          </p:cNvSpPr>
          <p:nvPr>
            <p:ph type="body" sz="quarter" idx="13"/>
          </p:nvPr>
        </p:nvSpPr>
        <p:spPr>
          <a:xfrm>
            <a:off x="457200" y="2338387"/>
            <a:ext cx="7839075" cy="2457450"/>
          </a:xfrm>
        </p:spPr>
        <p:txBody>
          <a:bodyPr/>
          <a:lstStyle/>
          <a:p>
            <a:pPr marL="0" indent="0">
              <a:buNone/>
            </a:pPr>
            <a:r>
              <a:rPr lang="en-GB" b="1" dirty="0"/>
              <a:t>4. </a:t>
            </a:r>
            <a:r>
              <a:rPr lang="en-GB" dirty="0"/>
              <a:t>What is the approximate male : female ratio of completed suicide in England, Scotland and Wales?</a:t>
            </a:r>
          </a:p>
          <a:p>
            <a:pPr marL="0" indent="0">
              <a:buNone/>
            </a:pPr>
            <a:endParaRPr lang="en-GB" dirty="0"/>
          </a:p>
          <a:p>
            <a:pPr marL="457200" indent="-457200">
              <a:buAutoNum type="alphaUcPeriod"/>
            </a:pPr>
            <a:r>
              <a:rPr lang="en-GB" dirty="0"/>
              <a:t>7:1</a:t>
            </a:r>
          </a:p>
          <a:p>
            <a:pPr marL="457200" indent="-457200">
              <a:buAutoNum type="alphaUcPeriod"/>
            </a:pPr>
            <a:r>
              <a:rPr lang="en-GB" dirty="0"/>
              <a:t>3:1 </a:t>
            </a:r>
          </a:p>
          <a:p>
            <a:pPr marL="457200" indent="-457200">
              <a:buAutoNum type="alphaUcPeriod"/>
            </a:pPr>
            <a:r>
              <a:rPr lang="en-GB" dirty="0"/>
              <a:t>5:1 </a:t>
            </a:r>
          </a:p>
          <a:p>
            <a:pPr marL="457200" indent="-457200">
              <a:buAutoNum type="alphaUcPeriod"/>
            </a:pPr>
            <a:r>
              <a:rPr lang="en-GB" dirty="0"/>
              <a:t>1:1 </a:t>
            </a:r>
          </a:p>
          <a:p>
            <a:pPr marL="457200" indent="-457200">
              <a:buAutoNum type="alphaUcPeriod"/>
            </a:pPr>
            <a:r>
              <a:rPr lang="en-GB" dirty="0"/>
              <a:t>2:1</a:t>
            </a:r>
          </a:p>
        </p:txBody>
      </p:sp>
    </p:spTree>
    <p:extLst>
      <p:ext uri="{BB962C8B-B14F-4D97-AF65-F5344CB8AC3E}">
        <p14:creationId xmlns:p14="http://schemas.microsoft.com/office/powerpoint/2010/main" val="417430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- 4</a:t>
            </a:r>
          </a:p>
        </p:txBody>
      </p:sp>
      <p:sp>
        <p:nvSpPr>
          <p:cNvPr id="3" name="Subtitle 2"/>
          <p:cNvSpPr>
            <a:spLocks noGrp="1"/>
          </p:cNvSpPr>
          <p:nvPr>
            <p:ph type="subTitle" idx="1"/>
          </p:nvPr>
        </p:nvSpPr>
        <p:spPr/>
        <p:txBody>
          <a:bodyPr/>
          <a:lstStyle/>
          <a:p>
            <a:r>
              <a:rPr lang="en-US" dirty="0" err="1"/>
              <a:t>MCQ</a:t>
            </a:r>
            <a:r>
              <a:rPr lang="en-US" dirty="0"/>
              <a:t> </a:t>
            </a:r>
          </a:p>
        </p:txBody>
      </p:sp>
      <p:sp>
        <p:nvSpPr>
          <p:cNvPr id="4" name="Text Placeholder 3"/>
          <p:cNvSpPr>
            <a:spLocks noGrp="1"/>
          </p:cNvSpPr>
          <p:nvPr>
            <p:ph type="body" sz="quarter" idx="13"/>
          </p:nvPr>
        </p:nvSpPr>
        <p:spPr>
          <a:xfrm>
            <a:off x="457200" y="2418291"/>
            <a:ext cx="7839075" cy="2457450"/>
          </a:xfrm>
        </p:spPr>
        <p:txBody>
          <a:bodyPr/>
          <a:lstStyle/>
          <a:p>
            <a:pPr marL="0" indent="0">
              <a:buNone/>
            </a:pPr>
            <a:r>
              <a:rPr lang="en-GB" b="1" dirty="0"/>
              <a:t>The correct answer is: 3:1</a:t>
            </a:r>
            <a:endParaRPr lang="en-GB" dirty="0"/>
          </a:p>
          <a:p>
            <a:r>
              <a:rPr lang="en-GB" dirty="0"/>
              <a:t>Explanation: male : female is 3:1</a:t>
            </a:r>
          </a:p>
          <a:p>
            <a:pPr marL="457200" indent="-457200">
              <a:buFont typeface="+mj-lt"/>
              <a:buAutoNum type="alphaUcPeriod"/>
            </a:pPr>
            <a:endParaRPr lang="en-GB" sz="2000" dirty="0"/>
          </a:p>
        </p:txBody>
      </p:sp>
    </p:spTree>
    <p:extLst>
      <p:ext uri="{BB962C8B-B14F-4D97-AF65-F5344CB8AC3E}">
        <p14:creationId xmlns:p14="http://schemas.microsoft.com/office/powerpoint/2010/main" val="491719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5.	The average duration of an untreated episode of depression:</a:t>
            </a:r>
          </a:p>
          <a:p>
            <a:pPr marL="0" lvl="0" indent="0">
              <a:buNone/>
            </a:pPr>
            <a:endParaRPr lang="en-GB" sz="2000" dirty="0"/>
          </a:p>
          <a:p>
            <a:pPr marL="0" lvl="0" indent="0">
              <a:buNone/>
            </a:pPr>
            <a:r>
              <a:rPr lang="en-GB" sz="2000" dirty="0"/>
              <a:t>	A.	3 years</a:t>
            </a:r>
          </a:p>
          <a:p>
            <a:pPr marL="0" lvl="0" indent="0">
              <a:buNone/>
            </a:pPr>
            <a:r>
              <a:rPr lang="en-GB" sz="2000" dirty="0"/>
              <a:t>	B.	1 year</a:t>
            </a:r>
          </a:p>
          <a:p>
            <a:pPr marL="0" lvl="0" indent="0">
              <a:buNone/>
            </a:pPr>
            <a:r>
              <a:rPr lang="en-GB" sz="2000" dirty="0"/>
              <a:t>	C.	6 months</a:t>
            </a:r>
          </a:p>
          <a:p>
            <a:pPr marL="0" lvl="0" indent="0">
              <a:buNone/>
            </a:pPr>
            <a:r>
              <a:rPr lang="en-GB" sz="2000" dirty="0"/>
              <a:t>	D.	3 months</a:t>
            </a:r>
          </a:p>
          <a:p>
            <a:pPr marL="0" lvl="0" indent="0">
              <a:buNone/>
            </a:pPr>
            <a:r>
              <a:rPr lang="en-GB" sz="2000" dirty="0"/>
              <a:t>	E.	1 month</a:t>
            </a:r>
          </a:p>
          <a:p>
            <a:pPr marL="0" lvl="0" indent="0">
              <a:buNone/>
            </a:pPr>
            <a:endParaRPr lang="en-GB" sz="2000" dirty="0"/>
          </a:p>
          <a:p>
            <a:pPr marL="0" lvl="0" indent="0">
              <a:buNone/>
            </a:pPr>
            <a:endParaRPr lang="en-US" dirty="0"/>
          </a:p>
        </p:txBody>
      </p:sp>
    </p:spTree>
    <p:extLst>
      <p:ext uri="{BB962C8B-B14F-4D97-AF65-F5344CB8AC3E}">
        <p14:creationId xmlns:p14="http://schemas.microsoft.com/office/powerpoint/2010/main" val="3385388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lvl="0" indent="0">
              <a:buNone/>
            </a:pPr>
            <a:r>
              <a:rPr lang="en-GB" sz="2000" dirty="0"/>
              <a:t>5.	The average duration of an untreated episode of depression:</a:t>
            </a:r>
          </a:p>
          <a:p>
            <a:pPr marL="0" lvl="0" indent="0">
              <a:buNone/>
            </a:pPr>
            <a:endParaRPr lang="en-GB" sz="2000" dirty="0"/>
          </a:p>
          <a:p>
            <a:pPr marL="0" lvl="0" indent="0">
              <a:buNone/>
            </a:pPr>
            <a:r>
              <a:rPr lang="en-GB" sz="2000" dirty="0"/>
              <a:t>	A.	3 years</a:t>
            </a:r>
          </a:p>
          <a:p>
            <a:pPr marL="0" lvl="0" indent="0">
              <a:buNone/>
            </a:pPr>
            <a:r>
              <a:rPr lang="en-GB" sz="2000" dirty="0"/>
              <a:t>	B.	1 year</a:t>
            </a:r>
          </a:p>
          <a:p>
            <a:pPr marL="0" lvl="0" indent="0">
              <a:buNone/>
            </a:pPr>
            <a:r>
              <a:rPr lang="en-GB" sz="2000" dirty="0"/>
              <a:t>	</a:t>
            </a:r>
            <a:r>
              <a:rPr lang="en-GB" sz="2000" b="1" dirty="0"/>
              <a:t>C.	6 months</a:t>
            </a:r>
          </a:p>
          <a:p>
            <a:pPr marL="0" lvl="0" indent="0">
              <a:buNone/>
            </a:pPr>
            <a:r>
              <a:rPr lang="en-GB" sz="2000" dirty="0"/>
              <a:t>	D.	3 months</a:t>
            </a:r>
          </a:p>
          <a:p>
            <a:pPr marL="0" lvl="0" indent="0">
              <a:buNone/>
            </a:pPr>
            <a:r>
              <a:rPr lang="en-GB" sz="2000" dirty="0"/>
              <a:t>	E.	1 month</a:t>
            </a:r>
          </a:p>
          <a:p>
            <a:pPr marL="0" lvl="0" indent="0">
              <a:buNone/>
            </a:pPr>
            <a:endParaRPr lang="en-GB" sz="2000" dirty="0"/>
          </a:p>
          <a:p>
            <a:pPr marL="0" lvl="0" indent="0">
              <a:buNone/>
            </a:pPr>
            <a:endParaRPr lang="en-US" dirty="0"/>
          </a:p>
        </p:txBody>
      </p:sp>
    </p:spTree>
    <p:extLst>
      <p:ext uri="{BB962C8B-B14F-4D97-AF65-F5344CB8AC3E}">
        <p14:creationId xmlns:p14="http://schemas.microsoft.com/office/powerpoint/2010/main" val="276486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4</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ctr">
              <a:buNone/>
            </a:pPr>
            <a:r>
              <a:rPr lang="en-US" sz="2800" b="1" dirty="0"/>
              <a:t>Depression: Course &amp; Prognosis</a:t>
            </a:r>
          </a:p>
        </p:txBody>
      </p:sp>
    </p:spTree>
    <p:extLst>
      <p:ext uri="{BB962C8B-B14F-4D97-AF65-F5344CB8AC3E}">
        <p14:creationId xmlns:p14="http://schemas.microsoft.com/office/powerpoint/2010/main" val="387191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87" y="398207"/>
            <a:ext cx="5176684" cy="1601737"/>
          </a:xfrm>
        </p:spPr>
        <p:txBody>
          <a:bodyPr/>
          <a:lstStyle/>
          <a:p>
            <a:r>
              <a:rPr lang="en-US" dirty="0"/>
              <a:t>Why is it important to understand the course of a condition?</a:t>
            </a:r>
            <a:endParaRPr lang="en-GB" dirty="0"/>
          </a:p>
        </p:txBody>
      </p:sp>
      <p:sp>
        <p:nvSpPr>
          <p:cNvPr id="4" name="Text Placeholder 3"/>
          <p:cNvSpPr>
            <a:spLocks noGrp="1"/>
          </p:cNvSpPr>
          <p:nvPr>
            <p:ph type="body" sz="quarter" idx="13"/>
          </p:nvPr>
        </p:nvSpPr>
        <p:spPr>
          <a:xfrm>
            <a:off x="117987" y="2433484"/>
            <a:ext cx="8819535" cy="3539612"/>
          </a:xfrm>
        </p:spPr>
        <p:txBody>
          <a:bodyPr/>
          <a:lstStyle/>
          <a:p>
            <a:pPr marL="0" indent="0">
              <a:buNone/>
            </a:pPr>
            <a:r>
              <a:rPr lang="en-US" dirty="0"/>
              <a:t>Helps decide </a:t>
            </a:r>
          </a:p>
          <a:p>
            <a:pPr lvl="1"/>
            <a:r>
              <a:rPr lang="en-US" dirty="0"/>
              <a:t>whether to start long-term prophylactic medication </a:t>
            </a:r>
          </a:p>
          <a:p>
            <a:pPr lvl="1"/>
            <a:r>
              <a:rPr lang="en-US" dirty="0"/>
              <a:t>whether to stop a successful long-term treatment</a:t>
            </a:r>
          </a:p>
          <a:p>
            <a:pPr lvl="1"/>
            <a:r>
              <a:rPr lang="en-US" dirty="0"/>
              <a:t>estimating the social consequences and mortality</a:t>
            </a:r>
          </a:p>
          <a:p>
            <a:pPr marL="365760" lvl="1" indent="0">
              <a:buNone/>
            </a:pPr>
            <a:endParaRPr lang="en-US" dirty="0"/>
          </a:p>
          <a:p>
            <a:pPr marL="365760" lvl="1" indent="0">
              <a:buNone/>
            </a:pPr>
            <a:r>
              <a:rPr lang="en-US" dirty="0"/>
              <a:t>A distinction should be made between the natural history, </a:t>
            </a:r>
            <a:r>
              <a:rPr lang="en-US" dirty="0" err="1"/>
              <a:t>i.e</a:t>
            </a:r>
            <a:r>
              <a:rPr lang="en-US" dirty="0"/>
              <a:t> its spontaneous untreated course and the course observed under treatment</a:t>
            </a:r>
          </a:p>
          <a:p>
            <a:endParaRPr lang="en-GB" dirty="0"/>
          </a:p>
        </p:txBody>
      </p:sp>
    </p:spTree>
    <p:extLst>
      <p:ext uri="{BB962C8B-B14F-4D97-AF65-F5344CB8AC3E}">
        <p14:creationId xmlns:p14="http://schemas.microsoft.com/office/powerpoint/2010/main" val="358274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740310"/>
            <a:ext cx="7839075" cy="3203165"/>
          </a:xfrm>
        </p:spPr>
        <p:txBody>
          <a:bodyPr/>
          <a:lstStyle/>
          <a:p>
            <a:r>
              <a:rPr lang="en-US" dirty="0"/>
              <a:t>Description of a course will include</a:t>
            </a:r>
          </a:p>
          <a:p>
            <a:pPr lvl="1"/>
            <a:r>
              <a:rPr lang="en-US" dirty="0"/>
              <a:t>age of onset</a:t>
            </a:r>
          </a:p>
          <a:p>
            <a:pPr lvl="1"/>
            <a:r>
              <a:rPr lang="en-US" dirty="0"/>
              <a:t>episode length</a:t>
            </a:r>
          </a:p>
          <a:p>
            <a:pPr lvl="1"/>
            <a:r>
              <a:rPr lang="en-US" dirty="0"/>
              <a:t>recurrence of episodes</a:t>
            </a:r>
          </a:p>
          <a:p>
            <a:pPr lvl="1"/>
            <a:r>
              <a:rPr lang="en-US" dirty="0"/>
              <a:t>and residual symptoms between episodes </a:t>
            </a:r>
          </a:p>
          <a:p>
            <a:pPr lvl="1"/>
            <a:r>
              <a:rPr lang="en-US" dirty="0"/>
              <a:t>Outcomes</a:t>
            </a:r>
          </a:p>
          <a:p>
            <a:pPr marL="365760" lvl="1" indent="0">
              <a:buNone/>
            </a:pPr>
            <a:endParaRPr lang="en-US" dirty="0"/>
          </a:p>
          <a:p>
            <a:r>
              <a:rPr lang="en-US" dirty="0"/>
              <a:t>This will be unique to each patient</a:t>
            </a:r>
          </a:p>
          <a:p>
            <a:endParaRPr lang="en-GB" dirty="0"/>
          </a:p>
        </p:txBody>
      </p:sp>
    </p:spTree>
    <p:extLst>
      <p:ext uri="{BB962C8B-B14F-4D97-AF65-F5344CB8AC3E}">
        <p14:creationId xmlns:p14="http://schemas.microsoft.com/office/powerpoint/2010/main" val="18691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20918" y="1025012"/>
            <a:ext cx="8153400" cy="5257801"/>
          </a:xfrm>
          <a:prstGeom prst="rect">
            <a:avLst/>
          </a:prstGeom>
        </p:spPr>
        <p:txBody>
          <a:bodyPr>
            <a:normAutofit fontScale="77500" lnSpcReduction="20000"/>
          </a:bodyPr>
          <a:lstStyle>
            <a:lvl1pPr marL="0" indent="0" algn="l" defTabSz="457200" rtl="0" eaLnBrk="0" fontAlgn="base" hangingPunct="0">
              <a:spcBef>
                <a:spcPct val="20000"/>
              </a:spcBef>
              <a:spcAft>
                <a:spcPct val="0"/>
              </a:spcAft>
              <a:buFont typeface="Arial" charset="0"/>
              <a:buNone/>
              <a:defRPr sz="2800" b="1" kern="1200" baseline="0">
                <a:solidFill>
                  <a:srgbClr val="003893"/>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a:p>
            <a:r>
              <a:rPr lang="en-US" dirty="0"/>
              <a:t>Depression may start at any time of life. </a:t>
            </a:r>
          </a:p>
          <a:p>
            <a:endParaRPr lang="en-US" dirty="0"/>
          </a:p>
          <a:p>
            <a:r>
              <a:rPr lang="en-US" b="0" dirty="0">
                <a:solidFill>
                  <a:schemeClr val="tx1"/>
                </a:solidFill>
              </a:rPr>
              <a:t>A two-peak distribution of the age of onset has sometimes been described. </a:t>
            </a:r>
          </a:p>
          <a:p>
            <a:endParaRPr lang="en-US" b="0" dirty="0">
              <a:solidFill>
                <a:schemeClr val="tx1"/>
              </a:solidFill>
            </a:endParaRPr>
          </a:p>
          <a:p>
            <a:r>
              <a:rPr lang="en-US" b="0" dirty="0">
                <a:solidFill>
                  <a:schemeClr val="tx1"/>
                </a:solidFill>
              </a:rPr>
              <a:t>But it is a continuum from early-onset to late-onset depression, with a systematic decrease in genetic vulnerability and an increase in precipitation by environmental factors. </a:t>
            </a:r>
          </a:p>
          <a:p>
            <a:pPr marL="365760" lvl="1"/>
            <a:endParaRPr lang="en-US" dirty="0"/>
          </a:p>
          <a:p>
            <a:r>
              <a:rPr lang="en-US" dirty="0"/>
              <a:t>Late onset depression </a:t>
            </a:r>
          </a:p>
          <a:p>
            <a:r>
              <a:rPr lang="en-US" b="0" dirty="0">
                <a:solidFill>
                  <a:schemeClr val="tx1"/>
                </a:solidFill>
              </a:rPr>
              <a:t>- often milder and </a:t>
            </a:r>
            <a:r>
              <a:rPr lang="en-US" b="0" dirty="0" err="1">
                <a:solidFill>
                  <a:schemeClr val="tx1"/>
                </a:solidFill>
              </a:rPr>
              <a:t>morechronic</a:t>
            </a:r>
            <a:endParaRPr lang="en-US" b="0" dirty="0">
              <a:solidFill>
                <a:schemeClr val="tx1"/>
              </a:solidFill>
            </a:endParaRPr>
          </a:p>
          <a:p>
            <a:r>
              <a:rPr lang="en-US" b="0" dirty="0">
                <a:solidFill>
                  <a:schemeClr val="tx1"/>
                </a:solidFill>
              </a:rPr>
              <a:t>- unlikely to be associated with personality disorder or substance misuse but can be associated with physical health</a:t>
            </a:r>
          </a:p>
          <a:p>
            <a:pPr marL="365760" lvl="1"/>
            <a:endParaRPr lang="en-US" dirty="0"/>
          </a:p>
          <a:p>
            <a:pPr marL="365760" lvl="1"/>
            <a:endParaRPr lang="en-US" dirty="0"/>
          </a:p>
        </p:txBody>
      </p:sp>
      <p:sp>
        <p:nvSpPr>
          <p:cNvPr id="10" name="Title 1"/>
          <p:cNvSpPr>
            <a:spLocks noGrp="1"/>
          </p:cNvSpPr>
          <p:nvPr>
            <p:ph type="ctrTitle"/>
          </p:nvPr>
        </p:nvSpPr>
        <p:spPr>
          <a:xfrm>
            <a:off x="420917" y="346077"/>
            <a:ext cx="7528463" cy="679449"/>
          </a:xfrm>
        </p:spPr>
        <p:txBody>
          <a:bodyPr/>
          <a:lstStyle/>
          <a:p>
            <a:r>
              <a:rPr lang="en-GB" dirty="0"/>
              <a:t>Onset</a:t>
            </a:r>
          </a:p>
        </p:txBody>
      </p:sp>
    </p:spTree>
    <p:extLst>
      <p:ext uri="{BB962C8B-B14F-4D97-AF65-F5344CB8AC3E}">
        <p14:creationId xmlns:p14="http://schemas.microsoft.com/office/powerpoint/2010/main" val="277654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p:txBody>
          <a:bodyPr/>
          <a:lstStyle/>
          <a:p>
            <a:r>
              <a:rPr lang="en-US" dirty="0"/>
              <a:t>subclinical syndromes frequently precede major depression over many years </a:t>
            </a:r>
          </a:p>
          <a:p>
            <a:pPr lvl="1"/>
            <a:r>
              <a:rPr lang="en-US" dirty="0"/>
              <a:t>Over 50% of patients</a:t>
            </a:r>
          </a:p>
          <a:p>
            <a:pPr lvl="1"/>
            <a:r>
              <a:rPr lang="en-US" dirty="0"/>
              <a:t>this is especially true for depression in old age (75 years and more). </a:t>
            </a:r>
          </a:p>
          <a:p>
            <a:pPr lvl="1"/>
            <a:endParaRPr lang="en-US" dirty="0"/>
          </a:p>
          <a:p>
            <a:r>
              <a:rPr lang="en-US" dirty="0"/>
              <a:t>Early identification and treatment can prevent the development of a full episode</a:t>
            </a:r>
          </a:p>
          <a:p>
            <a:endParaRPr lang="en-GB" dirty="0"/>
          </a:p>
        </p:txBody>
      </p:sp>
    </p:spTree>
    <p:extLst>
      <p:ext uri="{BB962C8B-B14F-4D97-AF65-F5344CB8AC3E}">
        <p14:creationId xmlns:p14="http://schemas.microsoft.com/office/powerpoint/2010/main" val="395799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6077"/>
            <a:ext cx="7772400" cy="679449"/>
          </a:xfrm>
        </p:spPr>
        <p:txBody>
          <a:bodyPr/>
          <a:lstStyle/>
          <a:p>
            <a:r>
              <a:rPr lang="en-US" dirty="0"/>
              <a:t>Episode length</a:t>
            </a:r>
            <a:endParaRPr lang="en-GB" dirty="0"/>
          </a:p>
        </p:txBody>
      </p:sp>
      <p:sp>
        <p:nvSpPr>
          <p:cNvPr id="4" name="Text Placeholder 3"/>
          <p:cNvSpPr>
            <a:spLocks noGrp="1"/>
          </p:cNvSpPr>
          <p:nvPr>
            <p:ph type="body" sz="quarter" idx="13"/>
          </p:nvPr>
        </p:nvSpPr>
        <p:spPr>
          <a:xfrm>
            <a:off x="177618" y="1135626"/>
            <a:ext cx="8804150" cy="3807849"/>
          </a:xfrm>
        </p:spPr>
        <p:txBody>
          <a:bodyPr/>
          <a:lstStyle/>
          <a:p>
            <a:r>
              <a:rPr lang="en-US" sz="1800" dirty="0"/>
              <a:t>Most depressive episodes are short, but a minority become chronic (lasting more than 2 years)</a:t>
            </a:r>
          </a:p>
          <a:p>
            <a:endParaRPr lang="en-US" sz="1800" dirty="0"/>
          </a:p>
          <a:p>
            <a:pPr lvl="1"/>
            <a:r>
              <a:rPr lang="en-US" sz="1800" dirty="0"/>
              <a:t>In 10 to 20 per cent of subjects, mood disorders take a chronic course (length over 24 months) without remission.</a:t>
            </a:r>
          </a:p>
          <a:p>
            <a:endParaRPr lang="en-US" sz="1800" dirty="0"/>
          </a:p>
          <a:p>
            <a:r>
              <a:rPr lang="en-US" sz="1800" dirty="0"/>
              <a:t>Some evidence suggests that the average length of an episode has not reduced over the years – amidst the introduction of various antidepressants. </a:t>
            </a:r>
            <a:r>
              <a:rPr lang="en-US" sz="1400" dirty="0"/>
              <a:t>(</a:t>
            </a:r>
            <a:r>
              <a:rPr lang="en-US" sz="1400" dirty="0" err="1"/>
              <a:t>Wretham</a:t>
            </a:r>
            <a:r>
              <a:rPr lang="en-US" sz="1400" dirty="0"/>
              <a:t>, 1929). </a:t>
            </a:r>
          </a:p>
          <a:p>
            <a:endParaRPr lang="en-US" sz="1800" dirty="0"/>
          </a:p>
          <a:p>
            <a:r>
              <a:rPr lang="en-US" sz="1800" dirty="0"/>
              <a:t>Average length for a major depressive episode </a:t>
            </a:r>
            <a:r>
              <a:rPr lang="en-US" sz="1400" dirty="0"/>
              <a:t>(Angst, 1995)</a:t>
            </a:r>
          </a:p>
          <a:p>
            <a:pPr lvl="1"/>
            <a:r>
              <a:rPr lang="en-US" sz="1800" dirty="0"/>
              <a:t>among </a:t>
            </a:r>
            <a:r>
              <a:rPr lang="en-US" sz="1800" dirty="0" err="1"/>
              <a:t>hospitalised</a:t>
            </a:r>
            <a:r>
              <a:rPr lang="en-US" sz="1800" dirty="0"/>
              <a:t> patients – 5-6 months</a:t>
            </a:r>
          </a:p>
          <a:p>
            <a:pPr lvl="2"/>
            <a:r>
              <a:rPr lang="en-US" sz="1800" dirty="0"/>
              <a:t>25 per cent of depressive episodes lasted more than 11 months.</a:t>
            </a:r>
          </a:p>
          <a:p>
            <a:pPr lvl="1"/>
            <a:r>
              <a:rPr lang="en-US" sz="1800" dirty="0"/>
              <a:t>in the community, where many untreated cases of depression occur, episode duration was considerably shorter; the 25th, 50th, and 75th percentiles were 4 weeks, 12 weeks, and 30 weeks respectively</a:t>
            </a:r>
          </a:p>
          <a:p>
            <a:endParaRPr lang="en-US" sz="1800" dirty="0"/>
          </a:p>
          <a:p>
            <a:endParaRPr lang="en-US" sz="1800" dirty="0"/>
          </a:p>
          <a:p>
            <a:endParaRPr lang="en-US" sz="1800" dirty="0"/>
          </a:p>
          <a:p>
            <a:endParaRPr lang="en-GB" sz="1800" dirty="0"/>
          </a:p>
        </p:txBody>
      </p:sp>
    </p:spTree>
    <p:extLst>
      <p:ext uri="{BB962C8B-B14F-4D97-AF65-F5344CB8AC3E}">
        <p14:creationId xmlns:p14="http://schemas.microsoft.com/office/powerpoint/2010/main" val="88470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9724"/>
            <a:ext cx="7772400" cy="679449"/>
          </a:xfrm>
        </p:spPr>
        <p:txBody>
          <a:bodyPr/>
          <a:lstStyle/>
          <a:p>
            <a:r>
              <a:rPr lang="en-GB" dirty="0"/>
              <a:t>Recurrence</a:t>
            </a:r>
          </a:p>
        </p:txBody>
      </p:sp>
      <p:sp>
        <p:nvSpPr>
          <p:cNvPr id="4" name="Text Placeholder 3"/>
          <p:cNvSpPr>
            <a:spLocks noGrp="1"/>
          </p:cNvSpPr>
          <p:nvPr>
            <p:ph type="body" sz="quarter" idx="13"/>
          </p:nvPr>
        </p:nvSpPr>
        <p:spPr>
          <a:xfrm>
            <a:off x="722671" y="1257300"/>
            <a:ext cx="7839075" cy="2457450"/>
          </a:xfrm>
        </p:spPr>
        <p:txBody>
          <a:bodyPr/>
          <a:lstStyle/>
          <a:p>
            <a:r>
              <a:rPr lang="en-US" sz="1800" dirty="0"/>
              <a:t>Recurrence is typical of mood disorders. </a:t>
            </a:r>
          </a:p>
          <a:p>
            <a:endParaRPr lang="en-US" sz="1800" dirty="0"/>
          </a:p>
          <a:p>
            <a:r>
              <a:rPr lang="en-US" sz="1800" dirty="0"/>
              <a:t>The course of the mood disorders, whether psychiatric inpatients, outpatients, or general practitioner patients, is recurrent </a:t>
            </a:r>
            <a:r>
              <a:rPr lang="en-US" sz="1200" dirty="0"/>
              <a:t>(Angst, 1990)</a:t>
            </a:r>
          </a:p>
          <a:p>
            <a:pPr lvl="1"/>
            <a:r>
              <a:rPr lang="en-US" sz="1800" dirty="0"/>
              <a:t>even milder depressive episodes tend to be recurrent</a:t>
            </a:r>
          </a:p>
          <a:p>
            <a:endParaRPr lang="en-US" sz="1800" dirty="0"/>
          </a:p>
          <a:p>
            <a:r>
              <a:rPr lang="en-US" sz="1800" dirty="0"/>
              <a:t>Average number of episodes in a 20 year period is 5-6</a:t>
            </a:r>
          </a:p>
          <a:p>
            <a:endParaRPr lang="en-US" sz="1800" dirty="0"/>
          </a:p>
          <a:p>
            <a:r>
              <a:rPr lang="en-US" sz="1800" dirty="0"/>
              <a:t>It can be characterized by the </a:t>
            </a:r>
          </a:p>
          <a:p>
            <a:pPr lvl="1"/>
            <a:r>
              <a:rPr lang="en-US" sz="1800" dirty="0"/>
              <a:t>number of episodes, </a:t>
            </a:r>
          </a:p>
          <a:p>
            <a:pPr lvl="1"/>
            <a:r>
              <a:rPr lang="en-US" sz="1800" dirty="0"/>
              <a:t>the length of intervals (measured from remission to the onset of a new episode), </a:t>
            </a:r>
          </a:p>
          <a:p>
            <a:pPr lvl="1"/>
            <a:r>
              <a:rPr lang="en-US" sz="1800" dirty="0"/>
              <a:t>and the length of cycles (measured from the beginning of one episode to the beginning of the next).</a:t>
            </a:r>
          </a:p>
          <a:p>
            <a:endParaRPr lang="en-GB" sz="1800" dirty="0"/>
          </a:p>
        </p:txBody>
      </p:sp>
    </p:spTree>
    <p:extLst>
      <p:ext uri="{BB962C8B-B14F-4D97-AF65-F5344CB8AC3E}">
        <p14:creationId xmlns:p14="http://schemas.microsoft.com/office/powerpoint/2010/main" val="2942050769"/>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569</TotalTime>
  <Words>2057</Words>
  <Application>Microsoft Office PowerPoint</Application>
  <PresentationFormat>On-screen Show (4:3)</PresentationFormat>
  <Paragraphs>301</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Psychiatry Recruitment PP</vt:lpstr>
      <vt:lpstr>PowerPoint Presentation</vt:lpstr>
      <vt:lpstr>Depression 4</vt:lpstr>
      <vt:lpstr>Depression 4</vt:lpstr>
      <vt:lpstr>Why is it important to understand the course of a condition?</vt:lpstr>
      <vt:lpstr>PowerPoint Presentation</vt:lpstr>
      <vt:lpstr>Onset</vt:lpstr>
      <vt:lpstr>PowerPoint Presentation</vt:lpstr>
      <vt:lpstr>Episode length</vt:lpstr>
      <vt:lpstr>Recurrence</vt:lpstr>
      <vt:lpstr>Recurrence</vt:lpstr>
      <vt:lpstr>Recurrence</vt:lpstr>
      <vt:lpstr>Recurrence</vt:lpstr>
      <vt:lpstr>Outcomes/Prognosis</vt:lpstr>
      <vt:lpstr>Outcomes/Prognosis</vt:lpstr>
      <vt:lpstr>Mortality</vt:lpstr>
      <vt:lpstr>Prognosis</vt:lpstr>
      <vt:lpstr>References</vt:lpstr>
      <vt:lpstr>Questions or Comments?</vt:lpstr>
      <vt:lpstr>MCQs</vt:lpstr>
      <vt:lpstr>Depression 4</vt:lpstr>
      <vt:lpstr>Depression 4</vt:lpstr>
      <vt:lpstr>Depression 4</vt:lpstr>
      <vt:lpstr>Depression 4</vt:lpstr>
      <vt:lpstr>Depression 4</vt:lpstr>
      <vt:lpstr>Depression 4</vt:lpstr>
      <vt:lpstr>Depression - 4</vt:lpstr>
      <vt:lpstr>Depression - 4</vt:lpstr>
      <vt:lpstr>Depression 4</vt:lpstr>
      <vt:lpstr>Depression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79</cp:revision>
  <dcterms:created xsi:type="dcterms:W3CDTF">2016-02-23T11:02:26Z</dcterms:created>
  <dcterms:modified xsi:type="dcterms:W3CDTF">2020-06-29T15:27:05Z</dcterms:modified>
</cp:coreProperties>
</file>