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2" r:id="rId3"/>
    <p:sldId id="284" r:id="rId4"/>
    <p:sldId id="291" r:id="rId5"/>
    <p:sldId id="316" r:id="rId6"/>
    <p:sldId id="318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11" r:id="rId18"/>
    <p:sldId id="314" r:id="rId19"/>
    <p:sldId id="33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28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517" autoAdjust="0"/>
  </p:normalViewPr>
  <p:slideViewPr>
    <p:cSldViewPr snapToGrid="0" snapToObject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Ref: http://www.rcpsych.ac.uk/healthadvice/problemsdisorders/bipolardisorderkeyfacts.aspx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6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rgbClr val="A00054"/>
                </a:solidFill>
              </a:rPr>
              <a:t>MRCPsych General Adult Psychiatry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714" y="3120571"/>
            <a:ext cx="761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sz="3200" b="1" dirty="0">
                <a:solidFill>
                  <a:srgbClr val="A00054"/>
                </a:solidFill>
              </a:rPr>
              <a:t>Bipolar 4</a:t>
            </a:r>
            <a:endParaRPr lang="en-US" sz="2400" b="1" dirty="0">
              <a:solidFill>
                <a:srgbClr val="A000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Treatment response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035277"/>
            <a:ext cx="7839075" cy="2908198"/>
          </a:xfrm>
        </p:spPr>
        <p:txBody>
          <a:bodyPr/>
          <a:lstStyle/>
          <a:p>
            <a:pPr eaLnBrk="1" hangingPunct="1"/>
            <a:r>
              <a:rPr lang="en-GB" altLang="en-US" dirty="0"/>
              <a:t>Aim is to reduce frequency and intensity</a:t>
            </a:r>
          </a:p>
          <a:p>
            <a:pPr lvl="2" eaLnBrk="1" hangingPunct="1"/>
            <a:r>
              <a:rPr lang="en-GB" altLang="en-US" dirty="0"/>
              <a:t>Complete remission is unlikely</a:t>
            </a:r>
          </a:p>
          <a:p>
            <a:pPr eaLnBrk="1" hangingPunct="1"/>
            <a:r>
              <a:rPr lang="en-GB" altLang="en-US" dirty="0"/>
              <a:t>30-50% respond to lithium/anticonvulsant when in the manic phase</a:t>
            </a:r>
          </a:p>
          <a:p>
            <a:pPr lvl="2" eaLnBrk="1" hangingPunct="1"/>
            <a:r>
              <a:rPr lang="en-GB" altLang="en-US" dirty="0"/>
              <a:t>Similar rate with atypical antipsychotics</a:t>
            </a:r>
          </a:p>
          <a:p>
            <a:pPr eaLnBrk="1" hangingPunct="1"/>
            <a:r>
              <a:rPr lang="en-GB" altLang="en-US" dirty="0"/>
              <a:t>30%  respond to lithium/anticonvulsant in depression</a:t>
            </a:r>
          </a:p>
          <a:p>
            <a:pPr lvl="2" eaLnBrk="1" hangingPunct="1"/>
            <a:r>
              <a:rPr lang="en-GB" altLang="en-US" dirty="0"/>
              <a:t>50% with lamotrigine</a:t>
            </a:r>
          </a:p>
          <a:p>
            <a:pPr lvl="2" eaLnBrk="1" hangingPunct="1"/>
            <a:r>
              <a:rPr lang="en-GB" altLang="en-US" dirty="0"/>
              <a:t>&gt;50% with quetiapine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87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Inter-episode symptoms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Sub-</a:t>
            </a:r>
            <a:r>
              <a:rPr lang="en-GB" altLang="en-US" dirty="0" err="1"/>
              <a:t>syndromal</a:t>
            </a:r>
            <a:r>
              <a:rPr lang="en-GB" altLang="en-US" dirty="0"/>
              <a:t> 15% of the time and minor symptoms for a further 20% of the time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Cognitive functioning can be deficient </a:t>
            </a:r>
          </a:p>
          <a:p>
            <a:pPr lvl="2" eaLnBrk="1" hangingPunct="1"/>
            <a:r>
              <a:rPr lang="en-GB" altLang="en-US" dirty="0"/>
              <a:t>Reduced general quality of life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42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Physical comorbidities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23768"/>
            <a:ext cx="7839075" cy="2819707"/>
          </a:xfrm>
        </p:spPr>
        <p:txBody>
          <a:bodyPr/>
          <a:lstStyle/>
          <a:p>
            <a:pPr eaLnBrk="1" hangingPunct="1"/>
            <a:r>
              <a:rPr lang="en-GB" altLang="en-US" dirty="0"/>
              <a:t>Poor glucose regulation more common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Up to 35% obese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Thyroid disorders 9% (even in lithium naïve)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Migraine more common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8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Relapse generally said to be 50%</a:t>
            </a:r>
          </a:p>
          <a:p>
            <a:pPr lvl="2" eaLnBrk="1" hangingPunct="1"/>
            <a:r>
              <a:rPr lang="en-GB" altLang="en-US" dirty="0"/>
              <a:t>27% of women with bipolar admitted in 1</a:t>
            </a:r>
            <a:r>
              <a:rPr lang="en-GB" altLang="en-US" baseline="30000" dirty="0"/>
              <a:t>st</a:t>
            </a:r>
            <a:r>
              <a:rPr lang="en-GB" altLang="en-US" dirty="0"/>
              <a:t> year post-partum</a:t>
            </a:r>
          </a:p>
          <a:p>
            <a:pPr lvl="2"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Non-concordance increases relapse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Mortality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SMR  overall = 1.6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For suicide risk in bipolar SMR = 12.28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Medication reduces mortality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Lithium shown to decrease suicide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86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247775"/>
          </a:xfrm>
        </p:spPr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68361"/>
            <a:ext cx="7839075" cy="3675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Age at onset is late teens to twenties on average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40% of individuals are initially diagnosed with unipolar depression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Bipolar I disorder remains a relatively rare, frequently psychotic disorder: significant inter-episode cognitive impairment may exist in the absence of an affective episode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Bipolar II disorder is a stable diagnosis, now made more frequently and associated with a chronic course in which depression is usually the predominant polarity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1738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247775"/>
          </a:xfrm>
        </p:spPr>
        <p:txBody>
          <a:bodyPr/>
          <a:lstStyle/>
          <a:p>
            <a:r>
              <a:rPr lang="en-GB" dirty="0"/>
              <a:t>Key Points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68361"/>
            <a:ext cx="7839075" cy="3675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Bipolar-spectrum diagnoses reflect the prevalence of mild elated states </a:t>
            </a:r>
            <a:r>
              <a:rPr lang="en-GB" sz="2000" b="1" dirty="0"/>
              <a:t>but </a:t>
            </a:r>
            <a:r>
              <a:rPr lang="en-GB" sz="2000" dirty="0"/>
              <a:t>carry uncertain implications for treatment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Long treatment delays are common (1/3 wait 10 years)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Childbirth is associated with high rates of relapse</a:t>
            </a:r>
          </a:p>
        </p:txBody>
      </p:sp>
    </p:spTree>
    <p:extLst>
      <p:ext uri="{BB962C8B-B14F-4D97-AF65-F5344CB8AC3E}">
        <p14:creationId xmlns:p14="http://schemas.microsoft.com/office/powerpoint/2010/main" val="401466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 or Comments?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50" y="2338387"/>
            <a:ext cx="2683789" cy="2791141"/>
          </a:xfrm>
        </p:spPr>
      </p:pic>
    </p:spTree>
    <p:extLst>
      <p:ext uri="{BB962C8B-B14F-4D97-AF65-F5344CB8AC3E}">
        <p14:creationId xmlns:p14="http://schemas.microsoft.com/office/powerpoint/2010/main" val="169156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48232"/>
            <a:ext cx="7772400" cy="2433484"/>
          </a:xfrm>
        </p:spPr>
        <p:txBody>
          <a:bodyPr/>
          <a:lstStyle/>
          <a:p>
            <a:pPr algn="ctr"/>
            <a:r>
              <a:rPr lang="en-GB" sz="5400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94503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1. 		</a:t>
            </a:r>
            <a:r>
              <a:rPr lang="en-GB" sz="2000" dirty="0"/>
              <a:t>Using the broadest definition, prevalence of 	bipolar spectrum 	disorders in the general population has been estimated as high 	as: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b="1" dirty="0"/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0.8%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1.2%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3.9%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8.3%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10.4%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252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3552" y="2486025"/>
            <a:ext cx="7839075" cy="245745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To develop an understanding of: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the course and prognosis of Bipolar disorder.</a:t>
            </a:r>
          </a:p>
          <a:p>
            <a:pPr lvl="0"/>
            <a:r>
              <a:rPr lang="en-GB" dirty="0"/>
              <a:t>risk factors for poor outcomes.</a:t>
            </a:r>
          </a:p>
        </p:txBody>
      </p:sp>
    </p:spTree>
    <p:extLst>
      <p:ext uri="{BB962C8B-B14F-4D97-AF65-F5344CB8AC3E}">
        <p14:creationId xmlns:p14="http://schemas.microsoft.com/office/powerpoint/2010/main" val="15574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1. 		</a:t>
            </a:r>
            <a:r>
              <a:rPr lang="en-GB" sz="2000" dirty="0"/>
              <a:t>Using the broadest definition, prevalence of 	bipolar spectrum 	disorders in the general population has been estimated as high 	as: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b="1" dirty="0"/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0.8%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1.2%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3.9%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b="1" dirty="0"/>
              <a:t>8.3%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2000" dirty="0"/>
              <a:t>10.4%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35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2. 	</a:t>
            </a:r>
            <a:r>
              <a:rPr lang="en-GB" sz="2000" dirty="0"/>
              <a:t>Age at onset of bipolar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	A.	Has little prognostic relevance</a:t>
            </a:r>
          </a:p>
          <a:p>
            <a:pPr marL="0" lvl="0" indent="0">
              <a:buNone/>
            </a:pPr>
            <a:r>
              <a:rPr lang="en-GB" sz="2000" dirty="0"/>
              <a:t>	B.	Is not a heritable trait</a:t>
            </a:r>
          </a:p>
          <a:p>
            <a:pPr marL="0" lvl="0" indent="0">
              <a:buNone/>
            </a:pPr>
            <a:r>
              <a:rPr lang="en-GB" sz="2000" dirty="0"/>
              <a:t>	C.	Has been observed to be higher in more recent studies</a:t>
            </a:r>
          </a:p>
          <a:p>
            <a:pPr marL="0" lvl="0" indent="0">
              <a:buNone/>
            </a:pPr>
            <a:r>
              <a:rPr lang="en-GB" sz="2000" dirty="0"/>
              <a:t>	D.	Is higher in women than men</a:t>
            </a:r>
          </a:p>
          <a:p>
            <a:pPr marL="0" lvl="0" indent="0">
              <a:buNone/>
            </a:pPr>
            <a:r>
              <a:rPr lang="en-GB" sz="2000" dirty="0"/>
              <a:t>	E. 	Has implications for clinical course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641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2. 	</a:t>
            </a:r>
            <a:r>
              <a:rPr lang="en-GB" sz="2000" dirty="0"/>
              <a:t>Age at onset of bipolar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	A.	Has little prognostic relevance</a:t>
            </a:r>
          </a:p>
          <a:p>
            <a:pPr marL="0" lvl="0" indent="0">
              <a:buNone/>
            </a:pPr>
            <a:r>
              <a:rPr lang="en-GB" sz="2000" dirty="0"/>
              <a:t>	B.	Is not a heritable trait</a:t>
            </a:r>
          </a:p>
          <a:p>
            <a:pPr marL="0" lvl="0" indent="0">
              <a:buNone/>
            </a:pPr>
            <a:r>
              <a:rPr lang="en-GB" sz="2000" dirty="0"/>
              <a:t>	C.	Has been observed to be higher in more recent studies</a:t>
            </a:r>
          </a:p>
          <a:p>
            <a:pPr marL="0" lvl="0" indent="0">
              <a:buNone/>
            </a:pPr>
            <a:r>
              <a:rPr lang="en-GB" sz="2000" dirty="0"/>
              <a:t>	D.	Is higher in women than men</a:t>
            </a:r>
          </a:p>
          <a:p>
            <a:pPr marL="0" lvl="0" indent="0">
              <a:buNone/>
            </a:pPr>
            <a:r>
              <a:rPr lang="en-GB" sz="2000" b="1" dirty="0"/>
              <a:t>	E. 	Has implications for clinical course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23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3. 	</a:t>
            </a:r>
            <a:r>
              <a:rPr lang="en-GB" sz="2000" dirty="0"/>
              <a:t>Individuals with bipolar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	A.	Rarely receive a diagnosis of unipolar depression</a:t>
            </a:r>
          </a:p>
          <a:p>
            <a:pPr marL="0" lvl="0" indent="0">
              <a:buNone/>
            </a:pPr>
            <a:r>
              <a:rPr lang="en-GB" sz="2000" dirty="0"/>
              <a:t>	B.	Have longer episodes of mania than depression</a:t>
            </a:r>
          </a:p>
          <a:p>
            <a:pPr marL="0" lvl="0" indent="0">
              <a:buNone/>
            </a:pPr>
            <a:r>
              <a:rPr lang="en-GB" sz="2000" dirty="0"/>
              <a:t>	C.	Commonly have psychiatric co-morbidities</a:t>
            </a:r>
          </a:p>
          <a:p>
            <a:pPr marL="0" lvl="0" indent="0">
              <a:buNone/>
            </a:pPr>
            <a:r>
              <a:rPr lang="en-GB" sz="2000" dirty="0"/>
              <a:t>	D.	Have fewer depressive episodes than those with unipolar 		depression</a:t>
            </a:r>
          </a:p>
          <a:p>
            <a:pPr marL="0" lvl="0" indent="0">
              <a:buNone/>
            </a:pPr>
            <a:r>
              <a:rPr lang="en-GB" sz="2000" dirty="0"/>
              <a:t>	E.	Show poorer prognosis if they have predominantly manic 		episodes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401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3. 	</a:t>
            </a:r>
            <a:r>
              <a:rPr lang="en-GB" sz="2000" dirty="0"/>
              <a:t>Individuals with bipolar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	A.	Rarely receive a diagnosis of unipolar depression</a:t>
            </a:r>
          </a:p>
          <a:p>
            <a:pPr marL="0" lvl="0" indent="0">
              <a:buNone/>
            </a:pPr>
            <a:r>
              <a:rPr lang="en-GB" sz="2000" dirty="0"/>
              <a:t>	B.	Have longer episodes of mania than depression</a:t>
            </a:r>
          </a:p>
          <a:p>
            <a:pPr marL="0" lvl="0" indent="0">
              <a:buNone/>
            </a:pPr>
            <a:r>
              <a:rPr lang="en-GB" sz="2000" dirty="0"/>
              <a:t>	</a:t>
            </a:r>
            <a:r>
              <a:rPr lang="en-GB" sz="2000" b="1" dirty="0"/>
              <a:t>C.	Commonly have psychiatric co-morbidities</a:t>
            </a:r>
          </a:p>
          <a:p>
            <a:pPr marL="0" lvl="0" indent="0">
              <a:buNone/>
            </a:pPr>
            <a:r>
              <a:rPr lang="en-GB" sz="2000" dirty="0"/>
              <a:t>	D.	Have fewer depressive episodes than those with unipolar 		depression</a:t>
            </a:r>
          </a:p>
          <a:p>
            <a:pPr marL="0" lvl="0" indent="0">
              <a:buNone/>
            </a:pPr>
            <a:r>
              <a:rPr lang="en-GB" sz="2000" b="1" dirty="0"/>
              <a:t>	</a:t>
            </a:r>
            <a:r>
              <a:rPr lang="en-GB" sz="2000" dirty="0"/>
              <a:t>E.	Show poorer prognosis if they have predominantly 			manic episodes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327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4. 	</a:t>
            </a:r>
            <a:r>
              <a:rPr lang="en-GB" sz="2000" dirty="0"/>
              <a:t>When compared with bipolar I disorder, bipolar II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	A.	Is associated with better inter-episode functioning</a:t>
            </a:r>
          </a:p>
          <a:p>
            <a:pPr marL="0" lvl="0" indent="0">
              <a:buNone/>
            </a:pPr>
            <a:r>
              <a:rPr lang="en-GB" sz="2000" dirty="0"/>
              <a:t>	B.	Is similar and frequently develops into bipolar I disorder</a:t>
            </a:r>
          </a:p>
          <a:p>
            <a:pPr marL="0" lvl="0" indent="0">
              <a:buNone/>
            </a:pPr>
            <a:r>
              <a:rPr lang="en-GB" sz="2000" dirty="0"/>
              <a:t>	C.	Is associated with fewer affective episodes overall</a:t>
            </a:r>
          </a:p>
          <a:p>
            <a:pPr marL="0" lvl="0" indent="0">
              <a:buNone/>
            </a:pPr>
            <a:r>
              <a:rPr lang="en-GB" sz="2000" dirty="0"/>
              <a:t>	D.	Has a less chronic course</a:t>
            </a:r>
          </a:p>
          <a:p>
            <a:pPr marL="0" lvl="0" indent="0">
              <a:buNone/>
            </a:pPr>
            <a:r>
              <a:rPr lang="en-GB" sz="2000" dirty="0"/>
              <a:t>	E.	Has a significantly higher age at onset</a:t>
            </a:r>
          </a:p>
          <a:p>
            <a:pPr marL="0" lv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6554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4. 	</a:t>
            </a:r>
            <a:r>
              <a:rPr lang="en-GB" sz="2000" dirty="0"/>
              <a:t>When compared with bipolar I disorder, bipolar II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b="1" dirty="0"/>
              <a:t>	A.	Is associated with better inter-episode functioning</a:t>
            </a:r>
          </a:p>
          <a:p>
            <a:pPr marL="0" lvl="0" indent="0">
              <a:buNone/>
            </a:pPr>
            <a:r>
              <a:rPr lang="en-GB" sz="2000" dirty="0"/>
              <a:t>	B.	Is similar and frequently develops into bipolar I disorder</a:t>
            </a:r>
          </a:p>
          <a:p>
            <a:pPr marL="0" lvl="0" indent="0">
              <a:buNone/>
            </a:pPr>
            <a:r>
              <a:rPr lang="en-GB" sz="2000" dirty="0"/>
              <a:t>	C.	Is associated with fewer affective episodes overall</a:t>
            </a:r>
          </a:p>
          <a:p>
            <a:pPr marL="0" lvl="0" indent="0">
              <a:buNone/>
            </a:pPr>
            <a:r>
              <a:rPr lang="en-GB" sz="2000" dirty="0"/>
              <a:t>	D.	Has a less chronic course</a:t>
            </a:r>
          </a:p>
          <a:p>
            <a:pPr marL="0" lvl="0" indent="0">
              <a:buNone/>
            </a:pPr>
            <a:r>
              <a:rPr lang="en-GB" sz="2000" dirty="0"/>
              <a:t>	E.	Has a significantly higher age at onset</a:t>
            </a:r>
          </a:p>
          <a:p>
            <a:pPr marL="0" lv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7389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5.	</a:t>
            </a:r>
            <a:r>
              <a:rPr lang="en-GB" sz="2000" dirty="0"/>
              <a:t>Regarding the treatment of bipolar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	A.	Delays in initiating treatment are rare</a:t>
            </a:r>
          </a:p>
          <a:p>
            <a:pPr marL="0" lvl="0" indent="0">
              <a:buNone/>
            </a:pPr>
            <a:r>
              <a:rPr lang="en-GB" sz="2000" dirty="0"/>
              <a:t>	B.	The vast majority of patients respond to lithium or an 			anticonvulsant treatment when in a manic phase</a:t>
            </a:r>
          </a:p>
          <a:p>
            <a:pPr marL="0" lvl="0" indent="0">
              <a:buNone/>
            </a:pPr>
            <a:r>
              <a:rPr lang="en-GB" sz="2000" dirty="0"/>
              <a:t>	C.	Quetiapine leads to remission in over 50% of patients in the 		depressive phase</a:t>
            </a:r>
          </a:p>
          <a:p>
            <a:pPr marL="0" lvl="0" indent="0">
              <a:buNone/>
            </a:pPr>
            <a:r>
              <a:rPr lang="en-GB" sz="2000" dirty="0"/>
              <a:t>	D.	There are a number of well-tolerated treatments that are 			effective in all phases of the illness</a:t>
            </a:r>
          </a:p>
          <a:p>
            <a:pPr marL="0" indent="0">
              <a:buNone/>
            </a:pPr>
            <a:r>
              <a:rPr lang="en-GB" sz="2000" dirty="0"/>
              <a:t>	E.	The majority of patients are maintained on monotherapies</a:t>
            </a:r>
          </a:p>
        </p:txBody>
      </p:sp>
    </p:spTree>
    <p:extLst>
      <p:ext uri="{BB962C8B-B14F-4D97-AF65-F5344CB8AC3E}">
        <p14:creationId xmlns:p14="http://schemas.microsoft.com/office/powerpoint/2010/main" val="3572376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dirty="0"/>
              <a:t>5.	</a:t>
            </a:r>
            <a:r>
              <a:rPr lang="en-GB" sz="2000" dirty="0"/>
              <a:t>Regarding the treatment of bipolar disorder: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	A.	Delays in initiating treatment are rare</a:t>
            </a:r>
          </a:p>
          <a:p>
            <a:pPr marL="0" lvl="0" indent="0">
              <a:buNone/>
            </a:pPr>
            <a:r>
              <a:rPr lang="en-GB" sz="2000" dirty="0"/>
              <a:t>	B.	The vast majority of patients respond to lithium or an 			anticonvulsant treatment when in a manic phase</a:t>
            </a:r>
          </a:p>
          <a:p>
            <a:pPr marL="0" lvl="0" indent="0">
              <a:buNone/>
            </a:pPr>
            <a:r>
              <a:rPr lang="en-GB" sz="2000" b="1" dirty="0"/>
              <a:t>	C.	Quetiapine leads to remission in over 50% of patients in 		the 	depressive phase</a:t>
            </a:r>
          </a:p>
          <a:p>
            <a:pPr marL="0" lvl="0" indent="0">
              <a:buNone/>
            </a:pPr>
            <a:r>
              <a:rPr lang="en-GB" sz="2000" dirty="0"/>
              <a:t>	D.	There are a number of well-tolerated treatments that are 			effective in all phases of the illness</a:t>
            </a:r>
          </a:p>
          <a:p>
            <a:pPr marL="0" indent="0">
              <a:buNone/>
            </a:pPr>
            <a:r>
              <a:rPr lang="en-GB" sz="2000" dirty="0"/>
              <a:t>	E.	The majority of patients are maintained on monotherapies</a:t>
            </a:r>
          </a:p>
        </p:txBody>
      </p:sp>
    </p:spTree>
    <p:extLst>
      <p:ext uri="{BB962C8B-B14F-4D97-AF65-F5344CB8AC3E}">
        <p14:creationId xmlns:p14="http://schemas.microsoft.com/office/powerpoint/2010/main" val="2113677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Bipolar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Bipolar Affective Disorder: </a:t>
            </a:r>
          </a:p>
          <a:p>
            <a:pPr marL="0" indent="0" algn="ctr">
              <a:buNone/>
            </a:pPr>
            <a:r>
              <a:rPr lang="en-US" sz="2800" b="1" dirty="0"/>
              <a:t>Course &amp; Prognosis</a:t>
            </a:r>
          </a:p>
        </p:txBody>
      </p:sp>
    </p:spTree>
    <p:extLst>
      <p:ext uri="{BB962C8B-B14F-4D97-AF65-F5344CB8AC3E}">
        <p14:creationId xmlns:p14="http://schemas.microsoft.com/office/powerpoint/2010/main" val="387191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78925"/>
            <a:ext cx="7839075" cy="2964550"/>
          </a:xfrm>
        </p:spPr>
        <p:txBody>
          <a:bodyPr/>
          <a:lstStyle/>
          <a:p>
            <a:pPr eaLnBrk="1" hangingPunct="1"/>
            <a:r>
              <a:rPr lang="en-GB" altLang="en-US" dirty="0"/>
              <a:t>This presentation is based on an APT article: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6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 dirty="0"/>
              <a:t>Saunders KEA, Goodwin GM (2010). The course of bipolar disorder.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 dirty="0"/>
              <a:t>Advances in Psychiatric Treatment. 16 (5) 318-328.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The paper summarises dozens of articles which are referenced in the original for personal study.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74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What constitutes Bipolar?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76284"/>
            <a:ext cx="8244348" cy="296719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/>
              <a:t>This effects how we think about course, treatment and prognosis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200" dirty="0"/>
              <a:t>Studies have generally only dealt with traditional Manic-Depression (Bipolar 1)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200" dirty="0"/>
              <a:t>There is less information about other types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/>
              <a:t>We must be clear which concept is meant when answering patients/in exam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200" dirty="0"/>
              <a:t>Prevalence is 1% (RCPsych – using conventional concept)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5343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 course &amp; intensity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82761"/>
            <a:ext cx="7839075" cy="2760714"/>
          </a:xfrm>
        </p:spPr>
        <p:txBody>
          <a:bodyPr/>
          <a:lstStyle/>
          <a:p>
            <a:pPr eaLnBrk="1" hangingPunct="1"/>
            <a:r>
              <a:rPr lang="en-GB" altLang="en-US" dirty="0"/>
              <a:t>Patients generally have further episodes</a:t>
            </a:r>
          </a:p>
          <a:p>
            <a:pPr lvl="2" eaLnBrk="1" hangingPunct="1"/>
            <a:r>
              <a:rPr lang="en-GB" altLang="en-US" dirty="0"/>
              <a:t>Only 16% have definitive recovery</a:t>
            </a:r>
          </a:p>
          <a:p>
            <a:pPr lvl="2" eaLnBrk="1" hangingPunct="1"/>
            <a:r>
              <a:rPr lang="en-GB" altLang="en-US" dirty="0"/>
              <a:t>Relapsing/remitting pattern</a:t>
            </a:r>
          </a:p>
          <a:p>
            <a:pPr lvl="2" eaLnBrk="1" hangingPunct="1"/>
            <a:r>
              <a:rPr lang="en-GB" altLang="en-US" dirty="0"/>
              <a:t>Length of episodes varies greatly</a:t>
            </a:r>
          </a:p>
          <a:p>
            <a:pPr lvl="4" eaLnBrk="1" hangingPunct="1"/>
            <a:r>
              <a:rPr lang="en-GB" altLang="en-US" dirty="0"/>
              <a:t>Mania mean episode average - 6 weeks</a:t>
            </a:r>
          </a:p>
          <a:p>
            <a:pPr lvl="4" eaLnBrk="1" hangingPunct="1"/>
            <a:r>
              <a:rPr lang="en-GB" altLang="en-US" dirty="0"/>
              <a:t>Depression - 11 weeks</a:t>
            </a:r>
          </a:p>
          <a:p>
            <a:pPr lvl="4" eaLnBrk="1" hangingPunct="1"/>
            <a:r>
              <a:rPr lang="en-GB" altLang="en-US" dirty="0"/>
              <a:t>Mixed affective state - 17 weeks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2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 Course &amp; intensity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x2 frequency over </a:t>
            </a:r>
            <a:r>
              <a:rPr lang="en-GB" altLang="en-US" dirty="0" err="1"/>
              <a:t>uni</a:t>
            </a:r>
            <a:r>
              <a:rPr lang="en-GB" altLang="en-US" dirty="0"/>
              <a:t>-polar</a:t>
            </a:r>
          </a:p>
          <a:p>
            <a:pPr eaLnBrk="1" hangingPunct="1"/>
            <a:r>
              <a:rPr lang="en-GB" altLang="en-US" dirty="0"/>
              <a:t>Time between cycles shortens for first three, then stabilises</a:t>
            </a:r>
          </a:p>
          <a:p>
            <a:pPr eaLnBrk="1" hangingPunct="1"/>
            <a:r>
              <a:rPr lang="en-GB" altLang="en-US" dirty="0"/>
              <a:t>Risk of suicide 1% annually (</a:t>
            </a:r>
            <a:r>
              <a:rPr lang="en-GB" altLang="en-US" dirty="0" err="1"/>
              <a:t>Baldessarini</a:t>
            </a:r>
            <a:r>
              <a:rPr lang="en-GB" altLang="en-US" dirty="0"/>
              <a:t> 2006)</a:t>
            </a:r>
          </a:p>
          <a:p>
            <a:pPr eaLnBrk="1" hangingPunct="1"/>
            <a:r>
              <a:rPr lang="en-GB" altLang="en-US" dirty="0"/>
              <a:t>Polarity of onset may convey prognostic advantages:</a:t>
            </a:r>
          </a:p>
          <a:p>
            <a:pPr lvl="2" eaLnBrk="1" hangingPunct="1"/>
            <a:r>
              <a:rPr lang="en-GB" altLang="en-US" dirty="0"/>
              <a:t>unipolar mania at presentation = best prognosis.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3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56904" y="176981"/>
            <a:ext cx="3421626" cy="10176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515" y="507845"/>
            <a:ext cx="6780468" cy="620311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176981"/>
            <a:ext cx="8583562" cy="3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03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20" y="250725"/>
            <a:ext cx="3819832" cy="679449"/>
          </a:xfrm>
        </p:spPr>
        <p:txBody>
          <a:bodyPr/>
          <a:lstStyle/>
          <a:p>
            <a:r>
              <a:rPr lang="en-GB" dirty="0"/>
              <a:t>Types &amp; changes in type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873045"/>
            <a:ext cx="8391832" cy="3070430"/>
          </a:xfrm>
        </p:spPr>
        <p:txBody>
          <a:bodyPr/>
          <a:lstStyle/>
          <a:p>
            <a:pPr marL="342900" lvl="2" indent="-342900" eaLnBrk="1" hangingPunct="1"/>
            <a:r>
              <a:rPr lang="en-GB" altLang="en-US" sz="2300" dirty="0"/>
              <a:t>40% depressed on 1</a:t>
            </a:r>
            <a:r>
              <a:rPr lang="en-GB" altLang="en-US" sz="2300" baseline="30000" dirty="0"/>
              <a:t>st</a:t>
            </a:r>
            <a:r>
              <a:rPr lang="en-GB" altLang="en-US" sz="2300" dirty="0"/>
              <a:t> presentation</a:t>
            </a:r>
          </a:p>
          <a:p>
            <a:pPr marL="342900" lvl="2" indent="-342900" eaLnBrk="1" hangingPunct="1"/>
            <a:endParaRPr lang="en-GB" altLang="en-US" sz="2300" dirty="0"/>
          </a:p>
          <a:p>
            <a:pPr marL="342900" lvl="2" indent="-342900" eaLnBrk="1" hangingPunct="1"/>
            <a:r>
              <a:rPr lang="en-GB" altLang="en-US" sz="2300" dirty="0"/>
              <a:t>Switch to bipolar higher in the young</a:t>
            </a:r>
          </a:p>
          <a:p>
            <a:pPr marL="1257300" lvl="4" indent="-342900" eaLnBrk="1" hangingPunct="1"/>
            <a:r>
              <a:rPr lang="en-GB" altLang="en-US" sz="2300" dirty="0"/>
              <a:t>1% per year &gt;30 y/o</a:t>
            </a:r>
          </a:p>
          <a:p>
            <a:pPr marL="342900" lvl="2" indent="-342900" eaLnBrk="1" hangingPunct="1"/>
            <a:endParaRPr lang="en-GB" altLang="en-US" sz="2300" dirty="0"/>
          </a:p>
          <a:p>
            <a:pPr marL="342900" lvl="2" indent="-342900" eaLnBrk="1" hangingPunct="1"/>
            <a:r>
              <a:rPr lang="en-GB" altLang="en-US" sz="2300" dirty="0"/>
              <a:t>Conversion from Bipolar II just 7.5% in 10 years</a:t>
            </a:r>
          </a:p>
          <a:p>
            <a:pPr marL="1257300" lvl="4" indent="-342900" eaLnBrk="1" hangingPunct="1"/>
            <a:r>
              <a:rPr lang="en-GB" altLang="en-US" sz="2300" dirty="0"/>
              <a:t>Course is similar but without full manic episodes (&gt;4 days, </a:t>
            </a:r>
            <a:r>
              <a:rPr lang="en-GB" altLang="en-US" sz="2300" dirty="0" err="1"/>
              <a:t>etc</a:t>
            </a:r>
            <a:r>
              <a:rPr lang="en-GB" altLang="en-US" sz="2300" dirty="0"/>
              <a:t>)</a:t>
            </a:r>
          </a:p>
          <a:p>
            <a:pPr marL="1257300" lvl="4" indent="-342900" eaLnBrk="1" hangingPunct="1">
              <a:buFont typeface="Arial" panose="020B0604020202020204" pitchFamily="34" charset="0"/>
              <a:buNone/>
            </a:pPr>
            <a:endParaRPr lang="en-GB" altLang="en-US" sz="2300" dirty="0"/>
          </a:p>
          <a:p>
            <a:pPr marL="342900" lvl="2" indent="-342900" eaLnBrk="1" hangingPunct="1"/>
            <a:r>
              <a:rPr lang="en-GB" altLang="en-US" sz="2300" dirty="0"/>
              <a:t>Rapid cycling (&gt;4 episodes/</a:t>
            </a:r>
            <a:r>
              <a:rPr lang="en-GB" altLang="en-US" sz="2300" dirty="0" err="1"/>
              <a:t>yr</a:t>
            </a:r>
            <a:r>
              <a:rPr lang="en-GB" altLang="en-US" sz="2300" dirty="0"/>
              <a:t>) affects 12-24%</a:t>
            </a:r>
          </a:p>
          <a:p>
            <a:pPr eaLnBrk="1" hangingPunct="1"/>
            <a:endParaRPr lang="en-GB" altLang="en-US" sz="2300" dirty="0"/>
          </a:p>
          <a:p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621408087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514</TotalTime>
  <Words>1281</Words>
  <Application>Microsoft Office PowerPoint</Application>
  <PresentationFormat>On-screen Show (4:3)</PresentationFormat>
  <Paragraphs>200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Psychiatry Recruitment PP</vt:lpstr>
      <vt:lpstr>PowerPoint Presentation</vt:lpstr>
      <vt:lpstr>Bipolar 4</vt:lpstr>
      <vt:lpstr>Bipolar 4</vt:lpstr>
      <vt:lpstr>PowerPoint Presentation</vt:lpstr>
      <vt:lpstr>What constitutes Bipolar?</vt:lpstr>
      <vt:lpstr>Time course &amp; intensity</vt:lpstr>
      <vt:lpstr>Time Course &amp; intensity</vt:lpstr>
      <vt:lpstr>PowerPoint Presentation</vt:lpstr>
      <vt:lpstr>Types &amp; changes in type</vt:lpstr>
      <vt:lpstr>Treatment response</vt:lpstr>
      <vt:lpstr>Inter-episode symptoms</vt:lpstr>
      <vt:lpstr>Physical comorbidities</vt:lpstr>
      <vt:lpstr>Pregnancy</vt:lpstr>
      <vt:lpstr>Mortality</vt:lpstr>
      <vt:lpstr>Key Points</vt:lpstr>
      <vt:lpstr>Key Points 2</vt:lpstr>
      <vt:lpstr>Questions or Comments?</vt:lpstr>
      <vt:lpstr>MCQs</vt:lpstr>
      <vt:lpstr>Bipolar 4</vt:lpstr>
      <vt:lpstr>Bipolar 4</vt:lpstr>
      <vt:lpstr>Bipolar 4</vt:lpstr>
      <vt:lpstr>Bipolar 4</vt:lpstr>
      <vt:lpstr>Bipolar 4</vt:lpstr>
      <vt:lpstr>Bipolar 4</vt:lpstr>
      <vt:lpstr>Bipolar 4</vt:lpstr>
      <vt:lpstr>Bipolar 4</vt:lpstr>
      <vt:lpstr>Bipolar 4</vt:lpstr>
      <vt:lpstr>Bipolar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Helen McEnerney</cp:lastModifiedBy>
  <cp:revision>66</cp:revision>
  <dcterms:created xsi:type="dcterms:W3CDTF">2016-02-23T11:02:26Z</dcterms:created>
  <dcterms:modified xsi:type="dcterms:W3CDTF">2020-06-29T15:20:44Z</dcterms:modified>
</cp:coreProperties>
</file>