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282" r:id="rId3"/>
    <p:sldId id="283" r:id="rId4"/>
    <p:sldId id="284"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85" r:id="rId38"/>
    <p:sldId id="323" r:id="rId39"/>
    <p:sldId id="320" r:id="rId40"/>
    <p:sldId id="324" r:id="rId41"/>
    <p:sldId id="321" r:id="rId42"/>
    <p:sldId id="325" r:id="rId43"/>
    <p:sldId id="322" r:id="rId44"/>
    <p:sldId id="326" r:id="rId45"/>
    <p:sldId id="327" r:id="rId46"/>
    <p:sldId id="328" r:id="rId47"/>
    <p:sldId id="329" r:id="rId48"/>
    <p:sldId id="287"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5027" autoAdjust="0"/>
  </p:normalViewPr>
  <p:slideViewPr>
    <p:cSldViewPr snapToGrid="0" snapToObjects="1">
      <p:cViewPr>
        <p:scale>
          <a:sx n="70" d="100"/>
          <a:sy n="70" d="100"/>
        </p:scale>
        <p:origin x="-13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7/21/2017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7/21/2017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latin typeface="Lucida Grande" charset="0"/>
                <a:ea typeface="ＭＳ Ｐゴシック" panose="020B0600070205080204" pitchFamily="34" charset="-128"/>
                <a:sym typeface="Lucida Grande" charset="0"/>
              </a:rPr>
              <a:t>ABC charts are used quite widely in services and are tools for teasing out the antecedents and consequences to someone’s behaviour as well as giving clues to the potential reinforcers at </a:t>
            </a:r>
            <a:r>
              <a:rPr lang="en-US" altLang="en-US" sz="1200" dirty="0" err="1">
                <a:latin typeface="Lucida Grande" charset="0"/>
                <a:ea typeface="ＭＳ Ｐゴシック" panose="020B0600070205080204" pitchFamily="34" charset="-128"/>
                <a:sym typeface="Lucida Grande" charset="0"/>
              </a:rPr>
              <a:t>play.Use</a:t>
            </a:r>
            <a:r>
              <a:rPr lang="en-US" altLang="en-US" sz="1200" dirty="0">
                <a:latin typeface="Lucida Grande" charset="0"/>
                <a:ea typeface="ＭＳ Ｐゴシック" panose="020B0600070205080204" pitchFamily="34" charset="-128"/>
                <a:sym typeface="Lucida Grande" charset="0"/>
              </a:rPr>
              <a:t> of detailed ABC recording charts are most appropriate for low frequency behaviours where there is time for staff reflection on an incident and sufficient time to complete a detailed record of what happened before, during and after. These forms are often badly completed with staff putting in blanket statements such as the behaviour happened for no reason or there was nothing going on before the incident (which is rarely the case in practice).With training and support care staff can become better at recording what goes on. At this stage all we are asking them to do is write down what they see happening (and not to interpret it- leave this to the behaviour specialist or someone who is trained in this function).Writing ABC/ incident forms down as soon after the behaviour occurs helps to improve the reliability of such information being reported before it is </a:t>
            </a:r>
            <a:r>
              <a:rPr lang="en-US" altLang="en-US" sz="1200" dirty="0" err="1">
                <a:latin typeface="Lucida Grande" charset="0"/>
                <a:ea typeface="ＭＳ Ｐゴシック" panose="020B0600070205080204" pitchFamily="34" charset="-128"/>
                <a:sym typeface="Lucida Grande" charset="0"/>
              </a:rPr>
              <a:t>forgotten.The</a:t>
            </a:r>
            <a:r>
              <a:rPr lang="en-US" altLang="en-US" sz="1200" dirty="0">
                <a:latin typeface="Lucida Grande" charset="0"/>
                <a:ea typeface="ＭＳ Ｐゴシック" panose="020B0600070205080204" pitchFamily="34" charset="-128"/>
                <a:sym typeface="Lucida Grande" charset="0"/>
              </a:rPr>
              <a:t> other key here is to note that 10-20 well filled in forms will quite quickly reveal trends for a behaviour (i.e. what normally happens before and after) which leads to clues about the </a:t>
            </a:r>
            <a:r>
              <a:rPr lang="en-US" altLang="en-US" sz="1200" dirty="0" err="1">
                <a:latin typeface="Lucida Grande" charset="0"/>
                <a:ea typeface="ＭＳ Ｐゴシック" panose="020B0600070205080204" pitchFamily="34" charset="-128"/>
                <a:sym typeface="Lucida Grande" charset="0"/>
              </a:rPr>
              <a:t>function.The</a:t>
            </a:r>
            <a:r>
              <a:rPr lang="en-US" altLang="en-US" sz="1200" dirty="0">
                <a:latin typeface="Lucida Grande" charset="0"/>
                <a:ea typeface="ＭＳ Ｐゴシック" panose="020B0600070205080204" pitchFamily="34" charset="-128"/>
                <a:sym typeface="Lucida Grande" charset="0"/>
              </a:rPr>
              <a:t> reality in services is often 100 badly filled out forms with staff recording ABC’s on an ongoing basis without there being an end result. Stress the importance of well filled out forms along with analysis and a report about the function of the person’s behaviour. This can be reviewed yearly to see if the functions remain the same- in practice this is usually the case for a large number of people with LD (they are trying to communicate quite basic needs and as long as they have those needs without an effective means to get these needs met challenging behaviour will continue to occur to some extent).One last point about ABC charts is the limitation in that they don’t take into account how people’s thoughts and feelings effect their behaviour. Thoughts and feelings are subjective in nature and as such cannot be observed- i.e. you can see someone crying but only infer that they are sad or upset. In this instance further assessment perhaps from a psychological perspective may be of help in developing a formulation about an individuals behaviour.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19</a:t>
            </a:fld>
            <a:endParaRPr lang="en-US" altLang="en-US"/>
          </a:p>
        </p:txBody>
      </p:sp>
    </p:spTree>
    <p:extLst>
      <p:ext uri="{BB962C8B-B14F-4D97-AF65-F5344CB8AC3E}">
        <p14:creationId xmlns:p14="http://schemas.microsoft.com/office/powerpoint/2010/main" val="2966045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Lucida Grande" charset="0"/>
                <a:ea typeface="ＭＳ Ｐゴシック" panose="020B0600070205080204" pitchFamily="34" charset="-128"/>
                <a:sym typeface="Lucida Grande" charset="0"/>
              </a:rPr>
              <a:t>It is essential that an assessment attempts to establish the function of CBs, in order to determine the correct basis for an intervention</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20</a:t>
            </a:fld>
            <a:endParaRPr lang="en-US" altLang="en-US"/>
          </a:p>
        </p:txBody>
      </p:sp>
    </p:spTree>
    <p:extLst>
      <p:ext uri="{BB962C8B-B14F-4D97-AF65-F5344CB8AC3E}">
        <p14:creationId xmlns:p14="http://schemas.microsoft.com/office/powerpoint/2010/main" val="328840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interviews or rating are used to generate hypotheses or rule out areas for further investigation</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direct observation and more detailed interviews are used to assess the accuracy of the hypotheses and identify contextual factors</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3. either experimental analysis is used to refine the working hypothesis or there is a direct move to intervention that are used to check the accuracy of the hypothesis about the function of the behaviour.</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21</a:t>
            </a:fld>
            <a:endParaRPr lang="en-US" altLang="en-US"/>
          </a:p>
        </p:txBody>
      </p:sp>
    </p:spTree>
    <p:extLst>
      <p:ext uri="{BB962C8B-B14F-4D97-AF65-F5344CB8AC3E}">
        <p14:creationId xmlns:p14="http://schemas.microsoft.com/office/powerpoint/2010/main" val="356059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Lucida Grande" charset="0"/>
                <a:ea typeface="ＭＳ Ｐゴシック" panose="020B0600070205080204" pitchFamily="34" charset="-128"/>
                <a:sym typeface="Lucida Grande" charset="0"/>
              </a:rPr>
              <a:t>referral for further assessment and investigations should be supported where necessary</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22</a:t>
            </a:fld>
            <a:endParaRPr lang="en-US" altLang="en-US"/>
          </a:p>
        </p:txBody>
      </p:sp>
    </p:spTree>
    <p:extLst>
      <p:ext uri="{BB962C8B-B14F-4D97-AF65-F5344CB8AC3E}">
        <p14:creationId xmlns:p14="http://schemas.microsoft.com/office/powerpoint/2010/main" val="121343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latin typeface="Lucida Grande" charset="0"/>
                <a:ea typeface="ＭＳ Ｐゴシック" panose="020B0600070205080204" pitchFamily="34" charset="-128"/>
                <a:sym typeface="Lucida Grande" charset="0"/>
              </a:rPr>
              <a:t>1. contains informed ‘ideas’ about causal or functional relationships between variables / events and the central problem</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24</a:t>
            </a:fld>
            <a:endParaRPr lang="en-US" altLang="en-US"/>
          </a:p>
        </p:txBody>
      </p:sp>
    </p:spTree>
    <p:extLst>
      <p:ext uri="{BB962C8B-B14F-4D97-AF65-F5344CB8AC3E}">
        <p14:creationId xmlns:p14="http://schemas.microsoft.com/office/powerpoint/2010/main" val="3669761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Lucida Grande" charset="0"/>
                <a:ea typeface="ＭＳ Ｐゴシック" panose="020B0600070205080204" pitchFamily="34" charset="-128"/>
                <a:sym typeface="Lucida Grande" charset="0"/>
              </a:rPr>
              <a:t>1. This has emerged from 3 sources:- Applied behaviour analysis- The </a:t>
            </a:r>
            <a:r>
              <a:rPr lang="en-US" altLang="en-US" sz="1200" dirty="0" err="1">
                <a:latin typeface="Lucida Grande" charset="0"/>
                <a:ea typeface="ＭＳ Ｐゴシック" panose="020B0600070205080204" pitchFamily="34" charset="-128"/>
                <a:sym typeface="Lucida Grande" charset="0"/>
              </a:rPr>
              <a:t>normalisation</a:t>
            </a:r>
            <a:r>
              <a:rPr lang="en-US" altLang="en-US" sz="1200" dirty="0">
                <a:latin typeface="Lucida Grande" charset="0"/>
                <a:ea typeface="ＭＳ Ｐゴシック" panose="020B0600070205080204" pitchFamily="34" charset="-128"/>
                <a:sym typeface="Lucida Grande" charset="0"/>
              </a:rPr>
              <a:t>/inclusion movement- Person-</a:t>
            </a:r>
            <a:r>
              <a:rPr lang="en-US" altLang="en-US" sz="1200" dirty="0" err="1">
                <a:latin typeface="Lucida Grande" charset="0"/>
                <a:ea typeface="ＭＳ Ｐゴシック" panose="020B0600070205080204" pitchFamily="34" charset="-128"/>
                <a:sym typeface="Lucida Grande" charset="0"/>
              </a:rPr>
              <a:t>centred</a:t>
            </a:r>
            <a:r>
              <a:rPr lang="en-US" altLang="en-US" sz="1200" dirty="0">
                <a:latin typeface="Lucida Grande" charset="0"/>
                <a:ea typeface="ＭＳ Ｐゴシック" panose="020B0600070205080204" pitchFamily="34" charset="-128"/>
                <a:sym typeface="Lucida Grande" charset="0"/>
              </a:rPr>
              <a:t> values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25</a:t>
            </a:fld>
            <a:endParaRPr lang="en-US" altLang="en-US"/>
          </a:p>
        </p:txBody>
      </p:sp>
    </p:spTree>
    <p:extLst>
      <p:ext uri="{BB962C8B-B14F-4D97-AF65-F5344CB8AC3E}">
        <p14:creationId xmlns:p14="http://schemas.microsoft.com/office/powerpoint/2010/main" val="3141119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While the detailed assessment and formulation process outlined above should result in clear intervention strategies, these must be tailored to the individual, their personal characteristics, environment and available resources for support.</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Whenever possible, interventions should be introduced one at a time in order to enable clearer evaluation of outcome.</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26</a:t>
            </a:fld>
            <a:endParaRPr lang="en-US" altLang="en-US"/>
          </a:p>
        </p:txBody>
      </p:sp>
    </p:spTree>
    <p:extLst>
      <p:ext uri="{BB962C8B-B14F-4D97-AF65-F5344CB8AC3E}">
        <p14:creationId xmlns:p14="http://schemas.microsoft.com/office/powerpoint/2010/main" val="361930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for reducing the likelihood of the occurrence of the behaviour</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for managing the behaviour when it does occur</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3. identification of environmental triggers known to be associated with the behaviour and behavioural precursors that might indicate that the individual may be becoming agitated</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4. This would be a last resort and thus a relatively rare occurrence and be in keeping with the relevant legal frameworks and principles of good practice reported elsewhere in this document.</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27</a:t>
            </a:fld>
            <a:endParaRPr lang="en-US" altLang="en-US"/>
          </a:p>
        </p:txBody>
      </p:sp>
    </p:spTree>
    <p:extLst>
      <p:ext uri="{BB962C8B-B14F-4D97-AF65-F5344CB8AC3E}">
        <p14:creationId xmlns:p14="http://schemas.microsoft.com/office/powerpoint/2010/main" val="413560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approaches either individually or in groups used for anxiety, anger, aggression and offending </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may be effective in reducing psychological distress and interpersonal problems and increasing self-esteem as well as reducing offending behaviour </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3. Although much of the current evidence-base relates to people with mild learning disabilities, many clinicians are adapting cognitively based interventions in order to make them more available to people with more significant learning disabilities.</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4. used extensively in generic forensic mental health settings and has also been applied with offenders with learning disabilities in secure settings .</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5. Families and </a:t>
            </a:r>
            <a:r>
              <a:rPr lang="en-US" altLang="en-US" sz="1200" dirty="0" err="1">
                <a:latin typeface="Lucida Grande" charset="0"/>
                <a:ea typeface="ＭＳ Ｐゴシック" panose="020B0600070205080204" pitchFamily="34" charset="-128"/>
                <a:sym typeface="Lucida Grande" charset="0"/>
              </a:rPr>
              <a:t>carers</a:t>
            </a:r>
            <a:r>
              <a:rPr lang="en-US" altLang="en-US" sz="1200" dirty="0">
                <a:latin typeface="Lucida Grande" charset="0"/>
                <a:ea typeface="ＭＳ Ｐゴシック" panose="020B0600070205080204" pitchFamily="34" charset="-128"/>
                <a:sym typeface="Lucida Grande" charset="0"/>
              </a:rPr>
              <a:t> can encounter personal and interpersonal stressors and conflicts that may benefit from psychotherapeutic intervention and support</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28</a:t>
            </a:fld>
            <a:endParaRPr lang="en-US" altLang="en-US"/>
          </a:p>
        </p:txBody>
      </p:sp>
    </p:spTree>
    <p:extLst>
      <p:ext uri="{BB962C8B-B14F-4D97-AF65-F5344CB8AC3E}">
        <p14:creationId xmlns:p14="http://schemas.microsoft.com/office/powerpoint/2010/main" val="52018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Clarity</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additional vocabulary, signs or symbols </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3 (e.g. reducing distractions and background noise)</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4 (e.g. to ask questions, comment etc.)</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29</a:t>
            </a:fld>
            <a:endParaRPr lang="en-US" altLang="en-US"/>
          </a:p>
        </p:txBody>
      </p:sp>
    </p:spTree>
    <p:extLst>
      <p:ext uri="{BB962C8B-B14F-4D97-AF65-F5344CB8AC3E}">
        <p14:creationId xmlns:p14="http://schemas.microsoft.com/office/powerpoint/2010/main" val="326798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latin typeface="Lucida Grande" charset="0"/>
                <a:ea typeface="ＭＳ Ｐゴシック" panose="020B0600070205080204" pitchFamily="34" charset="-128"/>
                <a:sym typeface="Lucida Grande" charset="0"/>
              </a:rPr>
              <a:t>1. Quality of life and physical safety of the person and those around them is a focal concept of this definition. It has also moved from thinking in terms of the qualitative aspects of the behaviour of the person, to those of the responses of individuals and services</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8</a:t>
            </a:fld>
            <a:endParaRPr lang="en-US" altLang="en-US"/>
          </a:p>
        </p:txBody>
      </p:sp>
    </p:spTree>
    <p:extLst>
      <p:ext uri="{BB962C8B-B14F-4D97-AF65-F5344CB8AC3E}">
        <p14:creationId xmlns:p14="http://schemas.microsoft.com/office/powerpoint/2010/main" val="41749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Pharmacological treatment in people who present challenging behaviour should only be initiated following a thorough process of assessment, diagnosis and formulation that has clearly established either</a:t>
            </a:r>
          </a:p>
          <a:p>
            <a:pPr eaLnBrk="1" hangingPunct="1"/>
            <a:r>
              <a:rPr lang="en-US" altLang="en-US" sz="1200" dirty="0">
                <a:latin typeface="Lucida Grande" charset="0"/>
                <a:ea typeface="ＭＳ Ｐゴシック" panose="020B0600070205080204" pitchFamily="34" charset="-128"/>
                <a:sym typeface="Lucida Grande" charset="0"/>
              </a:rPr>
              <a:t>- that an identifiable psychiatric disorder is present or- that there are significant psychiatric symptoms and- these are an </a:t>
            </a:r>
            <a:r>
              <a:rPr lang="en-US" altLang="en-US" sz="1200" dirty="0" err="1">
                <a:latin typeface="Lucida Grande" charset="0"/>
                <a:ea typeface="ＭＳ Ｐゴシック" panose="020B0600070205080204" pitchFamily="34" charset="-128"/>
                <a:sym typeface="Lucida Grande" charset="0"/>
              </a:rPr>
              <a:t>aetiological</a:t>
            </a:r>
            <a:r>
              <a:rPr lang="en-US" altLang="en-US" sz="1200" dirty="0">
                <a:latin typeface="Lucida Grande" charset="0"/>
                <a:ea typeface="ＭＳ Ｐゴシック" panose="020B0600070205080204" pitchFamily="34" charset="-128"/>
                <a:sym typeface="Lucida Grande" charset="0"/>
              </a:rPr>
              <a:t> or contributory factor in the behaviour which is presenting a challenge and</a:t>
            </a:r>
          </a:p>
          <a:p>
            <a:pPr eaLnBrk="1" hangingPunct="1"/>
            <a:r>
              <a:rPr lang="en-US" altLang="en-US" sz="1200" dirty="0">
                <a:latin typeface="Lucida Grande" charset="0"/>
                <a:ea typeface="ＭＳ Ｐゴシック" panose="020B0600070205080204" pitchFamily="34" charset="-128"/>
                <a:sym typeface="Lucida Grande" charset="0"/>
              </a:rPr>
              <a:t>- the medication proposed can be expected to improve the psychiatric disorder or symptoms identified (if the medication is not licensed for the disorder then there must be an established literature giving a rationale for the proposed medication).</a:t>
            </a:r>
          </a:p>
          <a:p>
            <a:pPr eaLnBrk="1" hangingPunct="1"/>
            <a:r>
              <a:rPr lang="en-US" altLang="en-US" sz="1200" dirty="0">
                <a:latin typeface="Lucida Grande" charset="0"/>
                <a:ea typeface="ＭＳ Ｐゴシック" panose="020B0600070205080204" pitchFamily="34" charset="-128"/>
                <a:sym typeface="Lucida Grande" charset="0"/>
              </a:rPr>
              <a:t>Other factors to be taken into account should include</a:t>
            </a:r>
          </a:p>
          <a:p>
            <a:pPr eaLnBrk="1" hangingPunct="1"/>
            <a:r>
              <a:rPr lang="en-US" altLang="en-US" sz="1200" dirty="0">
                <a:latin typeface="Lucida Grande" charset="0"/>
                <a:ea typeface="ＭＳ Ｐゴシック" panose="020B0600070205080204" pitchFamily="34" charset="-128"/>
                <a:sym typeface="Lucida Grande" charset="0"/>
              </a:rPr>
              <a:t>- inadequate response to other non-drug interventions</a:t>
            </a:r>
          </a:p>
          <a:p>
            <a:pPr eaLnBrk="1" hangingPunct="1"/>
            <a:r>
              <a:rPr lang="en-US" altLang="en-US" sz="1200" dirty="0">
                <a:latin typeface="Lucida Grande" charset="0"/>
                <a:ea typeface="ＭＳ Ｐゴシック" panose="020B0600070205080204" pitchFamily="34" charset="-128"/>
                <a:sym typeface="Lucida Grande" charset="0"/>
              </a:rPr>
              <a:t>- likely speed of response to different interventions</a:t>
            </a:r>
          </a:p>
          <a:p>
            <a:pPr eaLnBrk="1" hangingPunct="1"/>
            <a:r>
              <a:rPr lang="en-US" altLang="en-US" sz="1200" dirty="0">
                <a:latin typeface="Lucida Grande" charset="0"/>
                <a:ea typeface="ＭＳ Ｐゴシック" panose="020B0600070205080204" pitchFamily="34" charset="-128"/>
                <a:sym typeface="Lucida Grande" charset="0"/>
              </a:rPr>
              <a:t>- significant risk or evidence of harm and/or distress to the individual</a:t>
            </a:r>
          </a:p>
          <a:p>
            <a:pPr eaLnBrk="1" hangingPunct="1"/>
            <a:r>
              <a:rPr lang="en-US" altLang="en-US" sz="1200" dirty="0">
                <a:latin typeface="Lucida Grande" charset="0"/>
                <a:ea typeface="ＭＳ Ｐゴシック" panose="020B0600070205080204" pitchFamily="34" charset="-128"/>
                <a:sym typeface="Lucida Grande" charset="0"/>
              </a:rPr>
              <a:t>- significant risk or evidence of harm and/or distress to others</a:t>
            </a:r>
          </a:p>
          <a:p>
            <a:pPr eaLnBrk="1" hangingPunct="1"/>
            <a:r>
              <a:rPr lang="en-US" altLang="en-US" sz="1200" dirty="0">
                <a:latin typeface="Lucida Grande" charset="0"/>
                <a:ea typeface="ＭＳ Ｐゴシック" panose="020B0600070205080204" pitchFamily="34" charset="-128"/>
                <a:sym typeface="Lucida Grande" charset="0"/>
              </a:rPr>
              <a:t>- high frequency and/or severity of behaviour problems</a:t>
            </a:r>
          </a:p>
          <a:p>
            <a:pPr eaLnBrk="1" hangingPunct="1"/>
            <a:r>
              <a:rPr lang="en-US" altLang="en-US" sz="1200" dirty="0">
                <a:latin typeface="Lucida Grande" charset="0"/>
                <a:ea typeface="ＭＳ Ｐゴシック" panose="020B0600070205080204" pitchFamily="34" charset="-128"/>
                <a:sym typeface="Lucida Grande" charset="0"/>
              </a:rPr>
              <a:t>- good response to previous drug interventions</a:t>
            </a:r>
          </a:p>
          <a:p>
            <a:pPr eaLnBrk="1" hangingPunct="1"/>
            <a:r>
              <a:rPr lang="en-US" altLang="en-US" sz="1200" dirty="0">
                <a:latin typeface="Lucida Grande" charset="0"/>
                <a:ea typeface="ＭＳ Ｐゴシック" panose="020B0600070205080204" pitchFamily="34" charset="-128"/>
                <a:sym typeface="Lucida Grande" charset="0"/>
              </a:rPr>
              <a:t>- possibility of greater effectiveness of, or enhanced ability to deliver, other interventions as a result of drug treatment.</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32</a:t>
            </a:fld>
            <a:endParaRPr lang="en-US" altLang="en-US"/>
          </a:p>
        </p:txBody>
      </p:sp>
    </p:spTree>
    <p:extLst>
      <p:ext uri="{BB962C8B-B14F-4D97-AF65-F5344CB8AC3E}">
        <p14:creationId xmlns:p14="http://schemas.microsoft.com/office/powerpoint/2010/main" val="3696151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medication </a:t>
            </a:r>
            <a:r>
              <a:rPr lang="en-US" altLang="en-US" sz="1200" dirty="0" err="1">
                <a:latin typeface="Lucida Grande" charset="0"/>
                <a:ea typeface="ＭＳ Ｐゴシック" panose="020B0600070205080204" pitchFamily="34" charset="-128"/>
                <a:sym typeface="Lucida Grande" charset="0"/>
              </a:rPr>
              <a:t>tx</a:t>
            </a:r>
            <a:r>
              <a:rPr lang="en-US" altLang="en-US" sz="1200" dirty="0">
                <a:latin typeface="Lucida Grande" charset="0"/>
                <a:ea typeface="ＭＳ Ｐゴシック" panose="020B0600070205080204" pitchFamily="34" charset="-128"/>
                <a:sym typeface="Lucida Grande" charset="0"/>
              </a:rPr>
              <a:t> plan must be written that explicitly addresses the </a:t>
            </a:r>
            <a:r>
              <a:rPr lang="en-US" altLang="en-US" sz="1200" dirty="0" err="1">
                <a:latin typeface="Lucida Grande" charset="0"/>
                <a:ea typeface="ＭＳ Ｐゴシック" panose="020B0600070205080204" pitchFamily="34" charset="-128"/>
                <a:sym typeface="Lucida Grande" charset="0"/>
              </a:rPr>
              <a:t>ff</a:t>
            </a:r>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	- the name of the medication and who is to prescribe it</a:t>
            </a:r>
          </a:p>
          <a:p>
            <a:pPr eaLnBrk="1" hangingPunct="1"/>
            <a:r>
              <a:rPr lang="en-US" altLang="en-US" sz="1200" dirty="0">
                <a:latin typeface="Lucida Grande" charset="0"/>
                <a:ea typeface="ＭＳ Ｐゴシック" panose="020B0600070205080204" pitchFamily="34" charset="-128"/>
                <a:sym typeface="Lucida Grande" charset="0"/>
              </a:rPr>
              <a:t>	- how the dose should be titrated, and over what period of time	- whether physical examination and investigations are needed prior to treatment and as part of the ongoing monitoring	- potential adverse effects, including effects on quality of life of the individual and their </a:t>
            </a:r>
            <a:r>
              <a:rPr lang="en-US" altLang="en-US" sz="1200" dirty="0" err="1">
                <a:latin typeface="Lucida Grande" charset="0"/>
                <a:ea typeface="ＭＳ Ｐゴシック" panose="020B0600070205080204" pitchFamily="34" charset="-128"/>
                <a:sym typeface="Lucida Grande" charset="0"/>
              </a:rPr>
              <a:t>carers</a:t>
            </a:r>
            <a:r>
              <a:rPr lang="en-US" altLang="en-US" sz="1200" dirty="0">
                <a:latin typeface="Lucida Grande" charset="0"/>
                <a:ea typeface="ＭＳ Ｐゴシック" panose="020B0600070205080204" pitchFamily="34" charset="-128"/>
                <a:sym typeface="Lucida Grande" charset="0"/>
              </a:rPr>
              <a:t>, how these adverse effects should be monitored and what action should be taken if they should occur.</a:t>
            </a:r>
          </a:p>
          <a:p>
            <a:pPr eaLnBrk="1" hangingPunct="1"/>
            <a:r>
              <a:rPr lang="en-GB" altLang="en-US" sz="1200" dirty="0">
                <a:latin typeface="Lucida Grande" charset="0"/>
                <a:ea typeface="ＭＳ Ｐゴシック" panose="020B0600070205080204" pitchFamily="34" charset="-128"/>
                <a:sym typeface="Lucida Grande" charset="0"/>
              </a:rPr>
              <a:t>Local policies may dictate either use of a shared care protocol (SEP) or the use of off label prescribing documentation</a:t>
            </a:r>
            <a:endParaRPr lang="en-US" altLang="en-US" sz="1200" dirty="0">
              <a:latin typeface="Lucida Grande" charset="0"/>
              <a:ea typeface="ＭＳ Ｐゴシック" panose="020B0600070205080204" pitchFamily="34" charset="-128"/>
              <a:sym typeface="Lucida Grande" charset="0"/>
            </a:endParaRP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33</a:t>
            </a:fld>
            <a:endParaRPr lang="en-US" altLang="en-US"/>
          </a:p>
        </p:txBody>
      </p:sp>
    </p:spTree>
    <p:extLst>
      <p:ext uri="{BB962C8B-B14F-4D97-AF65-F5344CB8AC3E}">
        <p14:creationId xmlns:p14="http://schemas.microsoft.com/office/powerpoint/2010/main" val="276701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This evaluation should be planned at the point of initiation of the intervention. There is evidence to suggest that those that are more thoroughly evaluated are more likely to demonstrate a positive outcome (Scotti et al, 1991; </a:t>
            </a:r>
            <a:r>
              <a:rPr lang="en-US" altLang="en-US" sz="1200" dirty="0" err="1">
                <a:latin typeface="Lucida Grande" charset="0"/>
                <a:ea typeface="ＭＳ Ｐゴシック" panose="020B0600070205080204" pitchFamily="34" charset="-128"/>
                <a:sym typeface="Lucida Grande" charset="0"/>
              </a:rPr>
              <a:t>Didden</a:t>
            </a:r>
            <a:r>
              <a:rPr lang="en-US" altLang="en-US" sz="1200" dirty="0">
                <a:latin typeface="Lucida Grande" charset="0"/>
                <a:ea typeface="ＭＳ Ｐゴシック" panose="020B0600070205080204" pitchFamily="34" charset="-128"/>
                <a:sym typeface="Lucida Grande" charset="0"/>
              </a:rPr>
              <a:t> et al, 1997).</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with people with learning disabilities is at a very early stage but the literature suggests that relapse is a very real problem, ‘patterns of severe challenging behaviour do not simply disappear’ (Anderson et al, 1993).</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35</a:t>
            </a:fld>
            <a:endParaRPr lang="en-US" altLang="en-US"/>
          </a:p>
        </p:txBody>
      </p:sp>
    </p:spTree>
    <p:extLst>
      <p:ext uri="{BB962C8B-B14F-4D97-AF65-F5344CB8AC3E}">
        <p14:creationId xmlns:p14="http://schemas.microsoft.com/office/powerpoint/2010/main" val="21053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person with ID can present with challenging behaviour in all of the above – note issues of communication and how challenging behaviour can be a form of this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38</a:t>
            </a:fld>
            <a:endParaRPr lang="en-US" altLang="en-US"/>
          </a:p>
        </p:txBody>
      </p:sp>
    </p:spTree>
    <p:extLst>
      <p:ext uri="{BB962C8B-B14F-4D97-AF65-F5344CB8AC3E}">
        <p14:creationId xmlns:p14="http://schemas.microsoft.com/office/powerpoint/2010/main" val="2500225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learning disabilities have poor problem-solving abilities and were coping strategies – it is noted that this is a negative question and therefore less popular within the MRCPsych exam</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40</a:t>
            </a:fld>
            <a:endParaRPr lang="en-US" altLang="en-US"/>
          </a:p>
        </p:txBody>
      </p:sp>
    </p:spTree>
    <p:extLst>
      <p:ext uri="{BB962C8B-B14F-4D97-AF65-F5344CB8AC3E}">
        <p14:creationId xmlns:p14="http://schemas.microsoft.com/office/powerpoint/2010/main" val="321640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a:p>
            <a:r>
              <a:rPr lang="en-GB" dirty="0"/>
              <a:t>Use of operant conditioning principles to understand what reward or other reinforcing factors are involved in maintaining behaviours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42</a:t>
            </a:fld>
            <a:endParaRPr lang="en-US" altLang="en-US"/>
          </a:p>
        </p:txBody>
      </p:sp>
    </p:spTree>
    <p:extLst>
      <p:ext uri="{BB962C8B-B14F-4D97-AF65-F5344CB8AC3E}">
        <p14:creationId xmlns:p14="http://schemas.microsoft.com/office/powerpoint/2010/main" val="2565850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programming: teachers new skills, this includes general skills, domestic skills, academic and other skills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44</a:t>
            </a:fld>
            <a:endParaRPr lang="en-US" altLang="en-US"/>
          </a:p>
        </p:txBody>
      </p:sp>
    </p:spTree>
    <p:extLst>
      <p:ext uri="{BB962C8B-B14F-4D97-AF65-F5344CB8AC3E}">
        <p14:creationId xmlns:p14="http://schemas.microsoft.com/office/powerpoint/2010/main" val="14816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Focused support is preventative strategies this reduces/eliminates the need for reactive strategies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45</a:t>
            </a:fld>
            <a:endParaRPr lang="en-US" altLang="en-US"/>
          </a:p>
        </p:txBody>
      </p:sp>
    </p:spTree>
    <p:extLst>
      <p:ext uri="{BB962C8B-B14F-4D97-AF65-F5344CB8AC3E}">
        <p14:creationId xmlns:p14="http://schemas.microsoft.com/office/powerpoint/2010/main" val="46892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Reactive strategies are for rapid and safe situational management. Their purpose is to reduce episodic severity of a situation</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46</a:t>
            </a:fld>
            <a:endParaRPr lang="en-US" altLang="en-US"/>
          </a:p>
        </p:txBody>
      </p:sp>
    </p:spTree>
    <p:extLst>
      <p:ext uri="{BB962C8B-B14F-4D97-AF65-F5344CB8AC3E}">
        <p14:creationId xmlns:p14="http://schemas.microsoft.com/office/powerpoint/2010/main" val="612819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Proactive Strategies our simple, effective, positive strategies that are in place before problem behaviour arises and therefore they are preventative</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47</a:t>
            </a:fld>
            <a:endParaRPr lang="en-US" altLang="en-US"/>
          </a:p>
        </p:txBody>
      </p:sp>
    </p:spTree>
    <p:extLst>
      <p:ext uri="{BB962C8B-B14F-4D97-AF65-F5344CB8AC3E}">
        <p14:creationId xmlns:p14="http://schemas.microsoft.com/office/powerpoint/2010/main" val="123167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The label of CB becomes less appropriate once the consequences and the responses of others change to being non-punitive, non-restrictive and socially enabling rather than restricting.</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2. The nature and even the severity and frequency of the behaviour may remain unchanged and yet it ceases to be seen as challenging when </a:t>
            </a:r>
            <a:r>
              <a:rPr lang="en-US" altLang="en-US" sz="1200" dirty="0" err="1">
                <a:latin typeface="Lucida Grande" charset="0"/>
                <a:ea typeface="ＭＳ Ｐゴシック" panose="020B0600070205080204" pitchFamily="34" charset="-128"/>
                <a:sym typeface="Lucida Grande" charset="0"/>
              </a:rPr>
              <a:t>carers</a:t>
            </a:r>
            <a:r>
              <a:rPr lang="en-US" altLang="en-US" sz="1200" dirty="0">
                <a:latin typeface="Lucida Grande" charset="0"/>
                <a:ea typeface="ＭＳ Ｐゴシック" panose="020B0600070205080204" pitchFamily="34" charset="-128"/>
                <a:sym typeface="Lucida Grande" charset="0"/>
              </a:rPr>
              <a:t>, professionals and services are able to respond in positive, inclusive and enabling ways.</a:t>
            </a:r>
          </a:p>
          <a:p>
            <a:pPr eaLnBrk="1" hangingPunct="1"/>
            <a:r>
              <a:rPr lang="en-US" altLang="en-US" sz="1200" dirty="0">
                <a:latin typeface="Lucida Grande" charset="0"/>
                <a:ea typeface="ＭＳ Ｐゴシック" panose="020B0600070205080204" pitchFamily="34" charset="-128"/>
                <a:sym typeface="Lucida Grande" charset="0"/>
              </a:rPr>
              <a:t>Example or analogy Management of DM</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extLst>
      <p:ext uri="{BB962C8B-B14F-4D97-AF65-F5344CB8AC3E}">
        <p14:creationId xmlns:p14="http://schemas.microsoft.com/office/powerpoint/2010/main" val="417604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Groupings of 2 or 3 – discuss relevant factors or brain storming</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10</a:t>
            </a:fld>
            <a:endParaRPr lang="en-US" altLang="en-US"/>
          </a:p>
        </p:txBody>
      </p:sp>
    </p:spTree>
    <p:extLst>
      <p:ext uri="{BB962C8B-B14F-4D97-AF65-F5344CB8AC3E}">
        <p14:creationId xmlns:p14="http://schemas.microsoft.com/office/powerpoint/2010/main" val="422397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process of collecting and evaluating relevant information about the person, the social, interpersonal and physical environment, as well as the behaviour that is challenging. Information about the person should include medical and psychological/psychiatric factors.</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The British Psychological Society’s clinical practice guidelines on challenging behaviour (British Psychological Society, 2004) and the report on the use of medication for the management of behaviour disorders among adults with a intellectual disability (Deb et al, 2006) provide detailed frameworks for the assessment of CBs. In summary, an assessment should address both the individual and their behaviour in the context of1. underlying medical and organic factors (including medical examination and investigations)</a:t>
            </a:r>
          </a:p>
          <a:p>
            <a:pPr eaLnBrk="1" hangingPunct="1"/>
            <a:r>
              <a:rPr lang="en-US" altLang="en-US" sz="1200" dirty="0">
                <a:latin typeface="Lucida Grande" charset="0"/>
                <a:ea typeface="ＭＳ Ｐゴシック" panose="020B0600070205080204" pitchFamily="34" charset="-128"/>
                <a:sym typeface="Lucida Grande" charset="0"/>
              </a:rPr>
              <a:t>2. psychological and psychiatric factors</a:t>
            </a:r>
          </a:p>
          <a:p>
            <a:pPr eaLnBrk="1" hangingPunct="1"/>
            <a:r>
              <a:rPr lang="en-US" altLang="en-US" sz="1200" dirty="0">
                <a:latin typeface="Lucida Grande" charset="0"/>
                <a:ea typeface="ＭＳ Ｐゴシック" panose="020B0600070205080204" pitchFamily="34" charset="-128"/>
                <a:sym typeface="Lucida Grande" charset="0"/>
              </a:rPr>
              <a:t>3. social and environmental factors</a:t>
            </a:r>
          </a:p>
          <a:p>
            <a:pPr eaLnBrk="1" hangingPunct="1"/>
            <a:r>
              <a:rPr lang="en-US" altLang="en-US" sz="1200" dirty="0">
                <a:latin typeface="Lucida Grande" charset="0"/>
                <a:ea typeface="ＭＳ Ｐゴシック" panose="020B0600070205080204" pitchFamily="34" charset="-128"/>
                <a:sym typeface="Lucida Grande" charset="0"/>
              </a:rPr>
              <a:t>4. the interaction of these factors.</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388050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1. risks of physical harm to others and/or to the individual</a:t>
            </a:r>
          </a:p>
          <a:p>
            <a:pPr eaLnBrk="1" hangingPunct="1"/>
            <a:r>
              <a:rPr lang="en-US" altLang="en-US" sz="1200" dirty="0">
                <a:latin typeface="Lucida Grande" charset="0"/>
                <a:ea typeface="ＭＳ Ｐゴシック" panose="020B0600070205080204" pitchFamily="34" charset="-128"/>
                <a:sym typeface="Lucida Grande" charset="0"/>
              </a:rPr>
              <a:t>2. risks to loss of the various elements that make up quality of life (rights, choice, independence, citizenship, participation, inclusion etc.)</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3. risk assessment should constitute a specific, documented component of the process. </a:t>
            </a:r>
          </a:p>
          <a:p>
            <a:pPr eaLnBrk="1" hangingPunct="1"/>
            <a:endParaRPr lang="en-US" altLang="en-US" sz="1200" dirty="0">
              <a:latin typeface="Lucida Grande" charset="0"/>
              <a:ea typeface="ＭＳ Ｐゴシック" panose="020B0600070205080204" pitchFamily="34" charset="-128"/>
              <a:sym typeface="Lucida Grande" charset="0"/>
            </a:endParaRPr>
          </a:p>
          <a:p>
            <a:pPr eaLnBrk="1" hangingPunct="1"/>
            <a:r>
              <a:rPr lang="en-US" altLang="en-US" sz="1200" dirty="0">
                <a:latin typeface="Lucida Grande" charset="0"/>
                <a:ea typeface="ＭＳ Ｐゴシック" panose="020B0600070205080204" pitchFamily="34" charset="-128"/>
                <a:sym typeface="Lucida Grande" charset="0"/>
              </a:rPr>
              <a:t>4. There should be an agreed multidisciplinary and multi-agency framework for description and evaluation of risk</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extLst>
      <p:ext uri="{BB962C8B-B14F-4D97-AF65-F5344CB8AC3E}">
        <p14:creationId xmlns:p14="http://schemas.microsoft.com/office/powerpoint/2010/main" val="322230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Lucida Grande" charset="0"/>
                <a:ea typeface="ＭＳ Ｐゴシック" panose="020B0600070205080204" pitchFamily="34" charset="-128"/>
                <a:sym typeface="Lucida Grande" charset="0"/>
              </a:rPr>
              <a:t>The starting point for measuring behaviour is to arrive at a definition of what constitutes an incident (e.g. is each kick going to be counted as an incident or is the outburst from the point the person first hits out until they subsequently calm down). There are no hard or fast rules about this some service users can hit out impulsively and there is no build up/ calming down process others there is a definite pattern from start to finish. Whatever you decide on make sure this consensus is written down and shared with everyone who is involved in measuring the </a:t>
            </a:r>
            <a:r>
              <a:rPr lang="en-US" altLang="en-US" sz="1200" dirty="0" err="1">
                <a:latin typeface="Lucida Grande" charset="0"/>
                <a:ea typeface="ＭＳ Ｐゴシック" panose="020B0600070205080204" pitchFamily="34" charset="-128"/>
                <a:sym typeface="Lucida Grande" charset="0"/>
              </a:rPr>
              <a:t>behaviour.The</a:t>
            </a:r>
            <a:r>
              <a:rPr lang="en-US" altLang="en-US" sz="1200" dirty="0">
                <a:latin typeface="Lucida Grande" charset="0"/>
                <a:ea typeface="ＭＳ Ｐゴシック" panose="020B0600070205080204" pitchFamily="34" charset="-128"/>
                <a:sym typeface="Lucida Grande" charset="0"/>
              </a:rPr>
              <a:t> key with recording frequency is to quickly establish whether it is a high or low frequency behaviour. Ask the question how often does the behaviour happen:- At least once a day- Once a week- Once a month</a:t>
            </a:r>
          </a:p>
          <a:p>
            <a:pPr eaLnBrk="1" hangingPunct="1"/>
            <a:r>
              <a:rPr lang="en-US" altLang="en-US" sz="1200" dirty="0">
                <a:latin typeface="Lucida Grande" charset="0"/>
                <a:ea typeface="ＭＳ Ｐゴシック" panose="020B0600070205080204" pitchFamily="34" charset="-128"/>
                <a:sym typeface="Lucida Grande" charset="0"/>
              </a:rPr>
              <a:t>Behaviours that happen at least once a day would be likely to be classed as high frequency and need to be recorded carefully (tick charts might be preferable so that the number of incidents per hour/ day can be quickly seen).</a:t>
            </a:r>
          </a:p>
          <a:p>
            <a:pPr eaLnBrk="1" hangingPunct="1"/>
            <a:r>
              <a:rPr lang="en-US" altLang="en-US" sz="1200" dirty="0">
                <a:latin typeface="Lucida Grande" charset="0"/>
                <a:ea typeface="ＭＳ Ｐゴシック" panose="020B0600070205080204" pitchFamily="34" charset="-128"/>
                <a:sym typeface="Lucida Grande" charset="0"/>
              </a:rPr>
              <a:t>Behaviours that happen less than once a day are generally considered low frequency. The key here is to gather the detail about individual incidents (it shouldn’t be as hard to get accurate data on how often it occurs but the detail on individual incident is needed to help decide on the purpose of the behaviour).</a:t>
            </a:r>
          </a:p>
          <a:p>
            <a:pPr eaLnBrk="1" hangingPunct="1"/>
            <a:r>
              <a:rPr lang="en-US" altLang="en-US" sz="1200" dirty="0">
                <a:latin typeface="Lucida Grande" charset="0"/>
                <a:ea typeface="ＭＳ Ｐゴシック" panose="020B0600070205080204" pitchFamily="34" charset="-128"/>
                <a:sym typeface="Lucida Grande" charset="0"/>
              </a:rPr>
              <a:t> Recording duration of incidents come back to your original definition of an incident. If you definition relates to individual kicks it might only be a couple of seconds. If on the other hand you are recording incidents from the initial build up to eventual calming down it might range from minutes to a few hours.</a:t>
            </a:r>
          </a:p>
          <a:p>
            <a:pPr eaLnBrk="1" hangingPunct="1"/>
            <a:r>
              <a:rPr lang="en-US" altLang="en-US" sz="1200" dirty="0">
                <a:latin typeface="Lucida Grande" charset="0"/>
                <a:ea typeface="ＭＳ Ｐゴシック" panose="020B0600070205080204" pitchFamily="34" charset="-128"/>
                <a:sym typeface="Lucida Grande" charset="0"/>
              </a:rPr>
              <a:t>Recording intensity is best done with use of some sort of scale as there is always a qualitative element as to how serious something might </a:t>
            </a:r>
            <a:r>
              <a:rPr lang="en-US" altLang="en-US" sz="1200" dirty="0" err="1">
                <a:latin typeface="Lucida Grande" charset="0"/>
                <a:ea typeface="ＭＳ Ｐゴシック" panose="020B0600070205080204" pitchFamily="34" charset="-128"/>
                <a:sym typeface="Lucida Grande" charset="0"/>
              </a:rPr>
              <a:t>be.A</a:t>
            </a:r>
            <a:r>
              <a:rPr lang="en-US" altLang="en-US" sz="1200" dirty="0">
                <a:latin typeface="Lucida Grande" charset="0"/>
                <a:ea typeface="ＭＳ Ｐゴシック" panose="020B0600070205080204" pitchFamily="34" charset="-128"/>
                <a:sym typeface="Lucida Grande" charset="0"/>
              </a:rPr>
              <a:t> simple scale might be thus:0= no harm1= causes physical pain but no bruises/ broken skin2= causes physical pain and minor bruises/ broken skin that require minor first aid3= causes physical pain and more serious injuries that require medical treatment4= causes major injuries that require </a:t>
            </a:r>
            <a:r>
              <a:rPr lang="en-US" altLang="en-US" sz="1200" dirty="0" err="1">
                <a:latin typeface="Lucida Grande" charset="0"/>
                <a:ea typeface="ＭＳ Ｐゴシック" panose="020B0600070205080204" pitchFamily="34" charset="-128"/>
                <a:sym typeface="Lucida Grande" charset="0"/>
              </a:rPr>
              <a:t>hospitalisation</a:t>
            </a:r>
            <a:endParaRPr lang="en-US" altLang="en-US" sz="1200" dirty="0">
              <a:latin typeface="Lucida Grande" charset="0"/>
              <a:ea typeface="ＭＳ Ｐゴシック" panose="020B0600070205080204" pitchFamily="34" charset="-128"/>
              <a:sym typeface="Lucida Grande" charset="0"/>
            </a:endParaRP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16</a:t>
            </a:fld>
            <a:endParaRPr lang="en-US" altLang="en-US"/>
          </a:p>
        </p:txBody>
      </p:sp>
    </p:spTree>
    <p:extLst>
      <p:ext uri="{BB962C8B-B14F-4D97-AF65-F5344CB8AC3E}">
        <p14:creationId xmlns:p14="http://schemas.microsoft.com/office/powerpoint/2010/main" val="122313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latin typeface="Lucida Grande" charset="0"/>
                <a:ea typeface="ＭＳ Ｐゴシック" panose="020B0600070205080204" pitchFamily="34" charset="-128"/>
                <a:sym typeface="Lucida Grande" charset="0"/>
              </a:rPr>
              <a:t>Ask the students to interpret this frequency chart:- Which behaviour is happening most often- Which behaviour happens the least- During which time interval is this behaviour happening most often- What is the overall trend in the graph</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17</a:t>
            </a:fld>
            <a:endParaRPr lang="en-US" altLang="en-US"/>
          </a:p>
        </p:txBody>
      </p:sp>
    </p:spTree>
    <p:extLst>
      <p:ext uri="{BB962C8B-B14F-4D97-AF65-F5344CB8AC3E}">
        <p14:creationId xmlns:p14="http://schemas.microsoft.com/office/powerpoint/2010/main" val="220821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latin typeface="Lucida Grande" charset="0"/>
                <a:ea typeface="ＭＳ Ｐゴシック" panose="020B0600070205080204" pitchFamily="34" charset="-128"/>
                <a:sym typeface="Lucida Grande" charset="0"/>
              </a:rPr>
              <a:t>The ABC model can be </a:t>
            </a:r>
            <a:r>
              <a:rPr lang="en-US" altLang="en-US" sz="1200" dirty="0" err="1">
                <a:latin typeface="Lucida Grande" charset="0"/>
                <a:ea typeface="ＭＳ Ｐゴシック" panose="020B0600070205080204" pitchFamily="34" charset="-128"/>
                <a:sym typeface="Lucida Grande" charset="0"/>
              </a:rPr>
              <a:t>summarised</a:t>
            </a:r>
            <a:r>
              <a:rPr lang="en-US" altLang="en-US" sz="1200" dirty="0">
                <a:latin typeface="Lucida Grande" charset="0"/>
                <a:ea typeface="ＭＳ Ｐゴシック" panose="020B0600070205080204" pitchFamily="34" charset="-128"/>
                <a:sym typeface="Lucida Grande" charset="0"/>
              </a:rPr>
              <a:t> by the following case </a:t>
            </a:r>
            <a:r>
              <a:rPr lang="en-US" altLang="en-US" sz="1200" dirty="0" err="1">
                <a:latin typeface="Lucida Grande" charset="0"/>
                <a:ea typeface="ＭＳ Ｐゴシック" panose="020B0600070205080204" pitchFamily="34" charset="-128"/>
                <a:sym typeface="Lucida Grande" charset="0"/>
              </a:rPr>
              <a:t>example:Bill’s</a:t>
            </a:r>
            <a:r>
              <a:rPr lang="en-US" altLang="en-US" sz="1200" dirty="0">
                <a:latin typeface="Lucida Grande" charset="0"/>
                <a:ea typeface="ＭＳ Ｐゴシック" panose="020B0600070205080204" pitchFamily="34" charset="-128"/>
                <a:sym typeface="Lucida Grande" charset="0"/>
              </a:rPr>
              <a:t> </a:t>
            </a:r>
            <a:r>
              <a:rPr lang="en-US" altLang="en-US" sz="1200" dirty="0" err="1">
                <a:latin typeface="Lucida Grande" charset="0"/>
                <a:ea typeface="ＭＳ Ｐゴシック" panose="020B0600070205080204" pitchFamily="34" charset="-128"/>
                <a:sym typeface="Lucida Grande" charset="0"/>
              </a:rPr>
              <a:t>carer</a:t>
            </a:r>
            <a:r>
              <a:rPr lang="en-US" altLang="en-US" sz="1200" dirty="0">
                <a:latin typeface="Lucida Grande" charset="0"/>
                <a:ea typeface="ＭＳ Ｐゴシック" panose="020B0600070205080204" pitchFamily="34" charset="-128"/>
                <a:sym typeface="Lucida Grande" charset="0"/>
              </a:rPr>
              <a:t> asks him to help wash up the dishes after </a:t>
            </a:r>
            <a:r>
              <a:rPr lang="en-US" altLang="en-US" sz="1200" dirty="0" err="1">
                <a:latin typeface="Lucida Grande" charset="0"/>
                <a:ea typeface="ＭＳ Ｐゴシック" panose="020B0600070205080204" pitchFamily="34" charset="-128"/>
                <a:sym typeface="Lucida Grande" charset="0"/>
              </a:rPr>
              <a:t>dinner.Bill</a:t>
            </a:r>
            <a:r>
              <a:rPr lang="en-US" altLang="en-US" sz="1200" dirty="0">
                <a:latin typeface="Lucida Grande" charset="0"/>
                <a:ea typeface="ＭＳ Ｐゴシック" panose="020B0600070205080204" pitchFamily="34" charset="-128"/>
                <a:sym typeface="Lucida Grande" charset="0"/>
              </a:rPr>
              <a:t> pushes his </a:t>
            </a:r>
            <a:r>
              <a:rPr lang="en-US" altLang="en-US" sz="1200" dirty="0" err="1">
                <a:latin typeface="Lucida Grande" charset="0"/>
                <a:ea typeface="ＭＳ Ｐゴシック" panose="020B0600070205080204" pitchFamily="34" charset="-128"/>
                <a:sym typeface="Lucida Grande" charset="0"/>
              </a:rPr>
              <a:t>carer</a:t>
            </a:r>
            <a:r>
              <a:rPr lang="en-US" altLang="en-US" sz="1200" dirty="0">
                <a:latin typeface="Lucida Grande" charset="0"/>
                <a:ea typeface="ＭＳ Ｐゴシック" panose="020B0600070205080204" pitchFamily="34" charset="-128"/>
                <a:sym typeface="Lucida Grande" charset="0"/>
              </a:rPr>
              <a:t> away with his </a:t>
            </a:r>
            <a:r>
              <a:rPr lang="en-US" altLang="en-US" sz="1200" dirty="0" err="1">
                <a:latin typeface="Lucida Grande" charset="0"/>
                <a:ea typeface="ＭＳ Ｐゴシック" panose="020B0600070205080204" pitchFamily="34" charset="-128"/>
                <a:sym typeface="Lucida Grande" charset="0"/>
              </a:rPr>
              <a:t>arms.The</a:t>
            </a:r>
            <a:r>
              <a:rPr lang="en-US" altLang="en-US" sz="1200" dirty="0">
                <a:latin typeface="Lucida Grande" charset="0"/>
                <a:ea typeface="ＭＳ Ｐゴシック" panose="020B0600070205080204" pitchFamily="34" charset="-128"/>
                <a:sym typeface="Lucida Grande" charset="0"/>
              </a:rPr>
              <a:t> </a:t>
            </a:r>
            <a:r>
              <a:rPr lang="en-US" altLang="en-US" sz="1200" dirty="0" err="1">
                <a:latin typeface="Lucida Grande" charset="0"/>
                <a:ea typeface="ＭＳ Ｐゴシック" panose="020B0600070205080204" pitchFamily="34" charset="-128"/>
                <a:sym typeface="Lucida Grande" charset="0"/>
              </a:rPr>
              <a:t>carer</a:t>
            </a:r>
            <a:r>
              <a:rPr lang="en-US" altLang="en-US" sz="1200" dirty="0">
                <a:latin typeface="Lucida Grande" charset="0"/>
                <a:ea typeface="ＭＳ Ｐゴシック" panose="020B0600070205080204" pitchFamily="34" charset="-128"/>
                <a:sym typeface="Lucida Grande" charset="0"/>
              </a:rPr>
              <a:t> decides not to continue to ask Bill to do the washing </a:t>
            </a:r>
            <a:r>
              <a:rPr lang="en-US" altLang="en-US" sz="1200" dirty="0" err="1">
                <a:latin typeface="Lucida Grande" charset="0"/>
                <a:ea typeface="ＭＳ Ｐゴシック" panose="020B0600070205080204" pitchFamily="34" charset="-128"/>
                <a:sym typeface="Lucida Grande" charset="0"/>
              </a:rPr>
              <a:t>up.Hence</a:t>
            </a:r>
            <a:r>
              <a:rPr lang="en-US" altLang="en-US" sz="1200" dirty="0">
                <a:latin typeface="Lucida Grande" charset="0"/>
                <a:ea typeface="ＭＳ Ｐゴシック" panose="020B0600070205080204" pitchFamily="34" charset="-128"/>
                <a:sym typeface="Lucida Grande" charset="0"/>
              </a:rPr>
              <a:t> Bill’s </a:t>
            </a:r>
            <a:r>
              <a:rPr lang="en-US" altLang="en-US" sz="1200" dirty="0" err="1">
                <a:latin typeface="Lucida Grande" charset="0"/>
                <a:ea typeface="ＭＳ Ｐゴシック" panose="020B0600070205080204" pitchFamily="34" charset="-128"/>
                <a:sym typeface="Lucida Grande" charset="0"/>
              </a:rPr>
              <a:t>carer</a:t>
            </a:r>
            <a:r>
              <a:rPr lang="en-US" altLang="en-US" sz="1200" dirty="0">
                <a:latin typeface="Lucida Grande" charset="0"/>
                <a:ea typeface="ＭＳ Ｐゴシック" panose="020B0600070205080204" pitchFamily="34" charset="-128"/>
                <a:sym typeface="Lucida Grande" charset="0"/>
              </a:rPr>
              <a:t> asking him to do the washing up acts as the antecedent to Bill’s pushing </a:t>
            </a:r>
            <a:r>
              <a:rPr lang="en-US" altLang="en-US" sz="1200" dirty="0" err="1">
                <a:latin typeface="Lucida Grande" charset="0"/>
                <a:ea typeface="ＭＳ Ｐゴシック" panose="020B0600070205080204" pitchFamily="34" charset="-128"/>
                <a:sym typeface="Lucida Grande" charset="0"/>
              </a:rPr>
              <a:t>behaviour.The</a:t>
            </a:r>
            <a:r>
              <a:rPr lang="en-US" altLang="en-US" sz="1200" dirty="0">
                <a:latin typeface="Lucida Grande" charset="0"/>
                <a:ea typeface="ＭＳ Ｐゴシック" panose="020B0600070205080204" pitchFamily="34" charset="-128"/>
                <a:sym typeface="Lucida Grande" charset="0"/>
              </a:rPr>
              <a:t> consequence for Bill is that his </a:t>
            </a:r>
            <a:r>
              <a:rPr lang="en-US" altLang="en-US" sz="1200" dirty="0" err="1">
                <a:latin typeface="Lucida Grande" charset="0"/>
                <a:ea typeface="ＭＳ Ｐゴシック" panose="020B0600070205080204" pitchFamily="34" charset="-128"/>
                <a:sym typeface="Lucida Grande" charset="0"/>
              </a:rPr>
              <a:t>carer</a:t>
            </a:r>
            <a:r>
              <a:rPr lang="en-US" altLang="en-US" sz="1200" dirty="0">
                <a:latin typeface="Lucida Grande" charset="0"/>
                <a:ea typeface="ＭＳ Ｐゴシック" panose="020B0600070205080204" pitchFamily="34" charset="-128"/>
                <a:sym typeface="Lucida Grande" charset="0"/>
              </a:rPr>
              <a:t> removes the demand to help wash up the </a:t>
            </a:r>
            <a:r>
              <a:rPr lang="en-US" altLang="en-US" sz="1200" dirty="0" err="1">
                <a:latin typeface="Lucida Grande" charset="0"/>
                <a:ea typeface="ＭＳ Ｐゴシック" panose="020B0600070205080204" pitchFamily="34" charset="-128"/>
                <a:sym typeface="Lucida Grande" charset="0"/>
              </a:rPr>
              <a:t>dishes.Reinforcement</a:t>
            </a:r>
            <a:r>
              <a:rPr lang="en-US" altLang="en-US" sz="1200" dirty="0">
                <a:latin typeface="Lucida Grande" charset="0"/>
                <a:ea typeface="ＭＳ Ｐゴシック" panose="020B0600070205080204" pitchFamily="34" charset="-128"/>
                <a:sym typeface="Lucida Grande" charset="0"/>
              </a:rPr>
              <a:t> is occurring here, Bill pushes out at his </a:t>
            </a:r>
            <a:r>
              <a:rPr lang="en-US" altLang="en-US" sz="1200" dirty="0" err="1">
                <a:latin typeface="Lucida Grande" charset="0"/>
                <a:ea typeface="ＭＳ Ｐゴシック" panose="020B0600070205080204" pitchFamily="34" charset="-128"/>
                <a:sym typeface="Lucida Grande" charset="0"/>
              </a:rPr>
              <a:t>carer</a:t>
            </a:r>
            <a:r>
              <a:rPr lang="en-US" altLang="en-US" sz="1200" dirty="0">
                <a:latin typeface="Lucida Grande" charset="0"/>
                <a:ea typeface="ＭＳ Ｐゴシック" panose="020B0600070205080204" pitchFamily="34" charset="-128"/>
                <a:sym typeface="Lucida Grande" charset="0"/>
              </a:rPr>
              <a:t> the reinforcer is the removal of the demand to help with the </a:t>
            </a:r>
            <a:r>
              <a:rPr lang="en-US" altLang="en-US" sz="1200" dirty="0" err="1">
                <a:latin typeface="Lucida Grande" charset="0"/>
                <a:ea typeface="ＭＳ Ｐゴシック" panose="020B0600070205080204" pitchFamily="34" charset="-128"/>
                <a:sym typeface="Lucida Grande" charset="0"/>
              </a:rPr>
              <a:t>dishes.If</a:t>
            </a:r>
            <a:r>
              <a:rPr lang="en-US" altLang="en-US" sz="1200" dirty="0">
                <a:latin typeface="Lucida Grande" charset="0"/>
                <a:ea typeface="ＭＳ Ｐゴシック" panose="020B0600070205080204" pitchFamily="34" charset="-128"/>
                <a:sym typeface="Lucida Grande" charset="0"/>
              </a:rPr>
              <a:t> this pattern occurs repeatedly over time asking Bill to do the dishes will act as a trigger to his pushing </a:t>
            </a:r>
            <a:r>
              <a:rPr lang="en-US" altLang="en-US" sz="1200" dirty="0" err="1">
                <a:latin typeface="Lucida Grande" charset="0"/>
                <a:ea typeface="ＭＳ Ｐゴシック" panose="020B0600070205080204" pitchFamily="34" charset="-128"/>
                <a:sym typeface="Lucida Grande" charset="0"/>
              </a:rPr>
              <a:t>behaviour.His</a:t>
            </a:r>
            <a:r>
              <a:rPr lang="en-US" altLang="en-US" sz="1200" dirty="0">
                <a:latin typeface="Lucida Grande" charset="0"/>
                <a:ea typeface="ＭＳ Ｐゴシック" panose="020B0600070205080204" pitchFamily="34" charset="-128"/>
                <a:sym typeface="Lucida Grande" charset="0"/>
              </a:rPr>
              <a:t> </a:t>
            </a:r>
            <a:r>
              <a:rPr lang="en-US" altLang="en-US" sz="1200" dirty="0" err="1">
                <a:latin typeface="Lucida Grande" charset="0"/>
                <a:ea typeface="ＭＳ Ｐゴシック" panose="020B0600070205080204" pitchFamily="34" charset="-128"/>
                <a:sym typeface="Lucida Grande" charset="0"/>
              </a:rPr>
              <a:t>carers</a:t>
            </a:r>
            <a:r>
              <a:rPr lang="en-US" altLang="en-US" sz="1200" dirty="0">
                <a:latin typeface="Lucida Grande" charset="0"/>
                <a:ea typeface="ＭＳ Ｐゴシック" panose="020B0600070205080204" pitchFamily="34" charset="-128"/>
                <a:sym typeface="Lucida Grande" charset="0"/>
              </a:rPr>
              <a:t> would thus need to consider if doing the dishes was an essential task for Bill to be involved in (if not don’t ask him to help then the pushing behaviour won’t result- if it is an essential task they would then have to consider how best to present the task e.g. is it the right time for Bill, does he need more help to do the task, could we make it more enjoyable for him, can we add a reinforcer at the end such as a trip to the pub).</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18</a:t>
            </a:fld>
            <a:endParaRPr lang="en-US" altLang="en-US"/>
          </a:p>
        </p:txBody>
      </p:sp>
    </p:spTree>
    <p:extLst>
      <p:ext uri="{BB962C8B-B14F-4D97-AF65-F5344CB8AC3E}">
        <p14:creationId xmlns:p14="http://schemas.microsoft.com/office/powerpoint/2010/main" val="62364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Intellectual Disability (ID)</a:t>
            </a:r>
          </a:p>
        </p:txBody>
      </p:sp>
      <p:sp>
        <p:nvSpPr>
          <p:cNvPr id="2" name="TextBox 1"/>
          <p:cNvSpPr txBox="1"/>
          <p:nvPr/>
        </p:nvSpPr>
        <p:spPr>
          <a:xfrm>
            <a:off x="725714" y="3120571"/>
            <a:ext cx="7613424" cy="1600438"/>
          </a:xfrm>
          <a:prstGeom prst="rect">
            <a:avLst/>
          </a:prstGeom>
          <a:noFill/>
        </p:spPr>
        <p:txBody>
          <a:bodyPr wrap="square" rtlCol="0">
            <a:spAutoFit/>
          </a:bodyPr>
          <a:lstStyle/>
          <a:p>
            <a:pPr algn="ctr"/>
            <a:r>
              <a:rPr lang="en-GB" sz="4000" b="1" dirty="0">
                <a:solidFill>
                  <a:srgbClr val="A00054"/>
                </a:solidFill>
              </a:rPr>
              <a:t>Behavioural Issues in Intellectual Disability</a:t>
            </a:r>
            <a:endParaRPr lang="en-US" sz="4000"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AB6E5-D836-489F-BD9B-23B215CCFFC1}"/>
              </a:ext>
            </a:extLst>
          </p:cNvPr>
          <p:cNvSpPr>
            <a:spLocks noGrp="1"/>
          </p:cNvSpPr>
          <p:nvPr>
            <p:ph type="ctrTitle"/>
          </p:nvPr>
        </p:nvSpPr>
        <p:spPr/>
        <p:txBody>
          <a:bodyPr/>
          <a:lstStyle/>
          <a:p>
            <a:r>
              <a:rPr lang="en-GB" dirty="0"/>
              <a:t>Case Scenario</a:t>
            </a:r>
          </a:p>
        </p:txBody>
      </p:sp>
      <p:sp>
        <p:nvSpPr>
          <p:cNvPr id="4" name="Rectangle 3">
            <a:extLst>
              <a:ext uri="{FF2B5EF4-FFF2-40B4-BE49-F238E27FC236}">
                <a16:creationId xmlns:a16="http://schemas.microsoft.com/office/drawing/2014/main" xmlns="" id="{592C5A8C-0D13-4B79-AEEF-FA68BAEF9084}"/>
              </a:ext>
            </a:extLst>
          </p:cNvPr>
          <p:cNvSpPr/>
          <p:nvPr/>
        </p:nvSpPr>
        <p:spPr>
          <a:xfrm>
            <a:off x="320633" y="2171826"/>
            <a:ext cx="8419605" cy="3046988"/>
          </a:xfrm>
          <a:prstGeom prst="rect">
            <a:avLst/>
          </a:prstGeom>
        </p:spPr>
        <p:txBody>
          <a:bodyPr wrap="square">
            <a:spAutoFit/>
          </a:bodyPr>
          <a:lstStyle/>
          <a:p>
            <a:pPr>
              <a:buSzPts val="2700"/>
              <a:buChar char="*"/>
            </a:pPr>
            <a:r>
              <a:rPr lang="en-GB" sz="3200" dirty="0">
                <a:solidFill>
                  <a:srgbClr val="004E74"/>
                </a:solidFill>
                <a:latin typeface="Georgia" panose="02040502050405020303" pitchFamily="18" charset="0"/>
              </a:rPr>
              <a:t>Paul is a 25 year old man with mild intellectual disability living with James in supported accommodation.</a:t>
            </a:r>
          </a:p>
          <a:p>
            <a:pPr>
              <a:buSzPts val="2700"/>
            </a:pPr>
            <a:endParaRPr lang="en-GB" sz="3200" dirty="0">
              <a:solidFill>
                <a:srgbClr val="004E74"/>
              </a:solidFill>
              <a:latin typeface="Georgia" panose="02040502050405020303" pitchFamily="18" charset="0"/>
            </a:endParaRPr>
          </a:p>
          <a:p>
            <a:pPr>
              <a:buSzPts val="2700"/>
              <a:buChar char="*"/>
            </a:pPr>
            <a:r>
              <a:rPr lang="en-GB" sz="3200" dirty="0">
                <a:solidFill>
                  <a:srgbClr val="004E74"/>
                </a:solidFill>
                <a:latin typeface="Georgia" panose="02040502050405020303" pitchFamily="18" charset="0"/>
              </a:rPr>
              <a:t>Every time Sarah (carer) attends to James, Paul starts hitting the walls and shouts</a:t>
            </a:r>
          </a:p>
        </p:txBody>
      </p:sp>
    </p:spTree>
    <p:extLst>
      <p:ext uri="{BB962C8B-B14F-4D97-AF65-F5344CB8AC3E}">
        <p14:creationId xmlns:p14="http://schemas.microsoft.com/office/powerpoint/2010/main" val="93325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037290-FDF4-45AF-AAFD-1EE5FA776392}"/>
              </a:ext>
            </a:extLst>
          </p:cNvPr>
          <p:cNvSpPr>
            <a:spLocks noGrp="1"/>
          </p:cNvSpPr>
          <p:nvPr>
            <p:ph type="ctrTitle"/>
          </p:nvPr>
        </p:nvSpPr>
        <p:spPr/>
        <p:txBody>
          <a:bodyPr/>
          <a:lstStyle/>
          <a:p>
            <a:r>
              <a:rPr lang="en-GB" dirty="0"/>
              <a:t>Aetiological Factors</a:t>
            </a:r>
          </a:p>
        </p:txBody>
      </p:sp>
      <p:sp>
        <p:nvSpPr>
          <p:cNvPr id="3" name="Text Placeholder 2">
            <a:extLst>
              <a:ext uri="{FF2B5EF4-FFF2-40B4-BE49-F238E27FC236}">
                <a16:creationId xmlns:a16="http://schemas.microsoft.com/office/drawing/2014/main" xmlns="" id="{AA86F6B0-28F1-448D-A577-681C86FD4534}"/>
              </a:ext>
            </a:extLst>
          </p:cNvPr>
          <p:cNvSpPr>
            <a:spLocks noGrp="1"/>
          </p:cNvSpPr>
          <p:nvPr>
            <p:ph type="body" sz="quarter" idx="13"/>
          </p:nvPr>
        </p:nvSpPr>
        <p:spPr>
          <a:xfrm>
            <a:off x="142504" y="1852550"/>
            <a:ext cx="8823366" cy="4120737"/>
          </a:xfrm>
        </p:spPr>
        <p:txBody>
          <a:bodyPr/>
          <a:lstStyle/>
          <a:p>
            <a:pPr>
              <a:buSzPts val="1700"/>
              <a:buChar char="*"/>
            </a:pPr>
            <a:r>
              <a:rPr lang="en-US" sz="2100" dirty="0">
                <a:solidFill>
                  <a:srgbClr val="004E74"/>
                </a:solidFill>
                <a:latin typeface="Georgia" panose="02040502050405020303" pitchFamily="18" charset="0"/>
              </a:rPr>
              <a:t>Physical: discomfort, pain, malaise, physiological disturbance (e.g. Thyroid disorders)</a:t>
            </a:r>
          </a:p>
          <a:p>
            <a:pPr>
              <a:buSzPts val="1700"/>
              <a:buChar char="*"/>
            </a:pPr>
            <a:r>
              <a:rPr lang="en-GB" sz="2100" dirty="0">
                <a:solidFill>
                  <a:srgbClr val="004E74"/>
                </a:solidFill>
                <a:latin typeface="Georgia" panose="02040502050405020303" pitchFamily="18" charset="0"/>
              </a:rPr>
              <a:t>Mental illness: Mood disorders, psychosis, anxiety, OCD</a:t>
            </a:r>
          </a:p>
          <a:p>
            <a:pPr>
              <a:buSzPts val="1700"/>
              <a:buChar char="*"/>
            </a:pPr>
            <a:r>
              <a:rPr lang="en-US" sz="2100" dirty="0">
                <a:solidFill>
                  <a:srgbClr val="004E74"/>
                </a:solidFill>
                <a:latin typeface="Georgia" panose="02040502050405020303" pitchFamily="18" charset="0"/>
              </a:rPr>
              <a:t>Neuropsychiatric disorders: Epilepsy, Gilles de la Tourette syndrome, attention-deficit hyperactivity disorder (ADHD), dementia </a:t>
            </a:r>
          </a:p>
          <a:p>
            <a:pPr>
              <a:buSzPts val="1700"/>
              <a:buChar char="*"/>
            </a:pPr>
            <a:r>
              <a:rPr lang="en-US" sz="2100" dirty="0">
                <a:solidFill>
                  <a:srgbClr val="004E74"/>
                </a:solidFill>
                <a:latin typeface="Georgia" panose="02040502050405020303" pitchFamily="18" charset="0"/>
              </a:rPr>
              <a:t>Pervasive developmental disorders: autism</a:t>
            </a:r>
          </a:p>
          <a:p>
            <a:pPr>
              <a:buSzPts val="1700"/>
              <a:buChar char="*"/>
            </a:pPr>
            <a:r>
              <a:rPr lang="en-US" sz="2100" dirty="0">
                <a:solidFill>
                  <a:srgbClr val="004E74"/>
                </a:solidFill>
                <a:latin typeface="Georgia" panose="02040502050405020303" pitchFamily="18" charset="0"/>
              </a:rPr>
              <a:t>Phenotype-related behaviours: Prader-Willi syndrome, Lesch-Nyhan syndrome, Williams syndrome</a:t>
            </a:r>
          </a:p>
          <a:p>
            <a:pPr>
              <a:buSzPts val="1700"/>
              <a:buChar char="*"/>
            </a:pPr>
            <a:r>
              <a:rPr lang="en-GB" sz="2100" dirty="0">
                <a:solidFill>
                  <a:srgbClr val="004E74"/>
                </a:solidFill>
                <a:latin typeface="Georgia" panose="02040502050405020303" pitchFamily="18" charset="0"/>
              </a:rPr>
              <a:t>Psychological trauma: reaction to abuse or loss</a:t>
            </a:r>
          </a:p>
          <a:p>
            <a:pPr>
              <a:buSzPts val="1700"/>
              <a:buChar char="*"/>
            </a:pPr>
            <a:r>
              <a:rPr lang="en-GB" sz="2100" dirty="0">
                <a:solidFill>
                  <a:srgbClr val="004E74"/>
                </a:solidFill>
                <a:latin typeface="Georgia" panose="02040502050405020303" pitchFamily="18" charset="0"/>
              </a:rPr>
              <a:t>Communication difficulties: Hearing loss, unclear communication, insufficient vocabulary or means of expression, difficulties understanding communication of others</a:t>
            </a:r>
          </a:p>
          <a:p>
            <a:endParaRPr lang="en-GB" dirty="0"/>
          </a:p>
        </p:txBody>
      </p:sp>
    </p:spTree>
    <p:extLst>
      <p:ext uri="{BB962C8B-B14F-4D97-AF65-F5344CB8AC3E}">
        <p14:creationId xmlns:p14="http://schemas.microsoft.com/office/powerpoint/2010/main" val="241581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C6C68-6956-4BEC-AE6A-D534E41F3E84}"/>
              </a:ext>
            </a:extLst>
          </p:cNvPr>
          <p:cNvSpPr>
            <a:spLocks noGrp="1"/>
          </p:cNvSpPr>
          <p:nvPr>
            <p:ph type="ctrTitle"/>
          </p:nvPr>
        </p:nvSpPr>
        <p:spPr>
          <a:xfrm>
            <a:off x="-647205" y="54570"/>
            <a:ext cx="7772400" cy="679449"/>
          </a:xfrm>
        </p:spPr>
        <p:txBody>
          <a:bodyPr/>
          <a:lstStyle/>
          <a:p>
            <a:pPr algn="ctr"/>
            <a:r>
              <a:rPr lang="en-GB" dirty="0"/>
              <a:t>Assessment &amp; Intervention</a:t>
            </a:r>
          </a:p>
        </p:txBody>
      </p:sp>
      <p:pic>
        <p:nvPicPr>
          <p:cNvPr id="4" name="Picture 3">
            <a:extLst>
              <a:ext uri="{FF2B5EF4-FFF2-40B4-BE49-F238E27FC236}">
                <a16:creationId xmlns:a16="http://schemas.microsoft.com/office/drawing/2014/main" xmlns="" id="{7AC0F0C3-22CD-4955-AE9D-9ACECE392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88" y="734019"/>
            <a:ext cx="4892634" cy="10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4">
            <a:extLst>
              <a:ext uri="{FF2B5EF4-FFF2-40B4-BE49-F238E27FC236}">
                <a16:creationId xmlns:a16="http://schemas.microsoft.com/office/drawing/2014/main" xmlns="" id="{2241A04F-F57E-4685-973B-71E63C4C54F5}"/>
              </a:ext>
            </a:extLst>
          </p:cNvPr>
          <p:cNvSpPr/>
          <p:nvPr/>
        </p:nvSpPr>
        <p:spPr>
          <a:xfrm>
            <a:off x="130628" y="1964024"/>
            <a:ext cx="8906494" cy="4278094"/>
          </a:xfrm>
          <a:prstGeom prst="rect">
            <a:avLst/>
          </a:prstGeom>
        </p:spPr>
        <p:txBody>
          <a:bodyPr wrap="square">
            <a:spAutoFit/>
          </a:bodyPr>
          <a:lstStyle/>
          <a:p>
            <a:pPr>
              <a:buSzPts val="1300"/>
              <a:buChar char="*"/>
            </a:pPr>
            <a:r>
              <a:rPr lang="en-GB" sz="1700" dirty="0">
                <a:solidFill>
                  <a:srgbClr val="004E74"/>
                </a:solidFill>
                <a:latin typeface="Georgia" panose="02040502050405020303" pitchFamily="18" charset="0"/>
              </a:rPr>
              <a:t>3 Elements need to be considered (Diagram above)</a:t>
            </a:r>
          </a:p>
          <a:p>
            <a:pPr>
              <a:buSzPts val="1300"/>
              <a:buChar char="*"/>
            </a:pPr>
            <a:r>
              <a:rPr lang="en-US" sz="1700" dirty="0">
                <a:solidFill>
                  <a:srgbClr val="004E74"/>
                </a:solidFill>
                <a:latin typeface="Georgia" panose="02040502050405020303" pitchFamily="18" charset="0"/>
              </a:rPr>
              <a:t>Individual factors: </a:t>
            </a:r>
          </a:p>
          <a:p>
            <a:pPr lvl="1">
              <a:buSzPts val="1300"/>
              <a:buChar char="*"/>
            </a:pPr>
            <a:r>
              <a:rPr lang="en-GB" sz="1700" dirty="0">
                <a:solidFill>
                  <a:srgbClr val="004E74"/>
                </a:solidFill>
                <a:latin typeface="Georgia" panose="02040502050405020303" pitchFamily="18" charset="0"/>
              </a:rPr>
              <a:t>Degree and nature of intellectual disability; Sensory or motor disabilities; Mental health problems; Physical problems, including pain and/or discomfort; Communication difficulties, personal history of relationships and experiences.</a:t>
            </a:r>
          </a:p>
          <a:p>
            <a:pPr>
              <a:buSzPts val="1300"/>
              <a:buChar char="*"/>
            </a:pPr>
            <a:r>
              <a:rPr lang="en-GB" sz="1700" dirty="0">
                <a:solidFill>
                  <a:srgbClr val="004E74"/>
                </a:solidFill>
                <a:latin typeface="Georgia" panose="02040502050405020303" pitchFamily="18" charset="0"/>
              </a:rPr>
              <a:t>Environmental factors will include the characteristics of services:</a:t>
            </a:r>
          </a:p>
          <a:p>
            <a:pPr lvl="1">
              <a:buSzPts val="1300"/>
              <a:buChar char="*"/>
            </a:pPr>
            <a:r>
              <a:rPr lang="en-GB" sz="1700" dirty="0">
                <a:solidFill>
                  <a:srgbClr val="004E74"/>
                </a:solidFill>
                <a:latin typeface="Georgia" panose="02040502050405020303" pitchFamily="18" charset="0"/>
              </a:rPr>
              <a:t>Number of staff; Training and experience of staff; Consistency of staff provision and approach; The working relationship with the client; Working relationship between staff; Quality of the material environment; Opportunities available; Ability of the service to understand and respond to unique needs of individuals</a:t>
            </a:r>
          </a:p>
          <a:p>
            <a:pPr>
              <a:buSzPts val="1300"/>
              <a:buChar char="*"/>
            </a:pPr>
            <a:r>
              <a:rPr lang="en-GB" sz="1700" dirty="0">
                <a:solidFill>
                  <a:srgbClr val="004E74"/>
                </a:solidFill>
                <a:latin typeface="Georgia" panose="02040502050405020303" pitchFamily="18" charset="0"/>
              </a:rPr>
              <a:t>A poor fit between the individual’s needs and their environment may result in limited opportunities to:</a:t>
            </a:r>
          </a:p>
          <a:p>
            <a:pPr lvl="1">
              <a:buSzPts val="1300"/>
              <a:buChar char="*"/>
            </a:pPr>
            <a:r>
              <a:rPr lang="en-GB" sz="1700" dirty="0">
                <a:solidFill>
                  <a:srgbClr val="004E74"/>
                </a:solidFill>
                <a:latin typeface="Georgia" panose="02040502050405020303" pitchFamily="18" charset="0"/>
              </a:rPr>
              <a:t>Gain social attention; Escape from or avoid excessive demands; Gain access to preferred activities or objects; Gain alternative forms of sensory feedback; Reduce arousal and anxiety by other means; Exert choice or control over environment; Understand and communicate with the person.</a:t>
            </a:r>
          </a:p>
        </p:txBody>
      </p:sp>
    </p:spTree>
    <p:extLst>
      <p:ext uri="{BB962C8B-B14F-4D97-AF65-F5344CB8AC3E}">
        <p14:creationId xmlns:p14="http://schemas.microsoft.com/office/powerpoint/2010/main" val="57266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C732D-DD85-437C-A4BE-0092525CB256}"/>
              </a:ext>
            </a:extLst>
          </p:cNvPr>
          <p:cNvSpPr>
            <a:spLocks noGrp="1"/>
          </p:cNvSpPr>
          <p:nvPr>
            <p:ph type="ctrTitle"/>
          </p:nvPr>
        </p:nvSpPr>
        <p:spPr>
          <a:xfrm>
            <a:off x="163286" y="348346"/>
            <a:ext cx="7772400" cy="679449"/>
          </a:xfrm>
        </p:spPr>
        <p:txBody>
          <a:bodyPr/>
          <a:lstStyle/>
          <a:p>
            <a:r>
              <a:rPr lang="en-GB" dirty="0"/>
              <a:t>Assessment – 1</a:t>
            </a:r>
          </a:p>
        </p:txBody>
      </p:sp>
      <p:sp>
        <p:nvSpPr>
          <p:cNvPr id="4" name="Rectangle 3">
            <a:extLst>
              <a:ext uri="{FF2B5EF4-FFF2-40B4-BE49-F238E27FC236}">
                <a16:creationId xmlns:a16="http://schemas.microsoft.com/office/drawing/2014/main" xmlns="" id="{7E75B300-235E-4EBD-8A52-CB797EA595F7}"/>
              </a:ext>
            </a:extLst>
          </p:cNvPr>
          <p:cNvSpPr/>
          <p:nvPr/>
        </p:nvSpPr>
        <p:spPr>
          <a:xfrm>
            <a:off x="0" y="1582340"/>
            <a:ext cx="8799615" cy="4401205"/>
          </a:xfrm>
          <a:prstGeom prst="rect">
            <a:avLst/>
          </a:prstGeom>
        </p:spPr>
        <p:txBody>
          <a:bodyPr wrap="square">
            <a:spAutoFit/>
          </a:bodyPr>
          <a:lstStyle/>
          <a:p>
            <a:pPr>
              <a:buSzPts val="1500"/>
              <a:buChar char="*"/>
            </a:pPr>
            <a:r>
              <a:rPr lang="en-US" sz="2000" dirty="0">
                <a:solidFill>
                  <a:srgbClr val="004E74"/>
                </a:solidFill>
                <a:latin typeface="Georgia" panose="02040502050405020303" pitchFamily="18" charset="0"/>
              </a:rPr>
              <a:t>Purpose:</a:t>
            </a:r>
          </a:p>
          <a:p>
            <a:pPr lvl="1">
              <a:buSzPts val="1500"/>
              <a:buChar char="*"/>
            </a:pPr>
            <a:r>
              <a:rPr lang="en-GB" sz="2000" dirty="0">
                <a:solidFill>
                  <a:srgbClr val="004E74"/>
                </a:solidFill>
                <a:latin typeface="Georgia" panose="02040502050405020303" pitchFamily="18" charset="0"/>
              </a:rPr>
              <a:t>Collect enough information to lead to a coherent formulation or diagnosis</a:t>
            </a:r>
          </a:p>
          <a:p>
            <a:pPr lvl="1">
              <a:buSzPts val="1500"/>
              <a:buChar char="*"/>
            </a:pPr>
            <a:r>
              <a:rPr lang="en-GB" sz="2000" dirty="0">
                <a:solidFill>
                  <a:srgbClr val="004E74"/>
                </a:solidFill>
                <a:latin typeface="Georgia" panose="02040502050405020303" pitchFamily="18" charset="0"/>
              </a:rPr>
              <a:t>Lead to an intervention plan which fits the person and their environment, and leads to an improvement in their quality of life</a:t>
            </a:r>
          </a:p>
          <a:p>
            <a:pPr lvl="1">
              <a:buSzPts val="1500"/>
              <a:buChar char="*"/>
            </a:pPr>
            <a:r>
              <a:rPr lang="en-GB" sz="2000" dirty="0">
                <a:solidFill>
                  <a:srgbClr val="004E74"/>
                </a:solidFill>
                <a:latin typeface="Georgia" panose="02040502050405020303" pitchFamily="18" charset="0"/>
              </a:rPr>
              <a:t>Establish a baseline that enables subsequent evaluation of effectiveness.</a:t>
            </a:r>
          </a:p>
          <a:p>
            <a:pPr>
              <a:buSzPts val="1500"/>
              <a:buChar char="*"/>
            </a:pPr>
            <a:r>
              <a:rPr lang="en-US" sz="2000" dirty="0">
                <a:solidFill>
                  <a:srgbClr val="004E74"/>
                </a:solidFill>
                <a:latin typeface="Georgia" panose="02040502050405020303" pitchFamily="18" charset="0"/>
              </a:rPr>
              <a:t>Focus of the assessment:</a:t>
            </a:r>
          </a:p>
          <a:p>
            <a:pPr lvl="1">
              <a:buSzPts val="1500"/>
              <a:buChar char="*"/>
            </a:pPr>
            <a:r>
              <a:rPr lang="en-GB" sz="2000" dirty="0">
                <a:solidFill>
                  <a:srgbClr val="004E74"/>
                </a:solidFill>
                <a:latin typeface="Georgia" panose="02040502050405020303" pitchFamily="18" charset="0"/>
              </a:rPr>
              <a:t>Determined by the impact of the behaviour on the individual and those around them</a:t>
            </a:r>
          </a:p>
          <a:p>
            <a:pPr lvl="1">
              <a:buSzPts val="1500"/>
              <a:buChar char="*"/>
            </a:pPr>
            <a:r>
              <a:rPr lang="en-GB" sz="2000" dirty="0">
                <a:solidFill>
                  <a:srgbClr val="004E74"/>
                </a:solidFill>
                <a:latin typeface="Georgia" panose="02040502050405020303" pitchFamily="18" charset="0"/>
              </a:rPr>
              <a:t>Degree of physical harm to the person and others</a:t>
            </a:r>
          </a:p>
          <a:p>
            <a:pPr lvl="1">
              <a:buSzPts val="1500"/>
              <a:buChar char="*"/>
            </a:pPr>
            <a:r>
              <a:rPr lang="en-GB" sz="2000" dirty="0">
                <a:solidFill>
                  <a:srgbClr val="004E74"/>
                </a:solidFill>
                <a:latin typeface="Georgia" panose="02040502050405020303" pitchFamily="18" charset="0"/>
              </a:rPr>
              <a:t>Risk of loss of access to opportunities for development and participation</a:t>
            </a:r>
          </a:p>
          <a:p>
            <a:pPr lvl="1">
              <a:buSzPts val="1500"/>
              <a:buChar char="*"/>
            </a:pPr>
            <a:r>
              <a:rPr lang="en-GB" sz="2000" dirty="0">
                <a:solidFill>
                  <a:srgbClr val="004E74"/>
                </a:solidFill>
                <a:latin typeface="Georgia" panose="02040502050405020303" pitchFamily="18" charset="0"/>
              </a:rPr>
              <a:t>Levels of distress being experienced by the person and others</a:t>
            </a:r>
          </a:p>
          <a:p>
            <a:pPr>
              <a:buSzPts val="1500"/>
              <a:buChar char="*"/>
            </a:pPr>
            <a:r>
              <a:rPr lang="en-GB" sz="2000" dirty="0">
                <a:solidFill>
                  <a:srgbClr val="004E74"/>
                </a:solidFill>
                <a:latin typeface="Georgia" panose="02040502050405020303" pitchFamily="18" charset="0"/>
              </a:rPr>
              <a:t>Capacity and motivation for change in the person and in their environment</a:t>
            </a:r>
            <a:endParaRPr lang="en-GB" dirty="0"/>
          </a:p>
        </p:txBody>
      </p:sp>
    </p:spTree>
    <p:extLst>
      <p:ext uri="{BB962C8B-B14F-4D97-AF65-F5344CB8AC3E}">
        <p14:creationId xmlns:p14="http://schemas.microsoft.com/office/powerpoint/2010/main" val="128928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31A0C-187A-4273-8867-ABA18DD665D3}"/>
              </a:ext>
            </a:extLst>
          </p:cNvPr>
          <p:cNvSpPr>
            <a:spLocks noGrp="1"/>
          </p:cNvSpPr>
          <p:nvPr>
            <p:ph type="ctrTitle"/>
          </p:nvPr>
        </p:nvSpPr>
        <p:spPr>
          <a:xfrm>
            <a:off x="130629" y="187326"/>
            <a:ext cx="7772400" cy="679449"/>
          </a:xfrm>
        </p:spPr>
        <p:txBody>
          <a:bodyPr/>
          <a:lstStyle/>
          <a:p>
            <a:r>
              <a:rPr lang="en-GB" dirty="0"/>
              <a:t>Assessment – 2</a:t>
            </a:r>
          </a:p>
        </p:txBody>
      </p:sp>
      <p:sp>
        <p:nvSpPr>
          <p:cNvPr id="3" name="Text Placeholder 2">
            <a:extLst>
              <a:ext uri="{FF2B5EF4-FFF2-40B4-BE49-F238E27FC236}">
                <a16:creationId xmlns:a16="http://schemas.microsoft.com/office/drawing/2014/main" xmlns="" id="{5FA07C35-0A0B-4835-AF9F-DD42BD2F8051}"/>
              </a:ext>
            </a:extLst>
          </p:cNvPr>
          <p:cNvSpPr>
            <a:spLocks noGrp="1"/>
          </p:cNvSpPr>
          <p:nvPr>
            <p:ph type="body" sz="quarter" idx="13"/>
          </p:nvPr>
        </p:nvSpPr>
        <p:spPr>
          <a:xfrm>
            <a:off x="326571" y="1036008"/>
            <a:ext cx="7839075" cy="455767"/>
          </a:xfrm>
        </p:spPr>
        <p:txBody>
          <a:bodyPr/>
          <a:lstStyle/>
          <a:p>
            <a:pPr marL="0" indent="0" algn="ctr">
              <a:buNone/>
            </a:pPr>
            <a:r>
              <a:rPr lang="en-GB" dirty="0"/>
              <a:t>Pre- assessment information should include</a:t>
            </a:r>
          </a:p>
          <a:p>
            <a:pPr marL="0" indent="0" algn="ctr">
              <a:buNone/>
            </a:pPr>
            <a:endParaRPr lang="en-GB" dirty="0"/>
          </a:p>
        </p:txBody>
      </p:sp>
      <p:pic>
        <p:nvPicPr>
          <p:cNvPr id="4" name="Picture 3">
            <a:extLst>
              <a:ext uri="{FF2B5EF4-FFF2-40B4-BE49-F238E27FC236}">
                <a16:creationId xmlns:a16="http://schemas.microsoft.com/office/drawing/2014/main" xmlns="" id="{0C69D4EE-BDF8-457A-8493-A6F917CFA321}"/>
              </a:ext>
            </a:extLst>
          </p:cNvPr>
          <p:cNvPicPr>
            <a:picLocks noChangeAspect="1"/>
          </p:cNvPicPr>
          <p:nvPr/>
        </p:nvPicPr>
        <p:blipFill>
          <a:blip r:embed="rId2"/>
          <a:stretch>
            <a:fillRect/>
          </a:stretch>
        </p:blipFill>
        <p:spPr>
          <a:xfrm>
            <a:off x="65314" y="1661008"/>
            <a:ext cx="9078685" cy="4530589"/>
          </a:xfrm>
          <a:prstGeom prst="rect">
            <a:avLst/>
          </a:prstGeom>
        </p:spPr>
      </p:pic>
    </p:spTree>
    <p:extLst>
      <p:ext uri="{BB962C8B-B14F-4D97-AF65-F5344CB8AC3E}">
        <p14:creationId xmlns:p14="http://schemas.microsoft.com/office/powerpoint/2010/main" val="410965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5F0B9-EF93-458F-A216-143ED037734D}"/>
              </a:ext>
            </a:extLst>
          </p:cNvPr>
          <p:cNvSpPr>
            <a:spLocks noGrp="1"/>
          </p:cNvSpPr>
          <p:nvPr>
            <p:ph type="ctrTitle"/>
          </p:nvPr>
        </p:nvSpPr>
        <p:spPr>
          <a:xfrm>
            <a:off x="130629" y="137393"/>
            <a:ext cx="7772400" cy="679449"/>
          </a:xfrm>
        </p:spPr>
        <p:txBody>
          <a:bodyPr/>
          <a:lstStyle/>
          <a:p>
            <a:r>
              <a:rPr lang="en-GB" dirty="0"/>
              <a:t>Assessment – 3</a:t>
            </a:r>
          </a:p>
        </p:txBody>
      </p:sp>
      <p:pic>
        <p:nvPicPr>
          <p:cNvPr id="4" name="Picture 3">
            <a:extLst>
              <a:ext uri="{FF2B5EF4-FFF2-40B4-BE49-F238E27FC236}">
                <a16:creationId xmlns:a16="http://schemas.microsoft.com/office/drawing/2014/main" xmlns="" id="{CDA1E917-5440-45C8-B7A7-42B30208D7DF}"/>
              </a:ext>
            </a:extLst>
          </p:cNvPr>
          <p:cNvPicPr>
            <a:picLocks noChangeAspect="1"/>
          </p:cNvPicPr>
          <p:nvPr/>
        </p:nvPicPr>
        <p:blipFill>
          <a:blip r:embed="rId3"/>
          <a:stretch>
            <a:fillRect/>
          </a:stretch>
        </p:blipFill>
        <p:spPr>
          <a:xfrm>
            <a:off x="0" y="947057"/>
            <a:ext cx="9144000" cy="5495840"/>
          </a:xfrm>
          <a:prstGeom prst="rect">
            <a:avLst/>
          </a:prstGeom>
        </p:spPr>
      </p:pic>
    </p:spTree>
    <p:extLst>
      <p:ext uri="{BB962C8B-B14F-4D97-AF65-F5344CB8AC3E}">
        <p14:creationId xmlns:p14="http://schemas.microsoft.com/office/powerpoint/2010/main" val="275012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D6693-DC20-4759-939E-C2B38983F1E7}"/>
              </a:ext>
            </a:extLst>
          </p:cNvPr>
          <p:cNvSpPr>
            <a:spLocks noGrp="1"/>
          </p:cNvSpPr>
          <p:nvPr>
            <p:ph type="ctrTitle"/>
          </p:nvPr>
        </p:nvSpPr>
        <p:spPr>
          <a:xfrm>
            <a:off x="0" y="247692"/>
            <a:ext cx="7772400" cy="679449"/>
          </a:xfrm>
        </p:spPr>
        <p:txBody>
          <a:bodyPr/>
          <a:lstStyle/>
          <a:p>
            <a:r>
              <a:rPr lang="en-GB" dirty="0"/>
              <a:t>Measuring Behaviour – 1</a:t>
            </a:r>
          </a:p>
        </p:txBody>
      </p:sp>
      <p:sp>
        <p:nvSpPr>
          <p:cNvPr id="4" name="Rectangle 3">
            <a:extLst>
              <a:ext uri="{FF2B5EF4-FFF2-40B4-BE49-F238E27FC236}">
                <a16:creationId xmlns:a16="http://schemas.microsoft.com/office/drawing/2014/main" xmlns="" id="{370FFB70-9543-4FD7-96AA-4FF5E43221F1}"/>
              </a:ext>
            </a:extLst>
          </p:cNvPr>
          <p:cNvSpPr/>
          <p:nvPr/>
        </p:nvSpPr>
        <p:spPr>
          <a:xfrm>
            <a:off x="463137" y="1936284"/>
            <a:ext cx="7932717" cy="3908762"/>
          </a:xfrm>
          <a:prstGeom prst="rect">
            <a:avLst/>
          </a:prstGeom>
        </p:spPr>
        <p:txBody>
          <a:bodyPr wrap="square">
            <a:spAutoFit/>
          </a:bodyPr>
          <a:lstStyle/>
          <a:p>
            <a:pPr>
              <a:spcBef>
                <a:spcPts val="3200"/>
              </a:spcBef>
              <a:spcAft>
                <a:spcPts val="0"/>
              </a:spcAft>
              <a:buSzPts val="3600"/>
            </a:pPr>
            <a:r>
              <a:rPr lang="en-US" sz="2800" dirty="0">
                <a:solidFill>
                  <a:srgbClr val="004E74"/>
                </a:solidFill>
                <a:latin typeface="Georgia" panose="02040502050405020303" pitchFamily="18" charset="0"/>
                <a:ea typeface="ヒラギノ明朝 ProN W3"/>
                <a:cs typeface="ヒラギノ明朝 ProN W3"/>
              </a:rPr>
              <a:t>Three key dimensions:</a:t>
            </a:r>
            <a:endParaRPr lang="en-GB" sz="2800" dirty="0"/>
          </a:p>
          <a:p>
            <a:pPr marL="841248" indent="-457200">
              <a:spcBef>
                <a:spcPts val="3200"/>
              </a:spcBef>
              <a:spcAft>
                <a:spcPts val="0"/>
              </a:spcAft>
              <a:buFont typeface="Arial" panose="020B0604020202020204" pitchFamily="34" charset="0"/>
              <a:buChar char="•"/>
            </a:pPr>
            <a:r>
              <a:rPr lang="en-US" sz="2800" dirty="0">
                <a:solidFill>
                  <a:srgbClr val="004E74"/>
                </a:solidFill>
                <a:latin typeface="Georgia" panose="02040502050405020303" pitchFamily="18" charset="0"/>
                <a:ea typeface="ヒラギノ明朝 ProN W3"/>
                <a:cs typeface="ヒラギノ明朝 ProN W3"/>
              </a:rPr>
              <a:t>Frequency - How often it occurs (e.g. rate per hour/day)</a:t>
            </a:r>
            <a:endParaRPr lang="en-GB" sz="2800" dirty="0"/>
          </a:p>
          <a:p>
            <a:pPr marL="841248" indent="-457200">
              <a:spcBef>
                <a:spcPts val="3200"/>
              </a:spcBef>
              <a:spcAft>
                <a:spcPts val="0"/>
              </a:spcAft>
              <a:buFont typeface="Arial" panose="020B0604020202020204" pitchFamily="34" charset="0"/>
              <a:buChar char="•"/>
            </a:pPr>
            <a:r>
              <a:rPr lang="en-US" sz="2800" dirty="0">
                <a:solidFill>
                  <a:srgbClr val="004E74"/>
                </a:solidFill>
                <a:latin typeface="Georgia" panose="02040502050405020303" pitchFamily="18" charset="0"/>
                <a:ea typeface="ヒラギノ明朝 ProN W3"/>
                <a:cs typeface="ヒラギノ明朝 ProN W3"/>
              </a:rPr>
              <a:t>Duration - How long it lasts</a:t>
            </a:r>
            <a:endParaRPr lang="en-GB" sz="2800" dirty="0"/>
          </a:p>
          <a:p>
            <a:pPr marL="841248" indent="-457200">
              <a:spcBef>
                <a:spcPts val="3200"/>
              </a:spcBef>
              <a:spcAft>
                <a:spcPts val="0"/>
              </a:spcAft>
              <a:buFont typeface="Arial" panose="020B0604020202020204" pitchFamily="34" charset="0"/>
              <a:buChar char="•"/>
            </a:pPr>
            <a:r>
              <a:rPr lang="en-US" sz="2800" dirty="0">
                <a:solidFill>
                  <a:srgbClr val="004E74"/>
                </a:solidFill>
                <a:latin typeface="Georgia" panose="02040502050405020303" pitchFamily="18" charset="0"/>
                <a:ea typeface="ヒラギノ明朝 ProN W3"/>
                <a:cs typeface="ヒラギノ明朝 ProN W3"/>
              </a:rPr>
              <a:t>Intensity - How serious it is (a qualitative judgement)</a:t>
            </a:r>
            <a:endParaRPr lang="en-GB" sz="2800" dirty="0">
              <a:effectLst/>
            </a:endParaRPr>
          </a:p>
        </p:txBody>
      </p:sp>
    </p:spTree>
    <p:extLst>
      <p:ext uri="{BB962C8B-B14F-4D97-AF65-F5344CB8AC3E}">
        <p14:creationId xmlns:p14="http://schemas.microsoft.com/office/powerpoint/2010/main" val="69875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B9774-3FCE-4993-B42F-F00B9229B6B6}"/>
              </a:ext>
            </a:extLst>
          </p:cNvPr>
          <p:cNvSpPr>
            <a:spLocks noGrp="1"/>
          </p:cNvSpPr>
          <p:nvPr>
            <p:ph type="ctrTitle"/>
          </p:nvPr>
        </p:nvSpPr>
        <p:spPr>
          <a:xfrm>
            <a:off x="83127" y="206830"/>
            <a:ext cx="7772400" cy="679449"/>
          </a:xfrm>
        </p:spPr>
        <p:txBody>
          <a:bodyPr/>
          <a:lstStyle/>
          <a:p>
            <a:r>
              <a:rPr lang="en-GB" dirty="0"/>
              <a:t>Measuring Behaviour – 2</a:t>
            </a:r>
          </a:p>
        </p:txBody>
      </p:sp>
      <p:graphicFrame>
        <p:nvGraphicFramePr>
          <p:cNvPr id="5" name="Object 2">
            <a:extLst>
              <a:ext uri="{FF2B5EF4-FFF2-40B4-BE49-F238E27FC236}">
                <a16:creationId xmlns:a16="http://schemas.microsoft.com/office/drawing/2014/main" xmlns="" id="{549AE1E5-2EBA-43CE-8121-EF727196E194}"/>
              </a:ext>
            </a:extLst>
          </p:cNvPr>
          <p:cNvGraphicFramePr>
            <a:graphicFrameLocks/>
          </p:cNvGraphicFramePr>
          <p:nvPr>
            <p:extLst>
              <p:ext uri="{D42A27DB-BD31-4B8C-83A1-F6EECF244321}">
                <p14:modId xmlns:p14="http://schemas.microsoft.com/office/powerpoint/2010/main" val="3127092653"/>
              </p:ext>
            </p:extLst>
          </p:nvPr>
        </p:nvGraphicFramePr>
        <p:xfrm>
          <a:off x="83127" y="1543792"/>
          <a:ext cx="9060873" cy="4524499"/>
        </p:xfrm>
        <a:graphic>
          <a:graphicData uri="http://schemas.openxmlformats.org/presentationml/2006/ole">
            <mc:AlternateContent xmlns:mc="http://schemas.openxmlformats.org/markup-compatibility/2006">
              <mc:Choice xmlns:v="urn:schemas-microsoft-com:vml" Requires="v">
                <p:oleObj spid="_x0000_s1031" name="Chart" r:id="rId4" imgW="14666667" imgH="7953488" progId="MSGraph.Chart.8">
                  <p:embed/>
                </p:oleObj>
              </mc:Choice>
              <mc:Fallback>
                <p:oleObj name="Chart" r:id="rId4" imgW="14666667" imgH="7953488" progId="MSGraph.Chart.8">
                  <p:embed/>
                  <p:pic>
                    <p:nvPicPr>
                      <p:cNvPr id="36866" name="Object 2">
                        <a:extLst>
                          <a:ext uri="{FF2B5EF4-FFF2-40B4-BE49-F238E27FC236}">
                            <a16:creationId xmlns:a16="http://schemas.microsoft.com/office/drawing/2014/main" xmlns="" id="{5C25FC89-FFBE-4FC4-A685-030FBFEDB8F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7" y="1543792"/>
                        <a:ext cx="9060873" cy="45244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992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01D65-C7C7-4DB5-A88F-2BBF0DF99D1B}"/>
              </a:ext>
            </a:extLst>
          </p:cNvPr>
          <p:cNvSpPr>
            <a:spLocks noGrp="1"/>
          </p:cNvSpPr>
          <p:nvPr>
            <p:ph type="ctrTitle"/>
          </p:nvPr>
        </p:nvSpPr>
        <p:spPr>
          <a:xfrm>
            <a:off x="0" y="187037"/>
            <a:ext cx="7772400" cy="679449"/>
          </a:xfrm>
        </p:spPr>
        <p:txBody>
          <a:bodyPr/>
          <a:lstStyle/>
          <a:p>
            <a:r>
              <a:rPr lang="en-GB" dirty="0"/>
              <a:t>Assessing Behaviour – 1</a:t>
            </a:r>
          </a:p>
        </p:txBody>
      </p:sp>
      <p:sp>
        <p:nvSpPr>
          <p:cNvPr id="4" name="Rectangle 3">
            <a:extLst>
              <a:ext uri="{FF2B5EF4-FFF2-40B4-BE49-F238E27FC236}">
                <a16:creationId xmlns:a16="http://schemas.microsoft.com/office/drawing/2014/main" xmlns="" id="{372FF29C-7977-406E-8654-17E7A8A9D07F}"/>
              </a:ext>
            </a:extLst>
          </p:cNvPr>
          <p:cNvSpPr/>
          <p:nvPr/>
        </p:nvSpPr>
        <p:spPr>
          <a:xfrm>
            <a:off x="95003" y="1259304"/>
            <a:ext cx="9048997" cy="5078313"/>
          </a:xfrm>
          <a:prstGeom prst="rect">
            <a:avLst/>
          </a:prstGeom>
        </p:spPr>
        <p:txBody>
          <a:bodyPr wrap="square">
            <a:spAutoFit/>
          </a:bodyPr>
          <a:lstStyle/>
          <a:p>
            <a:pPr>
              <a:buSzPts val="2700"/>
              <a:buChar char="*"/>
            </a:pPr>
            <a:r>
              <a:rPr lang="en-GB" sz="3600" dirty="0">
                <a:solidFill>
                  <a:srgbClr val="004E74"/>
                </a:solidFill>
                <a:latin typeface="Georgia" panose="02040502050405020303" pitchFamily="18" charset="0"/>
              </a:rPr>
              <a:t>The ABC model of behaviour:</a:t>
            </a:r>
          </a:p>
          <a:p>
            <a:pPr lvl="1">
              <a:buSzPts val="2700"/>
              <a:buChar char="*"/>
            </a:pPr>
            <a:r>
              <a:rPr lang="en-GB" sz="3600" dirty="0">
                <a:solidFill>
                  <a:srgbClr val="004E74"/>
                </a:solidFill>
                <a:latin typeface="Georgia" panose="02040502050405020303" pitchFamily="18" charset="0"/>
              </a:rPr>
              <a:t>Antecedent - Observable events happening before the behaviour being assessed occurs.</a:t>
            </a:r>
          </a:p>
          <a:p>
            <a:pPr lvl="1">
              <a:buSzPts val="2700"/>
              <a:buChar char="*"/>
            </a:pPr>
            <a:r>
              <a:rPr lang="en-GB" sz="3600" dirty="0">
                <a:solidFill>
                  <a:srgbClr val="004E74"/>
                </a:solidFill>
                <a:latin typeface="Georgia" panose="02040502050405020303" pitchFamily="18" charset="0"/>
              </a:rPr>
              <a:t>Behaviour - The behaviour being assessed.</a:t>
            </a:r>
          </a:p>
          <a:p>
            <a:pPr lvl="1">
              <a:buSzPts val="2700"/>
              <a:buChar char="*"/>
            </a:pPr>
            <a:r>
              <a:rPr lang="en-GB" sz="3600" dirty="0">
                <a:solidFill>
                  <a:srgbClr val="004E74"/>
                </a:solidFill>
                <a:latin typeface="Georgia" panose="02040502050405020303" pitchFamily="18" charset="0"/>
              </a:rPr>
              <a:t>Consequence - Observable events happening after the assessed behaviour occurs.</a:t>
            </a:r>
          </a:p>
        </p:txBody>
      </p:sp>
    </p:spTree>
    <p:extLst>
      <p:ext uri="{BB962C8B-B14F-4D97-AF65-F5344CB8AC3E}">
        <p14:creationId xmlns:p14="http://schemas.microsoft.com/office/powerpoint/2010/main" val="409702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160C9-FF77-433A-8838-5C8D7A75D43E}"/>
              </a:ext>
            </a:extLst>
          </p:cNvPr>
          <p:cNvSpPr>
            <a:spLocks noGrp="1"/>
          </p:cNvSpPr>
          <p:nvPr>
            <p:ph type="ctrTitle"/>
          </p:nvPr>
        </p:nvSpPr>
        <p:spPr>
          <a:xfrm>
            <a:off x="1" y="122012"/>
            <a:ext cx="7772400" cy="679449"/>
          </a:xfrm>
        </p:spPr>
        <p:txBody>
          <a:bodyPr/>
          <a:lstStyle/>
          <a:p>
            <a:r>
              <a:rPr lang="en-GB" dirty="0"/>
              <a:t>Assessing Behaviours – 2</a:t>
            </a:r>
          </a:p>
        </p:txBody>
      </p:sp>
      <p:sp>
        <p:nvSpPr>
          <p:cNvPr id="5" name="Rectangle 4">
            <a:extLst>
              <a:ext uri="{FF2B5EF4-FFF2-40B4-BE49-F238E27FC236}">
                <a16:creationId xmlns:a16="http://schemas.microsoft.com/office/drawing/2014/main" xmlns="" id="{B8DB83BF-E0EF-44AA-A070-D6F8306FAC80}"/>
              </a:ext>
            </a:extLst>
          </p:cNvPr>
          <p:cNvSpPr/>
          <p:nvPr/>
        </p:nvSpPr>
        <p:spPr>
          <a:xfrm>
            <a:off x="1" y="2303813"/>
            <a:ext cx="9144000" cy="4001095"/>
          </a:xfrm>
          <a:prstGeom prst="rect">
            <a:avLst/>
          </a:prstGeom>
        </p:spPr>
        <p:txBody>
          <a:bodyPr wrap="square">
            <a:spAutoFit/>
          </a:bodyPr>
          <a:lstStyle/>
          <a:p>
            <a:pPr>
              <a:spcAft>
                <a:spcPts val="1200"/>
              </a:spcAft>
              <a:buSzPts val="2700"/>
              <a:buChar char="*"/>
            </a:pPr>
            <a:r>
              <a:rPr lang="en-GB" sz="3200" dirty="0">
                <a:solidFill>
                  <a:srgbClr val="004E74"/>
                </a:solidFill>
                <a:latin typeface="Georgia" panose="02040502050405020303" pitchFamily="18" charset="0"/>
              </a:rPr>
              <a:t>Used for low frequency behaviours.</a:t>
            </a:r>
          </a:p>
          <a:p>
            <a:pPr>
              <a:spcAft>
                <a:spcPts val="1200"/>
              </a:spcAft>
              <a:buSzPts val="2700"/>
              <a:buChar char="*"/>
            </a:pPr>
            <a:r>
              <a:rPr lang="en-GB" sz="3200" dirty="0">
                <a:solidFill>
                  <a:srgbClr val="004E74"/>
                </a:solidFill>
                <a:latin typeface="Georgia" panose="02040502050405020303" pitchFamily="18" charset="0"/>
              </a:rPr>
              <a:t>Requires detailed information as soon after the incident as possible.</a:t>
            </a:r>
          </a:p>
          <a:p>
            <a:pPr>
              <a:spcAft>
                <a:spcPts val="1200"/>
              </a:spcAft>
              <a:buSzPts val="2700"/>
              <a:buChar char="*"/>
            </a:pPr>
            <a:r>
              <a:rPr lang="en-GB" sz="3200" dirty="0">
                <a:solidFill>
                  <a:srgbClr val="004E74"/>
                </a:solidFill>
                <a:latin typeface="Georgia" panose="02040502050405020303" pitchFamily="18" charset="0"/>
              </a:rPr>
              <a:t>Can quite quickly identify common functions for CBs.</a:t>
            </a:r>
          </a:p>
          <a:p>
            <a:pPr>
              <a:spcAft>
                <a:spcPts val="1200"/>
              </a:spcAft>
              <a:buSzPts val="2700"/>
              <a:buChar char="*"/>
            </a:pPr>
            <a:r>
              <a:rPr lang="en-GB" sz="3200" dirty="0">
                <a:solidFill>
                  <a:srgbClr val="004E74"/>
                </a:solidFill>
                <a:latin typeface="Georgia" panose="02040502050405020303" pitchFamily="18" charset="0"/>
              </a:rPr>
              <a:t>Does not consider the effects of thoughts and feelings on peoples’ behaviour</a:t>
            </a:r>
            <a:r>
              <a:rPr lang="en-GB" dirty="0">
                <a:solidFill>
                  <a:srgbClr val="004E74"/>
                </a:solidFill>
                <a:latin typeface="Georgia" panose="02040502050405020303" pitchFamily="18" charset="0"/>
              </a:rPr>
              <a:t>.</a:t>
            </a:r>
          </a:p>
        </p:txBody>
      </p:sp>
    </p:spTree>
    <p:extLst>
      <p:ext uri="{BB962C8B-B14F-4D97-AF65-F5344CB8AC3E}">
        <p14:creationId xmlns:p14="http://schemas.microsoft.com/office/powerpoint/2010/main" val="396261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057" y="138859"/>
            <a:ext cx="7772400" cy="954474"/>
          </a:xfrm>
        </p:spPr>
        <p:txBody>
          <a:bodyPr/>
          <a:lstStyle/>
          <a:p>
            <a:r>
              <a:rPr lang="en-GB" dirty="0"/>
              <a:t>Behavioural Issues in</a:t>
            </a:r>
            <a:br>
              <a:rPr lang="en-GB" dirty="0"/>
            </a:br>
            <a:r>
              <a:rPr lang="en-GB" dirty="0"/>
              <a:t>Intellectual Disability</a:t>
            </a:r>
            <a:endParaRPr lang="en-US" dirty="0"/>
          </a:p>
        </p:txBody>
      </p:sp>
      <p:sp>
        <p:nvSpPr>
          <p:cNvPr id="5" name="Subtitle 4"/>
          <p:cNvSpPr>
            <a:spLocks noGrp="1"/>
          </p:cNvSpPr>
          <p:nvPr>
            <p:ph type="subTitle" idx="1"/>
          </p:nvPr>
        </p:nvSpPr>
        <p:spPr>
          <a:xfrm>
            <a:off x="457200" y="1540668"/>
            <a:ext cx="8069943" cy="581025"/>
          </a:xfrm>
        </p:spPr>
        <p:txBody>
          <a:bodyPr/>
          <a:lstStyle/>
          <a:p>
            <a:r>
              <a:rPr lang="en-US" dirty="0"/>
              <a:t>Aims and Objectives (from handbook)</a:t>
            </a:r>
          </a:p>
        </p:txBody>
      </p:sp>
      <p:sp>
        <p:nvSpPr>
          <p:cNvPr id="6" name="Text Placeholder 5"/>
          <p:cNvSpPr>
            <a:spLocks noGrp="1"/>
          </p:cNvSpPr>
          <p:nvPr>
            <p:ph type="body" sz="quarter" idx="13"/>
          </p:nvPr>
        </p:nvSpPr>
        <p:spPr>
          <a:xfrm>
            <a:off x="457200" y="2486024"/>
            <a:ext cx="7839075" cy="3401819"/>
          </a:xfrm>
        </p:spPr>
        <p:txBody>
          <a:bodyPr/>
          <a:lstStyle/>
          <a:p>
            <a:pPr marL="358775" indent="-358775">
              <a:lnSpc>
                <a:spcPct val="200000"/>
              </a:lnSpc>
              <a:buNone/>
            </a:pPr>
            <a:r>
              <a:rPr lang="en-GB" dirty="0"/>
              <a:t> Understanding  challenging behaviour and awareness of methods of recording/ assessing </a:t>
            </a:r>
          </a:p>
          <a:p>
            <a:pPr marL="0" indent="0">
              <a:lnSpc>
                <a:spcPct val="200000"/>
              </a:lnSpc>
              <a:buNone/>
            </a:pPr>
            <a:r>
              <a:rPr lang="en-GB" dirty="0"/>
              <a:t> Aetiology of challenging behaviours </a:t>
            </a:r>
          </a:p>
          <a:p>
            <a:pPr marL="0" indent="0">
              <a:lnSpc>
                <a:spcPct val="200000"/>
              </a:lnSpc>
              <a:buNone/>
            </a:pPr>
            <a:r>
              <a:rPr lang="en-GB" dirty="0"/>
              <a:t> Management options </a:t>
            </a: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E721E-F436-41BC-880C-77FBC4B8703E}"/>
              </a:ext>
            </a:extLst>
          </p:cNvPr>
          <p:cNvSpPr>
            <a:spLocks noGrp="1"/>
          </p:cNvSpPr>
          <p:nvPr>
            <p:ph type="ctrTitle"/>
          </p:nvPr>
        </p:nvSpPr>
        <p:spPr>
          <a:xfrm>
            <a:off x="0" y="43043"/>
            <a:ext cx="8354291" cy="679449"/>
          </a:xfrm>
        </p:spPr>
        <p:txBody>
          <a:bodyPr/>
          <a:lstStyle/>
          <a:p>
            <a:r>
              <a:rPr lang="en-GB" sz="3200" dirty="0"/>
              <a:t>Assessment of function of </a:t>
            </a:r>
            <a:br>
              <a:rPr lang="en-GB" sz="3200" dirty="0"/>
            </a:br>
            <a:r>
              <a:rPr lang="en-GB" sz="3200" dirty="0"/>
              <a:t>behaviour – 1</a:t>
            </a:r>
          </a:p>
        </p:txBody>
      </p:sp>
      <p:sp>
        <p:nvSpPr>
          <p:cNvPr id="4" name="Rectangle 3">
            <a:extLst>
              <a:ext uri="{FF2B5EF4-FFF2-40B4-BE49-F238E27FC236}">
                <a16:creationId xmlns:a16="http://schemas.microsoft.com/office/drawing/2014/main" xmlns="" id="{C4656E89-54FF-4C65-8C0C-EE603E8ADAED}"/>
              </a:ext>
            </a:extLst>
          </p:cNvPr>
          <p:cNvSpPr/>
          <p:nvPr/>
        </p:nvSpPr>
        <p:spPr>
          <a:xfrm>
            <a:off x="1" y="1126981"/>
            <a:ext cx="9144000" cy="5262979"/>
          </a:xfrm>
          <a:prstGeom prst="rect">
            <a:avLst/>
          </a:prstGeom>
        </p:spPr>
        <p:txBody>
          <a:bodyPr wrap="square">
            <a:spAutoFit/>
          </a:bodyPr>
          <a:lstStyle/>
          <a:p>
            <a:pPr>
              <a:buSzPts val="1800"/>
              <a:buChar char="*"/>
            </a:pPr>
            <a:r>
              <a:rPr lang="en-US" sz="2400" dirty="0">
                <a:solidFill>
                  <a:srgbClr val="004E74"/>
                </a:solidFill>
                <a:latin typeface="Georgia" panose="02040502050405020303" pitchFamily="18" charset="0"/>
              </a:rPr>
              <a:t>Functional Assessment</a:t>
            </a:r>
          </a:p>
          <a:p>
            <a:pPr lvl="1">
              <a:buSzPts val="1800"/>
              <a:buChar char="*"/>
            </a:pPr>
            <a:r>
              <a:rPr lang="en-GB" sz="2400" dirty="0">
                <a:solidFill>
                  <a:srgbClr val="004E74"/>
                </a:solidFill>
                <a:latin typeface="Georgia" panose="02040502050405020303" pitchFamily="18" charset="0"/>
              </a:rPr>
              <a:t>Specific behaviour-analytic procedure, where structured observation and other methods of assessment (interviews or use of standardised questionnaires) are employed to generate hypotheses about the challenging behaviour, antecedents and consequences which may be reinforcing it.</a:t>
            </a:r>
          </a:p>
          <a:p>
            <a:pPr>
              <a:buSzPts val="1800"/>
              <a:buChar char="*"/>
            </a:pPr>
            <a:r>
              <a:rPr lang="en-GB" sz="2400" dirty="0">
                <a:solidFill>
                  <a:srgbClr val="004E74"/>
                </a:solidFill>
                <a:latin typeface="Georgia" panose="02040502050405020303" pitchFamily="18" charset="0"/>
              </a:rPr>
              <a:t>Functional assessment and functional analysis are used interchangeably by some clinicians. </a:t>
            </a:r>
          </a:p>
          <a:p>
            <a:pPr>
              <a:buSzPts val="1800"/>
              <a:buChar char="*"/>
            </a:pPr>
            <a:r>
              <a:rPr lang="en-GB" sz="2400" dirty="0">
                <a:solidFill>
                  <a:srgbClr val="004E74"/>
                </a:solidFill>
                <a:latin typeface="Georgia" panose="02040502050405020303" pitchFamily="18" charset="0"/>
              </a:rPr>
              <a:t>Functional assessment - more inclusive term that refers to a range of approaches to establish the function of the behaviour</a:t>
            </a:r>
          </a:p>
          <a:p>
            <a:pPr>
              <a:buSzPts val="1800"/>
              <a:buChar char="*"/>
            </a:pPr>
            <a:r>
              <a:rPr lang="en-GB" sz="2400" dirty="0">
                <a:solidFill>
                  <a:srgbClr val="004E74"/>
                </a:solidFill>
                <a:latin typeface="Georgia" panose="02040502050405020303" pitchFamily="18" charset="0"/>
              </a:rPr>
              <a:t>Functional analysis - more structured techniques that may include manipulating antecedents and consequences in order to establish their functional relationships (E.g. analogue assessment, Iwata et al, 1990).</a:t>
            </a:r>
          </a:p>
        </p:txBody>
      </p:sp>
    </p:spTree>
    <p:extLst>
      <p:ext uri="{BB962C8B-B14F-4D97-AF65-F5344CB8AC3E}">
        <p14:creationId xmlns:p14="http://schemas.microsoft.com/office/powerpoint/2010/main" val="93044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0A7AA-6D78-4CB8-A84F-FDC48FFA59FB}"/>
              </a:ext>
            </a:extLst>
          </p:cNvPr>
          <p:cNvSpPr>
            <a:spLocks noGrp="1"/>
          </p:cNvSpPr>
          <p:nvPr>
            <p:ph type="ctrTitle"/>
          </p:nvPr>
        </p:nvSpPr>
        <p:spPr>
          <a:xfrm>
            <a:off x="0" y="120445"/>
            <a:ext cx="8930243" cy="679449"/>
          </a:xfrm>
        </p:spPr>
        <p:txBody>
          <a:bodyPr/>
          <a:lstStyle/>
          <a:p>
            <a:r>
              <a:rPr lang="en-GB" sz="3200" dirty="0"/>
              <a:t>Assessment of function of </a:t>
            </a:r>
            <a:br>
              <a:rPr lang="en-GB" sz="3200" dirty="0"/>
            </a:br>
            <a:r>
              <a:rPr lang="en-GB" sz="3200" dirty="0"/>
              <a:t>behaviour – 2</a:t>
            </a:r>
          </a:p>
        </p:txBody>
      </p:sp>
      <p:sp>
        <p:nvSpPr>
          <p:cNvPr id="4" name="Rectangle 3">
            <a:extLst>
              <a:ext uri="{FF2B5EF4-FFF2-40B4-BE49-F238E27FC236}">
                <a16:creationId xmlns:a16="http://schemas.microsoft.com/office/drawing/2014/main" xmlns="" id="{CE3BFA2B-CEC0-4F30-B04F-67D2B5B7BC68}"/>
              </a:ext>
            </a:extLst>
          </p:cNvPr>
          <p:cNvSpPr/>
          <p:nvPr/>
        </p:nvSpPr>
        <p:spPr>
          <a:xfrm>
            <a:off x="83127" y="1343621"/>
            <a:ext cx="9060873" cy="4555093"/>
          </a:xfrm>
          <a:prstGeom prst="rect">
            <a:avLst/>
          </a:prstGeom>
        </p:spPr>
        <p:txBody>
          <a:bodyPr wrap="square">
            <a:spAutoFit/>
          </a:bodyPr>
          <a:lstStyle/>
          <a:p>
            <a:pPr>
              <a:buSzPts val="2300"/>
              <a:buChar char="*"/>
            </a:pPr>
            <a:r>
              <a:rPr lang="en-GB" sz="3000" dirty="0">
                <a:solidFill>
                  <a:srgbClr val="004E74"/>
                </a:solidFill>
                <a:latin typeface="Georgia" panose="02040502050405020303" pitchFamily="18" charset="0"/>
              </a:rPr>
              <a:t>Evidence-base supports the use of functional analysis for interventions where the primary focus is the reduction/elimination of severe CBs in people with moderate, severe or profound intellectual disability. </a:t>
            </a:r>
            <a:r>
              <a:rPr lang="en-GB" sz="2000" dirty="0">
                <a:solidFill>
                  <a:srgbClr val="004E74"/>
                </a:solidFill>
                <a:latin typeface="Georgia" panose="02040502050405020303" pitchFamily="18" charset="0"/>
              </a:rPr>
              <a:t>(Scotti et al, 1991; </a:t>
            </a:r>
            <a:r>
              <a:rPr lang="en-GB" sz="2000" dirty="0" err="1">
                <a:solidFill>
                  <a:srgbClr val="004E74"/>
                </a:solidFill>
                <a:latin typeface="Georgia" panose="02040502050405020303" pitchFamily="18" charset="0"/>
              </a:rPr>
              <a:t>Didden</a:t>
            </a:r>
            <a:r>
              <a:rPr lang="en-GB" sz="2000" dirty="0">
                <a:solidFill>
                  <a:srgbClr val="004E74"/>
                </a:solidFill>
                <a:latin typeface="Georgia" panose="02040502050405020303" pitchFamily="18" charset="0"/>
              </a:rPr>
              <a:t> et al, 1997; Ager &amp; </a:t>
            </a:r>
            <a:r>
              <a:rPr lang="en-GB" sz="2000" dirty="0" err="1">
                <a:solidFill>
                  <a:srgbClr val="004E74"/>
                </a:solidFill>
                <a:latin typeface="Georgia" panose="02040502050405020303" pitchFamily="18" charset="0"/>
              </a:rPr>
              <a:t>O’May</a:t>
            </a:r>
            <a:r>
              <a:rPr lang="en-GB" sz="2000" dirty="0">
                <a:solidFill>
                  <a:srgbClr val="004E74"/>
                </a:solidFill>
                <a:latin typeface="Georgia" panose="02040502050405020303" pitchFamily="18" charset="0"/>
              </a:rPr>
              <a:t>, 2001). </a:t>
            </a:r>
            <a:endParaRPr lang="en-GB" sz="3000" dirty="0">
              <a:solidFill>
                <a:srgbClr val="004E74"/>
              </a:solidFill>
              <a:latin typeface="Georgia" panose="02040502050405020303" pitchFamily="18" charset="0"/>
            </a:endParaRPr>
          </a:p>
          <a:p>
            <a:pPr>
              <a:buSzPts val="2300"/>
              <a:buChar char="*"/>
            </a:pPr>
            <a:r>
              <a:rPr lang="en-GB" sz="3000" dirty="0">
                <a:solidFill>
                  <a:srgbClr val="004E74"/>
                </a:solidFill>
                <a:latin typeface="Georgia" panose="02040502050405020303" pitchFamily="18" charset="0"/>
              </a:rPr>
              <a:t>Functional analysis should follow three stages </a:t>
            </a:r>
            <a:r>
              <a:rPr lang="en-GB" sz="2000" dirty="0">
                <a:solidFill>
                  <a:srgbClr val="004E74"/>
                </a:solidFill>
                <a:latin typeface="Georgia" panose="02040502050405020303" pitchFamily="18" charset="0"/>
              </a:rPr>
              <a:t>(Horner, 1994; </a:t>
            </a:r>
            <a:r>
              <a:rPr lang="en-GB" sz="2000" dirty="0" err="1">
                <a:solidFill>
                  <a:srgbClr val="004E74"/>
                </a:solidFill>
                <a:latin typeface="Georgia" panose="02040502050405020303" pitchFamily="18" charset="0"/>
              </a:rPr>
              <a:t>Repp</a:t>
            </a:r>
            <a:r>
              <a:rPr lang="en-GB" sz="2000" dirty="0">
                <a:solidFill>
                  <a:srgbClr val="004E74"/>
                </a:solidFill>
                <a:latin typeface="Georgia" panose="02040502050405020303" pitchFamily="18" charset="0"/>
              </a:rPr>
              <a:t>, 1994; Toogood &amp; </a:t>
            </a:r>
            <a:r>
              <a:rPr lang="en-GB" sz="2000" dirty="0" err="1">
                <a:solidFill>
                  <a:srgbClr val="004E74"/>
                </a:solidFill>
                <a:latin typeface="Georgia" panose="02040502050405020303" pitchFamily="18" charset="0"/>
              </a:rPr>
              <a:t>Timlin</a:t>
            </a:r>
            <a:r>
              <a:rPr lang="en-GB" sz="2000" dirty="0">
                <a:solidFill>
                  <a:srgbClr val="004E74"/>
                </a:solidFill>
                <a:latin typeface="Georgia" panose="02040502050405020303" pitchFamily="18" charset="0"/>
              </a:rPr>
              <a:t>, 1996) </a:t>
            </a:r>
          </a:p>
          <a:p>
            <a:pPr lvl="1">
              <a:buSzPts val="2300"/>
              <a:buChar char="*"/>
            </a:pPr>
            <a:r>
              <a:rPr lang="en-US" sz="3000" dirty="0">
                <a:solidFill>
                  <a:srgbClr val="004E74"/>
                </a:solidFill>
                <a:latin typeface="Georgia" panose="02040502050405020303" pitchFamily="18" charset="0"/>
              </a:rPr>
              <a:t>Stage 1 – hypothesis development¹</a:t>
            </a:r>
          </a:p>
          <a:p>
            <a:pPr lvl="1">
              <a:buSzPts val="2300"/>
              <a:buChar char="*"/>
            </a:pPr>
            <a:r>
              <a:rPr lang="en-US" sz="3000" dirty="0">
                <a:solidFill>
                  <a:srgbClr val="004E74"/>
                </a:solidFill>
                <a:latin typeface="Georgia" panose="02040502050405020303" pitchFamily="18" charset="0"/>
              </a:rPr>
              <a:t>Stage 2 – hypothesis testing²</a:t>
            </a:r>
          </a:p>
          <a:p>
            <a:pPr lvl="1">
              <a:buSzPts val="2300"/>
              <a:buChar char="*"/>
            </a:pPr>
            <a:r>
              <a:rPr lang="en-US" sz="3000" dirty="0">
                <a:solidFill>
                  <a:srgbClr val="004E74"/>
                </a:solidFill>
                <a:latin typeface="Georgia" panose="02040502050405020303" pitchFamily="18" charset="0"/>
              </a:rPr>
              <a:t>Stage 3 – hypothesis refining³</a:t>
            </a:r>
          </a:p>
        </p:txBody>
      </p:sp>
    </p:spTree>
    <p:extLst>
      <p:ext uri="{BB962C8B-B14F-4D97-AF65-F5344CB8AC3E}">
        <p14:creationId xmlns:p14="http://schemas.microsoft.com/office/powerpoint/2010/main" val="100752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1230D-EDD8-4825-A702-CB9B990B095B}"/>
              </a:ext>
            </a:extLst>
          </p:cNvPr>
          <p:cNvSpPr>
            <a:spLocks noGrp="1"/>
          </p:cNvSpPr>
          <p:nvPr>
            <p:ph type="ctrTitle"/>
          </p:nvPr>
        </p:nvSpPr>
        <p:spPr/>
        <p:txBody>
          <a:bodyPr/>
          <a:lstStyle/>
          <a:p>
            <a:r>
              <a:rPr lang="en-GB" dirty="0"/>
              <a:t>Assessment of Physical Disorders</a:t>
            </a:r>
          </a:p>
        </p:txBody>
      </p:sp>
      <p:sp>
        <p:nvSpPr>
          <p:cNvPr id="4" name="Rectangle 3">
            <a:extLst>
              <a:ext uri="{FF2B5EF4-FFF2-40B4-BE49-F238E27FC236}">
                <a16:creationId xmlns:a16="http://schemas.microsoft.com/office/drawing/2014/main" xmlns="" id="{CB89BAB8-DADE-4EED-A7F4-3EBEA6225D26}"/>
              </a:ext>
            </a:extLst>
          </p:cNvPr>
          <p:cNvSpPr/>
          <p:nvPr/>
        </p:nvSpPr>
        <p:spPr>
          <a:xfrm>
            <a:off x="2969" y="1980371"/>
            <a:ext cx="8680862" cy="3970318"/>
          </a:xfrm>
          <a:prstGeom prst="rect">
            <a:avLst/>
          </a:prstGeom>
        </p:spPr>
        <p:txBody>
          <a:bodyPr wrap="square">
            <a:spAutoFit/>
          </a:bodyPr>
          <a:lstStyle/>
          <a:p>
            <a:pPr>
              <a:buSzPts val="1600"/>
              <a:buChar char="*"/>
            </a:pPr>
            <a:r>
              <a:rPr lang="en-GB" sz="2100" dirty="0">
                <a:solidFill>
                  <a:srgbClr val="004E74"/>
                </a:solidFill>
                <a:latin typeface="Georgia" panose="02040502050405020303" pitchFamily="18" charset="0"/>
              </a:rPr>
              <a:t>The Role of physical disorders should be actively considered and commonly include:</a:t>
            </a:r>
          </a:p>
          <a:p>
            <a:pPr lvl="1">
              <a:buSzPts val="1600"/>
              <a:buChar char="*"/>
            </a:pPr>
            <a:r>
              <a:rPr lang="en-US" sz="2100" dirty="0">
                <a:solidFill>
                  <a:srgbClr val="004E74"/>
                </a:solidFill>
                <a:latin typeface="Georgia" panose="02040502050405020303" pitchFamily="18" charset="0"/>
              </a:rPr>
              <a:t>Headaches and migraine</a:t>
            </a:r>
          </a:p>
          <a:p>
            <a:pPr lvl="1">
              <a:buSzPts val="1600"/>
              <a:buChar char="*"/>
            </a:pPr>
            <a:r>
              <a:rPr lang="en-US" sz="2100" dirty="0">
                <a:solidFill>
                  <a:srgbClr val="004E74"/>
                </a:solidFill>
                <a:latin typeface="Georgia" panose="02040502050405020303" pitchFamily="18" charset="0"/>
              </a:rPr>
              <a:t>Cerebrovascular and epilepsy-related events</a:t>
            </a:r>
          </a:p>
          <a:p>
            <a:pPr lvl="1">
              <a:buSzPts val="1600"/>
              <a:buChar char="*"/>
            </a:pPr>
            <a:r>
              <a:rPr lang="en-US" sz="2100" dirty="0">
                <a:solidFill>
                  <a:srgbClr val="004E74"/>
                </a:solidFill>
                <a:latin typeface="Georgia" panose="02040502050405020303" pitchFamily="18" charset="0"/>
              </a:rPr>
              <a:t>Earache and toothache</a:t>
            </a:r>
          </a:p>
          <a:p>
            <a:pPr lvl="1">
              <a:buSzPts val="1600"/>
              <a:buChar char="*"/>
            </a:pPr>
            <a:r>
              <a:rPr lang="en-US" sz="2100" dirty="0">
                <a:solidFill>
                  <a:srgbClr val="004E74"/>
                </a:solidFill>
                <a:latin typeface="Georgia" panose="02040502050405020303" pitchFamily="18" charset="0"/>
              </a:rPr>
              <a:t>Eyesight disorders</a:t>
            </a:r>
          </a:p>
          <a:p>
            <a:pPr lvl="1">
              <a:buSzPts val="1600"/>
              <a:buChar char="*"/>
            </a:pPr>
            <a:r>
              <a:rPr lang="en-GB" sz="2100" dirty="0">
                <a:solidFill>
                  <a:srgbClr val="004E74"/>
                </a:solidFill>
                <a:latin typeface="Georgia" panose="02040502050405020303" pitchFamily="18" charset="0"/>
              </a:rPr>
              <a:t>GI related pain: gastro-oesophageal reflux, colic, peptic ulcers and constipation</a:t>
            </a:r>
          </a:p>
          <a:p>
            <a:pPr lvl="1">
              <a:buSzPts val="1600"/>
              <a:buChar char="*"/>
            </a:pPr>
            <a:r>
              <a:rPr lang="en-US" sz="2100" dirty="0">
                <a:solidFill>
                  <a:srgbClr val="004E74"/>
                </a:solidFill>
                <a:latin typeface="Georgia" panose="02040502050405020303" pitchFamily="18" charset="0"/>
              </a:rPr>
              <a:t>UTI and prostatism</a:t>
            </a:r>
          </a:p>
          <a:p>
            <a:pPr lvl="1">
              <a:buSzPts val="1600"/>
              <a:buChar char="*"/>
            </a:pPr>
            <a:r>
              <a:rPr lang="en-US" sz="2100" dirty="0">
                <a:solidFill>
                  <a:srgbClr val="004E74"/>
                </a:solidFill>
                <a:latin typeface="Georgia" panose="02040502050405020303" pitchFamily="18" charset="0"/>
              </a:rPr>
              <a:t>Bone and joint pain</a:t>
            </a:r>
          </a:p>
          <a:p>
            <a:pPr lvl="1">
              <a:buSzPts val="1600"/>
              <a:buChar char="*"/>
            </a:pPr>
            <a:r>
              <a:rPr lang="en-US" sz="2100" dirty="0">
                <a:solidFill>
                  <a:srgbClr val="004E74"/>
                </a:solidFill>
                <a:latin typeface="Georgia" panose="02040502050405020303" pitchFamily="18" charset="0"/>
              </a:rPr>
              <a:t>Neoplasms</a:t>
            </a:r>
          </a:p>
          <a:p>
            <a:pPr>
              <a:buSzPts val="1600"/>
              <a:buChar char="*"/>
            </a:pPr>
            <a:r>
              <a:rPr lang="en-US" sz="2100" dirty="0">
                <a:solidFill>
                  <a:srgbClr val="004E74"/>
                </a:solidFill>
                <a:latin typeface="Georgia" panose="02040502050405020303" pitchFamily="18" charset="0"/>
              </a:rPr>
              <a:t>Wounds and fractures.</a:t>
            </a:r>
            <a:endParaRPr lang="en-GB" dirty="0"/>
          </a:p>
        </p:txBody>
      </p:sp>
    </p:spTree>
    <p:extLst>
      <p:ext uri="{BB962C8B-B14F-4D97-AF65-F5344CB8AC3E}">
        <p14:creationId xmlns:p14="http://schemas.microsoft.com/office/powerpoint/2010/main" val="293635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D018E1F0-EDC1-41AD-87F4-4ECA129F2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994" y="3645725"/>
            <a:ext cx="4076700" cy="249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a:extLst>
              <a:ext uri="{FF2B5EF4-FFF2-40B4-BE49-F238E27FC236}">
                <a16:creationId xmlns:a16="http://schemas.microsoft.com/office/drawing/2014/main" xmlns="" id="{9C7719A1-0559-468D-BFDA-C8C935839ED5}"/>
              </a:ext>
            </a:extLst>
          </p:cNvPr>
          <p:cNvSpPr>
            <a:spLocks noGrp="1"/>
          </p:cNvSpPr>
          <p:nvPr>
            <p:ph type="ctrTitle"/>
          </p:nvPr>
        </p:nvSpPr>
        <p:spPr>
          <a:xfrm>
            <a:off x="163965" y="847396"/>
            <a:ext cx="8425543" cy="679449"/>
          </a:xfrm>
        </p:spPr>
        <p:txBody>
          <a:bodyPr/>
          <a:lstStyle/>
          <a:p>
            <a:r>
              <a:rPr lang="en-GB" dirty="0"/>
              <a:t>Assessment of Psychiatric Disorders</a:t>
            </a:r>
          </a:p>
        </p:txBody>
      </p:sp>
      <p:sp>
        <p:nvSpPr>
          <p:cNvPr id="4" name="Rectangle 3">
            <a:extLst>
              <a:ext uri="{FF2B5EF4-FFF2-40B4-BE49-F238E27FC236}">
                <a16:creationId xmlns:a16="http://schemas.microsoft.com/office/drawing/2014/main" xmlns="" id="{5405FB30-7695-48B1-8ADD-A175813665A7}"/>
              </a:ext>
            </a:extLst>
          </p:cNvPr>
          <p:cNvSpPr/>
          <p:nvPr/>
        </p:nvSpPr>
        <p:spPr>
          <a:xfrm>
            <a:off x="-1" y="1859340"/>
            <a:ext cx="9025247" cy="2246769"/>
          </a:xfrm>
          <a:prstGeom prst="rect">
            <a:avLst/>
          </a:prstGeom>
        </p:spPr>
        <p:txBody>
          <a:bodyPr wrap="square">
            <a:spAutoFit/>
          </a:bodyPr>
          <a:lstStyle/>
          <a:p>
            <a:pPr>
              <a:buSzPts val="1900"/>
              <a:buChar char="*"/>
            </a:pPr>
            <a:r>
              <a:rPr lang="en-GB" sz="2000" dirty="0" err="1">
                <a:solidFill>
                  <a:srgbClr val="004E74"/>
                </a:solidFill>
                <a:latin typeface="Georgia" panose="02040502050405020303" pitchFamily="18" charset="0"/>
              </a:rPr>
              <a:t>Xenitidis</a:t>
            </a:r>
            <a:r>
              <a:rPr lang="en-GB" sz="2000" dirty="0">
                <a:solidFill>
                  <a:srgbClr val="004E74"/>
                </a:solidFill>
                <a:latin typeface="Georgia" panose="02040502050405020303" pitchFamily="18" charset="0"/>
              </a:rPr>
              <a:t> et al (2001) presented schematically the relationship between challenging behaviour and psychiatric disorders across the spectrum of intellectual ability. </a:t>
            </a:r>
          </a:p>
          <a:p>
            <a:pPr>
              <a:buSzPts val="1900"/>
              <a:buChar char="*"/>
            </a:pPr>
            <a:r>
              <a:rPr lang="en-GB" sz="2000" dirty="0">
                <a:solidFill>
                  <a:srgbClr val="004E74"/>
                </a:solidFill>
                <a:latin typeface="Georgia" panose="02040502050405020303" pitchFamily="18" charset="0"/>
              </a:rPr>
              <a:t>This indicates that not all people with a intellectual disability will show behaviour that is challenging and vice versa </a:t>
            </a:r>
          </a:p>
          <a:p>
            <a:pPr>
              <a:buSzPts val="1900"/>
              <a:buChar char="*"/>
            </a:pPr>
            <a:r>
              <a:rPr lang="en-GB" sz="2000" dirty="0">
                <a:solidFill>
                  <a:srgbClr val="004E74"/>
                </a:solidFill>
                <a:latin typeface="Georgia" panose="02040502050405020303" pitchFamily="18" charset="0"/>
              </a:rPr>
              <a:t>Overlap between autism and psychiatric disorder, but neither necessarily leads to behaviour that is challenging</a:t>
            </a:r>
          </a:p>
        </p:txBody>
      </p:sp>
    </p:spTree>
    <p:extLst>
      <p:ext uri="{BB962C8B-B14F-4D97-AF65-F5344CB8AC3E}">
        <p14:creationId xmlns:p14="http://schemas.microsoft.com/office/powerpoint/2010/main" val="3864061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7106D-0DD1-4E18-8AE0-1168793301F2}"/>
              </a:ext>
            </a:extLst>
          </p:cNvPr>
          <p:cNvSpPr>
            <a:spLocks noGrp="1"/>
          </p:cNvSpPr>
          <p:nvPr>
            <p:ph type="ctrTitle"/>
          </p:nvPr>
        </p:nvSpPr>
        <p:spPr>
          <a:xfrm>
            <a:off x="163285" y="45812"/>
            <a:ext cx="7772400" cy="679449"/>
          </a:xfrm>
        </p:spPr>
        <p:txBody>
          <a:bodyPr/>
          <a:lstStyle/>
          <a:p>
            <a:r>
              <a:rPr lang="en-GB" dirty="0"/>
              <a:t>Formulation</a:t>
            </a:r>
          </a:p>
        </p:txBody>
      </p:sp>
      <p:sp>
        <p:nvSpPr>
          <p:cNvPr id="4" name="Rectangle 3">
            <a:extLst>
              <a:ext uri="{FF2B5EF4-FFF2-40B4-BE49-F238E27FC236}">
                <a16:creationId xmlns:a16="http://schemas.microsoft.com/office/drawing/2014/main" xmlns="" id="{9CE989F0-CE03-42BE-A478-A31C10AAA6D1}"/>
              </a:ext>
            </a:extLst>
          </p:cNvPr>
          <p:cNvSpPr/>
          <p:nvPr/>
        </p:nvSpPr>
        <p:spPr>
          <a:xfrm>
            <a:off x="0" y="1464593"/>
            <a:ext cx="8930244" cy="4708981"/>
          </a:xfrm>
          <a:prstGeom prst="rect">
            <a:avLst/>
          </a:prstGeom>
        </p:spPr>
        <p:txBody>
          <a:bodyPr wrap="square">
            <a:spAutoFit/>
          </a:bodyPr>
          <a:lstStyle/>
          <a:p>
            <a:pPr>
              <a:buSzPts val="1900"/>
              <a:buChar char="*"/>
            </a:pPr>
            <a:r>
              <a:rPr lang="en-GB" sz="2500" dirty="0">
                <a:solidFill>
                  <a:srgbClr val="004E74"/>
                </a:solidFill>
                <a:latin typeface="Georgia" panose="02040502050405020303" pitchFamily="18" charset="0"/>
              </a:rPr>
              <a:t>Formulation is best regarded as an hypothesis about the nature of the presenting problem and its development¹.</a:t>
            </a:r>
          </a:p>
          <a:p>
            <a:pPr>
              <a:buSzPts val="1900"/>
              <a:buChar char="*"/>
            </a:pPr>
            <a:r>
              <a:rPr lang="en-GB" sz="2500" dirty="0">
                <a:solidFill>
                  <a:srgbClr val="004E74"/>
                </a:solidFill>
                <a:latin typeface="Georgia" panose="02040502050405020303" pitchFamily="18" charset="0"/>
              </a:rPr>
              <a:t>It has 2 main functions</a:t>
            </a:r>
          </a:p>
          <a:p>
            <a:pPr lvl="1">
              <a:buSzPts val="1900"/>
              <a:buChar char="*"/>
            </a:pPr>
            <a:r>
              <a:rPr lang="en-GB" sz="2500" dirty="0">
                <a:solidFill>
                  <a:srgbClr val="004E74"/>
                </a:solidFill>
                <a:latin typeface="Georgia" panose="02040502050405020303" pitchFamily="18" charset="0"/>
              </a:rPr>
              <a:t>To guide clinical intervention within an explicit rationale</a:t>
            </a:r>
          </a:p>
          <a:p>
            <a:pPr lvl="1">
              <a:buSzPts val="1900"/>
              <a:buChar char="*"/>
            </a:pPr>
            <a:r>
              <a:rPr lang="en-GB" sz="2500" dirty="0">
                <a:solidFill>
                  <a:srgbClr val="004E74"/>
                </a:solidFill>
                <a:latin typeface="Georgia" panose="02040502050405020303" pitchFamily="18" charset="0"/>
              </a:rPr>
              <a:t>To aid the establishment of criteria for evaluation of the intervention.</a:t>
            </a:r>
          </a:p>
          <a:p>
            <a:pPr>
              <a:buSzPts val="1900"/>
              <a:buChar char="*"/>
            </a:pPr>
            <a:r>
              <a:rPr lang="en-GB" sz="2500" dirty="0">
                <a:solidFill>
                  <a:srgbClr val="004E74"/>
                </a:solidFill>
                <a:latin typeface="Georgia" panose="02040502050405020303" pitchFamily="18" charset="0"/>
              </a:rPr>
              <a:t>Formulation is a component of both psychological and psychiatric interventions.</a:t>
            </a:r>
          </a:p>
          <a:p>
            <a:pPr>
              <a:buSzPts val="1900"/>
              <a:buChar char="*"/>
            </a:pPr>
            <a:r>
              <a:rPr lang="en-GB" sz="2500" dirty="0">
                <a:solidFill>
                  <a:srgbClr val="004E74"/>
                </a:solidFill>
                <a:latin typeface="Georgia" panose="02040502050405020303" pitchFamily="18" charset="0"/>
              </a:rPr>
              <a:t>No one single ‘correct’ way to carry out a formulation; method and form will depend upon the context, the theoretical model being utilised, and the particular purpose of the formulation </a:t>
            </a:r>
            <a:r>
              <a:rPr lang="en-GB" sz="1600" dirty="0">
                <a:solidFill>
                  <a:srgbClr val="004E74"/>
                </a:solidFill>
                <a:latin typeface="Georgia" panose="02040502050405020303" pitchFamily="18" charset="0"/>
              </a:rPr>
              <a:t>(Harper &amp; Moss, 2003)</a:t>
            </a:r>
          </a:p>
        </p:txBody>
      </p:sp>
    </p:spTree>
    <p:extLst>
      <p:ext uri="{BB962C8B-B14F-4D97-AF65-F5344CB8AC3E}">
        <p14:creationId xmlns:p14="http://schemas.microsoft.com/office/powerpoint/2010/main" val="320439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A3566-875F-4D4E-8853-3BF780114B88}"/>
              </a:ext>
            </a:extLst>
          </p:cNvPr>
          <p:cNvSpPr>
            <a:spLocks noGrp="1"/>
          </p:cNvSpPr>
          <p:nvPr>
            <p:ph type="ctrTitle"/>
          </p:nvPr>
        </p:nvSpPr>
        <p:spPr>
          <a:xfrm>
            <a:off x="219693" y="555172"/>
            <a:ext cx="7772400" cy="679449"/>
          </a:xfrm>
        </p:spPr>
        <p:txBody>
          <a:bodyPr/>
          <a:lstStyle/>
          <a:p>
            <a:r>
              <a:rPr lang="en-GB" dirty="0"/>
              <a:t>Interventions – 1</a:t>
            </a:r>
          </a:p>
        </p:txBody>
      </p:sp>
      <p:sp>
        <p:nvSpPr>
          <p:cNvPr id="4" name="Rectangle 3">
            <a:extLst>
              <a:ext uri="{FF2B5EF4-FFF2-40B4-BE49-F238E27FC236}">
                <a16:creationId xmlns:a16="http://schemas.microsoft.com/office/drawing/2014/main" xmlns="" id="{20710114-C09F-49E0-B09F-F35676DBC8CF}"/>
              </a:ext>
            </a:extLst>
          </p:cNvPr>
          <p:cNvSpPr/>
          <p:nvPr/>
        </p:nvSpPr>
        <p:spPr>
          <a:xfrm>
            <a:off x="0" y="1471466"/>
            <a:ext cx="8953995" cy="4708981"/>
          </a:xfrm>
          <a:prstGeom prst="rect">
            <a:avLst/>
          </a:prstGeom>
        </p:spPr>
        <p:txBody>
          <a:bodyPr wrap="square">
            <a:spAutoFit/>
          </a:bodyPr>
          <a:lstStyle/>
          <a:p>
            <a:pPr>
              <a:buSzPts val="2400"/>
              <a:buChar char="*"/>
            </a:pPr>
            <a:r>
              <a:rPr lang="en-GB" sz="2800" dirty="0">
                <a:solidFill>
                  <a:srgbClr val="004E74"/>
                </a:solidFill>
                <a:latin typeface="Georgia" panose="02040502050405020303" pitchFamily="18" charset="0"/>
              </a:rPr>
              <a:t>The delivery of individualised support is to be done within a Positive Behaviour Support Framework¹ </a:t>
            </a:r>
            <a:r>
              <a:rPr lang="en-GB" sz="2000" dirty="0">
                <a:solidFill>
                  <a:srgbClr val="004E74"/>
                </a:solidFill>
                <a:latin typeface="Georgia" panose="02040502050405020303" pitchFamily="18" charset="0"/>
              </a:rPr>
              <a:t>(</a:t>
            </a:r>
            <a:r>
              <a:rPr lang="en-GB" sz="2000" dirty="0" err="1">
                <a:solidFill>
                  <a:srgbClr val="004E74"/>
                </a:solidFill>
                <a:latin typeface="Georgia" panose="02040502050405020303" pitchFamily="18" charset="0"/>
              </a:rPr>
              <a:t>Carr</a:t>
            </a:r>
            <a:r>
              <a:rPr lang="en-GB" sz="2000" dirty="0">
                <a:solidFill>
                  <a:srgbClr val="004E74"/>
                </a:solidFill>
                <a:latin typeface="Georgia" panose="02040502050405020303" pitchFamily="18" charset="0"/>
              </a:rPr>
              <a:t> et al, 2002)</a:t>
            </a:r>
          </a:p>
          <a:p>
            <a:pPr>
              <a:buSzPts val="2400"/>
              <a:buChar char="*"/>
            </a:pPr>
            <a:r>
              <a:rPr lang="en-GB" sz="2800" dirty="0">
                <a:solidFill>
                  <a:srgbClr val="004E74"/>
                </a:solidFill>
                <a:latin typeface="Georgia" panose="02040502050405020303" pitchFamily="18" charset="0"/>
              </a:rPr>
              <a:t>Positive behavioural support integrates the following components into a cohesive approach:-</a:t>
            </a:r>
          </a:p>
          <a:p>
            <a:pPr lvl="1">
              <a:buSzPts val="2400"/>
              <a:buChar char="*"/>
            </a:pPr>
            <a:r>
              <a:rPr lang="en-US" sz="2800" dirty="0">
                <a:solidFill>
                  <a:srgbClr val="004E74"/>
                </a:solidFill>
                <a:latin typeface="Georgia" panose="02040502050405020303" pitchFamily="18" charset="0"/>
              </a:rPr>
              <a:t>Comprehensive lifestyle change; a lifespan perspective; ecological validity; stakeholder participation; social validity; systems change; multi-component intervention; emphasis on prevention; flexibility in scientific practices; multiple theoretical perspectives. </a:t>
            </a:r>
          </a:p>
        </p:txBody>
      </p:sp>
    </p:spTree>
    <p:extLst>
      <p:ext uri="{BB962C8B-B14F-4D97-AF65-F5344CB8AC3E}">
        <p14:creationId xmlns:p14="http://schemas.microsoft.com/office/powerpoint/2010/main" val="301689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B446B-8C3B-4944-ACBA-41912155C507}"/>
              </a:ext>
            </a:extLst>
          </p:cNvPr>
          <p:cNvSpPr>
            <a:spLocks noGrp="1"/>
          </p:cNvSpPr>
          <p:nvPr>
            <p:ph type="ctrTitle"/>
          </p:nvPr>
        </p:nvSpPr>
        <p:spPr>
          <a:xfrm>
            <a:off x="267195" y="491136"/>
            <a:ext cx="7772400" cy="679449"/>
          </a:xfrm>
        </p:spPr>
        <p:txBody>
          <a:bodyPr/>
          <a:lstStyle/>
          <a:p>
            <a:r>
              <a:rPr lang="en-GB" dirty="0"/>
              <a:t>Interventions – 2</a:t>
            </a:r>
          </a:p>
        </p:txBody>
      </p:sp>
      <p:sp>
        <p:nvSpPr>
          <p:cNvPr id="4" name="Rectangle 3">
            <a:extLst>
              <a:ext uri="{FF2B5EF4-FFF2-40B4-BE49-F238E27FC236}">
                <a16:creationId xmlns:a16="http://schemas.microsoft.com/office/drawing/2014/main" xmlns="" id="{D8F574AF-17E6-490C-AD72-86823AA03012}"/>
              </a:ext>
            </a:extLst>
          </p:cNvPr>
          <p:cNvSpPr/>
          <p:nvPr/>
        </p:nvSpPr>
        <p:spPr>
          <a:xfrm>
            <a:off x="95003" y="1661602"/>
            <a:ext cx="8858992" cy="4154984"/>
          </a:xfrm>
          <a:prstGeom prst="rect">
            <a:avLst/>
          </a:prstGeom>
        </p:spPr>
        <p:txBody>
          <a:bodyPr wrap="square">
            <a:spAutoFit/>
          </a:bodyPr>
          <a:lstStyle/>
          <a:p>
            <a:pPr>
              <a:buSzPts val="2200"/>
              <a:buChar char="*"/>
            </a:pPr>
            <a:r>
              <a:rPr lang="en-US" sz="2400" dirty="0">
                <a:solidFill>
                  <a:srgbClr val="004E74"/>
                </a:solidFill>
                <a:latin typeface="Georgia" panose="02040502050405020303" pitchFamily="18" charset="0"/>
              </a:rPr>
              <a:t>¹Interventions should be person-</a:t>
            </a:r>
            <a:r>
              <a:rPr lang="en-US" sz="2400" dirty="0" err="1">
                <a:solidFill>
                  <a:srgbClr val="004E74"/>
                </a:solidFill>
                <a:latin typeface="Georgia" panose="02040502050405020303" pitchFamily="18" charset="0"/>
              </a:rPr>
              <a:t>centred</a:t>
            </a:r>
            <a:r>
              <a:rPr lang="en-US" sz="2400" dirty="0">
                <a:solidFill>
                  <a:srgbClr val="004E74"/>
                </a:solidFill>
                <a:latin typeface="Georgia" panose="02040502050405020303" pitchFamily="18" charset="0"/>
              </a:rPr>
              <a:t>.</a:t>
            </a:r>
          </a:p>
          <a:p>
            <a:pPr>
              <a:buSzPts val="2200"/>
              <a:buChar char="*"/>
            </a:pPr>
            <a:r>
              <a:rPr lang="en-GB" sz="2400" dirty="0">
                <a:solidFill>
                  <a:srgbClr val="004E74"/>
                </a:solidFill>
                <a:latin typeface="Georgia" panose="02040502050405020303" pitchFamily="18" charset="0"/>
              </a:rPr>
              <a:t>Multi-agency and multidisciplinary involvement should occur in close partnership with families and other carers. </a:t>
            </a:r>
          </a:p>
          <a:p>
            <a:pPr>
              <a:buSzPts val="2200"/>
              <a:buChar char="*"/>
            </a:pPr>
            <a:r>
              <a:rPr lang="en-GB" sz="2400" dirty="0">
                <a:solidFill>
                  <a:srgbClr val="004E74"/>
                </a:solidFill>
                <a:latin typeface="Georgia" panose="02040502050405020303" pitchFamily="18" charset="0"/>
              </a:rPr>
              <a:t>Detailed information concerning the nature and outcome of previous interventions should be obtained and taken into account.</a:t>
            </a:r>
          </a:p>
          <a:p>
            <a:pPr>
              <a:buSzPts val="2200"/>
              <a:buChar char="*"/>
            </a:pPr>
            <a:r>
              <a:rPr lang="en-GB" sz="2400" dirty="0">
                <a:solidFill>
                  <a:srgbClr val="004E74"/>
                </a:solidFill>
                <a:latin typeface="Georgia" panose="02040502050405020303" pitchFamily="18" charset="0"/>
              </a:rPr>
              <a:t>²Therapeutic modalities may be delivered in combination (e.g. medication and family therapy).  Depending on the findings of the risk assessment described above, the therapeutic interventions may need to take place in an environment in which safety and security can be offered.</a:t>
            </a:r>
          </a:p>
        </p:txBody>
      </p:sp>
    </p:spTree>
    <p:extLst>
      <p:ext uri="{BB962C8B-B14F-4D97-AF65-F5344CB8AC3E}">
        <p14:creationId xmlns:p14="http://schemas.microsoft.com/office/powerpoint/2010/main" val="74280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5D3B4-9D36-4B8D-8E1A-D13D34F8B6D2}"/>
              </a:ext>
            </a:extLst>
          </p:cNvPr>
          <p:cNvSpPr>
            <a:spLocks noGrp="1"/>
          </p:cNvSpPr>
          <p:nvPr>
            <p:ph type="ctrTitle"/>
          </p:nvPr>
        </p:nvSpPr>
        <p:spPr>
          <a:xfrm>
            <a:off x="193964" y="239487"/>
            <a:ext cx="7772400" cy="679449"/>
          </a:xfrm>
        </p:spPr>
        <p:txBody>
          <a:bodyPr/>
          <a:lstStyle/>
          <a:p>
            <a:r>
              <a:rPr lang="en-GB" dirty="0"/>
              <a:t>Interventions – 3</a:t>
            </a:r>
          </a:p>
        </p:txBody>
      </p:sp>
      <p:sp>
        <p:nvSpPr>
          <p:cNvPr id="4" name="Rectangle 3">
            <a:extLst>
              <a:ext uri="{FF2B5EF4-FFF2-40B4-BE49-F238E27FC236}">
                <a16:creationId xmlns:a16="http://schemas.microsoft.com/office/drawing/2014/main" xmlns="" id="{ECB6DFFF-AD1B-45B4-8F8B-4BBC3A21C3BD}"/>
              </a:ext>
            </a:extLst>
          </p:cNvPr>
          <p:cNvSpPr/>
          <p:nvPr/>
        </p:nvSpPr>
        <p:spPr>
          <a:xfrm>
            <a:off x="0" y="1258530"/>
            <a:ext cx="9048997" cy="4708981"/>
          </a:xfrm>
          <a:prstGeom prst="rect">
            <a:avLst/>
          </a:prstGeom>
        </p:spPr>
        <p:txBody>
          <a:bodyPr wrap="square">
            <a:spAutoFit/>
          </a:bodyPr>
          <a:lstStyle/>
          <a:p>
            <a:pPr>
              <a:buSzPts val="1500"/>
              <a:buChar char="*"/>
            </a:pPr>
            <a:r>
              <a:rPr lang="en-GB" sz="2000" dirty="0">
                <a:solidFill>
                  <a:srgbClr val="004E74"/>
                </a:solidFill>
                <a:latin typeface="Georgia" panose="02040502050405020303" pitchFamily="18" charset="0"/>
              </a:rPr>
              <a:t>Within the positive behavioural support framework plan should include both proactive strategies¹  and reactive plans²</a:t>
            </a:r>
            <a:r>
              <a:rPr lang="en-GB" sz="1300" dirty="0">
                <a:solidFill>
                  <a:srgbClr val="004E74"/>
                </a:solidFill>
                <a:latin typeface="Georgia" panose="02040502050405020303" pitchFamily="18" charset="0"/>
              </a:rPr>
              <a:t>(Allen et al, 2005)</a:t>
            </a:r>
            <a:r>
              <a:rPr lang="en-GB" sz="2000" dirty="0">
                <a:solidFill>
                  <a:srgbClr val="004E74"/>
                </a:solidFill>
                <a:latin typeface="Georgia" panose="02040502050405020303" pitchFamily="18" charset="0"/>
              </a:rPr>
              <a:t>.</a:t>
            </a:r>
          </a:p>
          <a:p>
            <a:pPr>
              <a:buSzPts val="1500"/>
              <a:buChar char="*"/>
            </a:pPr>
            <a:r>
              <a:rPr lang="en-GB" sz="2000" dirty="0">
                <a:solidFill>
                  <a:srgbClr val="004E74"/>
                </a:solidFill>
                <a:latin typeface="Georgia" panose="02040502050405020303" pitchFamily="18" charset="0"/>
              </a:rPr>
              <a:t>Proactive strategies - expected to reduce the frequency, intensity or duration of the challenging behaviour by either</a:t>
            </a:r>
          </a:p>
          <a:p>
            <a:pPr lvl="1">
              <a:buSzPts val="1500"/>
              <a:buChar char="*"/>
            </a:pPr>
            <a:r>
              <a:rPr lang="en-GB" sz="2000" dirty="0">
                <a:solidFill>
                  <a:srgbClr val="004E74"/>
                </a:solidFill>
                <a:latin typeface="Georgia" panose="02040502050405020303" pitchFamily="18" charset="0"/>
              </a:rPr>
              <a:t>Adjusting aspects of the environment in order that they are more supportive, or</a:t>
            </a:r>
          </a:p>
          <a:p>
            <a:pPr lvl="1">
              <a:buSzPts val="1500"/>
              <a:buChar char="*"/>
            </a:pPr>
            <a:r>
              <a:rPr lang="en-GB" sz="2000" dirty="0">
                <a:solidFill>
                  <a:srgbClr val="004E74"/>
                </a:solidFill>
                <a:latin typeface="Georgia" panose="02040502050405020303" pitchFamily="18" charset="0"/>
              </a:rPr>
              <a:t>Attempting to address individual factors such as skills and tolerances via systematic skills building, or</a:t>
            </a:r>
          </a:p>
          <a:p>
            <a:pPr lvl="1">
              <a:buSzPts val="1500"/>
              <a:buChar char="*"/>
            </a:pPr>
            <a:r>
              <a:rPr lang="en-GB" sz="2000" dirty="0">
                <a:solidFill>
                  <a:srgbClr val="004E74"/>
                </a:solidFill>
                <a:latin typeface="Georgia" panose="02040502050405020303" pitchFamily="18" charset="0"/>
              </a:rPr>
              <a:t>Addressing physical health problems via medical intervention.</a:t>
            </a:r>
          </a:p>
          <a:p>
            <a:pPr>
              <a:buSzPts val="1500"/>
              <a:buChar char="*"/>
            </a:pPr>
            <a:r>
              <a:rPr lang="en-GB" sz="2000" dirty="0">
                <a:solidFill>
                  <a:srgbClr val="004E74"/>
                </a:solidFill>
                <a:latin typeface="Georgia" panose="02040502050405020303" pitchFamily="18" charset="0"/>
              </a:rPr>
              <a:t>Reactive strategies - deals with specific incidents</a:t>
            </a:r>
          </a:p>
          <a:p>
            <a:pPr lvl="1">
              <a:buSzPts val="1500"/>
              <a:buChar char="*"/>
            </a:pPr>
            <a:r>
              <a:rPr lang="en-GB" sz="2000" dirty="0">
                <a:solidFill>
                  <a:srgbClr val="004E74"/>
                </a:solidFill>
                <a:latin typeface="Georgia" panose="02040502050405020303" pitchFamily="18" charset="0"/>
              </a:rPr>
              <a:t>early intervention when signs are present that challenging behaviour may be about to occur.³ The aim is to diffuse the situation in to prevent escalation</a:t>
            </a:r>
          </a:p>
          <a:p>
            <a:pPr lvl="1">
              <a:buSzPts val="1500"/>
              <a:buChar char="*"/>
            </a:pPr>
            <a:r>
              <a:rPr lang="en-GB" sz="2000" dirty="0">
                <a:solidFill>
                  <a:srgbClr val="004E74"/>
                </a:solidFill>
                <a:latin typeface="Georgia" panose="02040502050405020303" pitchFamily="18" charset="0"/>
              </a:rPr>
              <a:t>Physical management of the individual in order to ensure the safety of all those involved. 䒌</a:t>
            </a:r>
          </a:p>
        </p:txBody>
      </p:sp>
    </p:spTree>
    <p:extLst>
      <p:ext uri="{BB962C8B-B14F-4D97-AF65-F5344CB8AC3E}">
        <p14:creationId xmlns:p14="http://schemas.microsoft.com/office/powerpoint/2010/main" val="369563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4042A-CC46-4A4A-96A6-FBB41071E08B}"/>
              </a:ext>
            </a:extLst>
          </p:cNvPr>
          <p:cNvSpPr>
            <a:spLocks noGrp="1"/>
          </p:cNvSpPr>
          <p:nvPr>
            <p:ph type="ctrTitle"/>
          </p:nvPr>
        </p:nvSpPr>
        <p:spPr>
          <a:xfrm>
            <a:off x="112815" y="185469"/>
            <a:ext cx="7772400" cy="679449"/>
          </a:xfrm>
        </p:spPr>
        <p:txBody>
          <a:bodyPr/>
          <a:lstStyle/>
          <a:p>
            <a:r>
              <a:rPr lang="en-GB" dirty="0"/>
              <a:t>Psychotherapeutic </a:t>
            </a:r>
            <a:br>
              <a:rPr lang="en-GB" dirty="0"/>
            </a:br>
            <a:r>
              <a:rPr lang="en-GB" dirty="0"/>
              <a:t>Interventions</a:t>
            </a:r>
          </a:p>
        </p:txBody>
      </p:sp>
      <p:sp>
        <p:nvSpPr>
          <p:cNvPr id="6" name="Rectangle 5">
            <a:extLst>
              <a:ext uri="{FF2B5EF4-FFF2-40B4-BE49-F238E27FC236}">
                <a16:creationId xmlns:a16="http://schemas.microsoft.com/office/drawing/2014/main" xmlns="" id="{CA42A9E0-A50C-4FA7-85D3-B2C058006F27}"/>
              </a:ext>
            </a:extLst>
          </p:cNvPr>
          <p:cNvSpPr/>
          <p:nvPr/>
        </p:nvSpPr>
        <p:spPr>
          <a:xfrm>
            <a:off x="380009" y="1380048"/>
            <a:ext cx="8538359" cy="4832092"/>
          </a:xfrm>
          <a:prstGeom prst="rect">
            <a:avLst/>
          </a:prstGeom>
        </p:spPr>
        <p:txBody>
          <a:bodyPr wrap="square">
            <a:spAutoFit/>
          </a:bodyPr>
          <a:lstStyle/>
          <a:p>
            <a:r>
              <a:rPr lang="en-GB" sz="2800" dirty="0">
                <a:solidFill>
                  <a:srgbClr val="004E74"/>
                </a:solidFill>
                <a:latin typeface="Georgia" panose="02040502050405020303" pitchFamily="18" charset="0"/>
              </a:rPr>
              <a:t>Aetiology of challenging behaviour may relate to psychological trauma e.g. past or ongoing history of abuse, losses or bereavement (Hollins &amp; </a:t>
            </a:r>
            <a:r>
              <a:rPr lang="en-GB" sz="2800" dirty="0" err="1">
                <a:solidFill>
                  <a:srgbClr val="004E74"/>
                </a:solidFill>
                <a:latin typeface="Georgia" panose="02040502050405020303" pitchFamily="18" charset="0"/>
              </a:rPr>
              <a:t>Esterhuyzen</a:t>
            </a:r>
            <a:r>
              <a:rPr lang="en-GB" sz="2800" dirty="0">
                <a:solidFill>
                  <a:srgbClr val="004E74"/>
                </a:solidFill>
                <a:latin typeface="Georgia" panose="02040502050405020303" pitchFamily="18" charset="0"/>
              </a:rPr>
              <a:t>, 1997), problems in sexuality and intimate relationships, intra-familial and inter- and/or intra-personal conflict.</a:t>
            </a:r>
          </a:p>
          <a:p>
            <a:r>
              <a:rPr lang="en-GB" sz="2800" dirty="0">
                <a:solidFill>
                  <a:srgbClr val="004E74"/>
                </a:solidFill>
                <a:latin typeface="Georgia" panose="02040502050405020303" pitchFamily="18" charset="0"/>
              </a:rPr>
              <a:t>CBT¹</a:t>
            </a:r>
          </a:p>
          <a:p>
            <a:r>
              <a:rPr lang="en-GB" sz="2800" dirty="0">
                <a:solidFill>
                  <a:srgbClr val="004E74"/>
                </a:solidFill>
                <a:latin typeface="Georgia" panose="02040502050405020303" pitchFamily="18" charset="0"/>
              </a:rPr>
              <a:t>Psychodynamic approaches² (Hollins &amp; </a:t>
            </a:r>
            <a:r>
              <a:rPr lang="en-GB" sz="2800" dirty="0" err="1">
                <a:solidFill>
                  <a:srgbClr val="004E74"/>
                </a:solidFill>
                <a:latin typeface="Georgia" panose="02040502050405020303" pitchFamily="18" charset="0"/>
              </a:rPr>
              <a:t>Sinason</a:t>
            </a:r>
            <a:r>
              <a:rPr lang="en-GB" sz="2800" dirty="0">
                <a:solidFill>
                  <a:srgbClr val="004E74"/>
                </a:solidFill>
                <a:latin typeface="Georgia" panose="02040502050405020303" pitchFamily="18" charset="0"/>
              </a:rPr>
              <a:t>, 2000; </a:t>
            </a:r>
            <a:r>
              <a:rPr lang="en-GB" sz="2800" dirty="0" err="1">
                <a:solidFill>
                  <a:srgbClr val="004E74"/>
                </a:solidFill>
                <a:latin typeface="Georgia" panose="02040502050405020303" pitchFamily="18" charset="0"/>
              </a:rPr>
              <a:t>Beail</a:t>
            </a:r>
            <a:r>
              <a:rPr lang="en-GB" sz="2800" dirty="0">
                <a:solidFill>
                  <a:srgbClr val="004E74"/>
                </a:solidFill>
                <a:latin typeface="Georgia" panose="02040502050405020303" pitchFamily="18" charset="0"/>
              </a:rPr>
              <a:t>, 2003; </a:t>
            </a:r>
            <a:r>
              <a:rPr lang="en-GB" sz="2800" dirty="0" err="1">
                <a:solidFill>
                  <a:srgbClr val="004E74"/>
                </a:solidFill>
                <a:latin typeface="Georgia" panose="02040502050405020303" pitchFamily="18" charset="0"/>
              </a:rPr>
              <a:t>Wilner</a:t>
            </a:r>
            <a:r>
              <a:rPr lang="en-GB" sz="2800" dirty="0">
                <a:solidFill>
                  <a:srgbClr val="004E74"/>
                </a:solidFill>
                <a:latin typeface="Georgia" panose="02040502050405020303" pitchFamily="18" charset="0"/>
              </a:rPr>
              <a:t>, 2005). ³</a:t>
            </a:r>
          </a:p>
          <a:p>
            <a:r>
              <a:rPr lang="en-GB" sz="2800" dirty="0">
                <a:solidFill>
                  <a:srgbClr val="004E74"/>
                </a:solidFill>
                <a:latin typeface="Georgia" panose="02040502050405020303" pitchFamily="18" charset="0"/>
              </a:rPr>
              <a:t>Group analytic approach⁴ (</a:t>
            </a:r>
            <a:r>
              <a:rPr lang="en-GB" sz="2800" dirty="0" err="1">
                <a:solidFill>
                  <a:srgbClr val="004E74"/>
                </a:solidFill>
                <a:latin typeface="Georgia" panose="02040502050405020303" pitchFamily="18" charset="0"/>
              </a:rPr>
              <a:t>Xenitidis</a:t>
            </a:r>
            <a:r>
              <a:rPr lang="en-GB" sz="2800" dirty="0">
                <a:solidFill>
                  <a:srgbClr val="004E74"/>
                </a:solidFill>
                <a:latin typeface="Georgia" panose="02040502050405020303" pitchFamily="18" charset="0"/>
              </a:rPr>
              <a:t>, 2005)</a:t>
            </a:r>
          </a:p>
          <a:p>
            <a:r>
              <a:rPr lang="en-GB" sz="2800" dirty="0">
                <a:solidFill>
                  <a:srgbClr val="004E74"/>
                </a:solidFill>
                <a:latin typeface="Georgia" panose="02040502050405020303" pitchFamily="18" charset="0"/>
              </a:rPr>
              <a:t>Family, systemic or group analytic models⁵</a:t>
            </a:r>
          </a:p>
        </p:txBody>
      </p:sp>
    </p:spTree>
    <p:extLst>
      <p:ext uri="{BB962C8B-B14F-4D97-AF65-F5344CB8AC3E}">
        <p14:creationId xmlns:p14="http://schemas.microsoft.com/office/powerpoint/2010/main" val="420080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C8774-87A7-44D6-B581-C69DD2015F12}"/>
              </a:ext>
            </a:extLst>
          </p:cNvPr>
          <p:cNvSpPr>
            <a:spLocks noGrp="1"/>
          </p:cNvSpPr>
          <p:nvPr>
            <p:ph type="ctrTitle"/>
          </p:nvPr>
        </p:nvSpPr>
        <p:spPr>
          <a:xfrm>
            <a:off x="0" y="218004"/>
            <a:ext cx="7772400" cy="679449"/>
          </a:xfrm>
        </p:spPr>
        <p:txBody>
          <a:bodyPr/>
          <a:lstStyle/>
          <a:p>
            <a:r>
              <a:rPr lang="en-GB" dirty="0"/>
              <a:t>Communication Intervention</a:t>
            </a:r>
          </a:p>
        </p:txBody>
      </p:sp>
      <p:sp>
        <p:nvSpPr>
          <p:cNvPr id="4" name="Rectangle 3">
            <a:extLst>
              <a:ext uri="{FF2B5EF4-FFF2-40B4-BE49-F238E27FC236}">
                <a16:creationId xmlns:a16="http://schemas.microsoft.com/office/drawing/2014/main" xmlns="" id="{25001535-2E74-4A98-B8BE-5638E822BF17}"/>
              </a:ext>
            </a:extLst>
          </p:cNvPr>
          <p:cNvSpPr/>
          <p:nvPr/>
        </p:nvSpPr>
        <p:spPr>
          <a:xfrm>
            <a:off x="0" y="933495"/>
            <a:ext cx="9144000" cy="5401479"/>
          </a:xfrm>
          <a:prstGeom prst="rect">
            <a:avLst/>
          </a:prstGeom>
        </p:spPr>
        <p:txBody>
          <a:bodyPr wrap="square">
            <a:spAutoFit/>
          </a:bodyPr>
          <a:lstStyle/>
          <a:p>
            <a:pPr>
              <a:buSzPts val="1700"/>
              <a:buChar char="*"/>
            </a:pPr>
            <a:r>
              <a:rPr lang="en-GB" sz="2300" dirty="0">
                <a:solidFill>
                  <a:srgbClr val="004E74"/>
                </a:solidFill>
                <a:latin typeface="Georgia" panose="02040502050405020303" pitchFamily="18" charset="0"/>
              </a:rPr>
              <a:t>Communication-focused approaches to challenging behaviour reported in the literature </a:t>
            </a:r>
            <a:r>
              <a:rPr lang="en-GB" sz="1500" dirty="0">
                <a:solidFill>
                  <a:srgbClr val="004E74"/>
                </a:solidFill>
                <a:latin typeface="Georgia" panose="02040502050405020303" pitchFamily="18" charset="0"/>
              </a:rPr>
              <a:t>(Bradshaw, 1998; Brown, 1998; Chatterton, 1998; Dobson et al, 1999; Thurman, 2001)</a:t>
            </a:r>
            <a:r>
              <a:rPr lang="en-GB" sz="2300" dirty="0">
                <a:solidFill>
                  <a:srgbClr val="004E74"/>
                </a:solidFill>
                <a:latin typeface="Georgia" panose="02040502050405020303" pitchFamily="18" charset="0"/>
              </a:rPr>
              <a:t>. </a:t>
            </a:r>
          </a:p>
          <a:p>
            <a:pPr>
              <a:buSzPts val="1700"/>
              <a:buChar char="*"/>
            </a:pPr>
            <a:r>
              <a:rPr lang="en-US" sz="2300" dirty="0">
                <a:solidFill>
                  <a:srgbClr val="004E74"/>
                </a:solidFill>
                <a:latin typeface="Georgia" panose="02040502050405020303" pitchFamily="18" charset="0"/>
              </a:rPr>
              <a:t>May include interventions to:</a:t>
            </a:r>
          </a:p>
          <a:p>
            <a:pPr lvl="1">
              <a:buSzPts val="1700"/>
              <a:buChar char="*"/>
            </a:pPr>
            <a:r>
              <a:rPr lang="en-GB" sz="2300" dirty="0">
                <a:solidFill>
                  <a:srgbClr val="004E74"/>
                </a:solidFill>
                <a:latin typeface="Georgia" panose="02040502050405020303" pitchFamily="18" charset="0"/>
              </a:rPr>
              <a:t>Increase the communication skills of individual by increasing the effectiveness of existing communication skills¹, teaching more ways of communicating²</a:t>
            </a:r>
          </a:p>
          <a:p>
            <a:pPr lvl="1">
              <a:buSzPts val="1700"/>
              <a:buChar char="*"/>
            </a:pPr>
            <a:r>
              <a:rPr lang="en-GB" sz="2300" dirty="0">
                <a:solidFill>
                  <a:srgbClr val="004E74"/>
                </a:solidFill>
                <a:latin typeface="Georgia" panose="02040502050405020303" pitchFamily="18" charset="0"/>
              </a:rPr>
              <a:t>Increasing skills of the communication partners by improving recognition and understanding, provide appropriate models of communication, use of signs, symbols and objects, in addition to spoken communication</a:t>
            </a:r>
          </a:p>
          <a:p>
            <a:pPr lvl="1">
              <a:buSzPts val="1700"/>
              <a:buChar char="*"/>
            </a:pPr>
            <a:r>
              <a:rPr lang="en-GB" sz="2300" dirty="0">
                <a:solidFill>
                  <a:srgbClr val="004E74"/>
                </a:solidFill>
                <a:latin typeface="Georgia" panose="02040502050405020303" pitchFamily="18" charset="0"/>
              </a:rPr>
              <a:t>Improve the wider communication environment by promoting good listening environments³, providing individuals with opportunities to take part in a range of communication acts</a:t>
            </a:r>
            <a:r>
              <a:rPr lang="en-GB" sz="2300" baseline="30000" dirty="0">
                <a:solidFill>
                  <a:srgbClr val="004E74"/>
                </a:solidFill>
                <a:latin typeface="Georgia" panose="02040502050405020303" pitchFamily="18" charset="0"/>
              </a:rPr>
              <a:t>4</a:t>
            </a:r>
            <a:r>
              <a:rPr lang="en-GB" sz="2300" dirty="0">
                <a:solidFill>
                  <a:srgbClr val="004E74"/>
                </a:solidFill>
                <a:latin typeface="Georgia" panose="02040502050405020303" pitchFamily="18" charset="0"/>
              </a:rPr>
              <a:t> increasing the amount of good quality communication</a:t>
            </a:r>
          </a:p>
        </p:txBody>
      </p:sp>
    </p:spTree>
    <p:extLst>
      <p:ext uri="{BB962C8B-B14F-4D97-AF65-F5344CB8AC3E}">
        <p14:creationId xmlns:p14="http://schemas.microsoft.com/office/powerpoint/2010/main" val="15794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Behavioural Issues in ID</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4BC4A-5D0E-4942-8809-58C0621C7D60}"/>
              </a:ext>
            </a:extLst>
          </p:cNvPr>
          <p:cNvSpPr>
            <a:spLocks noGrp="1"/>
          </p:cNvSpPr>
          <p:nvPr>
            <p:ph type="ctrTitle"/>
          </p:nvPr>
        </p:nvSpPr>
        <p:spPr>
          <a:xfrm>
            <a:off x="490537" y="586139"/>
            <a:ext cx="7772400" cy="679449"/>
          </a:xfrm>
        </p:spPr>
        <p:txBody>
          <a:bodyPr/>
          <a:lstStyle/>
          <a:p>
            <a:r>
              <a:rPr lang="en-GB" dirty="0"/>
              <a:t>Positive Programming</a:t>
            </a:r>
          </a:p>
        </p:txBody>
      </p:sp>
      <p:sp>
        <p:nvSpPr>
          <p:cNvPr id="4" name="Rectangle 3">
            <a:extLst>
              <a:ext uri="{FF2B5EF4-FFF2-40B4-BE49-F238E27FC236}">
                <a16:creationId xmlns:a16="http://schemas.microsoft.com/office/drawing/2014/main" xmlns="" id="{738A0AAC-D629-4D9E-BC79-34BE14C6B9C4}"/>
              </a:ext>
            </a:extLst>
          </p:cNvPr>
          <p:cNvSpPr/>
          <p:nvPr/>
        </p:nvSpPr>
        <p:spPr>
          <a:xfrm>
            <a:off x="106877" y="2136339"/>
            <a:ext cx="8835241" cy="4031873"/>
          </a:xfrm>
          <a:prstGeom prst="rect">
            <a:avLst/>
          </a:prstGeom>
        </p:spPr>
        <p:txBody>
          <a:bodyPr wrap="square">
            <a:spAutoFit/>
          </a:bodyPr>
          <a:lstStyle/>
          <a:p>
            <a:pPr>
              <a:buSzPts val="2700"/>
              <a:buChar char="*"/>
            </a:pPr>
            <a:r>
              <a:rPr lang="en-GB" sz="3200" dirty="0">
                <a:solidFill>
                  <a:srgbClr val="004E74"/>
                </a:solidFill>
                <a:latin typeface="Georgia" panose="02040502050405020303" pitchFamily="18" charset="0"/>
              </a:rPr>
              <a:t>This consists of system where interventions are delivered through mediators skilled in positive manner, organised and supported in a way so they can support individuals positively</a:t>
            </a:r>
          </a:p>
          <a:p>
            <a:pPr>
              <a:buSzPts val="2700"/>
            </a:pPr>
            <a:endParaRPr lang="en-GB" sz="3200" dirty="0">
              <a:solidFill>
                <a:srgbClr val="004E74"/>
              </a:solidFill>
              <a:latin typeface="Georgia" panose="02040502050405020303" pitchFamily="18" charset="0"/>
            </a:endParaRPr>
          </a:p>
          <a:p>
            <a:pPr>
              <a:buSzPts val="2700"/>
              <a:buChar char="*"/>
            </a:pPr>
            <a:r>
              <a:rPr lang="en-GB" sz="3200" dirty="0">
                <a:solidFill>
                  <a:srgbClr val="004E74"/>
                </a:solidFill>
                <a:latin typeface="Georgia" panose="02040502050405020303" pitchFamily="18" charset="0"/>
              </a:rPr>
              <a:t>An approach is active support </a:t>
            </a:r>
            <a:r>
              <a:rPr lang="en-GB" sz="2000" dirty="0">
                <a:solidFill>
                  <a:srgbClr val="004E74"/>
                </a:solidFill>
                <a:latin typeface="Georgia" panose="02040502050405020303" pitchFamily="18" charset="0"/>
              </a:rPr>
              <a:t>(Jones et al, 1999)</a:t>
            </a:r>
            <a:r>
              <a:rPr lang="en-GB" sz="3200" dirty="0">
                <a:solidFill>
                  <a:srgbClr val="004E74"/>
                </a:solidFill>
                <a:latin typeface="Georgia" panose="02040502050405020303" pitchFamily="18" charset="0"/>
              </a:rPr>
              <a:t> includes activity planning, support planning and training for providing effective assistance</a:t>
            </a:r>
            <a:endParaRPr lang="en-GB" sz="3200" dirty="0"/>
          </a:p>
        </p:txBody>
      </p:sp>
    </p:spTree>
    <p:extLst>
      <p:ext uri="{BB962C8B-B14F-4D97-AF65-F5344CB8AC3E}">
        <p14:creationId xmlns:p14="http://schemas.microsoft.com/office/powerpoint/2010/main" val="349669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582E5-3576-486F-97F6-5FB18399039A}"/>
              </a:ext>
            </a:extLst>
          </p:cNvPr>
          <p:cNvSpPr>
            <a:spLocks noGrp="1"/>
          </p:cNvSpPr>
          <p:nvPr>
            <p:ph type="ctrTitle"/>
          </p:nvPr>
        </p:nvSpPr>
        <p:spPr/>
        <p:txBody>
          <a:bodyPr/>
          <a:lstStyle/>
          <a:p>
            <a:r>
              <a:rPr lang="en-GB" dirty="0"/>
              <a:t>Physical/medical Interventions</a:t>
            </a:r>
          </a:p>
        </p:txBody>
      </p:sp>
      <p:sp>
        <p:nvSpPr>
          <p:cNvPr id="3" name="Text Placeholder 2">
            <a:extLst>
              <a:ext uri="{FF2B5EF4-FFF2-40B4-BE49-F238E27FC236}">
                <a16:creationId xmlns:a16="http://schemas.microsoft.com/office/drawing/2014/main" xmlns="" id="{002E0D77-DFA3-43EF-A3AC-657C1A0AD06A}"/>
              </a:ext>
            </a:extLst>
          </p:cNvPr>
          <p:cNvSpPr>
            <a:spLocks noGrp="1"/>
          </p:cNvSpPr>
          <p:nvPr>
            <p:ph type="body" sz="quarter" idx="13"/>
          </p:nvPr>
        </p:nvSpPr>
        <p:spPr>
          <a:xfrm>
            <a:off x="457200" y="2315688"/>
            <a:ext cx="7839075" cy="3359898"/>
          </a:xfrm>
        </p:spPr>
        <p:txBody>
          <a:bodyPr/>
          <a:lstStyle/>
          <a:p>
            <a:pPr eaLnBrk="1" hangingPunct="1">
              <a:lnSpc>
                <a:spcPct val="150000"/>
              </a:lnSpc>
              <a:buFontTx/>
              <a:buBlip>
                <a:blip r:embed="rId2"/>
              </a:buBlip>
            </a:pPr>
            <a:r>
              <a:rPr lang="en-US" altLang="en-US" dirty="0"/>
              <a:t>challenging Behaviour can be due to an underlying medical condition (e.g. chest infection, dehydration, epilepsy) that requires medication or other physical treatment.</a:t>
            </a:r>
          </a:p>
          <a:p>
            <a:pPr eaLnBrk="1" hangingPunct="1">
              <a:lnSpc>
                <a:spcPct val="150000"/>
              </a:lnSpc>
              <a:buFontTx/>
              <a:buBlip>
                <a:blip r:embed="rId2"/>
              </a:buBlip>
            </a:pPr>
            <a:r>
              <a:rPr lang="en-US" altLang="en-US" dirty="0"/>
              <a:t>This should be addressed promptly</a:t>
            </a:r>
          </a:p>
          <a:p>
            <a:pPr marL="0" indent="0">
              <a:buNone/>
            </a:pPr>
            <a:endParaRPr lang="en-GB" dirty="0"/>
          </a:p>
        </p:txBody>
      </p:sp>
    </p:spTree>
    <p:extLst>
      <p:ext uri="{BB962C8B-B14F-4D97-AF65-F5344CB8AC3E}">
        <p14:creationId xmlns:p14="http://schemas.microsoft.com/office/powerpoint/2010/main" val="4098400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82C6B1-9EDF-4F57-A687-374300D261A4}"/>
              </a:ext>
            </a:extLst>
          </p:cNvPr>
          <p:cNvSpPr>
            <a:spLocks noGrp="1"/>
          </p:cNvSpPr>
          <p:nvPr>
            <p:ph type="ctrTitle"/>
          </p:nvPr>
        </p:nvSpPr>
        <p:spPr>
          <a:xfrm>
            <a:off x="0" y="0"/>
            <a:ext cx="8645236" cy="679449"/>
          </a:xfrm>
        </p:spPr>
        <p:txBody>
          <a:bodyPr/>
          <a:lstStyle/>
          <a:p>
            <a:r>
              <a:rPr lang="en-GB" dirty="0"/>
              <a:t>Psychopharmacological </a:t>
            </a:r>
            <a:br>
              <a:rPr lang="en-GB" dirty="0"/>
            </a:br>
            <a:r>
              <a:rPr lang="en-GB" dirty="0"/>
              <a:t>interventions</a:t>
            </a:r>
          </a:p>
        </p:txBody>
      </p:sp>
      <p:sp>
        <p:nvSpPr>
          <p:cNvPr id="4" name="Rectangle 3">
            <a:extLst>
              <a:ext uri="{FF2B5EF4-FFF2-40B4-BE49-F238E27FC236}">
                <a16:creationId xmlns:a16="http://schemas.microsoft.com/office/drawing/2014/main" xmlns="" id="{06BAE778-AF90-4C36-8D6C-6F2EF378F4F8}"/>
              </a:ext>
            </a:extLst>
          </p:cNvPr>
          <p:cNvSpPr/>
          <p:nvPr/>
        </p:nvSpPr>
        <p:spPr>
          <a:xfrm>
            <a:off x="0" y="1400206"/>
            <a:ext cx="9037122" cy="5016758"/>
          </a:xfrm>
          <a:prstGeom prst="rect">
            <a:avLst/>
          </a:prstGeom>
        </p:spPr>
        <p:txBody>
          <a:bodyPr wrap="square">
            <a:spAutoFit/>
          </a:bodyPr>
          <a:lstStyle/>
          <a:p>
            <a:pPr>
              <a:buSzPts val="2700"/>
              <a:buChar char="*"/>
            </a:pPr>
            <a:r>
              <a:rPr lang="en-GB" sz="3200" dirty="0">
                <a:solidFill>
                  <a:srgbClr val="004E74"/>
                </a:solidFill>
                <a:latin typeface="Georgia" panose="02040502050405020303" pitchFamily="18" charset="0"/>
              </a:rPr>
              <a:t>Little evidence base of it’s effectiveness in CBs</a:t>
            </a:r>
          </a:p>
          <a:p>
            <a:pPr>
              <a:buSzPts val="2700"/>
              <a:buChar char="*"/>
            </a:pPr>
            <a:r>
              <a:rPr lang="en-GB" sz="3200" dirty="0">
                <a:solidFill>
                  <a:srgbClr val="004E74"/>
                </a:solidFill>
                <a:latin typeface="Georgia" panose="02040502050405020303" pitchFamily="18" charset="0"/>
              </a:rPr>
              <a:t>Appropriate form of treatment if underlying cause of challenging behaviour is as a consequence of a mental illness</a:t>
            </a:r>
          </a:p>
          <a:p>
            <a:pPr>
              <a:buSzPts val="2700"/>
              <a:buChar char="*"/>
            </a:pPr>
            <a:r>
              <a:rPr lang="en-GB" sz="3200" dirty="0">
                <a:solidFill>
                  <a:srgbClr val="004E74"/>
                </a:solidFill>
                <a:latin typeface="Georgia" panose="02040502050405020303" pitchFamily="18" charset="0"/>
              </a:rPr>
              <a:t>Medication if considered should be an integral part of a comprehensive intervention strategy and should be regarded as adjunctive or complementary to other non-drug interventions planned and delivered by various members of the </a:t>
            </a:r>
            <a:r>
              <a:rPr lang="en-GB" sz="2800" dirty="0">
                <a:solidFill>
                  <a:srgbClr val="004E74"/>
                </a:solidFill>
                <a:latin typeface="Georgia" panose="02040502050405020303" pitchFamily="18" charset="0"/>
              </a:rPr>
              <a:t>MDT </a:t>
            </a:r>
            <a:r>
              <a:rPr lang="en-GB" dirty="0">
                <a:solidFill>
                  <a:srgbClr val="004E74"/>
                </a:solidFill>
                <a:latin typeface="Georgia" panose="02040502050405020303" pitchFamily="18" charset="0"/>
              </a:rPr>
              <a:t>(Deb et al, 2006</a:t>
            </a:r>
            <a:r>
              <a:rPr lang="en-GB" sz="2000" dirty="0">
                <a:solidFill>
                  <a:srgbClr val="004E74"/>
                </a:solidFill>
                <a:latin typeface="Georgia" panose="02040502050405020303" pitchFamily="18" charset="0"/>
              </a:rPr>
              <a:t>)</a:t>
            </a:r>
          </a:p>
        </p:txBody>
      </p:sp>
    </p:spTree>
    <p:extLst>
      <p:ext uri="{BB962C8B-B14F-4D97-AF65-F5344CB8AC3E}">
        <p14:creationId xmlns:p14="http://schemas.microsoft.com/office/powerpoint/2010/main" val="159189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FFCFA-6C16-4ADF-9E59-9B4746469D6C}"/>
              </a:ext>
            </a:extLst>
          </p:cNvPr>
          <p:cNvSpPr>
            <a:spLocks noGrp="1"/>
          </p:cNvSpPr>
          <p:nvPr>
            <p:ph type="ctrTitle"/>
          </p:nvPr>
        </p:nvSpPr>
        <p:spPr>
          <a:xfrm>
            <a:off x="-1" y="60264"/>
            <a:ext cx="8918369" cy="679449"/>
          </a:xfrm>
        </p:spPr>
        <p:txBody>
          <a:bodyPr/>
          <a:lstStyle/>
          <a:p>
            <a:r>
              <a:rPr lang="en-GB" dirty="0"/>
              <a:t>Psychopharmacological</a:t>
            </a:r>
            <a:br>
              <a:rPr lang="en-GB" dirty="0"/>
            </a:br>
            <a:r>
              <a:rPr lang="en-GB" dirty="0"/>
              <a:t> interventions-2</a:t>
            </a:r>
          </a:p>
        </p:txBody>
      </p:sp>
      <p:sp>
        <p:nvSpPr>
          <p:cNvPr id="4" name="Rectangle 3">
            <a:extLst>
              <a:ext uri="{FF2B5EF4-FFF2-40B4-BE49-F238E27FC236}">
                <a16:creationId xmlns:a16="http://schemas.microsoft.com/office/drawing/2014/main" xmlns="" id="{E00FCD0C-51EF-4B8F-B451-7683FD4C9609}"/>
              </a:ext>
            </a:extLst>
          </p:cNvPr>
          <p:cNvSpPr/>
          <p:nvPr/>
        </p:nvSpPr>
        <p:spPr>
          <a:xfrm>
            <a:off x="83127" y="1534325"/>
            <a:ext cx="9060873" cy="4616648"/>
          </a:xfrm>
          <a:prstGeom prst="rect">
            <a:avLst/>
          </a:prstGeom>
        </p:spPr>
        <p:txBody>
          <a:bodyPr wrap="square">
            <a:spAutoFit/>
          </a:bodyPr>
          <a:lstStyle/>
          <a:p>
            <a:pPr>
              <a:buSzPts val="1400"/>
              <a:buChar char="*"/>
            </a:pPr>
            <a:r>
              <a:rPr lang="en-GB" sz="2100" dirty="0">
                <a:solidFill>
                  <a:srgbClr val="004E74"/>
                </a:solidFill>
                <a:latin typeface="Georgia" panose="02040502050405020303" pitchFamily="18" charset="0"/>
              </a:rPr>
              <a:t>Prior to initiating medication in discussion with patient, family, carer and MDT the following should be noted</a:t>
            </a:r>
          </a:p>
          <a:p>
            <a:pPr lvl="1">
              <a:buSzPts val="1400"/>
              <a:buChar char="*"/>
            </a:pPr>
            <a:r>
              <a:rPr lang="en-GB" sz="2100" dirty="0">
                <a:solidFill>
                  <a:srgbClr val="004E74"/>
                </a:solidFill>
                <a:latin typeface="Georgia" panose="02040502050405020303" pitchFamily="18" charset="0"/>
              </a:rPr>
              <a:t>The range of Mx options that has been considered</a:t>
            </a:r>
          </a:p>
          <a:p>
            <a:pPr lvl="1">
              <a:buSzPts val="1400"/>
              <a:buChar char="*"/>
            </a:pPr>
            <a:r>
              <a:rPr lang="en-GB" sz="2100" dirty="0">
                <a:solidFill>
                  <a:srgbClr val="004E74"/>
                </a:solidFill>
                <a:latin typeface="Georgia" panose="02040502050405020303" pitchFamily="18" charset="0"/>
              </a:rPr>
              <a:t>The Medication the patient is already prescribed</a:t>
            </a:r>
          </a:p>
          <a:p>
            <a:pPr lvl="1">
              <a:buSzPts val="1400"/>
              <a:buChar char="*"/>
            </a:pPr>
            <a:r>
              <a:rPr lang="en-GB" sz="2100" dirty="0">
                <a:solidFill>
                  <a:srgbClr val="004E74"/>
                </a:solidFill>
                <a:latin typeface="Georgia" panose="02040502050405020303" pitchFamily="18" charset="0"/>
              </a:rPr>
              <a:t>Any past adverse reactions to medication</a:t>
            </a:r>
          </a:p>
          <a:p>
            <a:pPr lvl="1">
              <a:buSzPts val="1400"/>
              <a:buChar char="*"/>
            </a:pPr>
            <a:r>
              <a:rPr lang="en-GB" sz="2100" dirty="0">
                <a:solidFill>
                  <a:srgbClr val="004E74"/>
                </a:solidFill>
                <a:latin typeface="Georgia" panose="02040502050405020303" pitchFamily="18" charset="0"/>
              </a:rPr>
              <a:t>Clear rationale for the proposed drug treatment</a:t>
            </a:r>
          </a:p>
          <a:p>
            <a:pPr lvl="1">
              <a:buSzPts val="1400"/>
              <a:buChar char="*"/>
            </a:pPr>
            <a:r>
              <a:rPr lang="en-GB" sz="2100" dirty="0">
                <a:solidFill>
                  <a:srgbClr val="004E74"/>
                </a:solidFill>
                <a:latin typeface="Georgia" panose="02040502050405020303" pitchFamily="18" charset="0"/>
              </a:rPr>
              <a:t>Likely effectiveness of the proposed treatment</a:t>
            </a:r>
          </a:p>
          <a:p>
            <a:pPr lvl="1">
              <a:buSzPts val="1400"/>
              <a:buChar char="*"/>
            </a:pPr>
            <a:r>
              <a:rPr lang="en-GB" sz="2100" dirty="0">
                <a:solidFill>
                  <a:srgbClr val="004E74"/>
                </a:solidFill>
                <a:latin typeface="Georgia" panose="02040502050405020303" pitchFamily="18" charset="0"/>
              </a:rPr>
              <a:t>Clear, objective method of assessment of outcome and SEs</a:t>
            </a:r>
          </a:p>
          <a:p>
            <a:pPr lvl="1">
              <a:buSzPts val="1400"/>
              <a:buChar char="*"/>
            </a:pPr>
            <a:r>
              <a:rPr lang="en-GB" sz="2100" dirty="0">
                <a:solidFill>
                  <a:srgbClr val="004E74"/>
                </a:solidFill>
                <a:latin typeface="Georgia" panose="02040502050405020303" pitchFamily="18" charset="0"/>
              </a:rPr>
              <a:t>Capacity and consent discussed and recorded</a:t>
            </a:r>
          </a:p>
          <a:p>
            <a:pPr lvl="1">
              <a:buSzPts val="1400"/>
              <a:buChar char="*"/>
            </a:pPr>
            <a:r>
              <a:rPr lang="en-GB" sz="2100" dirty="0">
                <a:solidFill>
                  <a:srgbClr val="004E74"/>
                </a:solidFill>
                <a:latin typeface="Georgia" panose="02040502050405020303" pitchFamily="18" charset="0"/>
              </a:rPr>
              <a:t>Is </a:t>
            </a:r>
            <a:r>
              <a:rPr lang="en-GB" sz="2100" dirty="0" err="1">
                <a:solidFill>
                  <a:srgbClr val="004E74"/>
                </a:solidFill>
                <a:latin typeface="Georgia" panose="02040502050405020303" pitchFamily="18" charset="0"/>
              </a:rPr>
              <a:t>Tx</a:t>
            </a:r>
            <a:r>
              <a:rPr lang="en-GB" sz="2100" dirty="0">
                <a:solidFill>
                  <a:srgbClr val="004E74"/>
                </a:solidFill>
                <a:latin typeface="Georgia" panose="02040502050405020303" pitchFamily="18" charset="0"/>
              </a:rPr>
              <a:t> in the best interests of the individual?</a:t>
            </a:r>
          </a:p>
          <a:p>
            <a:pPr lvl="1">
              <a:buSzPts val="1400"/>
              <a:buChar char="*"/>
            </a:pPr>
            <a:r>
              <a:rPr lang="en-GB" sz="2100" dirty="0">
                <a:solidFill>
                  <a:srgbClr val="004E74"/>
                </a:solidFill>
                <a:latin typeface="Georgia" panose="02040502050405020303" pitchFamily="18" charset="0"/>
              </a:rPr>
              <a:t>Is </a:t>
            </a:r>
            <a:r>
              <a:rPr lang="en-GB" sz="2100" dirty="0" err="1">
                <a:solidFill>
                  <a:srgbClr val="004E74"/>
                </a:solidFill>
                <a:latin typeface="Georgia" panose="02040502050405020303" pitchFamily="18" charset="0"/>
              </a:rPr>
              <a:t>Tx</a:t>
            </a:r>
            <a:r>
              <a:rPr lang="en-GB" sz="2100" dirty="0">
                <a:solidFill>
                  <a:srgbClr val="004E74"/>
                </a:solidFill>
                <a:latin typeface="Georgia" panose="02040502050405020303" pitchFamily="18" charset="0"/>
              </a:rPr>
              <a:t> and its implementation consistent with relevant legal frameworks?</a:t>
            </a:r>
          </a:p>
          <a:p>
            <a:pPr lvl="1">
              <a:buSzPts val="1400"/>
              <a:buChar char="*"/>
            </a:pPr>
            <a:r>
              <a:rPr lang="en-GB" sz="2100" dirty="0">
                <a:solidFill>
                  <a:srgbClr val="004E74"/>
                </a:solidFill>
                <a:latin typeface="Georgia" panose="02040502050405020303" pitchFamily="18" charset="0"/>
              </a:rPr>
              <a:t>Is the dose and planned duration of </a:t>
            </a:r>
            <a:r>
              <a:rPr lang="en-GB" sz="2100" dirty="0" err="1">
                <a:solidFill>
                  <a:srgbClr val="004E74"/>
                </a:solidFill>
                <a:latin typeface="Georgia" panose="02040502050405020303" pitchFamily="18" charset="0"/>
              </a:rPr>
              <a:t>Tx</a:t>
            </a:r>
            <a:r>
              <a:rPr lang="en-GB" sz="2100" dirty="0">
                <a:solidFill>
                  <a:srgbClr val="004E74"/>
                </a:solidFill>
                <a:latin typeface="Georgia" panose="02040502050405020303" pitchFamily="18" charset="0"/>
              </a:rPr>
              <a:t> within BNF and other good practice prescribing guidelines and dose recommendations? ¹</a:t>
            </a:r>
          </a:p>
        </p:txBody>
      </p:sp>
    </p:spTree>
    <p:extLst>
      <p:ext uri="{BB962C8B-B14F-4D97-AF65-F5344CB8AC3E}">
        <p14:creationId xmlns:p14="http://schemas.microsoft.com/office/powerpoint/2010/main" val="392882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145D8D-8893-4F08-92A5-1D187BD9452A}"/>
              </a:ext>
            </a:extLst>
          </p:cNvPr>
          <p:cNvSpPr>
            <a:spLocks noGrp="1"/>
          </p:cNvSpPr>
          <p:nvPr>
            <p:ph type="ctrTitle"/>
          </p:nvPr>
        </p:nvSpPr>
        <p:spPr>
          <a:xfrm>
            <a:off x="-1" y="111126"/>
            <a:ext cx="9025247" cy="679449"/>
          </a:xfrm>
        </p:spPr>
        <p:txBody>
          <a:bodyPr/>
          <a:lstStyle/>
          <a:p>
            <a:r>
              <a:rPr lang="en-GB" dirty="0"/>
              <a:t>Psychopharmacological </a:t>
            </a:r>
            <a:br>
              <a:rPr lang="en-GB" dirty="0"/>
            </a:br>
            <a:r>
              <a:rPr lang="en-GB" dirty="0"/>
              <a:t>interventions-3</a:t>
            </a:r>
          </a:p>
        </p:txBody>
      </p:sp>
      <p:sp>
        <p:nvSpPr>
          <p:cNvPr id="4" name="Rectangle 3">
            <a:extLst>
              <a:ext uri="{FF2B5EF4-FFF2-40B4-BE49-F238E27FC236}">
                <a16:creationId xmlns:a16="http://schemas.microsoft.com/office/drawing/2014/main" xmlns="" id="{0148AE81-B7BD-4622-93E6-0AED942F95F2}"/>
              </a:ext>
            </a:extLst>
          </p:cNvPr>
          <p:cNvSpPr/>
          <p:nvPr/>
        </p:nvSpPr>
        <p:spPr>
          <a:xfrm>
            <a:off x="190005" y="1749922"/>
            <a:ext cx="8835241" cy="4339650"/>
          </a:xfrm>
          <a:prstGeom prst="rect">
            <a:avLst/>
          </a:prstGeom>
        </p:spPr>
        <p:txBody>
          <a:bodyPr wrap="square">
            <a:spAutoFit/>
          </a:bodyPr>
          <a:lstStyle/>
          <a:p>
            <a:pPr>
              <a:buSzPts val="2700"/>
              <a:buChar char="*"/>
            </a:pPr>
            <a:r>
              <a:rPr lang="en-GB" sz="3200" dirty="0">
                <a:solidFill>
                  <a:srgbClr val="004E74"/>
                </a:solidFill>
                <a:latin typeface="Georgia" panose="02040502050405020303" pitchFamily="18" charset="0"/>
              </a:rPr>
              <a:t>Urgent intervention for the protection of the individual or of others may be required. </a:t>
            </a:r>
          </a:p>
          <a:p>
            <a:pPr>
              <a:buSzPts val="2700"/>
              <a:buChar char="*"/>
            </a:pPr>
            <a:r>
              <a:rPr lang="en-GB" sz="3200" dirty="0">
                <a:solidFill>
                  <a:srgbClr val="004E74"/>
                </a:solidFill>
                <a:latin typeface="Georgia" panose="02040502050405020303" pitchFamily="18" charset="0"/>
              </a:rPr>
              <a:t>Follow established ‘rapid tranquillisation policy’ </a:t>
            </a:r>
            <a:r>
              <a:rPr lang="en-GB" sz="2000" dirty="0">
                <a:solidFill>
                  <a:srgbClr val="004E74"/>
                </a:solidFill>
                <a:latin typeface="Georgia" panose="02040502050405020303" pitchFamily="18" charset="0"/>
              </a:rPr>
              <a:t>(NICE 2005)</a:t>
            </a:r>
            <a:r>
              <a:rPr lang="en-GB" sz="3200" dirty="0">
                <a:solidFill>
                  <a:srgbClr val="004E74"/>
                </a:solidFill>
                <a:latin typeface="Georgia" panose="02040502050405020303" pitchFamily="18" charset="0"/>
              </a:rPr>
              <a:t> or </a:t>
            </a:r>
            <a:r>
              <a:rPr lang="en-GB" sz="2000" dirty="0">
                <a:solidFill>
                  <a:srgbClr val="004E74"/>
                </a:solidFill>
                <a:latin typeface="Georgia" panose="02040502050405020303" pitchFamily="18" charset="0"/>
              </a:rPr>
              <a:t>(Maudsley Prescribing Guidelines - Taylor et al, 2001)</a:t>
            </a:r>
            <a:endParaRPr lang="en-GB" sz="3200" dirty="0">
              <a:solidFill>
                <a:srgbClr val="004E74"/>
              </a:solidFill>
              <a:latin typeface="Georgia" panose="02040502050405020303" pitchFamily="18" charset="0"/>
            </a:endParaRPr>
          </a:p>
          <a:p>
            <a:pPr>
              <a:buSzPts val="2700"/>
              <a:buChar char="*"/>
            </a:pPr>
            <a:r>
              <a:rPr lang="en-GB" sz="3200" dirty="0">
                <a:solidFill>
                  <a:srgbClr val="004E74"/>
                </a:solidFill>
                <a:latin typeface="Georgia" panose="02040502050405020303" pitchFamily="18" charset="0"/>
              </a:rPr>
              <a:t>Modified if necessary to take account of increased vulnerability of people with intellectual disability to adverse effects of medication. </a:t>
            </a:r>
          </a:p>
        </p:txBody>
      </p:sp>
    </p:spTree>
    <p:extLst>
      <p:ext uri="{BB962C8B-B14F-4D97-AF65-F5344CB8AC3E}">
        <p14:creationId xmlns:p14="http://schemas.microsoft.com/office/powerpoint/2010/main" val="3788280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A3C23-44B2-4419-B8D6-2AA91F10AC05}"/>
              </a:ext>
            </a:extLst>
          </p:cNvPr>
          <p:cNvSpPr>
            <a:spLocks noGrp="1"/>
          </p:cNvSpPr>
          <p:nvPr>
            <p:ph type="ctrTitle"/>
          </p:nvPr>
        </p:nvSpPr>
        <p:spPr>
          <a:xfrm>
            <a:off x="185057" y="132320"/>
            <a:ext cx="7772400" cy="679449"/>
          </a:xfrm>
        </p:spPr>
        <p:txBody>
          <a:bodyPr/>
          <a:lstStyle/>
          <a:p>
            <a:r>
              <a:rPr lang="en-GB" dirty="0"/>
              <a:t>Evaluation</a:t>
            </a:r>
          </a:p>
        </p:txBody>
      </p:sp>
      <p:sp>
        <p:nvSpPr>
          <p:cNvPr id="4" name="Rectangle 3">
            <a:extLst>
              <a:ext uri="{FF2B5EF4-FFF2-40B4-BE49-F238E27FC236}">
                <a16:creationId xmlns:a16="http://schemas.microsoft.com/office/drawing/2014/main" xmlns="" id="{4A500704-A836-4FF3-BA8F-94314C68BB3A}"/>
              </a:ext>
            </a:extLst>
          </p:cNvPr>
          <p:cNvSpPr/>
          <p:nvPr/>
        </p:nvSpPr>
        <p:spPr>
          <a:xfrm>
            <a:off x="106878" y="1004730"/>
            <a:ext cx="8930244" cy="5386090"/>
          </a:xfrm>
          <a:prstGeom prst="rect">
            <a:avLst/>
          </a:prstGeom>
        </p:spPr>
        <p:txBody>
          <a:bodyPr wrap="square">
            <a:spAutoFit/>
          </a:bodyPr>
          <a:lstStyle/>
          <a:p>
            <a:pPr>
              <a:buSzPts val="1100"/>
              <a:buChar char="*"/>
            </a:pPr>
            <a:r>
              <a:rPr lang="en-GB" sz="2000" dirty="0">
                <a:solidFill>
                  <a:srgbClr val="004E74"/>
                </a:solidFill>
                <a:latin typeface="Georgia" panose="02040502050405020303" pitchFamily="18" charset="0"/>
              </a:rPr>
              <a:t>Ethical obligation to measure the impact of interventions on the target behaviour, </a:t>
            </a:r>
          </a:p>
          <a:p>
            <a:pPr>
              <a:buSzPts val="1100"/>
              <a:buChar char="*"/>
            </a:pPr>
            <a:r>
              <a:rPr lang="en-GB" sz="2000" dirty="0">
                <a:solidFill>
                  <a:srgbClr val="004E74"/>
                </a:solidFill>
                <a:latin typeface="Georgia" panose="02040502050405020303" pitchFamily="18" charset="0"/>
              </a:rPr>
              <a:t>Routine evaluation for their effectiveness¹ </a:t>
            </a:r>
          </a:p>
          <a:p>
            <a:pPr>
              <a:buSzPts val="1100"/>
              <a:buChar char="*"/>
            </a:pPr>
            <a:r>
              <a:rPr lang="en-GB" sz="2000" dirty="0">
                <a:solidFill>
                  <a:srgbClr val="004E74"/>
                </a:solidFill>
                <a:latin typeface="Georgia" panose="02040502050405020303" pitchFamily="18" charset="0"/>
              </a:rPr>
              <a:t>Repeat baseline measures taken at the start of an intervention and look for any evidence of change. </a:t>
            </a:r>
          </a:p>
          <a:p>
            <a:pPr>
              <a:buSzPts val="1100"/>
              <a:buChar char="*"/>
            </a:pPr>
            <a:r>
              <a:rPr lang="en-GB" sz="2000" dirty="0">
                <a:solidFill>
                  <a:srgbClr val="004E74"/>
                </a:solidFill>
                <a:latin typeface="Georgia" panose="02040502050405020303" pitchFamily="18" charset="0"/>
              </a:rPr>
              <a:t>As a minimum, evaluation should consider</a:t>
            </a:r>
          </a:p>
          <a:p>
            <a:pPr lvl="1">
              <a:buSzPts val="1100"/>
              <a:buChar char="*"/>
            </a:pPr>
            <a:r>
              <a:rPr lang="en-GB" sz="2000" dirty="0">
                <a:solidFill>
                  <a:srgbClr val="004E74"/>
                </a:solidFill>
                <a:latin typeface="Georgia" panose="02040502050405020303" pitchFamily="18" charset="0"/>
              </a:rPr>
              <a:t>Severity, frequency and duration of the target challenging behaviour</a:t>
            </a:r>
          </a:p>
          <a:p>
            <a:pPr lvl="1">
              <a:buSzPts val="1100"/>
              <a:buChar char="*"/>
            </a:pPr>
            <a:r>
              <a:rPr lang="en-GB" sz="2000" dirty="0">
                <a:solidFill>
                  <a:srgbClr val="004E74"/>
                </a:solidFill>
                <a:latin typeface="Georgia" panose="02040502050405020303" pitchFamily="18" charset="0"/>
              </a:rPr>
              <a:t>Person’s quality of life and range of activities or opportunities </a:t>
            </a:r>
          </a:p>
          <a:p>
            <a:pPr lvl="1">
              <a:buSzPts val="1100"/>
              <a:buChar char="*"/>
            </a:pPr>
            <a:r>
              <a:rPr lang="en-GB" sz="2000" dirty="0">
                <a:solidFill>
                  <a:srgbClr val="004E74"/>
                </a:solidFill>
                <a:latin typeface="Georgia" panose="02040502050405020303" pitchFamily="18" charset="0"/>
              </a:rPr>
              <a:t>Person’s development of positive skills and abilities </a:t>
            </a:r>
          </a:p>
          <a:p>
            <a:pPr lvl="1">
              <a:buSzPts val="1100"/>
              <a:buChar char="*"/>
            </a:pPr>
            <a:r>
              <a:rPr lang="en-GB" sz="2000" dirty="0">
                <a:solidFill>
                  <a:srgbClr val="004E74"/>
                </a:solidFill>
                <a:latin typeface="Georgia" panose="02040502050405020303" pitchFamily="18" charset="0"/>
              </a:rPr>
              <a:t>Person’s well-being and satisfaction with the intervention </a:t>
            </a:r>
          </a:p>
          <a:p>
            <a:pPr lvl="1">
              <a:buSzPts val="1100"/>
              <a:buChar char="*"/>
            </a:pPr>
            <a:r>
              <a:rPr lang="en-GB" sz="2000" dirty="0">
                <a:solidFill>
                  <a:srgbClr val="004E74"/>
                </a:solidFill>
                <a:latin typeface="Georgia" panose="02040502050405020303" pitchFamily="18" charset="0"/>
              </a:rPr>
              <a:t>Well-being and satisfaction of carers or family members in close contact with the person.</a:t>
            </a:r>
          </a:p>
          <a:p>
            <a:pPr>
              <a:buSzPts val="1100"/>
              <a:buChar char="*"/>
            </a:pPr>
            <a:r>
              <a:rPr lang="en-GB" sz="2000" dirty="0">
                <a:solidFill>
                  <a:srgbClr val="004E74"/>
                </a:solidFill>
                <a:latin typeface="Georgia" panose="02040502050405020303" pitchFamily="18" charset="0"/>
              </a:rPr>
              <a:t>Adverse effects of the intervention should also be carefully monitored. </a:t>
            </a:r>
          </a:p>
          <a:p>
            <a:pPr>
              <a:buSzPts val="1100"/>
              <a:buChar char="*"/>
            </a:pPr>
            <a:r>
              <a:rPr lang="en-GB" sz="2000" dirty="0">
                <a:solidFill>
                  <a:srgbClr val="004E74"/>
                </a:solidFill>
                <a:latin typeface="Georgia" panose="02040502050405020303" pitchFamily="18" charset="0"/>
              </a:rPr>
              <a:t>Always consider withdrawal of medication if part of overall intervention plan</a:t>
            </a:r>
          </a:p>
          <a:p>
            <a:pPr>
              <a:buSzPts val="1100"/>
              <a:buChar char="*"/>
            </a:pPr>
            <a:r>
              <a:rPr lang="en-GB" sz="2000" dirty="0">
                <a:solidFill>
                  <a:srgbClr val="004E74"/>
                </a:solidFill>
                <a:latin typeface="Georgia" panose="02040502050405020303" pitchFamily="18" charset="0"/>
              </a:rPr>
              <a:t>Specific evaluation of those factors that he or she is attempting to change. </a:t>
            </a:r>
          </a:p>
          <a:p>
            <a:pPr>
              <a:buSzPts val="1100"/>
              <a:buChar char="*"/>
            </a:pPr>
            <a:r>
              <a:rPr lang="en-GB" sz="2000" dirty="0">
                <a:solidFill>
                  <a:srgbClr val="004E74"/>
                </a:solidFill>
                <a:latin typeface="Georgia" panose="02040502050405020303" pitchFamily="18" charset="0"/>
              </a:rPr>
              <a:t>Review of the initial formulation. </a:t>
            </a:r>
          </a:p>
          <a:p>
            <a:pPr>
              <a:buSzPts val="1100"/>
              <a:buChar char="*"/>
            </a:pPr>
            <a:r>
              <a:rPr lang="en-US" sz="2000" dirty="0">
                <a:solidFill>
                  <a:srgbClr val="004E74"/>
                </a:solidFill>
                <a:latin typeface="Georgia" panose="02040502050405020303" pitchFamily="18" charset="0"/>
              </a:rPr>
              <a:t>Work on relapse prevention² </a:t>
            </a:r>
            <a:endParaRPr lang="en-GB" sz="2800" dirty="0"/>
          </a:p>
        </p:txBody>
      </p:sp>
    </p:spTree>
    <p:extLst>
      <p:ext uri="{BB962C8B-B14F-4D97-AF65-F5344CB8AC3E}">
        <p14:creationId xmlns:p14="http://schemas.microsoft.com/office/powerpoint/2010/main" val="1370912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E38817-3F1D-40E5-B1FD-ACC6CDD7CFBF}"/>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774497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 – session 3</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457200" indent="-457200">
              <a:buAutoNum type="arabicPeriod"/>
            </a:pPr>
            <a:r>
              <a:rPr lang="en-GB" dirty="0"/>
              <a:t>Causes of challenging behaviour in a person with intellectual disability:</a:t>
            </a:r>
            <a:endParaRPr lang="en-US" dirty="0"/>
          </a:p>
          <a:p>
            <a:pPr marL="457200" lvl="1" indent="0">
              <a:buNone/>
            </a:pPr>
            <a:r>
              <a:rPr lang="en-GB" dirty="0"/>
              <a:t>A. Pain </a:t>
            </a:r>
          </a:p>
          <a:p>
            <a:pPr marL="457200" lvl="1" indent="0">
              <a:buNone/>
            </a:pPr>
            <a:r>
              <a:rPr lang="en-GB" dirty="0"/>
              <a:t>B. Overstimulation</a:t>
            </a:r>
          </a:p>
          <a:p>
            <a:pPr marL="457200" lvl="1" indent="0">
              <a:buNone/>
            </a:pPr>
            <a:r>
              <a:rPr lang="en-GB" dirty="0"/>
              <a:t>C. Under stimulation</a:t>
            </a:r>
          </a:p>
          <a:p>
            <a:pPr marL="457200" lvl="1" indent="0">
              <a:buNone/>
            </a:pPr>
            <a:r>
              <a:rPr lang="en-GB" dirty="0"/>
              <a:t>D. Wanting attention</a:t>
            </a:r>
          </a:p>
          <a:p>
            <a:pPr marL="457200" lvl="1" indent="0">
              <a:buNone/>
            </a:pPr>
            <a:r>
              <a:rPr lang="en-GB" dirty="0"/>
              <a:t>E. All of the above	</a:t>
            </a:r>
          </a:p>
          <a:p>
            <a:endParaRPr lang="en-US" dirty="0"/>
          </a:p>
        </p:txBody>
      </p:sp>
    </p:spTree>
    <p:extLst>
      <p:ext uri="{BB962C8B-B14F-4D97-AF65-F5344CB8AC3E}">
        <p14:creationId xmlns:p14="http://schemas.microsoft.com/office/powerpoint/2010/main" val="3911585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 – session 3</a:t>
            </a:r>
          </a:p>
        </p:txBody>
      </p:sp>
      <p:sp>
        <p:nvSpPr>
          <p:cNvPr id="3" name="Subtitle 2"/>
          <p:cNvSpPr>
            <a:spLocks noGrp="1"/>
          </p:cNvSpPr>
          <p:nvPr>
            <p:ph type="subTitle" idx="1"/>
          </p:nvPr>
        </p:nvSpPr>
        <p:spPr/>
        <p:txBody>
          <a:bodyPr/>
          <a:lstStyle/>
          <a:p>
            <a:r>
              <a:rPr lang="en-US" dirty="0"/>
              <a:t>MCQs- Answers</a:t>
            </a:r>
          </a:p>
        </p:txBody>
      </p:sp>
      <p:sp>
        <p:nvSpPr>
          <p:cNvPr id="4" name="Text Placeholder 3"/>
          <p:cNvSpPr>
            <a:spLocks noGrp="1"/>
          </p:cNvSpPr>
          <p:nvPr>
            <p:ph type="body" sz="quarter" idx="13"/>
          </p:nvPr>
        </p:nvSpPr>
        <p:spPr/>
        <p:txBody>
          <a:bodyPr/>
          <a:lstStyle/>
          <a:p>
            <a:pPr marL="457200" indent="-457200">
              <a:buAutoNum type="arabicPeriod"/>
            </a:pPr>
            <a:r>
              <a:rPr lang="en-GB" dirty="0"/>
              <a:t>Causes of challenging behaviour in a person with intellectual disability:</a:t>
            </a:r>
            <a:endParaRPr lang="en-US" dirty="0"/>
          </a:p>
          <a:p>
            <a:pPr marL="457200" lvl="1" indent="0">
              <a:buNone/>
            </a:pPr>
            <a:r>
              <a:rPr lang="en-GB" dirty="0"/>
              <a:t>A. Pain </a:t>
            </a:r>
          </a:p>
          <a:p>
            <a:pPr marL="457200" lvl="1" indent="0">
              <a:buNone/>
            </a:pPr>
            <a:r>
              <a:rPr lang="en-GB" dirty="0"/>
              <a:t>B. Overstimulation</a:t>
            </a:r>
          </a:p>
          <a:p>
            <a:pPr marL="457200" lvl="1" indent="0">
              <a:buNone/>
            </a:pPr>
            <a:r>
              <a:rPr lang="en-GB" dirty="0"/>
              <a:t>C. Under stimulation</a:t>
            </a:r>
          </a:p>
          <a:p>
            <a:pPr marL="457200" lvl="1" indent="0">
              <a:buNone/>
            </a:pPr>
            <a:r>
              <a:rPr lang="en-GB" dirty="0"/>
              <a:t>D. Wanting attention</a:t>
            </a:r>
          </a:p>
          <a:p>
            <a:pPr marL="457200" lvl="1" indent="0">
              <a:buNone/>
            </a:pPr>
            <a:r>
              <a:rPr lang="en-GB" b="1" dirty="0"/>
              <a:t>E. All of the above</a:t>
            </a:r>
            <a:r>
              <a:rPr lang="en-GB" dirty="0"/>
              <a:t>	</a:t>
            </a:r>
          </a:p>
          <a:p>
            <a:endParaRPr lang="en-US" dirty="0"/>
          </a:p>
        </p:txBody>
      </p:sp>
    </p:spTree>
    <p:extLst>
      <p:ext uri="{BB962C8B-B14F-4D97-AF65-F5344CB8AC3E}">
        <p14:creationId xmlns:p14="http://schemas.microsoft.com/office/powerpoint/2010/main" val="522550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 – session 3</a:t>
            </a:r>
          </a:p>
        </p:txBody>
      </p:sp>
      <p:sp>
        <p:nvSpPr>
          <p:cNvPr id="3" name="Subtitle 2"/>
          <p:cNvSpPr>
            <a:spLocks noGrp="1"/>
          </p:cNvSpPr>
          <p:nvPr>
            <p:ph type="subTitle" idx="1"/>
          </p:nvPr>
        </p:nvSpPr>
        <p:spPr/>
        <p:txBody>
          <a:bodyPr/>
          <a:lstStyle/>
          <a:p>
            <a:r>
              <a:rPr lang="en-US" dirty="0"/>
              <a:t>MCQs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2413338"/>
            <a:ext cx="8431480" cy="3277820"/>
          </a:xfrm>
          <a:prstGeom prst="rect">
            <a:avLst/>
          </a:prstGeom>
        </p:spPr>
        <p:txBody>
          <a:bodyPr wrap="square">
            <a:spAutoFit/>
          </a:bodyPr>
          <a:lstStyle/>
          <a:p>
            <a:pPr marL="273050" indent="-273050"/>
            <a:r>
              <a:rPr lang="en-GB" dirty="0"/>
              <a:t>2. </a:t>
            </a:r>
            <a:r>
              <a:rPr lang="en-GB" sz="2400" dirty="0"/>
              <a:t>The following statements are true of factors increasing challenging behaviours in a person with learning disability except which option? </a:t>
            </a:r>
          </a:p>
          <a:p>
            <a:pPr marL="360000" indent="-342900">
              <a:spcBef>
                <a:spcPts val="1800"/>
              </a:spcBef>
              <a:buAutoNum type="alphaUcPeriod"/>
            </a:pPr>
            <a:r>
              <a:rPr lang="en-GB" sz="2400" dirty="0"/>
              <a:t>Undetected physical illness </a:t>
            </a:r>
          </a:p>
          <a:p>
            <a:pPr marL="342900" indent="-342900">
              <a:buAutoNum type="alphaUcPeriod"/>
            </a:pPr>
            <a:r>
              <a:rPr lang="en-GB" sz="2400" dirty="0"/>
              <a:t> Communication problems </a:t>
            </a:r>
          </a:p>
          <a:p>
            <a:pPr marL="342900" indent="-342900">
              <a:buAutoNum type="alphaUcPeriod"/>
            </a:pPr>
            <a:r>
              <a:rPr lang="en-GB" sz="2400" dirty="0"/>
              <a:t> Underlying mental illness </a:t>
            </a:r>
          </a:p>
          <a:p>
            <a:pPr marL="342900" indent="-342900">
              <a:buAutoNum type="alphaUcPeriod"/>
            </a:pPr>
            <a:r>
              <a:rPr lang="en-GB" sz="2400" dirty="0"/>
              <a:t> Environmental issues </a:t>
            </a:r>
          </a:p>
          <a:p>
            <a:pPr marL="342900" indent="-342900">
              <a:buAutoNum type="alphaUcPeriod"/>
            </a:pPr>
            <a:r>
              <a:rPr lang="en-GB" sz="2400" dirty="0"/>
              <a:t>  Problem solving ability </a:t>
            </a:r>
          </a:p>
        </p:txBody>
      </p:sp>
    </p:spTree>
    <p:extLst>
      <p:ext uri="{BB962C8B-B14F-4D97-AF65-F5344CB8AC3E}">
        <p14:creationId xmlns:p14="http://schemas.microsoft.com/office/powerpoint/2010/main" val="78433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02526"/>
            <a:ext cx="7772400" cy="802450"/>
          </a:xfrm>
        </p:spPr>
        <p:txBody>
          <a:bodyPr/>
          <a:lstStyle/>
          <a:p>
            <a:r>
              <a:rPr lang="en-GB" dirty="0"/>
              <a:t>Behavioural Issues in Intellectual Disability</a:t>
            </a:r>
            <a:endParaRPr lang="en-US" dirty="0"/>
          </a:p>
        </p:txBody>
      </p:sp>
      <p:sp>
        <p:nvSpPr>
          <p:cNvPr id="3" name="Subtitle 2"/>
          <p:cNvSpPr>
            <a:spLocks noGrp="1"/>
          </p:cNvSpPr>
          <p:nvPr>
            <p:ph type="subTitle" idx="1"/>
          </p:nvPr>
        </p:nvSpPr>
        <p:spPr>
          <a:xfrm>
            <a:off x="457200" y="2338387"/>
            <a:ext cx="6400800" cy="581025"/>
          </a:xfrm>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GB" dirty="0"/>
              <a:t>Intellectual Disability and Challenging Behaviour</a:t>
            </a:r>
          </a:p>
          <a:p>
            <a:pPr marL="0" indent="0" algn="ctr">
              <a:buNone/>
            </a:pPr>
            <a:r>
              <a:rPr lang="en-GB" dirty="0"/>
              <a:t>Dr </a:t>
            </a:r>
            <a:r>
              <a:rPr lang="en-GB" dirty="0" err="1"/>
              <a:t>Olutu</a:t>
            </a:r>
            <a:r>
              <a:rPr lang="en-GB" dirty="0"/>
              <a:t> </a:t>
            </a:r>
            <a:endParaRPr lang="en-US" dirty="0"/>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 – session 3</a:t>
            </a:r>
          </a:p>
        </p:txBody>
      </p:sp>
      <p:sp>
        <p:nvSpPr>
          <p:cNvPr id="3" name="Subtitle 2"/>
          <p:cNvSpPr>
            <a:spLocks noGrp="1"/>
          </p:cNvSpPr>
          <p:nvPr>
            <p:ph type="subTitle" idx="1"/>
          </p:nvPr>
        </p:nvSpPr>
        <p:spPr/>
        <p:txBody>
          <a:bodyPr/>
          <a:lstStyle/>
          <a:p>
            <a:r>
              <a:rPr lang="en-US" dirty="0"/>
              <a:t>MCQs Answers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2413338"/>
            <a:ext cx="8431480" cy="3277820"/>
          </a:xfrm>
          <a:prstGeom prst="rect">
            <a:avLst/>
          </a:prstGeom>
        </p:spPr>
        <p:txBody>
          <a:bodyPr wrap="square">
            <a:spAutoFit/>
          </a:bodyPr>
          <a:lstStyle/>
          <a:p>
            <a:pPr marL="273050" indent="-273050"/>
            <a:r>
              <a:rPr lang="en-GB" dirty="0"/>
              <a:t>2. </a:t>
            </a:r>
            <a:r>
              <a:rPr lang="en-GB" sz="2400" dirty="0"/>
              <a:t>The following statements are true of factors increasing challenging behaviours in a person with learning disability except which option? </a:t>
            </a:r>
          </a:p>
          <a:p>
            <a:pPr marL="360000" indent="-342900">
              <a:spcBef>
                <a:spcPts val="1800"/>
              </a:spcBef>
              <a:buAutoNum type="alphaUcPeriod"/>
            </a:pPr>
            <a:r>
              <a:rPr lang="en-GB" sz="2400" dirty="0"/>
              <a:t>Undetected physical illness </a:t>
            </a:r>
          </a:p>
          <a:p>
            <a:pPr marL="342900" indent="-342900">
              <a:buAutoNum type="alphaUcPeriod"/>
            </a:pPr>
            <a:r>
              <a:rPr lang="en-GB" sz="2400" dirty="0"/>
              <a:t> Communication problems </a:t>
            </a:r>
          </a:p>
          <a:p>
            <a:pPr marL="342900" indent="-342900">
              <a:buAutoNum type="alphaUcPeriod"/>
            </a:pPr>
            <a:r>
              <a:rPr lang="en-GB" sz="2400" dirty="0"/>
              <a:t> Underlying mental illness </a:t>
            </a:r>
          </a:p>
          <a:p>
            <a:pPr marL="342900" indent="-342900">
              <a:buAutoNum type="alphaUcPeriod"/>
            </a:pPr>
            <a:r>
              <a:rPr lang="en-GB" sz="2400" dirty="0"/>
              <a:t> Environmental issues </a:t>
            </a:r>
          </a:p>
          <a:p>
            <a:pPr marL="342900" indent="-342900">
              <a:buAutoNum type="alphaUcPeriod"/>
            </a:pPr>
            <a:r>
              <a:rPr lang="en-GB" sz="2400" b="1" dirty="0"/>
              <a:t>  Problem solving ability </a:t>
            </a:r>
          </a:p>
        </p:txBody>
      </p:sp>
    </p:spTree>
    <p:extLst>
      <p:ext uri="{BB962C8B-B14F-4D97-AF65-F5344CB8AC3E}">
        <p14:creationId xmlns:p14="http://schemas.microsoft.com/office/powerpoint/2010/main" val="3958138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 – session 3</a:t>
            </a:r>
          </a:p>
        </p:txBody>
      </p:sp>
      <p:sp>
        <p:nvSpPr>
          <p:cNvPr id="3" name="Subtitle 2"/>
          <p:cNvSpPr>
            <a:spLocks noGrp="1"/>
          </p:cNvSpPr>
          <p:nvPr>
            <p:ph type="subTitle" idx="1"/>
          </p:nvPr>
        </p:nvSpPr>
        <p:spPr/>
        <p:txBody>
          <a:bodyPr/>
          <a:lstStyle/>
          <a:p>
            <a:r>
              <a:rPr lang="en-US" dirty="0"/>
              <a:t>MCQs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2413338"/>
            <a:ext cx="8431480" cy="3785652"/>
          </a:xfrm>
          <a:prstGeom prst="rect">
            <a:avLst/>
          </a:prstGeom>
        </p:spPr>
        <p:txBody>
          <a:bodyPr wrap="square">
            <a:spAutoFit/>
          </a:bodyPr>
          <a:lstStyle/>
          <a:p>
            <a:pPr marL="273050" indent="-273050"/>
            <a:r>
              <a:rPr lang="en-GB" dirty="0"/>
              <a:t>3.	 </a:t>
            </a:r>
            <a:r>
              <a:rPr lang="en-GB" sz="2400" dirty="0"/>
              <a:t>Inappropriate behaviours may be maintained by reinforcement from others. Which of the following is a process that helps to identify factors maintaining that behaviour?</a:t>
            </a:r>
          </a:p>
          <a:p>
            <a:pPr marL="273050" indent="-273050"/>
            <a:endParaRPr lang="en-GB" sz="2400" dirty="0"/>
          </a:p>
          <a:p>
            <a:pPr marL="273050" indent="-273050"/>
            <a:r>
              <a:rPr lang="en-GB" sz="2400" dirty="0"/>
              <a:t>A. Functional analysis</a:t>
            </a:r>
          </a:p>
          <a:p>
            <a:pPr marL="273050" indent="-273050"/>
            <a:r>
              <a:rPr lang="en-GB" sz="2400" dirty="0"/>
              <a:t>B. Statistical analysis</a:t>
            </a:r>
          </a:p>
          <a:p>
            <a:pPr marL="273050" indent="-273050"/>
            <a:r>
              <a:rPr lang="en-GB" sz="2400" dirty="0"/>
              <a:t>C. Procedural analysis</a:t>
            </a:r>
          </a:p>
          <a:p>
            <a:pPr marL="273050" indent="-273050"/>
            <a:r>
              <a:rPr lang="en-GB" sz="2400" dirty="0"/>
              <a:t>D. Behavioural analysis</a:t>
            </a:r>
          </a:p>
          <a:p>
            <a:pPr marL="273050" indent="-273050"/>
            <a:r>
              <a:rPr lang="en-GB" sz="2400" dirty="0"/>
              <a:t>E. Goffman analysis</a:t>
            </a:r>
          </a:p>
        </p:txBody>
      </p:sp>
    </p:spTree>
    <p:extLst>
      <p:ext uri="{BB962C8B-B14F-4D97-AF65-F5344CB8AC3E}">
        <p14:creationId xmlns:p14="http://schemas.microsoft.com/office/powerpoint/2010/main" val="1187698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 – session 3</a:t>
            </a:r>
          </a:p>
        </p:txBody>
      </p:sp>
      <p:sp>
        <p:nvSpPr>
          <p:cNvPr id="3" name="Subtitle 2"/>
          <p:cNvSpPr>
            <a:spLocks noGrp="1"/>
          </p:cNvSpPr>
          <p:nvPr>
            <p:ph type="subTitle" idx="1"/>
          </p:nvPr>
        </p:nvSpPr>
        <p:spPr/>
        <p:txBody>
          <a:bodyPr/>
          <a:lstStyle/>
          <a:p>
            <a:r>
              <a:rPr lang="en-US" dirty="0"/>
              <a:t>MCQs Answers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2413338"/>
            <a:ext cx="8431480" cy="3785652"/>
          </a:xfrm>
          <a:prstGeom prst="rect">
            <a:avLst/>
          </a:prstGeom>
        </p:spPr>
        <p:txBody>
          <a:bodyPr wrap="square">
            <a:spAutoFit/>
          </a:bodyPr>
          <a:lstStyle/>
          <a:p>
            <a:pPr marL="273050" indent="-273050"/>
            <a:r>
              <a:rPr lang="en-GB" dirty="0"/>
              <a:t>3.	 </a:t>
            </a:r>
            <a:r>
              <a:rPr lang="en-GB" sz="2400" dirty="0"/>
              <a:t>Inappropriate behaviours may be maintained by reinforcement from others. Which of the following is a process that helps to identify factors maintaining that behaviour?</a:t>
            </a:r>
          </a:p>
          <a:p>
            <a:pPr marL="273050" indent="-273050"/>
            <a:endParaRPr lang="en-GB" sz="2400" dirty="0"/>
          </a:p>
          <a:p>
            <a:pPr marL="273050" indent="-273050"/>
            <a:r>
              <a:rPr lang="en-GB" sz="2400" dirty="0"/>
              <a:t>A. </a:t>
            </a:r>
            <a:r>
              <a:rPr lang="en-GB" sz="2400" b="1" dirty="0"/>
              <a:t>Functional analysis</a:t>
            </a:r>
          </a:p>
          <a:p>
            <a:pPr marL="273050" indent="-273050"/>
            <a:r>
              <a:rPr lang="en-GB" sz="2400" dirty="0"/>
              <a:t>B. Statistical analysis</a:t>
            </a:r>
          </a:p>
          <a:p>
            <a:pPr marL="273050" indent="-273050"/>
            <a:r>
              <a:rPr lang="en-GB" sz="2400" dirty="0"/>
              <a:t>C. Procedural analysis</a:t>
            </a:r>
          </a:p>
          <a:p>
            <a:pPr marL="273050" indent="-273050"/>
            <a:r>
              <a:rPr lang="en-GB" sz="2400" dirty="0"/>
              <a:t>D. Behavioural analysis</a:t>
            </a:r>
          </a:p>
          <a:p>
            <a:pPr marL="273050" indent="-273050"/>
            <a:r>
              <a:rPr lang="en-GB" sz="2400" dirty="0"/>
              <a:t>E. Goffman analysis</a:t>
            </a:r>
          </a:p>
        </p:txBody>
      </p:sp>
    </p:spTree>
    <p:extLst>
      <p:ext uri="{BB962C8B-B14F-4D97-AF65-F5344CB8AC3E}">
        <p14:creationId xmlns:p14="http://schemas.microsoft.com/office/powerpoint/2010/main" val="2629408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9536"/>
            <a:ext cx="7772400" cy="679449"/>
          </a:xfrm>
        </p:spPr>
        <p:txBody>
          <a:bodyPr/>
          <a:lstStyle/>
          <a:p>
            <a:r>
              <a:rPr lang="en-US" dirty="0"/>
              <a:t>ID – session 3</a:t>
            </a:r>
          </a:p>
        </p:txBody>
      </p:sp>
      <p:sp>
        <p:nvSpPr>
          <p:cNvPr id="3" name="Subtitle 2"/>
          <p:cNvSpPr>
            <a:spLocks noGrp="1"/>
          </p:cNvSpPr>
          <p:nvPr>
            <p:ph type="subTitle" idx="1"/>
          </p:nvPr>
        </p:nvSpPr>
        <p:spPr>
          <a:xfrm>
            <a:off x="3758540" y="788472"/>
            <a:ext cx="6400800" cy="581025"/>
          </a:xfrm>
        </p:spPr>
        <p:txBody>
          <a:bodyPr/>
          <a:lstStyle/>
          <a:p>
            <a:r>
              <a:rPr lang="en-US" dirty="0"/>
              <a:t>MCQs-EMI</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1237681"/>
            <a:ext cx="8431480" cy="5016758"/>
          </a:xfrm>
          <a:prstGeom prst="rect">
            <a:avLst/>
          </a:prstGeom>
        </p:spPr>
        <p:txBody>
          <a:bodyPr wrap="square">
            <a:spAutoFit/>
          </a:bodyPr>
          <a:lstStyle/>
          <a:p>
            <a:pPr marL="273050" indent="-273050"/>
            <a:r>
              <a:rPr lang="en-GB" sz="2000" dirty="0"/>
              <a:t>Match each of the following psychological strategies to their possible effects:</a:t>
            </a:r>
          </a:p>
          <a:p>
            <a:pPr marL="273050" indent="-273050"/>
            <a:endParaRPr lang="en-GB" sz="2000" dirty="0"/>
          </a:p>
          <a:p>
            <a:pPr marL="273050" indent="-273050"/>
            <a:r>
              <a:rPr lang="en-GB" sz="2000" dirty="0"/>
              <a:t>A. Proactive Strategies</a:t>
            </a:r>
          </a:p>
          <a:p>
            <a:pPr marL="273050" indent="-273050"/>
            <a:r>
              <a:rPr lang="en-GB" sz="2000" dirty="0"/>
              <a:t>B. Positive Programming</a:t>
            </a:r>
          </a:p>
          <a:p>
            <a:pPr marL="273050" indent="-273050"/>
            <a:r>
              <a:rPr lang="en-GB" sz="2000" dirty="0"/>
              <a:t>C. Focused Support</a:t>
            </a:r>
          </a:p>
          <a:p>
            <a:pPr marL="273050" indent="-273050"/>
            <a:r>
              <a:rPr lang="en-GB" sz="2000" dirty="0"/>
              <a:t>D. Reactive Strategies</a:t>
            </a:r>
          </a:p>
          <a:p>
            <a:pPr marL="273050" indent="-273050"/>
            <a:endParaRPr lang="en-GB" sz="2000" dirty="0"/>
          </a:p>
          <a:p>
            <a:pPr marL="273050" indent="-273050"/>
            <a:r>
              <a:rPr lang="en-GB" sz="2000" dirty="0"/>
              <a:t>1.  Systematic instructions given for greater skills and competence development which improves social integration</a:t>
            </a:r>
          </a:p>
          <a:p>
            <a:pPr marL="273050" indent="-273050"/>
            <a:endParaRPr lang="en-GB" sz="2000" dirty="0"/>
          </a:p>
          <a:p>
            <a:pPr marL="273050" indent="-273050"/>
            <a:r>
              <a:rPr lang="en-GB" sz="2000" dirty="0"/>
              <a:t>2.  To produce rapid results and reduce reactive strategies</a:t>
            </a:r>
          </a:p>
          <a:p>
            <a:pPr marL="273050" indent="-273050"/>
            <a:endParaRPr lang="en-GB" sz="2000" dirty="0"/>
          </a:p>
          <a:p>
            <a:pPr marL="273050" indent="-273050"/>
            <a:r>
              <a:rPr lang="en-GB" sz="2000" dirty="0"/>
              <a:t>3.  Designed to manage the behaviours at the time they occur</a:t>
            </a:r>
          </a:p>
          <a:p>
            <a:pPr marL="273050" indent="-273050"/>
            <a:endParaRPr lang="en-GB" sz="2000" dirty="0"/>
          </a:p>
          <a:p>
            <a:pPr marL="273050" indent="-273050"/>
            <a:r>
              <a:rPr lang="en-GB" sz="2000" dirty="0"/>
              <a:t>4.  To produce change over time.</a:t>
            </a:r>
          </a:p>
        </p:txBody>
      </p:sp>
    </p:spTree>
    <p:extLst>
      <p:ext uri="{BB962C8B-B14F-4D97-AF65-F5344CB8AC3E}">
        <p14:creationId xmlns:p14="http://schemas.microsoft.com/office/powerpoint/2010/main" val="2935432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9023"/>
            <a:ext cx="7772400" cy="679449"/>
          </a:xfrm>
        </p:spPr>
        <p:txBody>
          <a:bodyPr/>
          <a:lstStyle/>
          <a:p>
            <a:r>
              <a:rPr lang="en-US" dirty="0"/>
              <a:t>ID – session 3</a:t>
            </a:r>
          </a:p>
        </p:txBody>
      </p:sp>
      <p:sp>
        <p:nvSpPr>
          <p:cNvPr id="3" name="Subtitle 2"/>
          <p:cNvSpPr>
            <a:spLocks noGrp="1"/>
          </p:cNvSpPr>
          <p:nvPr>
            <p:ph type="subTitle" idx="1"/>
          </p:nvPr>
        </p:nvSpPr>
        <p:spPr>
          <a:xfrm>
            <a:off x="3758540" y="788472"/>
            <a:ext cx="6400800" cy="581025"/>
          </a:xfrm>
        </p:spPr>
        <p:txBody>
          <a:bodyPr/>
          <a:lstStyle/>
          <a:p>
            <a:r>
              <a:rPr lang="en-US" dirty="0"/>
              <a:t>MCQs-EMI Answers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1237681"/>
            <a:ext cx="8431480" cy="5016758"/>
          </a:xfrm>
          <a:prstGeom prst="rect">
            <a:avLst/>
          </a:prstGeom>
        </p:spPr>
        <p:txBody>
          <a:bodyPr wrap="square">
            <a:spAutoFit/>
          </a:bodyPr>
          <a:lstStyle/>
          <a:p>
            <a:pPr marL="273050" indent="-273050"/>
            <a:r>
              <a:rPr lang="en-GB" sz="2000" dirty="0"/>
              <a:t>Match each of the following psychological strategies to their possible effects:</a:t>
            </a:r>
          </a:p>
          <a:p>
            <a:pPr marL="273050" indent="-273050"/>
            <a:endParaRPr lang="en-GB" sz="2000" dirty="0"/>
          </a:p>
          <a:p>
            <a:pPr marL="273050" indent="-273050"/>
            <a:r>
              <a:rPr lang="en-GB" sz="2000" dirty="0"/>
              <a:t>A. Proactive Strategies</a:t>
            </a:r>
          </a:p>
          <a:p>
            <a:pPr marL="273050" indent="-273050"/>
            <a:r>
              <a:rPr lang="en-GB" sz="2000" dirty="0"/>
              <a:t>B. Positive Programming</a:t>
            </a:r>
          </a:p>
          <a:p>
            <a:pPr marL="273050" indent="-273050"/>
            <a:r>
              <a:rPr lang="en-GB" sz="2000" dirty="0"/>
              <a:t>C. Focused Support</a:t>
            </a:r>
          </a:p>
          <a:p>
            <a:pPr marL="273050" indent="-273050"/>
            <a:r>
              <a:rPr lang="en-GB" sz="2000" dirty="0"/>
              <a:t>D. Reactive Strategies</a:t>
            </a:r>
          </a:p>
          <a:p>
            <a:pPr marL="273050" indent="-273050"/>
            <a:endParaRPr lang="en-GB" sz="2000" dirty="0"/>
          </a:p>
          <a:p>
            <a:pPr marL="273050" indent="-273050"/>
            <a:r>
              <a:rPr lang="en-GB" sz="2000" dirty="0"/>
              <a:t>1</a:t>
            </a:r>
            <a:r>
              <a:rPr lang="en-GB" sz="2000" b="1" dirty="0"/>
              <a:t>.  Systematic instructions given for greater skills and competence development which improves social integration-B</a:t>
            </a:r>
          </a:p>
          <a:p>
            <a:pPr marL="273050" indent="-273050"/>
            <a:endParaRPr lang="en-GB" sz="2000" dirty="0"/>
          </a:p>
          <a:p>
            <a:pPr marL="273050" indent="-273050"/>
            <a:r>
              <a:rPr lang="en-GB" sz="2000" dirty="0"/>
              <a:t>2.  To produce rapid results and reduce reactive strategies</a:t>
            </a:r>
          </a:p>
          <a:p>
            <a:pPr marL="273050" indent="-273050"/>
            <a:endParaRPr lang="en-GB" sz="2000" dirty="0"/>
          </a:p>
          <a:p>
            <a:pPr marL="273050" indent="-273050"/>
            <a:r>
              <a:rPr lang="en-GB" sz="2000" dirty="0"/>
              <a:t>3.  Designed to manage the behaviours at the time they occur</a:t>
            </a:r>
          </a:p>
          <a:p>
            <a:pPr marL="273050" indent="-273050"/>
            <a:endParaRPr lang="en-GB" sz="2000" dirty="0"/>
          </a:p>
          <a:p>
            <a:pPr marL="273050" indent="-273050"/>
            <a:r>
              <a:rPr lang="en-GB" sz="2000" dirty="0"/>
              <a:t>4.  To produce change over time.</a:t>
            </a:r>
          </a:p>
        </p:txBody>
      </p:sp>
    </p:spTree>
    <p:extLst>
      <p:ext uri="{BB962C8B-B14F-4D97-AF65-F5344CB8AC3E}">
        <p14:creationId xmlns:p14="http://schemas.microsoft.com/office/powerpoint/2010/main" val="1708954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884" y="203593"/>
            <a:ext cx="7772400" cy="679449"/>
          </a:xfrm>
        </p:spPr>
        <p:txBody>
          <a:bodyPr/>
          <a:lstStyle/>
          <a:p>
            <a:r>
              <a:rPr lang="en-US" dirty="0"/>
              <a:t>ID – session 3</a:t>
            </a:r>
          </a:p>
        </p:txBody>
      </p:sp>
      <p:sp>
        <p:nvSpPr>
          <p:cNvPr id="3" name="Subtitle 2"/>
          <p:cNvSpPr>
            <a:spLocks noGrp="1"/>
          </p:cNvSpPr>
          <p:nvPr>
            <p:ph type="subTitle" idx="1"/>
          </p:nvPr>
        </p:nvSpPr>
        <p:spPr>
          <a:xfrm>
            <a:off x="3758540" y="788472"/>
            <a:ext cx="6400800" cy="581025"/>
          </a:xfrm>
        </p:spPr>
        <p:txBody>
          <a:bodyPr/>
          <a:lstStyle/>
          <a:p>
            <a:r>
              <a:rPr lang="en-US" dirty="0"/>
              <a:t>MCQs-EMI Answers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1237681"/>
            <a:ext cx="8431480" cy="5016758"/>
          </a:xfrm>
          <a:prstGeom prst="rect">
            <a:avLst/>
          </a:prstGeom>
        </p:spPr>
        <p:txBody>
          <a:bodyPr wrap="square">
            <a:spAutoFit/>
          </a:bodyPr>
          <a:lstStyle/>
          <a:p>
            <a:pPr marL="273050" indent="-273050"/>
            <a:r>
              <a:rPr lang="en-GB" sz="2000" dirty="0"/>
              <a:t>Match each of the following psychological strategies to their possible effects:</a:t>
            </a:r>
          </a:p>
          <a:p>
            <a:pPr marL="273050" indent="-273050"/>
            <a:endParaRPr lang="en-GB" sz="2000" dirty="0"/>
          </a:p>
          <a:p>
            <a:pPr marL="273050" indent="-273050"/>
            <a:r>
              <a:rPr lang="en-GB" sz="2000" dirty="0"/>
              <a:t>A. Proactive Strategies</a:t>
            </a:r>
          </a:p>
          <a:p>
            <a:pPr marL="273050" indent="-273050"/>
            <a:r>
              <a:rPr lang="en-GB" sz="2000" dirty="0"/>
              <a:t>B. Positive Programming</a:t>
            </a:r>
          </a:p>
          <a:p>
            <a:pPr marL="273050" indent="-273050"/>
            <a:r>
              <a:rPr lang="en-GB" sz="2000" dirty="0"/>
              <a:t>C. Focused Support</a:t>
            </a:r>
          </a:p>
          <a:p>
            <a:pPr marL="273050" indent="-273050"/>
            <a:r>
              <a:rPr lang="en-GB" sz="2000" dirty="0"/>
              <a:t>D. Reactive Strategies</a:t>
            </a:r>
          </a:p>
          <a:p>
            <a:pPr marL="273050" indent="-273050"/>
            <a:endParaRPr lang="en-GB" sz="2000" dirty="0"/>
          </a:p>
          <a:p>
            <a:pPr marL="273050" indent="-273050"/>
            <a:r>
              <a:rPr lang="en-GB" sz="2000" dirty="0"/>
              <a:t>1.  Systematic instructions given for greater skills and competence development which improves social integration</a:t>
            </a:r>
          </a:p>
          <a:p>
            <a:pPr marL="273050" indent="-273050"/>
            <a:endParaRPr lang="en-GB" sz="2000" dirty="0"/>
          </a:p>
          <a:p>
            <a:pPr marL="273050" indent="-273050"/>
            <a:r>
              <a:rPr lang="en-GB" sz="2000" dirty="0"/>
              <a:t>2.  </a:t>
            </a:r>
            <a:r>
              <a:rPr lang="en-GB" sz="2000" b="1" dirty="0"/>
              <a:t>To produce rapid results and reduce reactive strategies-C</a:t>
            </a:r>
          </a:p>
          <a:p>
            <a:pPr marL="273050" indent="-273050"/>
            <a:endParaRPr lang="en-GB" sz="2000" dirty="0"/>
          </a:p>
          <a:p>
            <a:pPr marL="273050" indent="-273050"/>
            <a:r>
              <a:rPr lang="en-GB" sz="2000" dirty="0"/>
              <a:t>3.  Designed to manage the behaviours at the time they occur</a:t>
            </a:r>
          </a:p>
          <a:p>
            <a:pPr marL="273050" indent="-273050"/>
            <a:endParaRPr lang="en-GB" sz="2000" dirty="0"/>
          </a:p>
          <a:p>
            <a:pPr marL="273050" indent="-273050"/>
            <a:r>
              <a:rPr lang="en-GB" sz="2000" dirty="0"/>
              <a:t>4.  To produce change over time.</a:t>
            </a:r>
          </a:p>
        </p:txBody>
      </p:sp>
    </p:spTree>
    <p:extLst>
      <p:ext uri="{BB962C8B-B14F-4D97-AF65-F5344CB8AC3E}">
        <p14:creationId xmlns:p14="http://schemas.microsoft.com/office/powerpoint/2010/main" val="2477501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884" y="109023"/>
            <a:ext cx="7772400" cy="679449"/>
          </a:xfrm>
        </p:spPr>
        <p:txBody>
          <a:bodyPr/>
          <a:lstStyle/>
          <a:p>
            <a:r>
              <a:rPr lang="en-US" dirty="0"/>
              <a:t>ID – session 3</a:t>
            </a:r>
          </a:p>
        </p:txBody>
      </p:sp>
      <p:sp>
        <p:nvSpPr>
          <p:cNvPr id="3" name="Subtitle 2"/>
          <p:cNvSpPr>
            <a:spLocks noGrp="1"/>
          </p:cNvSpPr>
          <p:nvPr>
            <p:ph type="subTitle" idx="1"/>
          </p:nvPr>
        </p:nvSpPr>
        <p:spPr>
          <a:xfrm>
            <a:off x="3758540" y="788472"/>
            <a:ext cx="6400800" cy="581025"/>
          </a:xfrm>
        </p:spPr>
        <p:txBody>
          <a:bodyPr/>
          <a:lstStyle/>
          <a:p>
            <a:r>
              <a:rPr lang="en-US" dirty="0"/>
              <a:t>MCQs-EMI Answers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1237681"/>
            <a:ext cx="8431480" cy="5016758"/>
          </a:xfrm>
          <a:prstGeom prst="rect">
            <a:avLst/>
          </a:prstGeom>
        </p:spPr>
        <p:txBody>
          <a:bodyPr wrap="square">
            <a:spAutoFit/>
          </a:bodyPr>
          <a:lstStyle/>
          <a:p>
            <a:pPr marL="273050" indent="-273050"/>
            <a:r>
              <a:rPr lang="en-GB" sz="2000" dirty="0"/>
              <a:t>Match each of the following psychological strategies to their possible effects:</a:t>
            </a:r>
          </a:p>
          <a:p>
            <a:pPr marL="273050" indent="-273050"/>
            <a:endParaRPr lang="en-GB" sz="2000" dirty="0"/>
          </a:p>
          <a:p>
            <a:pPr marL="273050" indent="-273050"/>
            <a:r>
              <a:rPr lang="en-GB" sz="2000" dirty="0"/>
              <a:t>A. Proactive Strategies</a:t>
            </a:r>
          </a:p>
          <a:p>
            <a:pPr marL="273050" indent="-273050"/>
            <a:r>
              <a:rPr lang="en-GB" sz="2000" dirty="0"/>
              <a:t>B. Positive Programming</a:t>
            </a:r>
          </a:p>
          <a:p>
            <a:pPr marL="273050" indent="-273050"/>
            <a:r>
              <a:rPr lang="en-GB" sz="2000" dirty="0"/>
              <a:t>C. Focused Support</a:t>
            </a:r>
          </a:p>
          <a:p>
            <a:pPr marL="273050" indent="-273050"/>
            <a:r>
              <a:rPr lang="en-GB" sz="2000" dirty="0"/>
              <a:t>D. Reactive Strategies</a:t>
            </a:r>
          </a:p>
          <a:p>
            <a:pPr marL="273050" indent="-273050"/>
            <a:endParaRPr lang="en-GB" sz="2000" dirty="0"/>
          </a:p>
          <a:p>
            <a:pPr marL="273050" indent="-273050"/>
            <a:r>
              <a:rPr lang="en-GB" sz="2000" dirty="0"/>
              <a:t>1.  Systematic instructions given for greater skills and competence development which improves social integration</a:t>
            </a:r>
          </a:p>
          <a:p>
            <a:pPr marL="273050" indent="-273050"/>
            <a:endParaRPr lang="en-GB" sz="2000" dirty="0"/>
          </a:p>
          <a:p>
            <a:pPr marL="273050" indent="-273050"/>
            <a:r>
              <a:rPr lang="en-GB" sz="2000" dirty="0"/>
              <a:t>2.  To produce rapid results and reduce reactive strategies</a:t>
            </a:r>
          </a:p>
          <a:p>
            <a:pPr marL="273050" indent="-273050"/>
            <a:endParaRPr lang="en-GB" sz="2000" dirty="0"/>
          </a:p>
          <a:p>
            <a:pPr marL="273050" indent="-273050"/>
            <a:r>
              <a:rPr lang="en-GB" sz="2000" dirty="0"/>
              <a:t>3.  </a:t>
            </a:r>
            <a:r>
              <a:rPr lang="en-GB" sz="2000" b="1" dirty="0"/>
              <a:t>Designed to manage the behaviours at the time they occur-D</a:t>
            </a:r>
          </a:p>
          <a:p>
            <a:pPr marL="273050" indent="-273050"/>
            <a:endParaRPr lang="en-GB" sz="2000" dirty="0"/>
          </a:p>
          <a:p>
            <a:pPr marL="273050" indent="-273050"/>
            <a:r>
              <a:rPr lang="en-GB" sz="2000" dirty="0"/>
              <a:t>4.  To produce change over time.</a:t>
            </a:r>
          </a:p>
        </p:txBody>
      </p:sp>
    </p:spTree>
    <p:extLst>
      <p:ext uri="{BB962C8B-B14F-4D97-AF65-F5344CB8AC3E}">
        <p14:creationId xmlns:p14="http://schemas.microsoft.com/office/powerpoint/2010/main" val="3651412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9330"/>
            <a:ext cx="7772400" cy="679449"/>
          </a:xfrm>
        </p:spPr>
        <p:txBody>
          <a:bodyPr/>
          <a:lstStyle/>
          <a:p>
            <a:r>
              <a:rPr lang="en-US" dirty="0"/>
              <a:t>ID – session 3</a:t>
            </a:r>
          </a:p>
        </p:txBody>
      </p:sp>
      <p:sp>
        <p:nvSpPr>
          <p:cNvPr id="3" name="Subtitle 2"/>
          <p:cNvSpPr>
            <a:spLocks noGrp="1"/>
          </p:cNvSpPr>
          <p:nvPr>
            <p:ph type="subTitle" idx="1"/>
          </p:nvPr>
        </p:nvSpPr>
        <p:spPr>
          <a:xfrm>
            <a:off x="3758540" y="788472"/>
            <a:ext cx="6400800" cy="581025"/>
          </a:xfrm>
        </p:spPr>
        <p:txBody>
          <a:bodyPr/>
          <a:lstStyle/>
          <a:p>
            <a:r>
              <a:rPr lang="en-US" dirty="0"/>
              <a:t>MCQs-EMI Answers</a:t>
            </a:r>
          </a:p>
        </p:txBody>
      </p:sp>
      <p:sp>
        <p:nvSpPr>
          <p:cNvPr id="7" name="Rectangle 6">
            <a:extLst>
              <a:ext uri="{FF2B5EF4-FFF2-40B4-BE49-F238E27FC236}">
                <a16:creationId xmlns:a16="http://schemas.microsoft.com/office/drawing/2014/main" xmlns="" id="{AC89A405-64A9-4BAB-8D2D-24C433F7B3F1}"/>
              </a:ext>
            </a:extLst>
          </p:cNvPr>
          <p:cNvSpPr/>
          <p:nvPr/>
        </p:nvSpPr>
        <p:spPr>
          <a:xfrm>
            <a:off x="296884" y="1237681"/>
            <a:ext cx="8431480" cy="5016758"/>
          </a:xfrm>
          <a:prstGeom prst="rect">
            <a:avLst/>
          </a:prstGeom>
        </p:spPr>
        <p:txBody>
          <a:bodyPr wrap="square">
            <a:spAutoFit/>
          </a:bodyPr>
          <a:lstStyle/>
          <a:p>
            <a:pPr marL="273050" indent="-273050"/>
            <a:r>
              <a:rPr lang="en-GB" sz="2000" dirty="0"/>
              <a:t>Match each of the following psychological strategies to their possible effects:</a:t>
            </a:r>
          </a:p>
          <a:p>
            <a:pPr marL="273050" indent="-273050"/>
            <a:endParaRPr lang="en-GB" sz="2000" dirty="0"/>
          </a:p>
          <a:p>
            <a:pPr marL="273050" indent="-273050"/>
            <a:r>
              <a:rPr lang="en-GB" sz="2000" dirty="0"/>
              <a:t>A. Proactive Strategies</a:t>
            </a:r>
          </a:p>
          <a:p>
            <a:pPr marL="273050" indent="-273050"/>
            <a:r>
              <a:rPr lang="en-GB" sz="2000" dirty="0"/>
              <a:t>B. Positive Programming</a:t>
            </a:r>
          </a:p>
          <a:p>
            <a:pPr marL="273050" indent="-273050"/>
            <a:r>
              <a:rPr lang="en-GB" sz="2000" dirty="0"/>
              <a:t>C. Focused Support</a:t>
            </a:r>
          </a:p>
          <a:p>
            <a:pPr marL="273050" indent="-273050"/>
            <a:r>
              <a:rPr lang="en-GB" sz="2000" dirty="0"/>
              <a:t>D. Reactive Strategies</a:t>
            </a:r>
          </a:p>
          <a:p>
            <a:pPr marL="273050" indent="-273050"/>
            <a:endParaRPr lang="en-GB" sz="2000" dirty="0"/>
          </a:p>
          <a:p>
            <a:pPr marL="273050" indent="-273050"/>
            <a:r>
              <a:rPr lang="en-GB" sz="2000" dirty="0"/>
              <a:t>1.  Systematic instructions given for greater skills and competence development which improves social integration</a:t>
            </a:r>
          </a:p>
          <a:p>
            <a:pPr marL="273050" indent="-273050"/>
            <a:endParaRPr lang="en-GB" sz="2000" dirty="0"/>
          </a:p>
          <a:p>
            <a:pPr marL="273050" indent="-273050"/>
            <a:r>
              <a:rPr lang="en-GB" sz="2000" dirty="0"/>
              <a:t>2.  To produce rapid results and reduce reactive strategies</a:t>
            </a:r>
          </a:p>
          <a:p>
            <a:pPr marL="273050" indent="-273050"/>
            <a:endParaRPr lang="en-GB" sz="2000" dirty="0"/>
          </a:p>
          <a:p>
            <a:pPr marL="273050" indent="-273050"/>
            <a:r>
              <a:rPr lang="en-GB" sz="2000" dirty="0"/>
              <a:t>3.  Designed to manage the behaviours at the time they occur</a:t>
            </a:r>
          </a:p>
          <a:p>
            <a:pPr marL="273050" indent="-273050"/>
            <a:endParaRPr lang="en-GB" sz="2000" dirty="0"/>
          </a:p>
          <a:p>
            <a:pPr marL="273050" indent="-273050"/>
            <a:r>
              <a:rPr lang="en-GB" sz="2000" dirty="0"/>
              <a:t>4</a:t>
            </a:r>
            <a:r>
              <a:rPr lang="en-GB" sz="2000" b="1" dirty="0"/>
              <a:t>.  To produce change over time.-A</a:t>
            </a:r>
          </a:p>
        </p:txBody>
      </p:sp>
    </p:spTree>
    <p:extLst>
      <p:ext uri="{BB962C8B-B14F-4D97-AF65-F5344CB8AC3E}">
        <p14:creationId xmlns:p14="http://schemas.microsoft.com/office/powerpoint/2010/main" val="286066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Intellectual Disability – session 3</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a:p>
            <a:pPr marL="0" indent="0" algn="ctr">
              <a:buNone/>
            </a:pPr>
            <a:endParaRPr lang="en-US" dirty="0"/>
          </a:p>
          <a:p>
            <a:pPr marL="0" indent="0" algn="ctr">
              <a:buNone/>
            </a:pPr>
            <a:r>
              <a:rPr lang="en-US" sz="1600" dirty="0"/>
              <a:t>(please complete the feedback)</a:t>
            </a:r>
          </a:p>
        </p:txBody>
      </p:sp>
    </p:spTree>
    <p:extLst>
      <p:ext uri="{BB962C8B-B14F-4D97-AF65-F5344CB8AC3E}">
        <p14:creationId xmlns:p14="http://schemas.microsoft.com/office/powerpoint/2010/main" val="174822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02526"/>
            <a:ext cx="7772400" cy="802450"/>
          </a:xfrm>
        </p:spPr>
        <p:txBody>
          <a:bodyPr/>
          <a:lstStyle/>
          <a:p>
            <a:pPr algn="ctr"/>
            <a:r>
              <a:rPr lang="en-GB" dirty="0"/>
              <a:t>Behavioural Issues in ID</a:t>
            </a:r>
            <a:endParaRPr lang="en-US" dirty="0"/>
          </a:p>
        </p:txBody>
      </p:sp>
      <p:sp>
        <p:nvSpPr>
          <p:cNvPr id="7" name="Rectangle 2">
            <a:extLst>
              <a:ext uri="{FF2B5EF4-FFF2-40B4-BE49-F238E27FC236}">
                <a16:creationId xmlns:a16="http://schemas.microsoft.com/office/drawing/2014/main" xmlns="" id="{BBF36F3A-E0E9-401C-B3A3-79E338A33F5C}"/>
              </a:ext>
            </a:extLst>
          </p:cNvPr>
          <p:cNvSpPr>
            <a:spLocks noGrp="1" noChangeArrowheads="1"/>
          </p:cNvSpPr>
          <p:nvPr>
            <p:ph type="body" sz="quarter" idx="13"/>
          </p:nvPr>
        </p:nvSpPr>
        <p:spPr>
          <a:xfrm>
            <a:off x="457200" y="1531938"/>
            <a:ext cx="7839075" cy="4524375"/>
          </a:xfrm>
        </p:spPr>
        <p:txBody>
          <a:bodyPr/>
          <a:lstStyle/>
          <a:p>
            <a:pPr eaLnBrk="1" hangingPunct="1"/>
            <a:r>
              <a:rPr lang="en-US" altLang="en-US" dirty="0"/>
              <a:t>Be able to define challenging behaviour (CB) in mental health/intellectual disability</a:t>
            </a:r>
          </a:p>
          <a:p>
            <a:pPr eaLnBrk="1" hangingPunct="1"/>
            <a:r>
              <a:rPr lang="en-US" altLang="en-US" dirty="0"/>
              <a:t>Understand of the different types of challenging behaviour</a:t>
            </a:r>
          </a:p>
          <a:p>
            <a:pPr eaLnBrk="1" hangingPunct="1"/>
            <a:r>
              <a:rPr lang="en-US" altLang="en-US" dirty="0"/>
              <a:t>Gain a knowledge of the causes of, and maintaining factors for challenging behaviour </a:t>
            </a:r>
          </a:p>
          <a:p>
            <a:pPr eaLnBrk="1" hangingPunct="1"/>
            <a:r>
              <a:rPr lang="en-US" altLang="en-US" dirty="0"/>
              <a:t>Understand the behavioural, psychological &amp; pharmacological approaches to managing patients with challenging behaviour. 	</a:t>
            </a:r>
          </a:p>
        </p:txBody>
      </p:sp>
    </p:spTree>
    <p:extLst>
      <p:ext uri="{BB962C8B-B14F-4D97-AF65-F5344CB8AC3E}">
        <p14:creationId xmlns:p14="http://schemas.microsoft.com/office/powerpoint/2010/main" val="271059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E107-110A-42A8-9C2F-E322785976B8}"/>
              </a:ext>
            </a:extLst>
          </p:cNvPr>
          <p:cNvSpPr>
            <a:spLocks noGrp="1"/>
          </p:cNvSpPr>
          <p:nvPr>
            <p:ph type="ctrTitle"/>
          </p:nvPr>
        </p:nvSpPr>
        <p:spPr>
          <a:xfrm>
            <a:off x="457200" y="883022"/>
            <a:ext cx="7772400" cy="679449"/>
          </a:xfrm>
        </p:spPr>
        <p:txBody>
          <a:bodyPr/>
          <a:lstStyle/>
          <a:p>
            <a:pPr algn="ctr"/>
            <a:r>
              <a:rPr lang="en-GB" dirty="0"/>
              <a:t>Epidemiology</a:t>
            </a:r>
          </a:p>
        </p:txBody>
      </p:sp>
      <p:pic>
        <p:nvPicPr>
          <p:cNvPr id="5" name="Picture 4">
            <a:extLst>
              <a:ext uri="{FF2B5EF4-FFF2-40B4-BE49-F238E27FC236}">
                <a16:creationId xmlns:a16="http://schemas.microsoft.com/office/drawing/2014/main" xmlns="" id="{CE413EDC-FCA1-414D-A42E-B9E600B7AE53}"/>
              </a:ext>
            </a:extLst>
          </p:cNvPr>
          <p:cNvPicPr>
            <a:picLocks noChangeAspect="1"/>
          </p:cNvPicPr>
          <p:nvPr/>
        </p:nvPicPr>
        <p:blipFill>
          <a:blip r:embed="rId2"/>
          <a:stretch>
            <a:fillRect/>
          </a:stretch>
        </p:blipFill>
        <p:spPr>
          <a:xfrm>
            <a:off x="-83128" y="1365250"/>
            <a:ext cx="8998527" cy="4990057"/>
          </a:xfrm>
          <a:prstGeom prst="rect">
            <a:avLst/>
          </a:prstGeom>
        </p:spPr>
      </p:pic>
    </p:spTree>
    <p:extLst>
      <p:ext uri="{BB962C8B-B14F-4D97-AF65-F5344CB8AC3E}">
        <p14:creationId xmlns:p14="http://schemas.microsoft.com/office/powerpoint/2010/main" val="232553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AABA2-1412-40ED-BF85-A2A00A9D8EF2}"/>
              </a:ext>
            </a:extLst>
          </p:cNvPr>
          <p:cNvSpPr>
            <a:spLocks noGrp="1"/>
          </p:cNvSpPr>
          <p:nvPr>
            <p:ph type="ctrTitle"/>
          </p:nvPr>
        </p:nvSpPr>
        <p:spPr>
          <a:xfrm>
            <a:off x="457200" y="1025526"/>
            <a:ext cx="8366166" cy="679449"/>
          </a:xfrm>
        </p:spPr>
        <p:txBody>
          <a:bodyPr/>
          <a:lstStyle/>
          <a:p>
            <a:r>
              <a:rPr lang="en-GB" dirty="0"/>
              <a:t>Challenging Behaviour – concepts 1</a:t>
            </a:r>
          </a:p>
        </p:txBody>
      </p:sp>
      <p:sp>
        <p:nvSpPr>
          <p:cNvPr id="3" name="Text Placeholder 2">
            <a:extLst>
              <a:ext uri="{FF2B5EF4-FFF2-40B4-BE49-F238E27FC236}">
                <a16:creationId xmlns:a16="http://schemas.microsoft.com/office/drawing/2014/main" xmlns="" id="{0EB6B744-00FC-4CED-82F2-150BF23E9548}"/>
              </a:ext>
            </a:extLst>
          </p:cNvPr>
          <p:cNvSpPr>
            <a:spLocks noGrp="1"/>
          </p:cNvSpPr>
          <p:nvPr>
            <p:ph type="body" sz="quarter" idx="13"/>
          </p:nvPr>
        </p:nvSpPr>
        <p:spPr>
          <a:xfrm>
            <a:off x="0" y="1978107"/>
            <a:ext cx="8989621" cy="5016459"/>
          </a:xfrm>
        </p:spPr>
        <p:txBody>
          <a:bodyPr/>
          <a:lstStyle/>
          <a:p>
            <a:r>
              <a:rPr lang="en-GB" sz="2000" dirty="0"/>
              <a:t>The most widely used, formalised definition has been that of Emerson:</a:t>
            </a:r>
          </a:p>
          <a:p>
            <a:r>
              <a:rPr lang="en-GB" sz="2000" dirty="0">
                <a:solidFill>
                  <a:schemeClr val="accent6">
                    <a:lumMod val="50000"/>
                  </a:schemeClr>
                </a:solidFill>
              </a:rPr>
              <a:t>‘culturally abnormal behaviour of such an intensity, frequency or duration that the physical safety of the person or others is likely to be placed in serious jeopardy, or behaviour which is likely to seriously limit use of, or result in the person being denied access to, ordinary community facilities</a:t>
            </a:r>
            <a:r>
              <a:rPr lang="en-GB" sz="2000" dirty="0"/>
              <a:t>’.	(Emerson, 1995) </a:t>
            </a:r>
          </a:p>
          <a:p>
            <a:r>
              <a:rPr lang="en-GB" sz="2000" dirty="0"/>
              <a:t>The RCPsych have adopted the term challenging behaviour to serve as a reminders that these behaviours should be seen as a challenge to services rather than a manifestation of psychopathological processes</a:t>
            </a:r>
          </a:p>
          <a:p>
            <a:r>
              <a:rPr lang="en-GB" sz="2000" dirty="0"/>
              <a:t>challenging behaviour is a socially determined concept and should not be misused as a diagnostic label.</a:t>
            </a:r>
          </a:p>
        </p:txBody>
      </p:sp>
    </p:spTree>
    <p:extLst>
      <p:ext uri="{BB962C8B-B14F-4D97-AF65-F5344CB8AC3E}">
        <p14:creationId xmlns:p14="http://schemas.microsoft.com/office/powerpoint/2010/main" val="265160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AC4A8-D6F6-4CFB-B3B6-268D4A35E5A9}"/>
              </a:ext>
            </a:extLst>
          </p:cNvPr>
          <p:cNvSpPr>
            <a:spLocks noGrp="1"/>
          </p:cNvSpPr>
          <p:nvPr>
            <p:ph type="ctrTitle"/>
          </p:nvPr>
        </p:nvSpPr>
        <p:spPr>
          <a:xfrm>
            <a:off x="457199" y="1025526"/>
            <a:ext cx="8211787" cy="679449"/>
          </a:xfrm>
        </p:spPr>
        <p:txBody>
          <a:bodyPr/>
          <a:lstStyle/>
          <a:p>
            <a:r>
              <a:rPr lang="en-GB" dirty="0"/>
              <a:t>Challenging Behaviour – concept 2</a:t>
            </a:r>
          </a:p>
        </p:txBody>
      </p:sp>
      <p:sp>
        <p:nvSpPr>
          <p:cNvPr id="3" name="Text Placeholder 2">
            <a:extLst>
              <a:ext uri="{FF2B5EF4-FFF2-40B4-BE49-F238E27FC236}">
                <a16:creationId xmlns:a16="http://schemas.microsoft.com/office/drawing/2014/main" xmlns="" id="{BB764E4B-1C1A-4673-B1C1-579C08612387}"/>
              </a:ext>
            </a:extLst>
          </p:cNvPr>
          <p:cNvSpPr>
            <a:spLocks noGrp="1"/>
          </p:cNvSpPr>
          <p:nvPr>
            <p:ph type="body" sz="quarter" idx="13"/>
          </p:nvPr>
        </p:nvSpPr>
        <p:spPr>
          <a:xfrm>
            <a:off x="0" y="1704975"/>
            <a:ext cx="8811491" cy="4327689"/>
          </a:xfrm>
        </p:spPr>
        <p:txBody>
          <a:bodyPr/>
          <a:lstStyle/>
          <a:p>
            <a:r>
              <a:rPr lang="en-GB" dirty="0"/>
              <a:t>The RCPsych have adopted a modified definition that builds on that of Emerson:</a:t>
            </a:r>
          </a:p>
          <a:p>
            <a:endParaRPr lang="en-GB" dirty="0"/>
          </a:p>
          <a:p>
            <a:pPr lvl="1">
              <a:buFont typeface="Wingdings" panose="05000000000000000000" pitchFamily="2" charset="2"/>
              <a:buChar char="Ø"/>
            </a:pPr>
            <a:r>
              <a:rPr lang="en-GB" dirty="0">
                <a:solidFill>
                  <a:srgbClr val="C00000"/>
                </a:solidFill>
              </a:rPr>
              <a:t>Behaviour can be described as challenging when it is of such an intensity, frequency or duration as to threaten the quality of life and/or the physical safety of the individual or others and is likely to lead to responses that are restrictive, aversive or result in exclusion </a:t>
            </a:r>
            <a:r>
              <a:rPr lang="en-GB" dirty="0"/>
              <a:t>¹.</a:t>
            </a:r>
          </a:p>
          <a:p>
            <a:pPr lvl="1">
              <a:buFont typeface="Wingdings" panose="05000000000000000000" pitchFamily="2" charset="2"/>
              <a:buChar char="Ø"/>
            </a:pPr>
            <a:endParaRPr lang="en-GB" dirty="0"/>
          </a:p>
          <a:p>
            <a:pPr marL="457200" lvl="1" indent="0">
              <a:buNone/>
            </a:pPr>
            <a:r>
              <a:rPr lang="en-US" altLang="en-US" sz="1400" dirty="0"/>
              <a:t>Challenging Behaviour: a unified approach - Clinical and service guidelines for supporting people with learning disabilities who are at risk of receiving abusive or restrictive practices – Royal College of Psychiatrists , BPS and RCSALT - College Report CR144, June 2007</a:t>
            </a:r>
          </a:p>
          <a:p>
            <a:pPr marL="457200" lvl="1" indent="0">
              <a:buNone/>
            </a:pPr>
            <a:endParaRPr lang="en-GB" dirty="0"/>
          </a:p>
        </p:txBody>
      </p:sp>
    </p:spTree>
    <p:extLst>
      <p:ext uri="{BB962C8B-B14F-4D97-AF65-F5344CB8AC3E}">
        <p14:creationId xmlns:p14="http://schemas.microsoft.com/office/powerpoint/2010/main" val="205945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44562-774A-49E8-9E18-86577B038E1C}"/>
              </a:ext>
            </a:extLst>
          </p:cNvPr>
          <p:cNvSpPr>
            <a:spLocks noGrp="1"/>
          </p:cNvSpPr>
          <p:nvPr>
            <p:ph type="ctrTitle"/>
          </p:nvPr>
        </p:nvSpPr>
        <p:spPr>
          <a:xfrm>
            <a:off x="249382" y="1025526"/>
            <a:ext cx="7980218" cy="679449"/>
          </a:xfrm>
        </p:spPr>
        <p:txBody>
          <a:bodyPr/>
          <a:lstStyle/>
          <a:p>
            <a:r>
              <a:rPr lang="en-GB" dirty="0"/>
              <a:t>Implications of new definition</a:t>
            </a:r>
          </a:p>
        </p:txBody>
      </p:sp>
      <p:sp>
        <p:nvSpPr>
          <p:cNvPr id="5" name="Rectangle 4">
            <a:extLst>
              <a:ext uri="{FF2B5EF4-FFF2-40B4-BE49-F238E27FC236}">
                <a16:creationId xmlns:a16="http://schemas.microsoft.com/office/drawing/2014/main" xmlns="" id="{B91E7124-3DDE-4E01-B08C-B1FBC1885EB0}"/>
              </a:ext>
            </a:extLst>
          </p:cNvPr>
          <p:cNvSpPr/>
          <p:nvPr/>
        </p:nvSpPr>
        <p:spPr>
          <a:xfrm>
            <a:off x="249382" y="1704975"/>
            <a:ext cx="8668987" cy="4154984"/>
          </a:xfrm>
          <a:prstGeom prst="rect">
            <a:avLst/>
          </a:prstGeom>
        </p:spPr>
        <p:txBody>
          <a:bodyPr wrap="square">
            <a:spAutoFit/>
          </a:bodyPr>
          <a:lstStyle/>
          <a:p>
            <a:pPr>
              <a:buSzPts val="1700"/>
              <a:buChar char="*"/>
            </a:pPr>
            <a:r>
              <a:rPr lang="en-GB" sz="2200" dirty="0">
                <a:solidFill>
                  <a:srgbClr val="004E74"/>
                </a:solidFill>
                <a:latin typeface="Georgia" panose="02040502050405020303" pitchFamily="18" charset="0"/>
              </a:rPr>
              <a:t>Thus the prevalence of challenging behaviour can be conceptualised within such parameters as:</a:t>
            </a:r>
          </a:p>
          <a:p>
            <a:pPr lvl="1">
              <a:buSzPts val="1700"/>
              <a:buChar char="*"/>
            </a:pPr>
            <a:r>
              <a:rPr lang="en-GB" sz="2200" dirty="0">
                <a:solidFill>
                  <a:srgbClr val="004E74"/>
                </a:solidFill>
                <a:latin typeface="Georgia" panose="02040502050405020303" pitchFamily="18" charset="0"/>
              </a:rPr>
              <a:t>No. of individuals excluded from local services</a:t>
            </a:r>
          </a:p>
          <a:p>
            <a:pPr lvl="1">
              <a:buSzPts val="1700"/>
              <a:buChar char="*"/>
            </a:pPr>
            <a:r>
              <a:rPr lang="en-GB" sz="2200" dirty="0">
                <a:solidFill>
                  <a:srgbClr val="004E74"/>
                </a:solidFill>
                <a:latin typeface="Georgia" panose="02040502050405020303" pitchFamily="18" charset="0"/>
              </a:rPr>
              <a:t>No. of individuals in ‘out of area’ placements</a:t>
            </a:r>
          </a:p>
          <a:p>
            <a:pPr lvl="1">
              <a:buSzPts val="1700"/>
              <a:buChar char="*"/>
            </a:pPr>
            <a:r>
              <a:rPr lang="en-GB" sz="2200" dirty="0">
                <a:solidFill>
                  <a:srgbClr val="004E74"/>
                </a:solidFill>
                <a:latin typeface="Georgia" panose="02040502050405020303" pitchFamily="18" charset="0"/>
              </a:rPr>
              <a:t>No. of individuals not receiving day services, employment</a:t>
            </a:r>
          </a:p>
          <a:p>
            <a:pPr lvl="1">
              <a:buSzPts val="1700"/>
              <a:buChar char="*"/>
            </a:pPr>
            <a:r>
              <a:rPr lang="en-GB" sz="2200" dirty="0">
                <a:solidFill>
                  <a:srgbClr val="004E74"/>
                </a:solidFill>
                <a:latin typeface="Georgia" panose="02040502050405020303" pitchFamily="18" charset="0"/>
              </a:rPr>
              <a:t>Opportunities, education, respite or home support</a:t>
            </a:r>
          </a:p>
          <a:p>
            <a:pPr lvl="1">
              <a:buSzPts val="1700"/>
              <a:buChar char="*"/>
            </a:pPr>
            <a:r>
              <a:rPr lang="en-US" sz="2200" dirty="0">
                <a:solidFill>
                  <a:srgbClr val="004E74"/>
                </a:solidFill>
                <a:latin typeface="Georgia" panose="02040502050405020303" pitchFamily="18" charset="0"/>
              </a:rPr>
              <a:t>Service responses involving</a:t>
            </a:r>
          </a:p>
          <a:p>
            <a:pPr lvl="3">
              <a:buSzPts val="1700"/>
              <a:buChar char="*"/>
            </a:pPr>
            <a:r>
              <a:rPr lang="en-GB" sz="2200" dirty="0">
                <a:solidFill>
                  <a:srgbClr val="004E74"/>
                </a:solidFill>
                <a:latin typeface="Georgia" panose="02040502050405020303" pitchFamily="18" charset="0"/>
              </a:rPr>
              <a:t>Seclusion; restraint; locked doors; abuse</a:t>
            </a:r>
          </a:p>
          <a:p>
            <a:pPr lvl="1">
              <a:buSzPts val="1700"/>
              <a:buChar char="*"/>
            </a:pPr>
            <a:r>
              <a:rPr lang="en-US" sz="2200" dirty="0">
                <a:solidFill>
                  <a:srgbClr val="004E74"/>
                </a:solidFill>
                <a:latin typeface="Georgia" panose="02040502050405020303" pitchFamily="18" charset="0"/>
              </a:rPr>
              <a:t>Clinical responses involving</a:t>
            </a:r>
          </a:p>
          <a:p>
            <a:pPr>
              <a:buSzPts val="1700"/>
              <a:buChar char="*"/>
            </a:pPr>
            <a:r>
              <a:rPr lang="en-GB" sz="2200" dirty="0">
                <a:solidFill>
                  <a:srgbClr val="004E74"/>
                </a:solidFill>
                <a:latin typeface="Georgia" panose="02040502050405020303" pitchFamily="18" charset="0"/>
              </a:rPr>
              <a:t>Inappropriate prescribing of drug treatments; punitive and aversive behavioural interventions; risk avoidance rather than risk management¹²</a:t>
            </a:r>
            <a:endParaRPr lang="en-GB" dirty="0"/>
          </a:p>
        </p:txBody>
      </p:sp>
    </p:spTree>
    <p:extLst>
      <p:ext uri="{BB962C8B-B14F-4D97-AF65-F5344CB8AC3E}">
        <p14:creationId xmlns:p14="http://schemas.microsoft.com/office/powerpoint/2010/main" val="1781678707"/>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812</TotalTime>
  <Words>5184</Words>
  <Application>Microsoft Office PowerPoint</Application>
  <PresentationFormat>On-screen Show (4:3)</PresentationFormat>
  <Paragraphs>457</Paragraphs>
  <Slides>48</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Psychiatry Recruitment PP</vt:lpstr>
      <vt:lpstr>Chart</vt:lpstr>
      <vt:lpstr>PowerPoint Presentation</vt:lpstr>
      <vt:lpstr>Behavioural Issues in Intellectual Disability</vt:lpstr>
      <vt:lpstr>Behavioural Issues in ID</vt:lpstr>
      <vt:lpstr>Behavioural Issues in Intellectual Disability</vt:lpstr>
      <vt:lpstr>Behavioural Issues in ID</vt:lpstr>
      <vt:lpstr>Epidemiology</vt:lpstr>
      <vt:lpstr>Challenging Behaviour – concepts 1</vt:lpstr>
      <vt:lpstr>Challenging Behaviour – concept 2</vt:lpstr>
      <vt:lpstr>Implications of new definition</vt:lpstr>
      <vt:lpstr>Case Scenario</vt:lpstr>
      <vt:lpstr>Aetiological Factors</vt:lpstr>
      <vt:lpstr>Assessment &amp; Intervention</vt:lpstr>
      <vt:lpstr>Assessment – 1</vt:lpstr>
      <vt:lpstr>Assessment – 2</vt:lpstr>
      <vt:lpstr>Assessment – 3</vt:lpstr>
      <vt:lpstr>Measuring Behaviour – 1</vt:lpstr>
      <vt:lpstr>Measuring Behaviour – 2</vt:lpstr>
      <vt:lpstr>Assessing Behaviour – 1</vt:lpstr>
      <vt:lpstr>Assessing Behaviours – 2</vt:lpstr>
      <vt:lpstr>Assessment of function of  behaviour – 1</vt:lpstr>
      <vt:lpstr>Assessment of function of  behaviour – 2</vt:lpstr>
      <vt:lpstr>Assessment of Physical Disorders</vt:lpstr>
      <vt:lpstr>Assessment of Psychiatric Disorders</vt:lpstr>
      <vt:lpstr>Formulation</vt:lpstr>
      <vt:lpstr>Interventions – 1</vt:lpstr>
      <vt:lpstr>Interventions – 2</vt:lpstr>
      <vt:lpstr>Interventions – 3</vt:lpstr>
      <vt:lpstr>Psychotherapeutic  Interventions</vt:lpstr>
      <vt:lpstr>Communication Intervention</vt:lpstr>
      <vt:lpstr>Positive Programming</vt:lpstr>
      <vt:lpstr>Physical/medical Interventions</vt:lpstr>
      <vt:lpstr>Psychopharmacological  interventions</vt:lpstr>
      <vt:lpstr>Psychopharmacological  interventions-2</vt:lpstr>
      <vt:lpstr>Psychopharmacological  interventions-3</vt:lpstr>
      <vt:lpstr>Evaluation</vt:lpstr>
      <vt:lpstr>PowerPoint Presentation</vt:lpstr>
      <vt:lpstr>ID – session 3</vt:lpstr>
      <vt:lpstr>ID – session 3</vt:lpstr>
      <vt:lpstr>ID – session 3</vt:lpstr>
      <vt:lpstr>ID – session 3</vt:lpstr>
      <vt:lpstr>ID – session 3</vt:lpstr>
      <vt:lpstr>ID – session 3</vt:lpstr>
      <vt:lpstr>ID – session 3</vt:lpstr>
      <vt:lpstr>ID – session 3</vt:lpstr>
      <vt:lpstr>ID – session 3</vt:lpstr>
      <vt:lpstr>ID – session 3</vt:lpstr>
      <vt:lpstr>ID – session 3</vt:lpstr>
      <vt:lpstr>Intellectual Disability – session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Thomas Gareth (LCFT)</cp:lastModifiedBy>
  <cp:revision>56</cp:revision>
  <dcterms:created xsi:type="dcterms:W3CDTF">2016-02-23T11:02:26Z</dcterms:created>
  <dcterms:modified xsi:type="dcterms:W3CDTF">2017-07-21T07:17:42Z</dcterms:modified>
</cp:coreProperties>
</file>