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256" r:id="rId2"/>
    <p:sldId id="282" r:id="rId3"/>
    <p:sldId id="283" r:id="rId4"/>
    <p:sldId id="284" r:id="rId5"/>
    <p:sldId id="320" r:id="rId6"/>
    <p:sldId id="355" r:id="rId7"/>
    <p:sldId id="361" r:id="rId8"/>
    <p:sldId id="371" r:id="rId9"/>
    <p:sldId id="370" r:id="rId10"/>
    <p:sldId id="290" r:id="rId11"/>
    <p:sldId id="367" r:id="rId12"/>
    <p:sldId id="356" r:id="rId13"/>
    <p:sldId id="362" r:id="rId14"/>
    <p:sldId id="363" r:id="rId15"/>
    <p:sldId id="364" r:id="rId16"/>
    <p:sldId id="365" r:id="rId17"/>
    <p:sldId id="358" r:id="rId18"/>
    <p:sldId id="366" r:id="rId19"/>
    <p:sldId id="368" r:id="rId20"/>
    <p:sldId id="369" r:id="rId21"/>
    <p:sldId id="372" r:id="rId22"/>
    <p:sldId id="373" r:id="rId23"/>
    <p:sldId id="374" r:id="rId24"/>
    <p:sldId id="375" r:id="rId25"/>
    <p:sldId id="376" r:id="rId26"/>
    <p:sldId id="377" r:id="rId27"/>
    <p:sldId id="336" r:id="rId28"/>
    <p:sldId id="287" r:id="rId29"/>
    <p:sldId id="350" r:id="rId30"/>
    <p:sldId id="351" r:id="rId31"/>
    <p:sldId id="378" r:id="rId32"/>
    <p:sldId id="379" r:id="rId33"/>
    <p:sldId id="349"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86578" autoAdjust="0"/>
  </p:normalViewPr>
  <p:slideViewPr>
    <p:cSldViewPr snapToGrid="0" snapToObjects="1">
      <p:cViewPr varScale="1">
        <p:scale>
          <a:sx n="94" d="100"/>
          <a:sy n="94" d="100"/>
        </p:scale>
        <p:origin x="20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B3F6472-0DC5-8443-AC45-780EE1EFB45A}" type="datetimeFigureOut">
              <a:rPr lang="en-US"/>
              <a:pPr>
                <a:defRPr/>
              </a:pPr>
              <a:t>6/29/2020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C5B9B9D-1956-F846-A822-275B380807AB}" type="slidenum">
              <a:rPr lang="en-US" altLang="en-US"/>
              <a:pPr/>
              <a:t>‹#›</a:t>
            </a:fld>
            <a:endParaRPr lang="en-US" altLang="en-US"/>
          </a:p>
        </p:txBody>
      </p:sp>
    </p:spTree>
    <p:extLst>
      <p:ext uri="{BB962C8B-B14F-4D97-AF65-F5344CB8AC3E}">
        <p14:creationId xmlns:p14="http://schemas.microsoft.com/office/powerpoint/2010/main" val="1599766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34BB43A-0BA0-FB44-BBBE-6013E1B4FC09}" type="datetimeFigureOut">
              <a:rPr lang="en-US"/>
              <a:pPr>
                <a:defRPr/>
              </a:pPr>
              <a:t>6/29/2020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C0588C8-2298-4448-8C7C-7D3DB3F59590}" type="slidenum">
              <a:rPr lang="en-US" altLang="en-US"/>
              <a:pPr/>
              <a:t>‹#›</a:t>
            </a:fld>
            <a:endParaRPr lang="en-US" altLang="en-US"/>
          </a:p>
        </p:txBody>
      </p:sp>
    </p:spTree>
    <p:extLst>
      <p:ext uri="{BB962C8B-B14F-4D97-AF65-F5344CB8AC3E}">
        <p14:creationId xmlns:p14="http://schemas.microsoft.com/office/powerpoint/2010/main" val="15375897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F48386-C2F5-6143-AF5F-219DD3489E86}"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78731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 is to use a combination of the two approaches</a:t>
            </a:r>
          </a:p>
          <a:p>
            <a:r>
              <a:rPr lang="en-US" dirty="0"/>
              <a:t>This is called structured clinical judgement</a:t>
            </a:r>
          </a:p>
          <a:p>
            <a:r>
              <a:rPr lang="en-US" dirty="0"/>
              <a:t>This approach is recommended by NICE</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14</a:t>
            </a:fld>
            <a:endParaRPr lang="en-US" altLang="en-US"/>
          </a:p>
        </p:txBody>
      </p:sp>
    </p:spTree>
    <p:extLst>
      <p:ext uri="{BB962C8B-B14F-4D97-AF65-F5344CB8AC3E}">
        <p14:creationId xmlns:p14="http://schemas.microsoft.com/office/powerpoint/2010/main" val="1898824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hundreds of different risk tools that could be used.</a:t>
            </a:r>
          </a:p>
          <a:p>
            <a:r>
              <a:rPr lang="en-US" dirty="0"/>
              <a:t>There is no one specific tool which has been shown to be better than the others, and all will depend on the type of risk you are looking at, and the population with which you are working.</a:t>
            </a:r>
          </a:p>
          <a:p>
            <a:endParaRPr lang="en-US" dirty="0"/>
          </a:p>
          <a:p>
            <a:r>
              <a:rPr lang="en-US" dirty="0"/>
              <a:t>Most risk tools tend to actually be locally developed and are in fact prompts to ask about the specific risk factors, rather than being necessarily statistically derived rating scales.</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15</a:t>
            </a:fld>
            <a:endParaRPr lang="en-US" altLang="en-US"/>
          </a:p>
        </p:txBody>
      </p:sp>
    </p:spTree>
    <p:extLst>
      <p:ext uri="{BB962C8B-B14F-4D97-AF65-F5344CB8AC3E}">
        <p14:creationId xmlns:p14="http://schemas.microsoft.com/office/powerpoint/2010/main" val="2329933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16</a:t>
            </a:fld>
            <a:endParaRPr lang="en-US" altLang="en-US"/>
          </a:p>
        </p:txBody>
      </p:sp>
    </p:spTree>
    <p:extLst>
      <p:ext uri="{BB962C8B-B14F-4D97-AF65-F5344CB8AC3E}">
        <p14:creationId xmlns:p14="http://schemas.microsoft.com/office/powerpoint/2010/main" val="953594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Static risk factors are those which do not change, and are often elicited from past history or</a:t>
            </a:r>
            <a:r>
              <a:rPr lang="en-GB" baseline="0" dirty="0"/>
              <a:t> can be found in previous notes. They are often non-modifiable and therefore poor targets for intervention</a:t>
            </a:r>
          </a:p>
          <a:p>
            <a:r>
              <a:rPr lang="en-GB" baseline="0" dirty="0"/>
              <a:t>They are unlikely to change </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18</a:t>
            </a:fld>
            <a:endParaRPr lang="en-US" altLang="en-US"/>
          </a:p>
        </p:txBody>
      </p:sp>
    </p:spTree>
    <p:extLst>
      <p:ext uri="{BB962C8B-B14F-4D97-AF65-F5344CB8AC3E}">
        <p14:creationId xmlns:p14="http://schemas.microsoft.com/office/powerpoint/2010/main" val="1091459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Dynamic risk factors may change readily and are often different</a:t>
            </a:r>
            <a:r>
              <a:rPr lang="en-GB" baseline="0" dirty="0"/>
              <a:t> between consultations. They may acutely increase or reduce the risk</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19</a:t>
            </a:fld>
            <a:endParaRPr lang="en-US" altLang="en-US"/>
          </a:p>
        </p:txBody>
      </p:sp>
    </p:spTree>
    <p:extLst>
      <p:ext uri="{BB962C8B-B14F-4D97-AF65-F5344CB8AC3E}">
        <p14:creationId xmlns:p14="http://schemas.microsoft.com/office/powerpoint/2010/main" val="3041656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Identifying potential future risk factors is helpful to</a:t>
            </a:r>
            <a:r>
              <a:rPr lang="en-GB" baseline="0" dirty="0"/>
              <a:t> guide risk management</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20</a:t>
            </a:fld>
            <a:endParaRPr lang="en-US" altLang="en-US"/>
          </a:p>
        </p:txBody>
      </p:sp>
    </p:spTree>
    <p:extLst>
      <p:ext uri="{BB962C8B-B14F-4D97-AF65-F5344CB8AC3E}">
        <p14:creationId xmlns:p14="http://schemas.microsoft.com/office/powerpoint/2010/main" val="3041371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Suicide attempts may be more likely</a:t>
            </a:r>
            <a:r>
              <a:rPr lang="en-GB" baseline="0" dirty="0"/>
              <a:t> to be repeated and eventually completed if they demonstrate the following factors:</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21</a:t>
            </a:fld>
            <a:endParaRPr lang="en-US" altLang="en-US"/>
          </a:p>
        </p:txBody>
      </p:sp>
    </p:spTree>
    <p:extLst>
      <p:ext uri="{BB962C8B-B14F-4D97-AF65-F5344CB8AC3E}">
        <p14:creationId xmlns:p14="http://schemas.microsoft.com/office/powerpoint/2010/main" val="2108741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is a recommended risk assessment framework to follow</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22</a:t>
            </a:fld>
            <a:endParaRPr lang="en-US" altLang="en-US"/>
          </a:p>
        </p:txBody>
      </p:sp>
    </p:spTree>
    <p:extLst>
      <p:ext uri="{BB962C8B-B14F-4D97-AF65-F5344CB8AC3E}">
        <p14:creationId xmlns:p14="http://schemas.microsoft.com/office/powerpoint/2010/main" val="1799098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Risk history taking is the same as any</a:t>
            </a:r>
            <a:r>
              <a:rPr lang="en-GB" baseline="0" dirty="0"/>
              <a:t> good history taking</a:t>
            </a:r>
          </a:p>
          <a:p>
            <a:r>
              <a:rPr lang="en-GB" baseline="0" dirty="0"/>
              <a:t>You may wish to focus on some areas where risk factors will be highlighted</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23</a:t>
            </a:fld>
            <a:endParaRPr lang="en-US" altLang="en-US"/>
          </a:p>
        </p:txBody>
      </p:sp>
    </p:spTree>
    <p:extLst>
      <p:ext uri="{BB962C8B-B14F-4D97-AF65-F5344CB8AC3E}">
        <p14:creationId xmlns:p14="http://schemas.microsoft.com/office/powerpoint/2010/main" val="3785923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24</a:t>
            </a:fld>
            <a:endParaRPr lang="en-US" altLang="en-US"/>
          </a:p>
        </p:txBody>
      </p:sp>
    </p:spTree>
    <p:extLst>
      <p:ext uri="{BB962C8B-B14F-4D97-AF65-F5344CB8AC3E}">
        <p14:creationId xmlns:p14="http://schemas.microsoft.com/office/powerpoint/2010/main" val="3623113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are various definitions of risk. Generally we mean the chances of something bad happening.</a:t>
            </a:r>
          </a:p>
          <a:p>
            <a:r>
              <a:rPr lang="en-GB" baseline="0" dirty="0"/>
              <a:t>In statistics, we talk about risk equating to the probability of an outcome occurring.</a:t>
            </a:r>
          </a:p>
          <a:p>
            <a:endParaRPr lang="en-GB" baseline="0" dirty="0"/>
          </a:p>
          <a:p>
            <a:r>
              <a:rPr lang="en-GB" baseline="0" dirty="0"/>
              <a:t>In assessing risk, we need to consider four key questions:</a:t>
            </a:r>
          </a:p>
          <a:p>
            <a:pPr marL="171450" indent="-171450">
              <a:buFontTx/>
              <a:buChar char="-"/>
            </a:pPr>
            <a:r>
              <a:rPr lang="en-GB" baseline="0" dirty="0"/>
              <a:t>What is the outcome to be prevented?</a:t>
            </a:r>
          </a:p>
          <a:p>
            <a:pPr marL="171450" indent="-171450">
              <a:buFontTx/>
              <a:buChar char="-"/>
            </a:pPr>
            <a:r>
              <a:rPr lang="en-GB" baseline="0" dirty="0"/>
              <a:t>How severe will it be if it occurs?</a:t>
            </a:r>
          </a:p>
          <a:p>
            <a:pPr marL="171450" indent="-171450">
              <a:buFontTx/>
              <a:buChar char="-"/>
            </a:pPr>
            <a:r>
              <a:rPr lang="en-GB" baseline="0" dirty="0"/>
              <a:t>How soon is it expected to occur?</a:t>
            </a:r>
          </a:p>
          <a:p>
            <a:pPr marL="171450" indent="-171450">
              <a:buFontTx/>
              <a:buChar char="-"/>
            </a:pPr>
            <a:r>
              <a:rPr lang="en-GB" baseline="0" dirty="0"/>
              <a:t>How likely is it that it will occur?</a:t>
            </a:r>
          </a:p>
          <a:p>
            <a:pPr marL="171450" indent="-171450">
              <a:buFontTx/>
              <a:buChar char="-"/>
            </a:pPr>
            <a:endParaRPr lang="en-GB" baseline="0" dirty="0"/>
          </a:p>
          <a:p>
            <a:pPr marL="0" indent="0">
              <a:buFontTx/>
              <a:buNone/>
            </a:pPr>
            <a:r>
              <a:rPr lang="en-GB" baseline="0" dirty="0"/>
              <a:t>Some of these questions may be easier to answer than others.</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6</a:t>
            </a:fld>
            <a:endParaRPr lang="en-US" altLang="en-US"/>
          </a:p>
        </p:txBody>
      </p:sp>
    </p:spTree>
    <p:extLst>
      <p:ext uri="{BB962C8B-B14F-4D97-AF65-F5344CB8AC3E}">
        <p14:creationId xmlns:p14="http://schemas.microsoft.com/office/powerpoint/2010/main" val="56078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25</a:t>
            </a:fld>
            <a:endParaRPr lang="en-US" altLang="en-US"/>
          </a:p>
        </p:txBody>
      </p:sp>
    </p:spTree>
    <p:extLst>
      <p:ext uri="{BB962C8B-B14F-4D97-AF65-F5344CB8AC3E}">
        <p14:creationId xmlns:p14="http://schemas.microsoft.com/office/powerpoint/2010/main" val="201125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26</a:t>
            </a:fld>
            <a:endParaRPr lang="en-US" altLang="en-US"/>
          </a:p>
        </p:txBody>
      </p:sp>
    </p:spTree>
    <p:extLst>
      <p:ext uri="{BB962C8B-B14F-4D97-AF65-F5344CB8AC3E}">
        <p14:creationId xmlns:p14="http://schemas.microsoft.com/office/powerpoint/2010/main" val="201125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E</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29</a:t>
            </a:fld>
            <a:endParaRPr lang="en-US" altLang="en-US"/>
          </a:p>
        </p:txBody>
      </p:sp>
    </p:spTree>
    <p:extLst>
      <p:ext uri="{BB962C8B-B14F-4D97-AF65-F5344CB8AC3E}">
        <p14:creationId xmlns:p14="http://schemas.microsoft.com/office/powerpoint/2010/main" val="3057443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Answer:</a:t>
            </a:r>
            <a:r>
              <a:rPr lang="en-GB" baseline="0" dirty="0"/>
              <a:t> </a:t>
            </a:r>
            <a:r>
              <a:rPr lang="en-GB" sz="1200" kern="1200" dirty="0">
                <a:solidFill>
                  <a:schemeClr val="tx1"/>
                </a:solidFill>
                <a:latin typeface="+mn-lt"/>
                <a:ea typeface="+mn-ea"/>
                <a:cs typeface="+mn-cs"/>
              </a:rPr>
              <a:t>D</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30</a:t>
            </a:fld>
            <a:endParaRPr lang="en-US" altLang="en-US"/>
          </a:p>
        </p:txBody>
      </p:sp>
    </p:spTree>
    <p:extLst>
      <p:ext uri="{BB962C8B-B14F-4D97-AF65-F5344CB8AC3E}">
        <p14:creationId xmlns:p14="http://schemas.microsoft.com/office/powerpoint/2010/main" val="3750126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Answer:</a:t>
            </a:r>
            <a:r>
              <a:rPr lang="en-GB" baseline="0" dirty="0"/>
              <a:t> </a:t>
            </a:r>
            <a:r>
              <a:rPr lang="en-GB" sz="1200" kern="1200" baseline="0" dirty="0">
                <a:solidFill>
                  <a:schemeClr val="tx1"/>
                </a:solidFill>
                <a:latin typeface="+mn-lt"/>
                <a:ea typeface="+mn-ea"/>
                <a:cs typeface="+mn-cs"/>
              </a:rPr>
              <a:t>C</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31</a:t>
            </a:fld>
            <a:endParaRPr lang="en-US" altLang="en-US"/>
          </a:p>
        </p:txBody>
      </p:sp>
    </p:spTree>
    <p:extLst>
      <p:ext uri="{BB962C8B-B14F-4D97-AF65-F5344CB8AC3E}">
        <p14:creationId xmlns:p14="http://schemas.microsoft.com/office/powerpoint/2010/main" val="3750126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Answer:</a:t>
            </a:r>
            <a:r>
              <a:rPr lang="en-GB" baseline="0" dirty="0"/>
              <a:t> </a:t>
            </a:r>
            <a:r>
              <a:rPr lang="en-GB" sz="1200" kern="1200" baseline="0" dirty="0">
                <a:solidFill>
                  <a:schemeClr val="tx1"/>
                </a:solidFill>
                <a:latin typeface="+mn-lt"/>
                <a:ea typeface="+mn-ea"/>
                <a:cs typeface="+mn-cs"/>
              </a:rPr>
              <a:t>A</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32</a:t>
            </a:fld>
            <a:endParaRPr lang="en-US" altLang="en-US"/>
          </a:p>
        </p:txBody>
      </p:sp>
    </p:spTree>
    <p:extLst>
      <p:ext uri="{BB962C8B-B14F-4D97-AF65-F5344CB8AC3E}">
        <p14:creationId xmlns:p14="http://schemas.microsoft.com/office/powerpoint/2010/main" val="375012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Weather forecasts have improved dramatically over the years. They use weather satellites, complex statistical models and have thousands of bits of data inputted from stations across the globe. Yet the Met department’s accuracy at predicting the weather one week ahead has just a 37% accuracy. Michael Fish famously stated</a:t>
            </a:r>
            <a:r>
              <a:rPr lang="en-GB" baseline="0" dirty="0"/>
              <a:t> there would be no chance of a hurricane in the UK based on all the meteorological evidence available to him… The next day there was a significant hurricane that tore through the country.</a:t>
            </a:r>
          </a:p>
          <a:p>
            <a:endParaRPr lang="en-GB" baseline="0" dirty="0"/>
          </a:p>
          <a:p>
            <a:r>
              <a:rPr lang="en-GB" baseline="0" dirty="0"/>
              <a:t>Paul the Octopus, on the other hand, </a:t>
            </a:r>
            <a:r>
              <a:rPr lang="en-US" baseline="0" dirty="0"/>
              <a:t>predicted outcomes of World Cup matches with striking accuracy, eating out of whichever box labelled with a country’s flag in the World Cup. He had an alarming accuracy of 85.7%, although presumably he did not have any data or evidence with which to </a:t>
            </a:r>
            <a:r>
              <a:rPr lang="en-US" baseline="0" dirty="0" err="1"/>
              <a:t>synthesise</a:t>
            </a:r>
            <a:r>
              <a:rPr lang="en-US" baseline="0" dirty="0"/>
              <a:t>.</a:t>
            </a:r>
          </a:p>
          <a:p>
            <a:endParaRPr lang="en-US" baseline="0" dirty="0"/>
          </a:p>
          <a:p>
            <a:r>
              <a:rPr lang="en-US" baseline="0" dirty="0"/>
              <a:t>This just goes to show that prediction with any degree of accuracy is incredibly difficult, even with all the evidence available to you</a:t>
            </a:r>
            <a:endParaRPr lang="en-GB" dirty="0"/>
          </a:p>
          <a:p>
            <a:endParaRPr lang="en-GB" dirty="0"/>
          </a:p>
          <a:p>
            <a:r>
              <a:rPr lang="en-GB" dirty="0"/>
              <a:t>In the case of R (B) vs Ashworth Hospital</a:t>
            </a:r>
            <a:r>
              <a:rPr lang="en-GB" baseline="0" dirty="0"/>
              <a:t> Authority in 2005, there was disagreement about the diagnosis of a patient who was detained under a section. He was treated for mental disorder, but not specifically for that which he was originally detained. The judge agreed that as further evidence was gathered during the admission, the diagnosis changed but this did not invalidate the detention. The famous judicial quote of psychiatry not being an exact science adds to the difficulty in making predictions, as often it can be difficult to untangle behaviours, personality disorders, mental illness, bad behaviour, etc. This makes prediction even more difficult.</a:t>
            </a:r>
          </a:p>
          <a:p>
            <a:endParaRPr lang="en-GB" baseline="0"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7</a:t>
            </a:fld>
            <a:endParaRPr lang="en-US" altLang="en-US"/>
          </a:p>
        </p:txBody>
      </p:sp>
    </p:spTree>
    <p:extLst>
      <p:ext uri="{BB962C8B-B14F-4D97-AF65-F5344CB8AC3E}">
        <p14:creationId xmlns:p14="http://schemas.microsoft.com/office/powerpoint/2010/main" val="836560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Risk assessment is full of uncertainty</a:t>
            </a:r>
            <a:r>
              <a:rPr lang="en-GB" baseline="0" dirty="0"/>
              <a:t> that can influence decision-making</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8</a:t>
            </a:fld>
            <a:endParaRPr lang="en-US" altLang="en-US"/>
          </a:p>
        </p:txBody>
      </p:sp>
    </p:spTree>
    <p:extLst>
      <p:ext uri="{BB962C8B-B14F-4D97-AF65-F5344CB8AC3E}">
        <p14:creationId xmlns:p14="http://schemas.microsoft.com/office/powerpoint/2010/main" val="1187911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risk</a:t>
            </a:r>
            <a:r>
              <a:rPr lang="en-GB" baseline="0" dirty="0"/>
              <a:t> is so difficult to predict, why do we do it?</a:t>
            </a:r>
          </a:p>
          <a:p>
            <a:r>
              <a:rPr lang="en-GB" baseline="0" dirty="0"/>
              <a:t>We need to be able to justify our management plan and decisions, and just because we aren’t always correct in our predictions doesn’t mean that we aren’t right some of the time.</a:t>
            </a:r>
          </a:p>
          <a:p>
            <a:r>
              <a:rPr lang="en-GB" baseline="0" dirty="0"/>
              <a:t>We need to highlight and identify risks to manage them in the interests of the safety of the patient, the public and ourselves.</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9</a:t>
            </a:fld>
            <a:endParaRPr lang="en-US" altLang="en-US"/>
          </a:p>
        </p:txBody>
      </p:sp>
    </p:spTree>
    <p:extLst>
      <p:ext uri="{BB962C8B-B14F-4D97-AF65-F5344CB8AC3E}">
        <p14:creationId xmlns:p14="http://schemas.microsoft.com/office/powerpoint/2010/main" val="217196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Risk may be expressed in different ways,</a:t>
            </a:r>
            <a:r>
              <a:rPr lang="en-GB" baseline="0" dirty="0"/>
              <a:t> you are sure to find a variety of documentation styles as you go through a patient’s notes.</a:t>
            </a:r>
          </a:p>
          <a:p>
            <a:endParaRPr lang="en-GB" baseline="0" dirty="0"/>
          </a:p>
          <a:p>
            <a:r>
              <a:rPr lang="en-GB" baseline="0" dirty="0"/>
              <a:t>Commonly we may see a patient being categorised as low, moderate or high risk… but what does this actually mean? Is this always helpful in determining a management plan? Is one person’s high risk another’s low risk? How can we be certain they are in that category?</a:t>
            </a:r>
          </a:p>
          <a:p>
            <a:endParaRPr lang="en-GB" dirty="0"/>
          </a:p>
          <a:p>
            <a:r>
              <a:rPr lang="en-GB" dirty="0"/>
              <a:t>Meteorologists use percentages (</a:t>
            </a:r>
            <a:r>
              <a:rPr lang="en-GB" dirty="0" err="1"/>
              <a:t>eg</a:t>
            </a:r>
            <a:r>
              <a:rPr lang="en-GB" dirty="0"/>
              <a:t> 30% chance of rain). This is handy for acknowledging the uncertainty</a:t>
            </a:r>
            <a:r>
              <a:rPr lang="en-GB" baseline="0" dirty="0"/>
              <a:t> and dynamism in risk, and forensics use this method sometimes in conjunction with risk assessment tools. But if someone has a 25% chance of harming themselves, is it clear what that means? What if the risk was of suicide, will this patient attempt suicide on one occasion every four days? That sounds like a significant risk…</a:t>
            </a:r>
          </a:p>
          <a:p>
            <a:endParaRPr lang="en-GB" baseline="0" dirty="0"/>
          </a:p>
          <a:p>
            <a:r>
              <a:rPr lang="en-GB" baseline="0" dirty="0"/>
              <a:t>Narratives are often used to describe the risk, often in conjunction with a categorical ‘low, moderate, high’ qualifier. This can help to explain the nature of the risk and back up your selection of their risk category. However it probably gives us less of a sense of how likely the risk is to occur.</a:t>
            </a:r>
          </a:p>
          <a:p>
            <a:endParaRPr lang="en-GB" baseline="0" dirty="0"/>
          </a:p>
          <a:p>
            <a:r>
              <a:rPr lang="en-GB" baseline="0" dirty="0"/>
              <a:t>None of these methods are perfect, but all are used in isolation or conjunction to varying degrees depending on the risk and the clinical setting.</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10</a:t>
            </a:fld>
            <a:endParaRPr lang="en-US" altLang="en-US"/>
          </a:p>
        </p:txBody>
      </p:sp>
    </p:spTree>
    <p:extLst>
      <p:ext uri="{BB962C8B-B14F-4D97-AF65-F5344CB8AC3E}">
        <p14:creationId xmlns:p14="http://schemas.microsoft.com/office/powerpoint/2010/main" val="1623534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Risk is often categorised into various domains</a:t>
            </a:r>
          </a:p>
          <a:p>
            <a:r>
              <a:rPr lang="en-GB" dirty="0"/>
              <a:t>This</a:t>
            </a:r>
            <a:r>
              <a:rPr lang="en-GB" baseline="0" dirty="0"/>
              <a:t> is just a snapshot of the types of risk that are often assessed</a:t>
            </a:r>
          </a:p>
          <a:p>
            <a:r>
              <a:rPr lang="en-GB" baseline="0" dirty="0"/>
              <a:t>Any negative outcome can be defined as a risk</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11</a:t>
            </a:fld>
            <a:endParaRPr lang="en-US" altLang="en-US"/>
          </a:p>
        </p:txBody>
      </p:sp>
    </p:spTree>
    <p:extLst>
      <p:ext uri="{BB962C8B-B14F-4D97-AF65-F5344CB8AC3E}">
        <p14:creationId xmlns:p14="http://schemas.microsoft.com/office/powerpoint/2010/main" val="3707768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judgement – historically, risk was always described using clinical judgement, and broadly </a:t>
            </a:r>
            <a:r>
              <a:rPr lang="en-US" dirty="0" err="1"/>
              <a:t>categorised</a:t>
            </a:r>
            <a:r>
              <a:rPr lang="en-US" dirty="0"/>
              <a:t> into ‘high’, ‘medium’ or ‘low’ risk. This involved taking a detailed history from the patient, trying to identify risk factors and then using your own clinical </a:t>
            </a:r>
            <a:r>
              <a:rPr lang="en-US" dirty="0" err="1"/>
              <a:t>accumen</a:t>
            </a:r>
            <a:r>
              <a:rPr lang="en-US" dirty="0"/>
              <a:t> to describe that patient’s risk, with no use of statistical models, etc.</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12</a:t>
            </a:fld>
            <a:endParaRPr lang="en-US" altLang="en-US"/>
          </a:p>
        </p:txBody>
      </p:sp>
    </p:spTree>
    <p:extLst>
      <p:ext uri="{BB962C8B-B14F-4D97-AF65-F5344CB8AC3E}">
        <p14:creationId xmlns:p14="http://schemas.microsoft.com/office/powerpoint/2010/main" val="1524424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Actuarial models – these are statistically based, ratified rating scales that can be used to identify a person’s risk. They tend to be specific for a particular type of risk </a:t>
            </a:r>
            <a:r>
              <a:rPr lang="en-US" dirty="0" err="1"/>
              <a:t>eg</a:t>
            </a:r>
            <a:r>
              <a:rPr lang="en-US" dirty="0"/>
              <a:t> risk of sexual violence, and are also useful and valid only when the patient you are testing it on is from a very similar population to those that were used to create the tool. For example, a tool that was designed using patients from a forensic setting might have little validity if used in a general outpatient clinic. The evidence to support the use of actuarial models is very limited.</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13</a:t>
            </a:fld>
            <a:endParaRPr lang="en-US" altLang="en-US"/>
          </a:p>
        </p:txBody>
      </p:sp>
    </p:spTree>
    <p:extLst>
      <p:ext uri="{BB962C8B-B14F-4D97-AF65-F5344CB8AC3E}">
        <p14:creationId xmlns:p14="http://schemas.microsoft.com/office/powerpoint/2010/main" val="95489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02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39186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841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144461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7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6207B0-AFD2-AF4C-9F9B-40934FCD6B18}" type="datetimeFigureOut">
              <a:rPr lang="en-US" smtClean="0"/>
              <a:pPr/>
              <a:t>6/29/2020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2E8249-4502-6D49-904B-E76B3AAE1E5C}" type="slidenum">
              <a:rPr lang="en-US" smtClean="0"/>
              <a:pPr/>
              <a:t>‹#›</a:t>
            </a:fld>
            <a:endParaRPr lang="en-US"/>
          </a:p>
        </p:txBody>
      </p:sp>
    </p:spTree>
    <p:extLst>
      <p:ext uri="{BB962C8B-B14F-4D97-AF65-F5344CB8AC3E}">
        <p14:creationId xmlns:p14="http://schemas.microsoft.com/office/powerpoint/2010/main" val="347901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TextBox 1"/>
          <p:cNvSpPr txBox="1">
            <a:spLocks noChangeArrowheads="1"/>
          </p:cNvSpPr>
          <p:nvPr/>
        </p:nvSpPr>
        <p:spPr bwMode="auto">
          <a:xfrm>
            <a:off x="384175" y="1393607"/>
            <a:ext cx="814296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3600" b="1">
                <a:solidFill>
                  <a:srgbClr val="A00054"/>
                </a:solidFill>
              </a:rPr>
              <a:t>MRCPsych General </a:t>
            </a:r>
            <a:r>
              <a:rPr lang="en-GB" altLang="en-US" sz="3600" b="1" dirty="0">
                <a:solidFill>
                  <a:srgbClr val="A00054"/>
                </a:solidFill>
              </a:rPr>
              <a:t>Adult Module</a:t>
            </a:r>
          </a:p>
        </p:txBody>
      </p:sp>
      <p:sp>
        <p:nvSpPr>
          <p:cNvPr id="2" name="TextBox 1"/>
          <p:cNvSpPr txBox="1"/>
          <p:nvPr/>
        </p:nvSpPr>
        <p:spPr>
          <a:xfrm>
            <a:off x="725714" y="3551833"/>
            <a:ext cx="7613424" cy="923330"/>
          </a:xfrm>
          <a:prstGeom prst="rect">
            <a:avLst/>
          </a:prstGeom>
          <a:noFill/>
        </p:spPr>
        <p:txBody>
          <a:bodyPr wrap="square" rtlCol="0">
            <a:spAutoFit/>
          </a:bodyPr>
          <a:lstStyle/>
          <a:p>
            <a:pPr algn="ctr"/>
            <a:r>
              <a:rPr lang="en-GB" sz="3600" b="1" dirty="0">
                <a:solidFill>
                  <a:srgbClr val="A00054"/>
                </a:solidFill>
              </a:rPr>
              <a:t>Suicide &amp; Self-harm</a:t>
            </a:r>
            <a:br>
              <a:rPr lang="en-GB" sz="3600" b="1" dirty="0">
                <a:solidFill>
                  <a:srgbClr val="A00054"/>
                </a:solidFill>
              </a:rPr>
            </a:br>
            <a:endParaRPr lang="en-US" b="1" dirty="0">
              <a:solidFill>
                <a:srgbClr val="A0005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498"/>
            <a:ext cx="8229600" cy="824970"/>
          </a:xfrm>
        </p:spPr>
        <p:txBody>
          <a:bodyPr/>
          <a:lstStyle/>
          <a:p>
            <a:pPr algn="l"/>
            <a:r>
              <a:rPr lang="en-GB" sz="3600" b="1" dirty="0">
                <a:solidFill>
                  <a:srgbClr val="A00054"/>
                </a:solidFill>
              </a:rPr>
              <a:t>Expressing Risk </a:t>
            </a:r>
            <a:r>
              <a:rPr lang="en-US" dirty="0"/>
              <a:t> </a:t>
            </a:r>
          </a:p>
        </p:txBody>
      </p:sp>
      <p:sp>
        <p:nvSpPr>
          <p:cNvPr id="4" name="Text Placeholder 4"/>
          <p:cNvSpPr txBox="1">
            <a:spLocks/>
          </p:cNvSpPr>
          <p:nvPr/>
        </p:nvSpPr>
        <p:spPr>
          <a:xfrm>
            <a:off x="457200" y="1200468"/>
            <a:ext cx="7839075" cy="59404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GB" sz="2400" dirty="0"/>
              <a:t>How do we express risk?</a:t>
            </a:r>
          </a:p>
        </p:txBody>
      </p:sp>
      <p:grpSp>
        <p:nvGrpSpPr>
          <p:cNvPr id="5" name="Group 4"/>
          <p:cNvGrpSpPr/>
          <p:nvPr/>
        </p:nvGrpSpPr>
        <p:grpSpPr>
          <a:xfrm>
            <a:off x="461574" y="1811196"/>
            <a:ext cx="2477451" cy="890474"/>
            <a:chOff x="5725886" y="1419225"/>
            <a:chExt cx="3004457" cy="613969"/>
          </a:xfrm>
        </p:grpSpPr>
        <p:sp>
          <p:nvSpPr>
            <p:cNvPr id="6" name="Round Diagonal Corner Rectangle 5"/>
            <p:cNvSpPr/>
            <p:nvPr/>
          </p:nvSpPr>
          <p:spPr>
            <a:xfrm>
              <a:off x="5725886" y="1419225"/>
              <a:ext cx="3004457" cy="613969"/>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 name="Text Placeholder 3"/>
            <p:cNvSpPr txBox="1">
              <a:spLocks/>
            </p:cNvSpPr>
            <p:nvPr/>
          </p:nvSpPr>
          <p:spPr>
            <a:xfrm>
              <a:off x="5725886" y="1419226"/>
              <a:ext cx="2995424" cy="43878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Categorical</a:t>
              </a:r>
            </a:p>
            <a:p>
              <a:pPr marL="0" indent="0" algn="ctr">
                <a:buNone/>
              </a:pPr>
              <a:r>
                <a:rPr lang="en-US" sz="1400" i="1" dirty="0">
                  <a:latin typeface="Arial Narrow" panose="020B0606020202030204" pitchFamily="34" charset="0"/>
                </a:rPr>
                <a:t>‘Low, moderate or high risk…’</a:t>
              </a:r>
            </a:p>
            <a:p>
              <a:pPr marL="0" indent="0" algn="ctr">
                <a:buNone/>
              </a:pPr>
              <a:r>
                <a:rPr lang="en-US" sz="1400" i="1" dirty="0">
                  <a:latin typeface="Arial Narrow" panose="020B0606020202030204" pitchFamily="34" charset="0"/>
                </a:rPr>
                <a:t>‘red, amber, green…’</a:t>
              </a:r>
            </a:p>
          </p:txBody>
        </p:sp>
      </p:grpSp>
      <p:grpSp>
        <p:nvGrpSpPr>
          <p:cNvPr id="8" name="Group 7"/>
          <p:cNvGrpSpPr/>
          <p:nvPr/>
        </p:nvGrpSpPr>
        <p:grpSpPr>
          <a:xfrm>
            <a:off x="3322079" y="1811195"/>
            <a:ext cx="2484922" cy="890476"/>
            <a:chOff x="5725886" y="1419224"/>
            <a:chExt cx="3004457" cy="613970"/>
          </a:xfrm>
        </p:grpSpPr>
        <p:sp>
          <p:nvSpPr>
            <p:cNvPr id="9" name="Round Diagonal Corner Rectangle 8"/>
            <p:cNvSpPr/>
            <p:nvPr/>
          </p:nvSpPr>
          <p:spPr>
            <a:xfrm>
              <a:off x="5725886" y="1419224"/>
              <a:ext cx="3004457" cy="613970"/>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0" name="Text Placeholder 3"/>
            <p:cNvSpPr txBox="1">
              <a:spLocks/>
            </p:cNvSpPr>
            <p:nvPr/>
          </p:nvSpPr>
          <p:spPr>
            <a:xfrm>
              <a:off x="5725886" y="1419226"/>
              <a:ext cx="2995424" cy="61396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Percentage/Ratio</a:t>
              </a:r>
            </a:p>
            <a:p>
              <a:pPr marL="0" indent="0" algn="ctr">
                <a:buNone/>
              </a:pPr>
              <a:r>
                <a:rPr lang="en-US" sz="1400" i="1" dirty="0">
                  <a:latin typeface="Arial Narrow" panose="020B0606020202030204" pitchFamily="34" charset="0"/>
                </a:rPr>
                <a:t>‘25% risk of self harm…’</a:t>
              </a:r>
            </a:p>
            <a:p>
              <a:pPr marL="0" indent="0" algn="ctr">
                <a:buNone/>
              </a:pPr>
              <a:r>
                <a:rPr lang="en-US" sz="1400" i="1" dirty="0">
                  <a:latin typeface="Arial Narrow" panose="020B0606020202030204" pitchFamily="34" charset="0"/>
                </a:rPr>
                <a:t>‘1 in 4 risk of self harm…’</a:t>
              </a:r>
            </a:p>
          </p:txBody>
        </p:sp>
      </p:grpSp>
      <p:grpSp>
        <p:nvGrpSpPr>
          <p:cNvPr id="11" name="Group 10"/>
          <p:cNvGrpSpPr/>
          <p:nvPr/>
        </p:nvGrpSpPr>
        <p:grpSpPr>
          <a:xfrm>
            <a:off x="6201878" y="1789433"/>
            <a:ext cx="2484922" cy="912238"/>
            <a:chOff x="5725886" y="1419225"/>
            <a:chExt cx="3004457" cy="628975"/>
          </a:xfrm>
        </p:grpSpPr>
        <p:sp>
          <p:nvSpPr>
            <p:cNvPr id="12" name="Round Diagonal Corner Rectangle 11"/>
            <p:cNvSpPr/>
            <p:nvPr/>
          </p:nvSpPr>
          <p:spPr>
            <a:xfrm>
              <a:off x="5725886" y="1419225"/>
              <a:ext cx="3004457" cy="628975"/>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3" name="Text Placeholder 3"/>
            <p:cNvSpPr txBox="1">
              <a:spLocks/>
            </p:cNvSpPr>
            <p:nvPr/>
          </p:nvSpPr>
          <p:spPr>
            <a:xfrm>
              <a:off x="5725886" y="1419226"/>
              <a:ext cx="2995424" cy="43878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Narrative</a:t>
              </a:r>
            </a:p>
            <a:p>
              <a:pPr marL="0" indent="0" algn="ctr">
                <a:buNone/>
              </a:pPr>
              <a:r>
                <a:rPr lang="en-US" sz="1400" i="1" dirty="0">
                  <a:latin typeface="Arial Narrow" panose="020B0606020202030204" pitchFamily="34" charset="0"/>
                </a:rPr>
                <a:t>‘he has previously harmed himself when he has done x, y, z…’</a:t>
              </a:r>
            </a:p>
          </p:txBody>
        </p:sp>
      </p:grpSp>
      <p:grpSp>
        <p:nvGrpSpPr>
          <p:cNvPr id="14" name="Group 13"/>
          <p:cNvGrpSpPr/>
          <p:nvPr/>
        </p:nvGrpSpPr>
        <p:grpSpPr>
          <a:xfrm>
            <a:off x="454125" y="2851922"/>
            <a:ext cx="2477451" cy="2788590"/>
            <a:chOff x="5725886" y="1419224"/>
            <a:chExt cx="3004457" cy="1922693"/>
          </a:xfrm>
        </p:grpSpPr>
        <p:sp>
          <p:nvSpPr>
            <p:cNvPr id="15" name="Round Diagonal Corner Rectangle 14"/>
            <p:cNvSpPr/>
            <p:nvPr/>
          </p:nvSpPr>
          <p:spPr>
            <a:xfrm>
              <a:off x="5725886" y="1419224"/>
              <a:ext cx="3004457" cy="192269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6" name="Text Placeholder 3"/>
            <p:cNvSpPr txBox="1">
              <a:spLocks/>
            </p:cNvSpPr>
            <p:nvPr/>
          </p:nvSpPr>
          <p:spPr>
            <a:xfrm>
              <a:off x="5725886" y="1419226"/>
              <a:ext cx="2995423" cy="167475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latin typeface="Arial Narrow" panose="020B0606020202030204" pitchFamily="34" charset="0"/>
                </a:rPr>
                <a:t>Benefits:</a:t>
              </a:r>
            </a:p>
            <a:p>
              <a:pPr>
                <a:buFont typeface="Courier New" panose="02070309020205020404" pitchFamily="49" charset="0"/>
                <a:buChar char="o"/>
              </a:pPr>
              <a:r>
                <a:rPr lang="en-US" sz="1400" i="1" dirty="0">
                  <a:latin typeface="Arial Narrow" panose="020B0606020202030204" pitchFamily="34" charset="0"/>
                </a:rPr>
                <a:t>Easy to understand at a glance</a:t>
              </a:r>
            </a:p>
            <a:p>
              <a:pPr>
                <a:buFont typeface="Courier New" panose="02070309020205020404" pitchFamily="49" charset="0"/>
                <a:buChar char="o"/>
              </a:pPr>
              <a:r>
                <a:rPr lang="en-US" sz="1400" i="1" dirty="0">
                  <a:latin typeface="Arial Narrow" panose="020B0606020202030204" pitchFamily="34" charset="0"/>
                </a:rPr>
                <a:t>May be informed by assessment tools</a:t>
              </a:r>
            </a:p>
            <a:p>
              <a:pPr marL="0" indent="0">
                <a:buNone/>
              </a:pPr>
              <a:r>
                <a:rPr lang="en-US" sz="1400" dirty="0">
                  <a:latin typeface="Arial Narrow" panose="020B0606020202030204" pitchFamily="34" charset="0"/>
                </a:rPr>
                <a:t>Drawbacks</a:t>
              </a:r>
            </a:p>
            <a:p>
              <a:pPr>
                <a:buFont typeface="Courier New" panose="02070309020205020404" pitchFamily="49" charset="0"/>
                <a:buChar char="o"/>
              </a:pPr>
              <a:r>
                <a:rPr lang="en-US" sz="1400" i="1" dirty="0">
                  <a:latin typeface="Arial Narrow" panose="020B0606020202030204" pitchFamily="34" charset="0"/>
                </a:rPr>
                <a:t>Poor interrater reliability</a:t>
              </a:r>
            </a:p>
            <a:p>
              <a:pPr>
                <a:buFont typeface="Courier New" panose="02070309020205020404" pitchFamily="49" charset="0"/>
                <a:buChar char="o"/>
              </a:pPr>
              <a:r>
                <a:rPr lang="en-US" sz="1400" i="1" dirty="0">
                  <a:latin typeface="Arial Narrow" panose="020B0606020202030204" pitchFamily="34" charset="0"/>
                </a:rPr>
                <a:t>One person’s high risk may be another’s low risk</a:t>
              </a:r>
            </a:p>
            <a:p>
              <a:pPr>
                <a:buFont typeface="Courier New" panose="02070309020205020404" pitchFamily="49" charset="0"/>
                <a:buChar char="o"/>
              </a:pPr>
              <a:r>
                <a:rPr lang="en-US" sz="1400" i="1" dirty="0">
                  <a:latin typeface="Arial Narrow" panose="020B0606020202030204" pitchFamily="34" charset="0"/>
                </a:rPr>
                <a:t>Doesn’t give an idea of the immediacy of the risk</a:t>
              </a:r>
            </a:p>
          </p:txBody>
        </p:sp>
      </p:grpSp>
      <p:grpSp>
        <p:nvGrpSpPr>
          <p:cNvPr id="17" name="Group 16"/>
          <p:cNvGrpSpPr/>
          <p:nvPr/>
        </p:nvGrpSpPr>
        <p:grpSpPr>
          <a:xfrm>
            <a:off x="3322078" y="2865469"/>
            <a:ext cx="2477451" cy="2775044"/>
            <a:chOff x="5725886" y="1419224"/>
            <a:chExt cx="3004457" cy="1913353"/>
          </a:xfrm>
        </p:grpSpPr>
        <p:sp>
          <p:nvSpPr>
            <p:cNvPr id="18" name="Round Diagonal Corner Rectangle 17"/>
            <p:cNvSpPr/>
            <p:nvPr/>
          </p:nvSpPr>
          <p:spPr>
            <a:xfrm>
              <a:off x="5725886" y="1419224"/>
              <a:ext cx="3004457" cy="191335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9" name="Text Placeholder 3"/>
            <p:cNvSpPr txBox="1">
              <a:spLocks/>
            </p:cNvSpPr>
            <p:nvPr/>
          </p:nvSpPr>
          <p:spPr>
            <a:xfrm>
              <a:off x="5725886" y="1419226"/>
              <a:ext cx="2995423" cy="167475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latin typeface="Arial Narrow" panose="020B0606020202030204" pitchFamily="34" charset="0"/>
                </a:rPr>
                <a:t>Benefits:</a:t>
              </a:r>
            </a:p>
            <a:p>
              <a:pPr>
                <a:buFont typeface="Courier New" panose="02070309020205020404" pitchFamily="49" charset="0"/>
                <a:buChar char="o"/>
              </a:pPr>
              <a:r>
                <a:rPr lang="en-US" sz="1400" i="1" dirty="0">
                  <a:latin typeface="Arial Narrow" panose="020B0606020202030204" pitchFamily="34" charset="0"/>
                </a:rPr>
                <a:t>Easy to understand at a glance</a:t>
              </a:r>
            </a:p>
            <a:p>
              <a:pPr>
                <a:buFont typeface="Courier New" panose="02070309020205020404" pitchFamily="49" charset="0"/>
                <a:buChar char="o"/>
              </a:pPr>
              <a:r>
                <a:rPr lang="en-US" sz="1400" i="1" dirty="0">
                  <a:latin typeface="Arial Narrow" panose="020B0606020202030204" pitchFamily="34" charset="0"/>
                </a:rPr>
                <a:t>May be informed by assessment tools</a:t>
              </a:r>
            </a:p>
            <a:p>
              <a:pPr marL="0" indent="0">
                <a:buNone/>
              </a:pPr>
              <a:r>
                <a:rPr lang="en-US" sz="1400" dirty="0">
                  <a:latin typeface="Arial Narrow" panose="020B0606020202030204" pitchFamily="34" charset="0"/>
                </a:rPr>
                <a:t>Drawbacks</a:t>
              </a:r>
            </a:p>
            <a:p>
              <a:pPr>
                <a:buFont typeface="Courier New" panose="02070309020205020404" pitchFamily="49" charset="0"/>
                <a:buChar char="o"/>
              </a:pPr>
              <a:r>
                <a:rPr lang="en-US" sz="1400" i="1" dirty="0">
                  <a:latin typeface="Arial Narrow" panose="020B0606020202030204" pitchFamily="34" charset="0"/>
                </a:rPr>
                <a:t>Does it mean </a:t>
              </a:r>
              <a:r>
                <a:rPr lang="en-US" sz="1400" i="1" dirty="0" err="1">
                  <a:latin typeface="Arial Narrow" panose="020B0606020202030204" pitchFamily="34" charset="0"/>
                </a:rPr>
                <a:t>pt</a:t>
              </a:r>
              <a:r>
                <a:rPr lang="en-US" sz="1400" i="1" dirty="0">
                  <a:latin typeface="Arial Narrow" panose="020B0606020202030204" pitchFamily="34" charset="0"/>
                </a:rPr>
                <a:t> will self harm once every four days? Four years? </a:t>
              </a:r>
            </a:p>
            <a:p>
              <a:pPr>
                <a:buFont typeface="Courier New" panose="02070309020205020404" pitchFamily="49" charset="0"/>
                <a:buChar char="o"/>
              </a:pPr>
              <a:r>
                <a:rPr lang="en-US" sz="1400" i="1" dirty="0">
                  <a:latin typeface="Arial Narrow" panose="020B0606020202030204" pitchFamily="34" charset="0"/>
                </a:rPr>
                <a:t>How high a percentage is high risk vs low risk? </a:t>
              </a:r>
            </a:p>
          </p:txBody>
        </p:sp>
      </p:grpSp>
      <p:grpSp>
        <p:nvGrpSpPr>
          <p:cNvPr id="20" name="Group 19"/>
          <p:cNvGrpSpPr/>
          <p:nvPr/>
        </p:nvGrpSpPr>
        <p:grpSpPr>
          <a:xfrm>
            <a:off x="6209349" y="2865472"/>
            <a:ext cx="2477451" cy="2775044"/>
            <a:chOff x="5725886" y="1419224"/>
            <a:chExt cx="3004457" cy="1913353"/>
          </a:xfrm>
        </p:grpSpPr>
        <p:sp>
          <p:nvSpPr>
            <p:cNvPr id="21" name="Round Diagonal Corner Rectangle 20"/>
            <p:cNvSpPr/>
            <p:nvPr/>
          </p:nvSpPr>
          <p:spPr>
            <a:xfrm>
              <a:off x="5725886" y="1419224"/>
              <a:ext cx="3004457" cy="191335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2" name="Text Placeholder 3"/>
            <p:cNvSpPr txBox="1">
              <a:spLocks/>
            </p:cNvSpPr>
            <p:nvPr/>
          </p:nvSpPr>
          <p:spPr>
            <a:xfrm>
              <a:off x="5725886" y="1419226"/>
              <a:ext cx="2995423" cy="167475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latin typeface="Arial Narrow" panose="020B0606020202030204" pitchFamily="34" charset="0"/>
                </a:rPr>
                <a:t>Benefits:</a:t>
              </a:r>
            </a:p>
            <a:p>
              <a:pPr>
                <a:buFont typeface="Courier New" panose="02070309020205020404" pitchFamily="49" charset="0"/>
                <a:buChar char="o"/>
              </a:pPr>
              <a:r>
                <a:rPr lang="en-US" sz="1400" i="1" dirty="0">
                  <a:latin typeface="Arial Narrow" panose="020B0606020202030204" pitchFamily="34" charset="0"/>
                </a:rPr>
                <a:t>Describes the risk</a:t>
              </a:r>
            </a:p>
            <a:p>
              <a:pPr>
                <a:buFont typeface="Courier New" panose="02070309020205020404" pitchFamily="49" charset="0"/>
                <a:buChar char="o"/>
              </a:pPr>
              <a:r>
                <a:rPr lang="en-US" sz="1400" i="1" dirty="0">
                  <a:latin typeface="Arial Narrow" panose="020B0606020202030204" pitchFamily="34" charset="0"/>
                </a:rPr>
                <a:t>Uses static and dynamic risk factors</a:t>
              </a:r>
            </a:p>
            <a:p>
              <a:pPr marL="0" indent="0">
                <a:buNone/>
              </a:pPr>
              <a:r>
                <a:rPr lang="en-US" sz="1400" dirty="0">
                  <a:latin typeface="Arial Narrow" panose="020B0606020202030204" pitchFamily="34" charset="0"/>
                </a:rPr>
                <a:t>Drawbacks</a:t>
              </a:r>
            </a:p>
            <a:p>
              <a:pPr>
                <a:buFont typeface="Courier New" panose="02070309020205020404" pitchFamily="49" charset="0"/>
                <a:buChar char="o"/>
              </a:pPr>
              <a:r>
                <a:rPr lang="en-US" sz="1400" i="1" dirty="0">
                  <a:latin typeface="Arial Narrow" panose="020B0606020202030204" pitchFamily="34" charset="0"/>
                </a:rPr>
                <a:t>May not give a sense of the likelihood of risk occurring</a:t>
              </a:r>
            </a:p>
            <a:p>
              <a:pPr>
                <a:buFont typeface="Courier New" panose="02070309020205020404" pitchFamily="49" charset="0"/>
                <a:buChar char="o"/>
              </a:pPr>
              <a:r>
                <a:rPr lang="en-US" sz="1400" i="1" dirty="0">
                  <a:latin typeface="Arial Narrow" panose="020B0606020202030204" pitchFamily="34" charset="0"/>
                </a:rPr>
                <a:t>Information may be interpreted differently by others</a:t>
              </a:r>
            </a:p>
          </p:txBody>
        </p:sp>
      </p:grpSp>
    </p:spTree>
    <p:extLst>
      <p:ext uri="{BB962C8B-B14F-4D97-AF65-F5344CB8AC3E}">
        <p14:creationId xmlns:p14="http://schemas.microsoft.com/office/powerpoint/2010/main" val="354586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154"/>
            <a:ext cx="8229600" cy="631314"/>
          </a:xfrm>
        </p:spPr>
        <p:txBody>
          <a:bodyPr/>
          <a:lstStyle/>
          <a:p>
            <a:pPr algn="l"/>
            <a:r>
              <a:rPr lang="en-GB" sz="3200" b="1" dirty="0">
                <a:solidFill>
                  <a:srgbClr val="A00054"/>
                </a:solidFill>
              </a:rPr>
              <a:t>Types of Risk</a:t>
            </a:r>
            <a:endParaRPr lang="en-US" sz="4000" dirty="0"/>
          </a:p>
        </p:txBody>
      </p:sp>
      <p:grpSp>
        <p:nvGrpSpPr>
          <p:cNvPr id="5" name="Group 4"/>
          <p:cNvGrpSpPr/>
          <p:nvPr/>
        </p:nvGrpSpPr>
        <p:grpSpPr>
          <a:xfrm>
            <a:off x="461574" y="1524589"/>
            <a:ext cx="2568229" cy="1842158"/>
            <a:chOff x="5725886" y="1419223"/>
            <a:chExt cx="3004457" cy="1270142"/>
          </a:xfrm>
        </p:grpSpPr>
        <p:sp>
          <p:nvSpPr>
            <p:cNvPr id="6" name="Round Diagonal Corner Rectangle 5"/>
            <p:cNvSpPr/>
            <p:nvPr/>
          </p:nvSpPr>
          <p:spPr>
            <a:xfrm>
              <a:off x="5725886" y="1419223"/>
              <a:ext cx="3004457" cy="1270142"/>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 name="Text Placeholder 3"/>
            <p:cNvSpPr txBox="1">
              <a:spLocks/>
            </p:cNvSpPr>
            <p:nvPr/>
          </p:nvSpPr>
          <p:spPr>
            <a:xfrm>
              <a:off x="5725886" y="1419226"/>
              <a:ext cx="2995425" cy="24738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Risk to Self</a:t>
              </a:r>
            </a:p>
          </p:txBody>
        </p:sp>
      </p:grpSp>
      <p:graphicFrame>
        <p:nvGraphicFramePr>
          <p:cNvPr id="3" name="Table 2"/>
          <p:cNvGraphicFramePr>
            <a:graphicFrameLocks noGrp="1"/>
          </p:cNvGraphicFramePr>
          <p:nvPr>
            <p:extLst>
              <p:ext uri="{D42A27DB-BD31-4B8C-83A1-F6EECF244321}">
                <p14:modId xmlns:p14="http://schemas.microsoft.com/office/powerpoint/2010/main" val="1625998038"/>
              </p:ext>
            </p:extLst>
          </p:nvPr>
        </p:nvGraphicFramePr>
        <p:xfrm>
          <a:off x="461575" y="1883390"/>
          <a:ext cx="2568228" cy="1483360"/>
        </p:xfrm>
        <a:graphic>
          <a:graphicData uri="http://schemas.openxmlformats.org/drawingml/2006/table">
            <a:tbl>
              <a:tblPr firstRow="1" bandRow="1">
                <a:tableStyleId>{5C22544A-7EE6-4342-B048-85BDC9FD1C3A}</a:tableStyleId>
              </a:tblPr>
              <a:tblGrid>
                <a:gridCol w="2568228">
                  <a:extLst>
                    <a:ext uri="{9D8B030D-6E8A-4147-A177-3AD203B41FA5}">
                      <a16:colId xmlns:a16="http://schemas.microsoft.com/office/drawing/2014/main" val="1867977688"/>
                    </a:ext>
                  </a:extLst>
                </a:gridCol>
              </a:tblGrid>
              <a:tr h="370840">
                <a:tc>
                  <a:txBody>
                    <a:bodyPr/>
                    <a:lstStyle/>
                    <a:p>
                      <a:r>
                        <a:rPr lang="en-GB" sz="1600" b="0" dirty="0">
                          <a:solidFill>
                            <a:schemeClr val="tx1"/>
                          </a:solidFill>
                          <a:latin typeface="Arial Narrow" panose="020B0606020202030204" pitchFamily="34" charset="0"/>
                        </a:rPr>
                        <a:t>Self harm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60260868"/>
                  </a:ext>
                </a:extLst>
              </a:tr>
              <a:tr h="370840">
                <a:tc>
                  <a:txBody>
                    <a:bodyPr/>
                    <a:lstStyle/>
                    <a:p>
                      <a:r>
                        <a:rPr lang="en-GB" sz="1600" b="0" dirty="0">
                          <a:solidFill>
                            <a:schemeClr val="tx1"/>
                          </a:solidFill>
                          <a:latin typeface="Arial Narrow" panose="020B0606020202030204" pitchFamily="34" charset="0"/>
                        </a:rPr>
                        <a:t>Suicide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509013"/>
                  </a:ext>
                </a:extLst>
              </a:tr>
              <a:tr h="370840">
                <a:tc>
                  <a:txBody>
                    <a:bodyPr/>
                    <a:lstStyle/>
                    <a:p>
                      <a:r>
                        <a:rPr lang="en-GB" sz="1600" b="0" dirty="0">
                          <a:solidFill>
                            <a:schemeClr val="tx1"/>
                          </a:solidFill>
                          <a:latin typeface="Arial Narrow" panose="020B0606020202030204" pitchFamily="34" charset="0"/>
                        </a:rPr>
                        <a:t>Physical</a:t>
                      </a:r>
                      <a:r>
                        <a:rPr lang="en-GB" sz="1600" b="0" baseline="0" dirty="0">
                          <a:solidFill>
                            <a:schemeClr val="tx1"/>
                          </a:solidFill>
                          <a:latin typeface="Arial Narrow" panose="020B0606020202030204" pitchFamily="34" charset="0"/>
                        </a:rPr>
                        <a:t> health</a:t>
                      </a:r>
                      <a:endParaRPr lang="en-GB" sz="1600"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813787945"/>
                  </a:ext>
                </a:extLst>
              </a:tr>
              <a:tr h="370840">
                <a:tc>
                  <a:txBody>
                    <a:bodyPr/>
                    <a:lstStyle/>
                    <a:p>
                      <a:r>
                        <a:rPr lang="en-GB" sz="1600" b="0" dirty="0">
                          <a:solidFill>
                            <a:schemeClr val="tx1"/>
                          </a:solidFill>
                          <a:latin typeface="Arial Narrow" panose="020B0606020202030204" pitchFamily="34" charset="0"/>
                        </a:rPr>
                        <a:t>Deterioration in mental health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0830100"/>
                  </a:ext>
                </a:extLst>
              </a:tr>
            </a:tbl>
          </a:graphicData>
        </a:graphic>
      </p:graphicFrame>
      <p:grpSp>
        <p:nvGrpSpPr>
          <p:cNvPr id="23" name="Group 22"/>
          <p:cNvGrpSpPr/>
          <p:nvPr/>
        </p:nvGrpSpPr>
        <p:grpSpPr>
          <a:xfrm>
            <a:off x="3316231" y="1524589"/>
            <a:ext cx="2568229" cy="1842158"/>
            <a:chOff x="5725886" y="1419223"/>
            <a:chExt cx="3004457" cy="1270142"/>
          </a:xfrm>
        </p:grpSpPr>
        <p:sp>
          <p:nvSpPr>
            <p:cNvPr id="24" name="Round Diagonal Corner Rectangle 23"/>
            <p:cNvSpPr/>
            <p:nvPr/>
          </p:nvSpPr>
          <p:spPr>
            <a:xfrm>
              <a:off x="5725886" y="1419223"/>
              <a:ext cx="3004457" cy="1270142"/>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5" name="Text Placeholder 3"/>
            <p:cNvSpPr txBox="1">
              <a:spLocks/>
            </p:cNvSpPr>
            <p:nvPr/>
          </p:nvSpPr>
          <p:spPr>
            <a:xfrm>
              <a:off x="5725886" y="1419226"/>
              <a:ext cx="2995425" cy="24738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Risk to Others</a:t>
              </a:r>
            </a:p>
          </p:txBody>
        </p:sp>
      </p:grpSp>
      <p:graphicFrame>
        <p:nvGraphicFramePr>
          <p:cNvPr id="26" name="Table 25"/>
          <p:cNvGraphicFramePr>
            <a:graphicFrameLocks noGrp="1"/>
          </p:cNvGraphicFramePr>
          <p:nvPr>
            <p:extLst>
              <p:ext uri="{D42A27DB-BD31-4B8C-83A1-F6EECF244321}">
                <p14:modId xmlns:p14="http://schemas.microsoft.com/office/powerpoint/2010/main" val="3269641887"/>
              </p:ext>
            </p:extLst>
          </p:nvPr>
        </p:nvGraphicFramePr>
        <p:xfrm>
          <a:off x="3316232" y="1883390"/>
          <a:ext cx="2568228" cy="1483360"/>
        </p:xfrm>
        <a:graphic>
          <a:graphicData uri="http://schemas.openxmlformats.org/drawingml/2006/table">
            <a:tbl>
              <a:tblPr firstRow="1" bandRow="1">
                <a:tableStyleId>{5C22544A-7EE6-4342-B048-85BDC9FD1C3A}</a:tableStyleId>
              </a:tblPr>
              <a:tblGrid>
                <a:gridCol w="2568228">
                  <a:extLst>
                    <a:ext uri="{9D8B030D-6E8A-4147-A177-3AD203B41FA5}">
                      <a16:colId xmlns:a16="http://schemas.microsoft.com/office/drawing/2014/main" val="1867977688"/>
                    </a:ext>
                  </a:extLst>
                </a:gridCol>
              </a:tblGrid>
              <a:tr h="370840">
                <a:tc>
                  <a:txBody>
                    <a:bodyPr/>
                    <a:lstStyle/>
                    <a:p>
                      <a:r>
                        <a:rPr lang="en-GB" sz="1600" b="0" dirty="0">
                          <a:solidFill>
                            <a:schemeClr val="tx1"/>
                          </a:solidFill>
                          <a:latin typeface="Arial Narrow" panose="020B0606020202030204" pitchFamily="34" charset="0"/>
                        </a:rPr>
                        <a:t>Verbal aggression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60260868"/>
                  </a:ext>
                </a:extLst>
              </a:tr>
              <a:tr h="370840">
                <a:tc>
                  <a:txBody>
                    <a:bodyPr/>
                    <a:lstStyle/>
                    <a:p>
                      <a:r>
                        <a:rPr lang="en-GB" sz="1600" b="0" dirty="0">
                          <a:solidFill>
                            <a:schemeClr val="tx1"/>
                          </a:solidFill>
                          <a:latin typeface="Arial Narrow" panose="020B0606020202030204" pitchFamily="34" charset="0"/>
                        </a:rPr>
                        <a:t>Physical</a:t>
                      </a:r>
                      <a:r>
                        <a:rPr lang="en-GB" sz="1600" b="0" baseline="0" dirty="0">
                          <a:solidFill>
                            <a:schemeClr val="tx1"/>
                          </a:solidFill>
                          <a:latin typeface="Arial Narrow" panose="020B0606020202030204" pitchFamily="34" charset="0"/>
                        </a:rPr>
                        <a:t> aggression</a:t>
                      </a:r>
                      <a:endParaRPr lang="en-GB" sz="1600" b="0" dirty="0">
                        <a:solidFill>
                          <a:schemeClr val="tx1"/>
                        </a:solidFill>
                        <a:latin typeface="Arial Narrow" panose="020B0606020202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509013"/>
                  </a:ext>
                </a:extLst>
              </a:tr>
              <a:tr h="370840">
                <a:tc>
                  <a:txBody>
                    <a:bodyPr/>
                    <a:lstStyle/>
                    <a:p>
                      <a:r>
                        <a:rPr lang="en-GB" sz="1600" b="0" dirty="0">
                          <a:solidFill>
                            <a:schemeClr val="tx1"/>
                          </a:solidFill>
                          <a:latin typeface="Arial Narrow" panose="020B0606020202030204" pitchFamily="34" charset="0"/>
                        </a:rPr>
                        <a:t>Abuse</a:t>
                      </a:r>
                      <a:r>
                        <a:rPr lang="en-GB" sz="1600" b="0" baseline="0" dirty="0">
                          <a:solidFill>
                            <a:schemeClr val="tx1"/>
                          </a:solidFill>
                          <a:latin typeface="Arial Narrow" panose="020B0606020202030204" pitchFamily="34" charset="0"/>
                        </a:rPr>
                        <a:t> (emotional, sexual, </a:t>
                      </a:r>
                      <a:r>
                        <a:rPr lang="en-GB" sz="1600" b="0" baseline="0" dirty="0" err="1">
                          <a:solidFill>
                            <a:schemeClr val="tx1"/>
                          </a:solidFill>
                          <a:latin typeface="Arial Narrow" panose="020B0606020202030204" pitchFamily="34" charset="0"/>
                        </a:rPr>
                        <a:t>etc</a:t>
                      </a:r>
                      <a:r>
                        <a:rPr lang="en-GB" sz="1600" b="0" baseline="0" dirty="0">
                          <a:solidFill>
                            <a:schemeClr val="tx1"/>
                          </a:solidFill>
                          <a:latin typeface="Arial Narrow" panose="020B0606020202030204" pitchFamily="34" charset="0"/>
                        </a:rPr>
                        <a:t>)</a:t>
                      </a:r>
                      <a:endParaRPr lang="en-GB" sz="1600"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813787945"/>
                  </a:ext>
                </a:extLst>
              </a:tr>
              <a:tr h="370840">
                <a:tc>
                  <a:txBody>
                    <a:bodyPr/>
                    <a:lstStyle/>
                    <a:p>
                      <a:r>
                        <a:rPr lang="en-GB" sz="1600" b="0" dirty="0" err="1">
                          <a:solidFill>
                            <a:schemeClr val="tx1"/>
                          </a:solidFill>
                          <a:latin typeface="Arial Narrow" panose="020B0606020202030204" pitchFamily="34" charset="0"/>
                        </a:rPr>
                        <a:t>Homocide</a:t>
                      </a:r>
                      <a:endParaRPr lang="en-GB" sz="1600"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0830100"/>
                  </a:ext>
                </a:extLst>
              </a:tr>
            </a:tbl>
          </a:graphicData>
        </a:graphic>
      </p:graphicFrame>
      <p:grpSp>
        <p:nvGrpSpPr>
          <p:cNvPr id="27" name="Group 26"/>
          <p:cNvGrpSpPr/>
          <p:nvPr/>
        </p:nvGrpSpPr>
        <p:grpSpPr>
          <a:xfrm>
            <a:off x="461575" y="3690868"/>
            <a:ext cx="2568229" cy="1842158"/>
            <a:chOff x="5725886" y="1419223"/>
            <a:chExt cx="3004457" cy="1270142"/>
          </a:xfrm>
        </p:grpSpPr>
        <p:sp>
          <p:nvSpPr>
            <p:cNvPr id="28" name="Round Diagonal Corner Rectangle 27"/>
            <p:cNvSpPr/>
            <p:nvPr/>
          </p:nvSpPr>
          <p:spPr>
            <a:xfrm>
              <a:off x="5725886" y="1419223"/>
              <a:ext cx="3004457" cy="1270142"/>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9" name="Text Placeholder 3"/>
            <p:cNvSpPr txBox="1">
              <a:spLocks/>
            </p:cNvSpPr>
            <p:nvPr/>
          </p:nvSpPr>
          <p:spPr>
            <a:xfrm>
              <a:off x="5725886" y="1419226"/>
              <a:ext cx="2995425" cy="24738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Exploitation / Vulnerability</a:t>
              </a:r>
            </a:p>
          </p:txBody>
        </p:sp>
      </p:grpSp>
      <p:graphicFrame>
        <p:nvGraphicFramePr>
          <p:cNvPr id="30" name="Table 29"/>
          <p:cNvGraphicFramePr>
            <a:graphicFrameLocks noGrp="1"/>
          </p:cNvGraphicFramePr>
          <p:nvPr>
            <p:extLst>
              <p:ext uri="{D42A27DB-BD31-4B8C-83A1-F6EECF244321}">
                <p14:modId xmlns:p14="http://schemas.microsoft.com/office/powerpoint/2010/main" val="2047706123"/>
              </p:ext>
            </p:extLst>
          </p:nvPr>
        </p:nvGraphicFramePr>
        <p:xfrm>
          <a:off x="461576" y="4049669"/>
          <a:ext cx="2568228" cy="1483360"/>
        </p:xfrm>
        <a:graphic>
          <a:graphicData uri="http://schemas.openxmlformats.org/drawingml/2006/table">
            <a:tbl>
              <a:tblPr firstRow="1" bandRow="1">
                <a:tableStyleId>{5C22544A-7EE6-4342-B048-85BDC9FD1C3A}</a:tableStyleId>
              </a:tblPr>
              <a:tblGrid>
                <a:gridCol w="2568228">
                  <a:extLst>
                    <a:ext uri="{9D8B030D-6E8A-4147-A177-3AD203B41FA5}">
                      <a16:colId xmlns:a16="http://schemas.microsoft.com/office/drawing/2014/main" val="1867977688"/>
                    </a:ext>
                  </a:extLst>
                </a:gridCol>
              </a:tblGrid>
              <a:tr h="370840">
                <a:tc>
                  <a:txBody>
                    <a:bodyPr/>
                    <a:lstStyle/>
                    <a:p>
                      <a:r>
                        <a:rPr lang="en-GB" sz="1600" b="0" dirty="0">
                          <a:solidFill>
                            <a:schemeClr val="tx1"/>
                          </a:solidFill>
                          <a:latin typeface="Arial Narrow" panose="020B0606020202030204" pitchFamily="34" charset="0"/>
                        </a:rPr>
                        <a:t>Financial exploitation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60260868"/>
                  </a:ext>
                </a:extLst>
              </a:tr>
              <a:tr h="370840">
                <a:tc>
                  <a:txBody>
                    <a:bodyPr/>
                    <a:lstStyle/>
                    <a:p>
                      <a:r>
                        <a:rPr lang="en-GB" sz="1600" b="0" dirty="0">
                          <a:solidFill>
                            <a:schemeClr val="tx1"/>
                          </a:solidFill>
                          <a:latin typeface="Arial Narrow" panose="020B0606020202030204" pitchFamily="34" charset="0"/>
                        </a:rPr>
                        <a:t>Abuse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509013"/>
                  </a:ext>
                </a:extLst>
              </a:tr>
              <a:tr h="370840">
                <a:tc>
                  <a:txBody>
                    <a:bodyPr/>
                    <a:lstStyle/>
                    <a:p>
                      <a:r>
                        <a:rPr lang="en-GB" sz="1600" b="0" dirty="0">
                          <a:solidFill>
                            <a:schemeClr val="tx1"/>
                          </a:solidFill>
                          <a:latin typeface="Arial Narrow" panose="020B0606020202030204" pitchFamily="34" charset="0"/>
                        </a:rPr>
                        <a:t>Self-neglect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813787945"/>
                  </a:ext>
                </a:extLst>
              </a:tr>
              <a:tr h="370840">
                <a:tc>
                  <a:txBody>
                    <a:bodyPr/>
                    <a:lstStyle/>
                    <a:p>
                      <a:r>
                        <a:rPr lang="en-GB" sz="1600" b="0" dirty="0">
                          <a:solidFill>
                            <a:schemeClr val="tx1"/>
                          </a:solidFill>
                          <a:latin typeface="Arial Narrow" panose="020B0606020202030204" pitchFamily="34" charset="0"/>
                        </a:rPr>
                        <a:t>Loss of dignity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0830100"/>
                  </a:ext>
                </a:extLst>
              </a:tr>
            </a:tbl>
          </a:graphicData>
        </a:graphic>
      </p:graphicFrame>
      <p:grpSp>
        <p:nvGrpSpPr>
          <p:cNvPr id="31" name="Group 30"/>
          <p:cNvGrpSpPr/>
          <p:nvPr/>
        </p:nvGrpSpPr>
        <p:grpSpPr>
          <a:xfrm>
            <a:off x="3316232" y="3690868"/>
            <a:ext cx="2568229" cy="1842158"/>
            <a:chOff x="5725886" y="1419223"/>
            <a:chExt cx="3004457" cy="1270142"/>
          </a:xfrm>
        </p:grpSpPr>
        <p:sp>
          <p:nvSpPr>
            <p:cNvPr id="32" name="Round Diagonal Corner Rectangle 31"/>
            <p:cNvSpPr/>
            <p:nvPr/>
          </p:nvSpPr>
          <p:spPr>
            <a:xfrm>
              <a:off x="5725886" y="1419223"/>
              <a:ext cx="3004457" cy="1270142"/>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3" name="Text Placeholder 3"/>
            <p:cNvSpPr txBox="1">
              <a:spLocks/>
            </p:cNvSpPr>
            <p:nvPr/>
          </p:nvSpPr>
          <p:spPr>
            <a:xfrm>
              <a:off x="5725886" y="1419226"/>
              <a:ext cx="2995425" cy="24738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Other</a:t>
              </a:r>
            </a:p>
          </p:txBody>
        </p:sp>
      </p:grpSp>
      <p:graphicFrame>
        <p:nvGraphicFramePr>
          <p:cNvPr id="34" name="Table 33"/>
          <p:cNvGraphicFramePr>
            <a:graphicFrameLocks noGrp="1"/>
          </p:cNvGraphicFramePr>
          <p:nvPr>
            <p:extLst>
              <p:ext uri="{D42A27DB-BD31-4B8C-83A1-F6EECF244321}">
                <p14:modId xmlns:p14="http://schemas.microsoft.com/office/powerpoint/2010/main" val="55862082"/>
              </p:ext>
            </p:extLst>
          </p:nvPr>
        </p:nvGraphicFramePr>
        <p:xfrm>
          <a:off x="3316233" y="4049669"/>
          <a:ext cx="2568228" cy="1483360"/>
        </p:xfrm>
        <a:graphic>
          <a:graphicData uri="http://schemas.openxmlformats.org/drawingml/2006/table">
            <a:tbl>
              <a:tblPr firstRow="1" bandRow="1">
                <a:tableStyleId>{5C22544A-7EE6-4342-B048-85BDC9FD1C3A}</a:tableStyleId>
              </a:tblPr>
              <a:tblGrid>
                <a:gridCol w="2568228">
                  <a:extLst>
                    <a:ext uri="{9D8B030D-6E8A-4147-A177-3AD203B41FA5}">
                      <a16:colId xmlns:a16="http://schemas.microsoft.com/office/drawing/2014/main" val="1867977688"/>
                    </a:ext>
                  </a:extLst>
                </a:gridCol>
              </a:tblGrid>
              <a:tr h="370840">
                <a:tc>
                  <a:txBody>
                    <a:bodyPr/>
                    <a:lstStyle/>
                    <a:p>
                      <a:r>
                        <a:rPr lang="en-GB" sz="1600" b="0" dirty="0">
                          <a:solidFill>
                            <a:schemeClr val="tx1"/>
                          </a:solidFill>
                          <a:latin typeface="Arial Narrow" panose="020B0606020202030204" pitchFamily="34" charset="0"/>
                        </a:rPr>
                        <a:t>AWOL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60260868"/>
                  </a:ext>
                </a:extLst>
              </a:tr>
              <a:tr h="370840">
                <a:tc>
                  <a:txBody>
                    <a:bodyPr/>
                    <a:lstStyle/>
                    <a:p>
                      <a:r>
                        <a:rPr lang="en-GB" sz="1600" b="0" dirty="0">
                          <a:solidFill>
                            <a:schemeClr val="tx1"/>
                          </a:solidFill>
                          <a:latin typeface="Arial Narrow" panose="020B0606020202030204" pitchFamily="34" charset="0"/>
                        </a:rPr>
                        <a:t>Falls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509013"/>
                  </a:ext>
                </a:extLst>
              </a:tr>
              <a:tr h="370840">
                <a:tc>
                  <a:txBody>
                    <a:bodyPr/>
                    <a:lstStyle/>
                    <a:p>
                      <a:r>
                        <a:rPr lang="en-GB" sz="1600" b="0" dirty="0">
                          <a:solidFill>
                            <a:schemeClr val="tx1"/>
                          </a:solidFill>
                          <a:latin typeface="Arial Narrow" panose="020B0606020202030204" pitchFamily="34" charset="0"/>
                        </a:rPr>
                        <a:t>Driving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813787945"/>
                  </a:ext>
                </a:extLst>
              </a:tr>
              <a:tr h="370840">
                <a:tc>
                  <a:txBody>
                    <a:bodyPr/>
                    <a:lstStyle/>
                    <a:p>
                      <a:r>
                        <a:rPr lang="en-GB" sz="1600" b="0" dirty="0">
                          <a:solidFill>
                            <a:schemeClr val="tx1"/>
                          </a:solidFill>
                          <a:latin typeface="Arial Narrow" panose="020B0606020202030204" pitchFamily="34" charset="0"/>
                        </a:rPr>
                        <a:t>Non-compliance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0830100"/>
                  </a:ext>
                </a:extLst>
              </a:tr>
            </a:tbl>
          </a:graphicData>
        </a:graphic>
      </p:graphicFrame>
      <p:sp>
        <p:nvSpPr>
          <p:cNvPr id="35" name="Text Placeholder 4"/>
          <p:cNvSpPr txBox="1">
            <a:spLocks/>
          </p:cNvSpPr>
          <p:nvPr/>
        </p:nvSpPr>
        <p:spPr>
          <a:xfrm>
            <a:off x="6170888" y="3164970"/>
            <a:ext cx="2640842" cy="59404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dirty="0"/>
              <a:t>…and many more</a:t>
            </a:r>
          </a:p>
        </p:txBody>
      </p:sp>
    </p:spTree>
    <p:extLst>
      <p:ext uri="{BB962C8B-B14F-4D97-AF65-F5344CB8AC3E}">
        <p14:creationId xmlns:p14="http://schemas.microsoft.com/office/powerpoint/2010/main" val="141684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8637"/>
            <a:ext cx="7772400" cy="679449"/>
          </a:xfrm>
        </p:spPr>
        <p:txBody>
          <a:bodyPr/>
          <a:lstStyle/>
          <a:p>
            <a:r>
              <a:rPr lang="en-GB" sz="2800" dirty="0"/>
              <a:t>Approaches to assessment</a:t>
            </a:r>
          </a:p>
        </p:txBody>
      </p:sp>
      <p:grpSp>
        <p:nvGrpSpPr>
          <p:cNvPr id="4" name="Group 3"/>
          <p:cNvGrpSpPr/>
          <p:nvPr/>
        </p:nvGrpSpPr>
        <p:grpSpPr>
          <a:xfrm>
            <a:off x="2204113" y="1420779"/>
            <a:ext cx="5001904" cy="762863"/>
            <a:chOff x="457200" y="1420778"/>
            <a:chExt cx="2709454" cy="1908837"/>
          </a:xfrm>
        </p:grpSpPr>
        <p:sp>
          <p:nvSpPr>
            <p:cNvPr id="6" name="Round Diagonal Corner Rectangle 5"/>
            <p:cNvSpPr/>
            <p:nvPr/>
          </p:nvSpPr>
          <p:spPr>
            <a:xfrm>
              <a:off x="457200" y="1420778"/>
              <a:ext cx="2709454" cy="1908837"/>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2400"/>
            </a:p>
          </p:txBody>
        </p:sp>
        <p:sp>
          <p:nvSpPr>
            <p:cNvPr id="7" name="Text Placeholder 3"/>
            <p:cNvSpPr txBox="1">
              <a:spLocks/>
            </p:cNvSpPr>
            <p:nvPr/>
          </p:nvSpPr>
          <p:spPr>
            <a:xfrm>
              <a:off x="457200" y="1420783"/>
              <a:ext cx="2709454" cy="188265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latin typeface="Arial Narrow" panose="020B0606020202030204" pitchFamily="34" charset="0"/>
                </a:rPr>
                <a:t>Clinical Judgement</a:t>
              </a:r>
            </a:p>
            <a:p>
              <a:pPr marL="0" indent="0" algn="ctr">
                <a:buNone/>
              </a:pPr>
              <a:r>
                <a:rPr lang="en-US" sz="1600" dirty="0">
                  <a:latin typeface="Arial Narrow" panose="020B0606020202030204" pitchFamily="34" charset="0"/>
                </a:rPr>
                <a:t>Using history-taking, formulation and clinical judgement alone</a:t>
              </a:r>
              <a:endParaRPr lang="en-US" sz="1400" dirty="0">
                <a:latin typeface="Arial Narrow" panose="020B0606020202030204" pitchFamily="34" charset="0"/>
              </a:endParaRPr>
            </a:p>
          </p:txBody>
        </p:sp>
      </p:grpSp>
      <p:grpSp>
        <p:nvGrpSpPr>
          <p:cNvPr id="25" name="Group 24"/>
          <p:cNvGrpSpPr/>
          <p:nvPr/>
        </p:nvGrpSpPr>
        <p:grpSpPr>
          <a:xfrm>
            <a:off x="2204113" y="2386336"/>
            <a:ext cx="5001904" cy="643468"/>
            <a:chOff x="457200" y="1420778"/>
            <a:chExt cx="2709454" cy="1908837"/>
          </a:xfrm>
        </p:grpSpPr>
        <p:sp>
          <p:nvSpPr>
            <p:cNvPr id="26" name="Round Diagonal Corner Rectangle 25"/>
            <p:cNvSpPr/>
            <p:nvPr/>
          </p:nvSpPr>
          <p:spPr>
            <a:xfrm>
              <a:off x="457200" y="1420778"/>
              <a:ext cx="2709454" cy="1908837"/>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2400"/>
            </a:p>
          </p:txBody>
        </p:sp>
        <p:sp>
          <p:nvSpPr>
            <p:cNvPr id="27" name="Text Placeholder 3"/>
            <p:cNvSpPr txBox="1">
              <a:spLocks/>
            </p:cNvSpPr>
            <p:nvPr/>
          </p:nvSpPr>
          <p:spPr>
            <a:xfrm>
              <a:off x="457200" y="1420783"/>
              <a:ext cx="2709454" cy="188265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Arial Narrow" panose="020B0606020202030204" pitchFamily="34" charset="0"/>
                </a:rPr>
                <a:t>It is subjective, intuitive and informed by experience</a:t>
              </a:r>
            </a:p>
            <a:p>
              <a:pPr marL="0" indent="0" algn="ctr">
                <a:buNone/>
              </a:pPr>
              <a:r>
                <a:rPr lang="en-US" sz="1600" dirty="0">
                  <a:latin typeface="Arial Narrow" panose="020B0606020202030204" pitchFamily="34" charset="0"/>
                </a:rPr>
                <a:t>But it is often </a:t>
              </a:r>
              <a:r>
                <a:rPr lang="en-US" sz="1600" b="1" dirty="0">
                  <a:latin typeface="Arial Narrow" panose="020B0606020202030204" pitchFamily="34" charset="0"/>
                </a:rPr>
                <a:t>inaccurate</a:t>
              </a:r>
              <a:endParaRPr lang="en-US" sz="1100" b="1" dirty="0">
                <a:latin typeface="Arial Narrow" panose="020B0606020202030204" pitchFamily="34" charset="0"/>
              </a:endParaRPr>
            </a:p>
          </p:txBody>
        </p:sp>
      </p:grpSp>
      <p:grpSp>
        <p:nvGrpSpPr>
          <p:cNvPr id="28" name="Group 53"/>
          <p:cNvGrpSpPr>
            <a:grpSpLocks/>
          </p:cNvGrpSpPr>
          <p:nvPr/>
        </p:nvGrpSpPr>
        <p:grpSpPr bwMode="auto">
          <a:xfrm>
            <a:off x="1932496" y="2825750"/>
            <a:ext cx="5545138" cy="2647950"/>
            <a:chOff x="2483768" y="3302402"/>
            <a:chExt cx="5545762" cy="2646878"/>
          </a:xfrm>
        </p:grpSpPr>
        <p:sp>
          <p:nvSpPr>
            <p:cNvPr id="29" name="Round Diagonal Corner Rectangle 28"/>
            <p:cNvSpPr/>
            <p:nvPr/>
          </p:nvSpPr>
          <p:spPr>
            <a:xfrm>
              <a:off x="2555214" y="3860976"/>
              <a:ext cx="5474316" cy="1872492"/>
            </a:xfrm>
            <a:prstGeom prst="round2Diag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TextBox 29"/>
            <p:cNvSpPr txBox="1"/>
            <p:nvPr/>
          </p:nvSpPr>
          <p:spPr>
            <a:xfrm>
              <a:off x="2483768" y="3302402"/>
              <a:ext cx="1295546" cy="2646878"/>
            </a:xfrm>
            <a:prstGeom prst="rect">
              <a:avLst/>
            </a:prstGeom>
            <a:noFill/>
          </p:spPr>
          <p:txBody>
            <a:bodyPr>
              <a:spAutoFit/>
            </a:bodyPr>
            <a:lstStyle/>
            <a:p>
              <a:pPr>
                <a:defRPr/>
              </a:pPr>
              <a:r>
                <a:rPr lang="en-GB" sz="16600" b="1" dirty="0">
                  <a:solidFill>
                    <a:schemeClr val="accent6">
                      <a:lumMod val="20000"/>
                      <a:lumOff val="80000"/>
                    </a:schemeClr>
                  </a:solidFill>
                  <a:latin typeface="Times New Roman" pitchFamily="18" charset="0"/>
                  <a:cs typeface="Times New Roman" pitchFamily="18" charset="0"/>
                </a:rPr>
                <a:t>“</a:t>
              </a:r>
            </a:p>
          </p:txBody>
        </p:sp>
        <p:sp>
          <p:nvSpPr>
            <p:cNvPr id="31" name="Rectangle 50"/>
            <p:cNvSpPr>
              <a:spLocks noChangeArrowheads="1"/>
            </p:cNvSpPr>
            <p:nvPr/>
          </p:nvSpPr>
          <p:spPr bwMode="auto">
            <a:xfrm>
              <a:off x="2699692" y="4005380"/>
              <a:ext cx="5258392" cy="1629702"/>
            </a:xfrm>
            <a:prstGeom prst="rect">
              <a:avLst/>
            </a:prstGeom>
            <a:noFill/>
            <a:ln w="9525">
              <a:noFill/>
              <a:miter lim="800000"/>
              <a:headEnd/>
              <a:tailEnd/>
            </a:ln>
          </p:spPr>
          <p:txBody>
            <a:bodyPr>
              <a:spAutoFit/>
            </a:bodyPr>
            <a:lstStyle/>
            <a:p>
              <a:pPr eaLnBrk="1" hangingPunct="1">
                <a:defRPr/>
              </a:pPr>
              <a:r>
                <a:rPr lang="en-GB" altLang="en-US" sz="1600" i="1" dirty="0">
                  <a:latin typeface="Book Antiqua" pitchFamily="18" charset="0"/>
                  <a:cs typeface="Times New Roman" pitchFamily="18" charset="0"/>
                </a:rPr>
                <a:t>In 2015, there were 1,538 deaths by suicide in individuals who had been in contact with mental health services in the previous 2 months... The majority (88%) were judged to be at low or no immediate risk of suicide by clinicians at their final service contact...</a:t>
              </a:r>
            </a:p>
            <a:p>
              <a:pPr algn="r" eaLnBrk="1" hangingPunct="1">
                <a:defRPr/>
              </a:pPr>
              <a:r>
                <a:rPr lang="en-GB" altLang="en-US" sz="1000" dirty="0">
                  <a:latin typeface="Book Antiqua" pitchFamily="18" charset="0"/>
                  <a:cs typeface="Times New Roman" pitchFamily="18" charset="0"/>
                </a:rPr>
                <a:t>The assessment of clinical risk in mental health services. National Confidential Inquiry into Suicide and Safety in Mental Health</a:t>
              </a:r>
              <a:endParaRPr lang="en-GB" altLang="en-US" sz="1050" dirty="0">
                <a:latin typeface="Book Antiqua" pitchFamily="18" charset="0"/>
                <a:cs typeface="Times New Roman" pitchFamily="18" charset="0"/>
              </a:endParaRPr>
            </a:p>
          </p:txBody>
        </p:sp>
      </p:grpSp>
    </p:spTree>
    <p:extLst>
      <p:ext uri="{BB962C8B-B14F-4D97-AF65-F5344CB8AC3E}">
        <p14:creationId xmlns:p14="http://schemas.microsoft.com/office/powerpoint/2010/main" val="377173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8637"/>
            <a:ext cx="7772400" cy="679449"/>
          </a:xfrm>
        </p:spPr>
        <p:txBody>
          <a:bodyPr/>
          <a:lstStyle/>
          <a:p>
            <a:r>
              <a:rPr lang="en-GB" sz="2800" dirty="0"/>
              <a:t>Approaches to assessment</a:t>
            </a:r>
          </a:p>
        </p:txBody>
      </p:sp>
      <p:grpSp>
        <p:nvGrpSpPr>
          <p:cNvPr id="4" name="Group 3"/>
          <p:cNvGrpSpPr/>
          <p:nvPr/>
        </p:nvGrpSpPr>
        <p:grpSpPr>
          <a:xfrm>
            <a:off x="2204113" y="1420779"/>
            <a:ext cx="5001904" cy="762863"/>
            <a:chOff x="457200" y="1420778"/>
            <a:chExt cx="2709454" cy="1908837"/>
          </a:xfrm>
        </p:grpSpPr>
        <p:sp>
          <p:nvSpPr>
            <p:cNvPr id="6" name="Round Diagonal Corner Rectangle 5"/>
            <p:cNvSpPr/>
            <p:nvPr/>
          </p:nvSpPr>
          <p:spPr>
            <a:xfrm>
              <a:off x="457200" y="1420778"/>
              <a:ext cx="2709454" cy="1908837"/>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2400"/>
            </a:p>
          </p:txBody>
        </p:sp>
        <p:sp>
          <p:nvSpPr>
            <p:cNvPr id="7" name="Text Placeholder 3"/>
            <p:cNvSpPr txBox="1">
              <a:spLocks/>
            </p:cNvSpPr>
            <p:nvPr/>
          </p:nvSpPr>
          <p:spPr>
            <a:xfrm>
              <a:off x="457200" y="1420783"/>
              <a:ext cx="2709454" cy="188265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latin typeface="Arial Narrow" panose="020B0606020202030204" pitchFamily="34" charset="0"/>
                </a:rPr>
                <a:t>Actuarial Models</a:t>
              </a:r>
            </a:p>
            <a:p>
              <a:pPr marL="0" indent="0" algn="ctr">
                <a:buNone/>
              </a:pPr>
              <a:r>
                <a:rPr lang="en-US" sz="1600" dirty="0">
                  <a:latin typeface="Arial Narrow" panose="020B0606020202030204" pitchFamily="34" charset="0"/>
                </a:rPr>
                <a:t>Using structured, specific risk-assessment scales</a:t>
              </a:r>
              <a:endParaRPr lang="en-US" sz="1400" dirty="0">
                <a:latin typeface="Arial Narrow" panose="020B0606020202030204" pitchFamily="34" charset="0"/>
              </a:endParaRPr>
            </a:p>
          </p:txBody>
        </p:sp>
      </p:grpSp>
      <p:grpSp>
        <p:nvGrpSpPr>
          <p:cNvPr id="25" name="Group 24"/>
          <p:cNvGrpSpPr/>
          <p:nvPr/>
        </p:nvGrpSpPr>
        <p:grpSpPr>
          <a:xfrm>
            <a:off x="2204113" y="2386336"/>
            <a:ext cx="5001904" cy="1134786"/>
            <a:chOff x="457200" y="1420778"/>
            <a:chExt cx="2709454" cy="3366324"/>
          </a:xfrm>
        </p:grpSpPr>
        <p:sp>
          <p:nvSpPr>
            <p:cNvPr id="26" name="Round Diagonal Corner Rectangle 25"/>
            <p:cNvSpPr/>
            <p:nvPr/>
          </p:nvSpPr>
          <p:spPr>
            <a:xfrm>
              <a:off x="457200" y="1420778"/>
              <a:ext cx="2709454" cy="3366324"/>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2400"/>
            </a:p>
          </p:txBody>
        </p:sp>
        <p:sp>
          <p:nvSpPr>
            <p:cNvPr id="27" name="Text Placeholder 3"/>
            <p:cNvSpPr txBox="1">
              <a:spLocks/>
            </p:cNvSpPr>
            <p:nvPr/>
          </p:nvSpPr>
          <p:spPr>
            <a:xfrm>
              <a:off x="457200" y="1420784"/>
              <a:ext cx="2709454" cy="336631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Arial Narrow" panose="020B0606020202030204" pitchFamily="34" charset="0"/>
                </a:rPr>
                <a:t>It is objective, using formal algorithmic scales and may produce a </a:t>
              </a:r>
              <a:r>
                <a:rPr lang="en-US" sz="1600" b="1" dirty="0">
                  <a:latin typeface="Arial Narrow" panose="020B0606020202030204" pitchFamily="34" charset="0"/>
                </a:rPr>
                <a:t>statistical/numerical risk</a:t>
              </a:r>
              <a:r>
                <a:rPr lang="en-US" sz="1600" dirty="0">
                  <a:latin typeface="Arial Narrow" panose="020B0606020202030204" pitchFamily="34" charset="0"/>
                </a:rPr>
                <a:t>. </a:t>
              </a:r>
            </a:p>
            <a:p>
              <a:pPr marL="0" indent="0" algn="ctr">
                <a:buNone/>
              </a:pPr>
              <a:r>
                <a:rPr lang="en-US" sz="1600" dirty="0">
                  <a:latin typeface="Arial Narrow" panose="020B0606020202030204" pitchFamily="34" charset="0"/>
                </a:rPr>
                <a:t>But it struggles to take into account </a:t>
              </a:r>
              <a:r>
                <a:rPr lang="en-US" sz="1600" b="1" dirty="0">
                  <a:latin typeface="Arial Narrow" panose="020B0606020202030204" pitchFamily="34" charset="0"/>
                </a:rPr>
                <a:t>dynamic factors </a:t>
              </a:r>
              <a:r>
                <a:rPr lang="en-US" sz="1600" dirty="0">
                  <a:latin typeface="Arial Narrow" panose="020B0606020202030204" pitchFamily="34" charset="0"/>
                </a:rPr>
                <a:t>and is useful often only in the specific population studied</a:t>
              </a:r>
              <a:endParaRPr lang="en-US" sz="1100" b="1" dirty="0">
                <a:latin typeface="Arial Narrow" panose="020B0606020202030204" pitchFamily="34" charset="0"/>
              </a:endParaRPr>
            </a:p>
          </p:txBody>
        </p:sp>
      </p:grpSp>
      <p:grpSp>
        <p:nvGrpSpPr>
          <p:cNvPr id="13" name="Group 53"/>
          <p:cNvGrpSpPr>
            <a:grpSpLocks/>
          </p:cNvGrpSpPr>
          <p:nvPr/>
        </p:nvGrpSpPr>
        <p:grpSpPr bwMode="auto">
          <a:xfrm>
            <a:off x="1857375" y="3394170"/>
            <a:ext cx="5616575" cy="2646878"/>
            <a:chOff x="2483768" y="3302402"/>
            <a:chExt cx="4320480" cy="2720842"/>
          </a:xfrm>
        </p:grpSpPr>
        <p:sp>
          <p:nvSpPr>
            <p:cNvPr id="14" name="Round Diagonal Corner Rectangle 13"/>
            <p:cNvSpPr/>
            <p:nvPr/>
          </p:nvSpPr>
          <p:spPr>
            <a:xfrm>
              <a:off x="2555816" y="3860498"/>
              <a:ext cx="4248432" cy="1201049"/>
            </a:xfrm>
            <a:prstGeom prst="round2Diag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TextBox 14"/>
            <p:cNvSpPr txBox="1"/>
            <p:nvPr/>
          </p:nvSpPr>
          <p:spPr>
            <a:xfrm>
              <a:off x="2483768" y="3302402"/>
              <a:ext cx="1295655" cy="2720842"/>
            </a:xfrm>
            <a:prstGeom prst="rect">
              <a:avLst/>
            </a:prstGeom>
            <a:noFill/>
          </p:spPr>
          <p:txBody>
            <a:bodyPr>
              <a:spAutoFit/>
            </a:bodyPr>
            <a:lstStyle/>
            <a:p>
              <a:pPr>
                <a:defRPr/>
              </a:pPr>
              <a:r>
                <a:rPr lang="en-GB" sz="16600" b="1" dirty="0">
                  <a:solidFill>
                    <a:schemeClr val="accent6">
                      <a:lumMod val="20000"/>
                      <a:lumOff val="80000"/>
                    </a:schemeClr>
                  </a:solidFill>
                  <a:latin typeface="Times New Roman" pitchFamily="18" charset="0"/>
                  <a:cs typeface="Times New Roman" pitchFamily="18" charset="0"/>
                </a:rPr>
                <a:t>“</a:t>
              </a:r>
            </a:p>
          </p:txBody>
        </p:sp>
        <p:sp>
          <p:nvSpPr>
            <p:cNvPr id="16" name="Rectangle 50"/>
            <p:cNvSpPr>
              <a:spLocks noChangeArrowheads="1"/>
            </p:cNvSpPr>
            <p:nvPr/>
          </p:nvSpPr>
          <p:spPr bwMode="auto">
            <a:xfrm>
              <a:off x="2699914" y="4005734"/>
              <a:ext cx="3960237" cy="1011754"/>
            </a:xfrm>
            <a:prstGeom prst="rect">
              <a:avLst/>
            </a:prstGeom>
            <a:noFill/>
            <a:ln w="9525">
              <a:noFill/>
              <a:miter lim="800000"/>
              <a:headEnd/>
              <a:tailEnd/>
            </a:ln>
          </p:spPr>
          <p:txBody>
            <a:bodyPr>
              <a:spAutoFit/>
            </a:bodyPr>
            <a:lstStyle/>
            <a:p>
              <a:pPr eaLnBrk="1" hangingPunct="1">
                <a:defRPr/>
              </a:pPr>
              <a:r>
                <a:rPr lang="en-GB" altLang="en-US" sz="1600" i="1" dirty="0">
                  <a:latin typeface="Book Antiqua" pitchFamily="18" charset="0"/>
                  <a:cs typeface="Times New Roman" pitchFamily="18" charset="0"/>
                </a:rPr>
                <a:t>[Using risk scales] the positive predictive value for suicide [in high risk group] was 5%... More importantly, risk scales would miss suicide deaths in the large ‘low risk’ group...</a:t>
              </a:r>
            </a:p>
            <a:p>
              <a:pPr algn="r" eaLnBrk="1" hangingPunct="1">
                <a:defRPr/>
              </a:pPr>
              <a:r>
                <a:rPr lang="en-GB" altLang="en-US" sz="1000" dirty="0">
                  <a:latin typeface="Book Antiqua" pitchFamily="18" charset="0"/>
                  <a:cs typeface="Times New Roman" pitchFamily="18" charset="0"/>
                </a:rPr>
                <a:t>Carter, G., et al (2017)</a:t>
              </a:r>
              <a:endParaRPr lang="en-GB" altLang="en-US" sz="1050" dirty="0">
                <a:latin typeface="Book Antiqua" pitchFamily="18" charset="0"/>
                <a:cs typeface="Times New Roman" pitchFamily="18" charset="0"/>
              </a:endParaRPr>
            </a:p>
          </p:txBody>
        </p:sp>
      </p:grpSp>
      <p:sp>
        <p:nvSpPr>
          <p:cNvPr id="17" name="TextBox 16"/>
          <p:cNvSpPr txBox="1"/>
          <p:nvPr/>
        </p:nvSpPr>
        <p:spPr>
          <a:xfrm>
            <a:off x="160020" y="6316325"/>
            <a:ext cx="7646670" cy="338554"/>
          </a:xfrm>
          <a:prstGeom prst="rect">
            <a:avLst/>
          </a:prstGeom>
          <a:noFill/>
        </p:spPr>
        <p:txBody>
          <a:bodyPr wrap="square" rtlCol="0">
            <a:spAutoFit/>
          </a:bodyPr>
          <a:lstStyle/>
          <a:p>
            <a:r>
              <a:rPr lang="en-GB" sz="800" i="1" dirty="0"/>
              <a:t>Carter G, Milner A, McGill K, </a:t>
            </a:r>
            <a:r>
              <a:rPr lang="en-GB" sz="800" i="1" dirty="0" err="1"/>
              <a:t>Pirkis</a:t>
            </a:r>
            <a:r>
              <a:rPr lang="en-GB" sz="800" i="1" dirty="0"/>
              <a:t> J, </a:t>
            </a:r>
            <a:r>
              <a:rPr lang="en-GB" sz="800" i="1" dirty="0" err="1"/>
              <a:t>Kapur</a:t>
            </a:r>
            <a:r>
              <a:rPr lang="en-GB" sz="800" i="1" dirty="0"/>
              <a:t> N, </a:t>
            </a:r>
            <a:r>
              <a:rPr lang="en-GB" sz="800" i="1" dirty="0" err="1"/>
              <a:t>Spittal</a:t>
            </a:r>
            <a:r>
              <a:rPr lang="en-GB" sz="800" i="1" dirty="0"/>
              <a:t> M. Predicting suicidal behaviours using clinical instruments: systematic review and meta-analysis of positive predictive values for risk scales. The British Journal of Psychiatry, 2017; 210: 387-95.</a:t>
            </a:r>
          </a:p>
        </p:txBody>
      </p:sp>
    </p:spTree>
    <p:extLst>
      <p:ext uri="{BB962C8B-B14F-4D97-AF65-F5344CB8AC3E}">
        <p14:creationId xmlns:p14="http://schemas.microsoft.com/office/powerpoint/2010/main" val="77545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8637"/>
            <a:ext cx="7772400" cy="679449"/>
          </a:xfrm>
        </p:spPr>
        <p:txBody>
          <a:bodyPr/>
          <a:lstStyle/>
          <a:p>
            <a:r>
              <a:rPr lang="en-GB" sz="2800" dirty="0"/>
              <a:t>Approaches to assessment</a:t>
            </a:r>
          </a:p>
        </p:txBody>
      </p:sp>
      <p:grpSp>
        <p:nvGrpSpPr>
          <p:cNvPr id="4" name="Group 3"/>
          <p:cNvGrpSpPr/>
          <p:nvPr/>
        </p:nvGrpSpPr>
        <p:grpSpPr>
          <a:xfrm>
            <a:off x="2204113" y="1420779"/>
            <a:ext cx="5001904" cy="762863"/>
            <a:chOff x="457200" y="1420778"/>
            <a:chExt cx="2709454" cy="1908837"/>
          </a:xfrm>
        </p:grpSpPr>
        <p:sp>
          <p:nvSpPr>
            <p:cNvPr id="6" name="Round Diagonal Corner Rectangle 5"/>
            <p:cNvSpPr/>
            <p:nvPr/>
          </p:nvSpPr>
          <p:spPr>
            <a:xfrm>
              <a:off x="457200" y="1420778"/>
              <a:ext cx="2709454" cy="1908837"/>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2400"/>
            </a:p>
          </p:txBody>
        </p:sp>
        <p:sp>
          <p:nvSpPr>
            <p:cNvPr id="7" name="Text Placeholder 3"/>
            <p:cNvSpPr txBox="1">
              <a:spLocks/>
            </p:cNvSpPr>
            <p:nvPr/>
          </p:nvSpPr>
          <p:spPr>
            <a:xfrm>
              <a:off x="457200" y="1420783"/>
              <a:ext cx="2709454" cy="188265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latin typeface="Arial Narrow" panose="020B0606020202030204" pitchFamily="34" charset="0"/>
                </a:rPr>
                <a:t>Structured Clinical Judgement</a:t>
              </a:r>
            </a:p>
            <a:p>
              <a:pPr marL="0" indent="0" algn="ctr">
                <a:buNone/>
              </a:pPr>
              <a:r>
                <a:rPr lang="en-US" sz="1600" dirty="0">
                  <a:latin typeface="Arial Narrow" panose="020B0606020202030204" pitchFamily="34" charset="0"/>
                </a:rPr>
                <a:t>Combining clinical judgement and use of risk scales</a:t>
              </a:r>
              <a:endParaRPr lang="en-US" sz="1400" dirty="0">
                <a:latin typeface="Arial Narrow" panose="020B0606020202030204" pitchFamily="34" charset="0"/>
              </a:endParaRPr>
            </a:p>
          </p:txBody>
        </p:sp>
      </p:grpSp>
      <p:grpSp>
        <p:nvGrpSpPr>
          <p:cNvPr id="25" name="Group 24"/>
          <p:cNvGrpSpPr/>
          <p:nvPr/>
        </p:nvGrpSpPr>
        <p:grpSpPr>
          <a:xfrm>
            <a:off x="2204113" y="2386336"/>
            <a:ext cx="5001904" cy="1275482"/>
            <a:chOff x="457200" y="1420778"/>
            <a:chExt cx="2709454" cy="3783696"/>
          </a:xfrm>
        </p:grpSpPr>
        <p:sp>
          <p:nvSpPr>
            <p:cNvPr id="26" name="Round Diagonal Corner Rectangle 25"/>
            <p:cNvSpPr/>
            <p:nvPr/>
          </p:nvSpPr>
          <p:spPr>
            <a:xfrm>
              <a:off x="457200" y="1420778"/>
              <a:ext cx="2709454" cy="3783696"/>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2400"/>
            </a:p>
          </p:txBody>
        </p:sp>
        <p:sp>
          <p:nvSpPr>
            <p:cNvPr id="27" name="Text Placeholder 3"/>
            <p:cNvSpPr txBox="1">
              <a:spLocks/>
            </p:cNvSpPr>
            <p:nvPr/>
          </p:nvSpPr>
          <p:spPr>
            <a:xfrm>
              <a:off x="457200" y="1420784"/>
              <a:ext cx="2709454" cy="336631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Arial Narrow" panose="020B0606020202030204" pitchFamily="34" charset="0"/>
                </a:rPr>
                <a:t>Combines </a:t>
              </a:r>
              <a:r>
                <a:rPr lang="en-US" sz="1600" b="1" dirty="0">
                  <a:latin typeface="Arial Narrow" panose="020B0606020202030204" pitchFamily="34" charset="0"/>
                </a:rPr>
                <a:t>objective evidence base </a:t>
              </a:r>
              <a:r>
                <a:rPr lang="en-US" sz="1600" dirty="0">
                  <a:latin typeface="Arial Narrow" panose="020B0606020202030204" pitchFamily="34" charset="0"/>
                </a:rPr>
                <a:t>and </a:t>
              </a:r>
              <a:r>
                <a:rPr lang="en-US" sz="1600" b="1" dirty="0">
                  <a:latin typeface="Arial Narrow" panose="020B0606020202030204" pitchFamily="34" charset="0"/>
                </a:rPr>
                <a:t>clinical assessment </a:t>
              </a:r>
              <a:r>
                <a:rPr lang="en-US" sz="1600" dirty="0">
                  <a:latin typeface="Arial Narrow" panose="020B0606020202030204" pitchFamily="34" charset="0"/>
                </a:rPr>
                <a:t>of the individual patient. </a:t>
              </a:r>
            </a:p>
            <a:p>
              <a:pPr marL="0" indent="0" algn="ctr">
                <a:buNone/>
              </a:pPr>
              <a:r>
                <a:rPr lang="en-US" sz="1600" dirty="0">
                  <a:latin typeface="Arial Narrow" panose="020B0606020202030204" pitchFamily="34" charset="0"/>
                </a:rPr>
                <a:t>Uses MDT approach. Assists clinical practice.</a:t>
              </a:r>
            </a:p>
            <a:p>
              <a:pPr marL="0" indent="0" algn="ctr">
                <a:buNone/>
              </a:pPr>
              <a:r>
                <a:rPr lang="en-US" sz="1600" dirty="0">
                  <a:latin typeface="Arial Narrow" panose="020B0606020202030204" pitchFamily="34" charset="0"/>
                </a:rPr>
                <a:t>Recommended by NICE.</a:t>
              </a:r>
              <a:endParaRPr lang="en-US" sz="1100" b="1" dirty="0">
                <a:latin typeface="Arial Narrow" panose="020B0606020202030204" pitchFamily="34" charset="0"/>
              </a:endParaRPr>
            </a:p>
          </p:txBody>
        </p:sp>
      </p:grpSp>
      <p:grpSp>
        <p:nvGrpSpPr>
          <p:cNvPr id="13" name="Group 53"/>
          <p:cNvGrpSpPr>
            <a:grpSpLocks/>
          </p:cNvGrpSpPr>
          <p:nvPr/>
        </p:nvGrpSpPr>
        <p:grpSpPr bwMode="auto">
          <a:xfrm>
            <a:off x="1857375" y="3394170"/>
            <a:ext cx="5616575" cy="2646878"/>
            <a:chOff x="2483768" y="3302402"/>
            <a:chExt cx="4320480" cy="2720842"/>
          </a:xfrm>
        </p:grpSpPr>
        <p:sp>
          <p:nvSpPr>
            <p:cNvPr id="14" name="Round Diagonal Corner Rectangle 13"/>
            <p:cNvSpPr/>
            <p:nvPr/>
          </p:nvSpPr>
          <p:spPr>
            <a:xfrm>
              <a:off x="2555816" y="3860498"/>
              <a:ext cx="4248432" cy="1809295"/>
            </a:xfrm>
            <a:prstGeom prst="round2Diag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TextBox 14"/>
            <p:cNvSpPr txBox="1"/>
            <p:nvPr/>
          </p:nvSpPr>
          <p:spPr>
            <a:xfrm>
              <a:off x="2483768" y="3302402"/>
              <a:ext cx="1295655" cy="2720842"/>
            </a:xfrm>
            <a:prstGeom prst="rect">
              <a:avLst/>
            </a:prstGeom>
            <a:noFill/>
          </p:spPr>
          <p:txBody>
            <a:bodyPr>
              <a:spAutoFit/>
            </a:bodyPr>
            <a:lstStyle/>
            <a:p>
              <a:pPr>
                <a:defRPr/>
              </a:pPr>
              <a:r>
                <a:rPr lang="en-GB" sz="16600" b="1" dirty="0">
                  <a:solidFill>
                    <a:schemeClr val="accent6">
                      <a:lumMod val="20000"/>
                      <a:lumOff val="80000"/>
                    </a:schemeClr>
                  </a:solidFill>
                  <a:latin typeface="Times New Roman" pitchFamily="18" charset="0"/>
                  <a:cs typeface="Times New Roman" pitchFamily="18" charset="0"/>
                </a:rPr>
                <a:t>“</a:t>
              </a:r>
            </a:p>
          </p:txBody>
        </p:sp>
        <p:sp>
          <p:nvSpPr>
            <p:cNvPr id="16" name="Rectangle 50"/>
            <p:cNvSpPr>
              <a:spLocks noChangeArrowheads="1"/>
            </p:cNvSpPr>
            <p:nvPr/>
          </p:nvSpPr>
          <p:spPr bwMode="auto">
            <a:xfrm>
              <a:off x="2699914" y="4005734"/>
              <a:ext cx="3960237" cy="1518610"/>
            </a:xfrm>
            <a:prstGeom prst="rect">
              <a:avLst/>
            </a:prstGeom>
            <a:noFill/>
            <a:ln w="9525">
              <a:noFill/>
              <a:miter lim="800000"/>
              <a:headEnd/>
              <a:tailEnd/>
            </a:ln>
          </p:spPr>
          <p:txBody>
            <a:bodyPr>
              <a:spAutoFit/>
            </a:bodyPr>
            <a:lstStyle/>
            <a:p>
              <a:pPr eaLnBrk="1" hangingPunct="1">
                <a:defRPr/>
              </a:pPr>
              <a:r>
                <a:rPr lang="en-GB" altLang="en-US" sz="1600" i="1" dirty="0">
                  <a:latin typeface="Book Antiqua" pitchFamily="18" charset="0"/>
                  <a:cs typeface="Times New Roman" pitchFamily="18" charset="0"/>
                </a:rPr>
                <a:t>Risk assessment should take place as part of a comprehensive assessment of the patient’s needs, taking into account previous suicidal behaviour, psychological and social factors, coexisting adversity (</a:t>
              </a:r>
              <a:r>
                <a:rPr lang="en-GB" altLang="en-US" sz="1600" i="1" dirty="0" err="1">
                  <a:latin typeface="Book Antiqua" pitchFamily="18" charset="0"/>
                  <a:cs typeface="Times New Roman" pitchFamily="18" charset="0"/>
                </a:rPr>
                <a:t>eg</a:t>
              </a:r>
              <a:r>
                <a:rPr lang="en-GB" altLang="en-US" sz="1600" i="1" dirty="0">
                  <a:latin typeface="Book Antiqua" pitchFamily="18" charset="0"/>
                  <a:cs typeface="Times New Roman" pitchFamily="18" charset="0"/>
                </a:rPr>
                <a:t> substance misuse), and access to medications...</a:t>
              </a:r>
            </a:p>
            <a:p>
              <a:pPr algn="r" eaLnBrk="1" hangingPunct="1">
                <a:defRPr/>
              </a:pPr>
              <a:r>
                <a:rPr lang="en-GB" altLang="en-US" sz="1050" dirty="0">
                  <a:latin typeface="Book Antiqua" pitchFamily="18" charset="0"/>
                  <a:cs typeface="Times New Roman" pitchFamily="18" charset="0"/>
                </a:rPr>
                <a:t>NICE</a:t>
              </a:r>
            </a:p>
          </p:txBody>
        </p:sp>
      </p:grpSp>
      <p:sp>
        <p:nvSpPr>
          <p:cNvPr id="17" name="TextBox 16"/>
          <p:cNvSpPr txBox="1"/>
          <p:nvPr/>
        </p:nvSpPr>
        <p:spPr>
          <a:xfrm>
            <a:off x="160020" y="6316325"/>
            <a:ext cx="7646670" cy="338554"/>
          </a:xfrm>
          <a:prstGeom prst="rect">
            <a:avLst/>
          </a:prstGeom>
          <a:noFill/>
        </p:spPr>
        <p:txBody>
          <a:bodyPr wrap="square" rtlCol="0">
            <a:spAutoFit/>
          </a:bodyPr>
          <a:lstStyle/>
          <a:p>
            <a:r>
              <a:rPr lang="en-GB" sz="800" i="1" dirty="0"/>
              <a:t>Department of Health: Best Practice in Managing Risk (Principles and evidence of best practice in the assessment and management of risk to self and others in mental health services. March 2009.</a:t>
            </a:r>
          </a:p>
        </p:txBody>
      </p:sp>
    </p:spTree>
    <p:extLst>
      <p:ext uri="{BB962C8B-B14F-4D97-AF65-F5344CB8AC3E}">
        <p14:creationId xmlns:p14="http://schemas.microsoft.com/office/powerpoint/2010/main" val="347965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8637"/>
            <a:ext cx="7772400" cy="679449"/>
          </a:xfrm>
        </p:spPr>
        <p:txBody>
          <a:bodyPr/>
          <a:lstStyle/>
          <a:p>
            <a:r>
              <a:rPr lang="en-GB" sz="2800" dirty="0"/>
              <a:t>Risk Assessment Tools</a:t>
            </a:r>
          </a:p>
        </p:txBody>
      </p:sp>
      <p:sp>
        <p:nvSpPr>
          <p:cNvPr id="17" name="TextBox 16"/>
          <p:cNvSpPr txBox="1"/>
          <p:nvPr/>
        </p:nvSpPr>
        <p:spPr>
          <a:xfrm>
            <a:off x="160020" y="6316325"/>
            <a:ext cx="7646670" cy="338554"/>
          </a:xfrm>
          <a:prstGeom prst="rect">
            <a:avLst/>
          </a:prstGeom>
          <a:noFill/>
        </p:spPr>
        <p:txBody>
          <a:bodyPr wrap="square" rtlCol="0">
            <a:spAutoFit/>
          </a:bodyPr>
          <a:lstStyle/>
          <a:p>
            <a:r>
              <a:rPr lang="en-GB" sz="800" i="1" dirty="0"/>
              <a:t>The assessment of clinical risk in mental health services. National Confidential Inquiry into Suicide and Safety in Mental Health (</a:t>
            </a:r>
            <a:r>
              <a:rPr lang="en-GB" sz="800" i="1" dirty="0" err="1"/>
              <a:t>NCISH</a:t>
            </a:r>
            <a:r>
              <a:rPr lang="en-GB" sz="800" i="1" dirty="0"/>
              <a:t>). Manchester: University of Manchester, 2018.</a:t>
            </a: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l="51028" t="54599" r="7709" b="13481"/>
          <a:stretch>
            <a:fillRect/>
          </a:stretch>
        </p:blipFill>
        <p:spPr bwMode="auto">
          <a:xfrm>
            <a:off x="457201" y="1691467"/>
            <a:ext cx="8086298" cy="424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4"/>
          <p:cNvSpPr txBox="1">
            <a:spLocks/>
          </p:cNvSpPr>
          <p:nvPr/>
        </p:nvSpPr>
        <p:spPr>
          <a:xfrm>
            <a:off x="457200" y="1200468"/>
            <a:ext cx="7839075" cy="59404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GB" sz="2000" dirty="0"/>
              <a:t>Most trusts use their own locally-devised risk tool</a:t>
            </a:r>
          </a:p>
        </p:txBody>
      </p:sp>
    </p:spTree>
    <p:extLst>
      <p:ext uri="{BB962C8B-B14F-4D97-AF65-F5344CB8AC3E}">
        <p14:creationId xmlns:p14="http://schemas.microsoft.com/office/powerpoint/2010/main" val="1871699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8637"/>
            <a:ext cx="7772400" cy="679449"/>
          </a:xfrm>
        </p:spPr>
        <p:txBody>
          <a:bodyPr/>
          <a:lstStyle/>
          <a:p>
            <a:r>
              <a:rPr lang="en-GB" sz="2800" dirty="0"/>
              <a:t>Clinical Rating Scales</a:t>
            </a:r>
          </a:p>
        </p:txBody>
      </p:sp>
      <p:sp>
        <p:nvSpPr>
          <p:cNvPr id="17" name="TextBox 16"/>
          <p:cNvSpPr txBox="1"/>
          <p:nvPr/>
        </p:nvSpPr>
        <p:spPr>
          <a:xfrm>
            <a:off x="160020" y="6316325"/>
            <a:ext cx="7646670" cy="215444"/>
          </a:xfrm>
          <a:prstGeom prst="rect">
            <a:avLst/>
          </a:prstGeom>
          <a:noFill/>
        </p:spPr>
        <p:txBody>
          <a:bodyPr wrap="square" rtlCol="0">
            <a:spAutoFit/>
          </a:bodyPr>
          <a:lstStyle/>
          <a:p>
            <a:r>
              <a:rPr lang="en-GB" sz="800" i="1" dirty="0"/>
              <a:t>Cochrane-Brink, et al (2000) Clinical rating scales in suicide risk assessment. Gen </a:t>
            </a:r>
            <a:r>
              <a:rPr lang="en-GB" sz="800" i="1" dirty="0" err="1"/>
              <a:t>Hosp</a:t>
            </a:r>
            <a:r>
              <a:rPr lang="en-GB" sz="800" i="1" dirty="0"/>
              <a:t> Psychiatry. 22(6): 445-51</a:t>
            </a:r>
          </a:p>
        </p:txBody>
      </p:sp>
      <p:sp>
        <p:nvSpPr>
          <p:cNvPr id="19" name="Text Placeholder 4"/>
          <p:cNvSpPr txBox="1">
            <a:spLocks/>
          </p:cNvSpPr>
          <p:nvPr/>
        </p:nvSpPr>
        <p:spPr>
          <a:xfrm>
            <a:off x="457200" y="1200468"/>
            <a:ext cx="7839075" cy="59404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GB" sz="2000" dirty="0"/>
              <a:t>There are a variety of actuarial clinical rating scales that can be used to assess risk in a variety of populations and settings</a:t>
            </a:r>
          </a:p>
          <a:p>
            <a:pPr>
              <a:buFont typeface="Wingdings" panose="05000000000000000000" pitchFamily="2" charset="2"/>
              <a:buChar char="§"/>
            </a:pPr>
            <a:r>
              <a:rPr lang="en-GB" sz="2000" dirty="0"/>
              <a:t>They are not reliable alone and should be used in conjunction with skilled clinical assessment</a:t>
            </a:r>
          </a:p>
        </p:txBody>
      </p:sp>
      <p:grpSp>
        <p:nvGrpSpPr>
          <p:cNvPr id="6" name="Group 5"/>
          <p:cNvGrpSpPr/>
          <p:nvPr/>
        </p:nvGrpSpPr>
        <p:grpSpPr>
          <a:xfrm>
            <a:off x="535305" y="3130814"/>
            <a:ext cx="2521794" cy="636392"/>
            <a:chOff x="5725886" y="1419225"/>
            <a:chExt cx="3004457" cy="438783"/>
          </a:xfrm>
        </p:grpSpPr>
        <p:sp>
          <p:nvSpPr>
            <p:cNvPr id="7" name="Round Diagonal Corner Rectangle 6"/>
            <p:cNvSpPr/>
            <p:nvPr/>
          </p:nvSpPr>
          <p:spPr>
            <a:xfrm>
              <a:off x="5725886" y="1419225"/>
              <a:ext cx="3004457" cy="43878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8" name="Text Placeholder 3"/>
            <p:cNvSpPr txBox="1">
              <a:spLocks/>
            </p:cNvSpPr>
            <p:nvPr/>
          </p:nvSpPr>
          <p:spPr>
            <a:xfrm>
              <a:off x="5725886" y="1419226"/>
              <a:ext cx="2995424" cy="43878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err="1">
                  <a:latin typeface="Arial Narrow" panose="020B0606020202030204" pitchFamily="34" charset="0"/>
                </a:rPr>
                <a:t>MSPS</a:t>
              </a:r>
              <a:endParaRPr lang="en-US" sz="1600" b="1" dirty="0">
                <a:latin typeface="Arial Narrow" panose="020B0606020202030204" pitchFamily="34" charset="0"/>
              </a:endParaRPr>
            </a:p>
            <a:p>
              <a:pPr marL="0" indent="0" algn="ctr">
                <a:buNone/>
              </a:pPr>
              <a:r>
                <a:rPr lang="en-US" sz="1600" dirty="0">
                  <a:latin typeface="Arial Narrow" panose="020B0606020202030204" pitchFamily="34" charset="0"/>
                </a:rPr>
                <a:t>Modified </a:t>
              </a:r>
              <a:r>
                <a:rPr lang="en-US" sz="1600" dirty="0" err="1">
                  <a:latin typeface="Arial Narrow" panose="020B0606020202030204" pitchFamily="34" charset="0"/>
                </a:rPr>
                <a:t>SADPERSONS</a:t>
              </a:r>
              <a:r>
                <a:rPr lang="en-US" sz="1600" dirty="0">
                  <a:latin typeface="Arial Narrow" panose="020B0606020202030204" pitchFamily="34" charset="0"/>
                </a:rPr>
                <a:t> score</a:t>
              </a:r>
            </a:p>
          </p:txBody>
        </p:sp>
      </p:grpSp>
      <p:grpSp>
        <p:nvGrpSpPr>
          <p:cNvPr id="10" name="Group 9"/>
          <p:cNvGrpSpPr/>
          <p:nvPr/>
        </p:nvGrpSpPr>
        <p:grpSpPr>
          <a:xfrm>
            <a:off x="3349018" y="3130815"/>
            <a:ext cx="2521794" cy="636392"/>
            <a:chOff x="5725886" y="1419225"/>
            <a:chExt cx="3004457" cy="438783"/>
          </a:xfrm>
        </p:grpSpPr>
        <p:sp>
          <p:nvSpPr>
            <p:cNvPr id="11" name="Round Diagonal Corner Rectangle 10"/>
            <p:cNvSpPr/>
            <p:nvPr/>
          </p:nvSpPr>
          <p:spPr>
            <a:xfrm>
              <a:off x="5725886" y="1419225"/>
              <a:ext cx="3004457" cy="43878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2" name="Text Placeholder 3"/>
            <p:cNvSpPr txBox="1">
              <a:spLocks/>
            </p:cNvSpPr>
            <p:nvPr/>
          </p:nvSpPr>
          <p:spPr>
            <a:xfrm>
              <a:off x="5725886" y="1419226"/>
              <a:ext cx="2995424" cy="43878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err="1">
                  <a:latin typeface="Arial Narrow" panose="020B0606020202030204" pitchFamily="34" charset="0"/>
                </a:rPr>
                <a:t>BDI</a:t>
              </a:r>
              <a:endParaRPr lang="en-US" sz="1600" b="1" dirty="0">
                <a:latin typeface="Arial Narrow" panose="020B0606020202030204" pitchFamily="34" charset="0"/>
              </a:endParaRPr>
            </a:p>
            <a:p>
              <a:pPr marL="0" indent="0" algn="ctr">
                <a:buNone/>
              </a:pPr>
              <a:r>
                <a:rPr lang="en-US" sz="1600" dirty="0">
                  <a:latin typeface="Arial Narrow" panose="020B0606020202030204" pitchFamily="34" charset="0"/>
                </a:rPr>
                <a:t>Beck Depression Inventory</a:t>
              </a:r>
            </a:p>
          </p:txBody>
        </p:sp>
      </p:grpSp>
      <p:grpSp>
        <p:nvGrpSpPr>
          <p:cNvPr id="13" name="Group 12"/>
          <p:cNvGrpSpPr/>
          <p:nvPr/>
        </p:nvGrpSpPr>
        <p:grpSpPr>
          <a:xfrm>
            <a:off x="6155149" y="3130812"/>
            <a:ext cx="2521794" cy="636392"/>
            <a:chOff x="5725886" y="1419225"/>
            <a:chExt cx="3004457" cy="438783"/>
          </a:xfrm>
        </p:grpSpPr>
        <p:sp>
          <p:nvSpPr>
            <p:cNvPr id="14" name="Round Diagonal Corner Rectangle 13"/>
            <p:cNvSpPr/>
            <p:nvPr/>
          </p:nvSpPr>
          <p:spPr>
            <a:xfrm>
              <a:off x="5725886" y="1419225"/>
              <a:ext cx="3004457" cy="43878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5" name="Text Placeholder 3"/>
            <p:cNvSpPr txBox="1">
              <a:spLocks/>
            </p:cNvSpPr>
            <p:nvPr/>
          </p:nvSpPr>
          <p:spPr>
            <a:xfrm>
              <a:off x="5725886" y="1419226"/>
              <a:ext cx="2995424" cy="43878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BAI</a:t>
              </a:r>
            </a:p>
            <a:p>
              <a:pPr marL="0" indent="0" algn="ctr">
                <a:buNone/>
              </a:pPr>
              <a:r>
                <a:rPr lang="en-US" sz="1600" dirty="0">
                  <a:latin typeface="Arial Narrow" panose="020B0606020202030204" pitchFamily="34" charset="0"/>
                </a:rPr>
                <a:t>Beck Anxiety Inventory</a:t>
              </a:r>
            </a:p>
          </p:txBody>
        </p:sp>
      </p:grpSp>
      <p:grpSp>
        <p:nvGrpSpPr>
          <p:cNvPr id="16" name="Group 15"/>
          <p:cNvGrpSpPr/>
          <p:nvPr/>
        </p:nvGrpSpPr>
        <p:grpSpPr>
          <a:xfrm>
            <a:off x="1461561" y="3963437"/>
            <a:ext cx="2521794" cy="636392"/>
            <a:chOff x="5725886" y="1419225"/>
            <a:chExt cx="3004457" cy="438783"/>
          </a:xfrm>
        </p:grpSpPr>
        <p:sp>
          <p:nvSpPr>
            <p:cNvPr id="20" name="Round Diagonal Corner Rectangle 19"/>
            <p:cNvSpPr/>
            <p:nvPr/>
          </p:nvSpPr>
          <p:spPr>
            <a:xfrm>
              <a:off x="5725886" y="1419225"/>
              <a:ext cx="3004457" cy="43878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1" name="Text Placeholder 3"/>
            <p:cNvSpPr txBox="1">
              <a:spLocks/>
            </p:cNvSpPr>
            <p:nvPr/>
          </p:nvSpPr>
          <p:spPr>
            <a:xfrm>
              <a:off x="5725886" y="1419226"/>
              <a:ext cx="2995424" cy="43878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BHS</a:t>
              </a:r>
            </a:p>
            <a:p>
              <a:pPr marL="0" indent="0" algn="ctr">
                <a:buNone/>
              </a:pPr>
              <a:r>
                <a:rPr lang="en-US" sz="1600" dirty="0">
                  <a:latin typeface="Arial Narrow" panose="020B0606020202030204" pitchFamily="34" charset="0"/>
                </a:rPr>
                <a:t>Beck Hopelessness Scale</a:t>
              </a:r>
            </a:p>
          </p:txBody>
        </p:sp>
      </p:grpSp>
      <p:grpSp>
        <p:nvGrpSpPr>
          <p:cNvPr id="22" name="Group 21"/>
          <p:cNvGrpSpPr/>
          <p:nvPr/>
        </p:nvGrpSpPr>
        <p:grpSpPr>
          <a:xfrm>
            <a:off x="4343400" y="3967823"/>
            <a:ext cx="2521794" cy="636392"/>
            <a:chOff x="5725886" y="1419225"/>
            <a:chExt cx="3004457" cy="438783"/>
          </a:xfrm>
        </p:grpSpPr>
        <p:sp>
          <p:nvSpPr>
            <p:cNvPr id="23" name="Round Diagonal Corner Rectangle 22"/>
            <p:cNvSpPr/>
            <p:nvPr/>
          </p:nvSpPr>
          <p:spPr>
            <a:xfrm>
              <a:off x="5725886" y="1419225"/>
              <a:ext cx="3004457" cy="43878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4" name="Text Placeholder 3"/>
            <p:cNvSpPr txBox="1">
              <a:spLocks/>
            </p:cNvSpPr>
            <p:nvPr/>
          </p:nvSpPr>
          <p:spPr>
            <a:xfrm>
              <a:off x="5725886" y="1419226"/>
              <a:ext cx="2995424" cy="43878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BSS</a:t>
              </a:r>
            </a:p>
            <a:p>
              <a:pPr marL="0" indent="0" algn="ctr">
                <a:buNone/>
              </a:pPr>
              <a:r>
                <a:rPr lang="en-US" sz="1600" dirty="0">
                  <a:latin typeface="Arial Narrow" panose="020B0606020202030204" pitchFamily="34" charset="0"/>
                </a:rPr>
                <a:t>Beck scale for suicidal ideation</a:t>
              </a:r>
            </a:p>
          </p:txBody>
        </p:sp>
      </p:grpSp>
      <p:grpSp>
        <p:nvGrpSpPr>
          <p:cNvPr id="25" name="Group 24"/>
          <p:cNvGrpSpPr/>
          <p:nvPr/>
        </p:nvGrpSpPr>
        <p:grpSpPr>
          <a:xfrm>
            <a:off x="535305" y="4821685"/>
            <a:ext cx="2521794" cy="636392"/>
            <a:chOff x="5725886" y="1419225"/>
            <a:chExt cx="3004457" cy="438783"/>
          </a:xfrm>
        </p:grpSpPr>
        <p:sp>
          <p:nvSpPr>
            <p:cNvPr id="26" name="Round Diagonal Corner Rectangle 25"/>
            <p:cNvSpPr/>
            <p:nvPr/>
          </p:nvSpPr>
          <p:spPr>
            <a:xfrm>
              <a:off x="5725886" y="1419225"/>
              <a:ext cx="3004457" cy="43878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7" name="Text Placeholder 3"/>
            <p:cNvSpPr txBox="1">
              <a:spLocks/>
            </p:cNvSpPr>
            <p:nvPr/>
          </p:nvSpPr>
          <p:spPr>
            <a:xfrm>
              <a:off x="5725886" y="1419226"/>
              <a:ext cx="2995424" cy="43878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HCR-20</a:t>
              </a:r>
            </a:p>
            <a:p>
              <a:pPr marL="0" indent="0" algn="ctr">
                <a:buNone/>
              </a:pPr>
              <a:r>
                <a:rPr lang="en-US" sz="1600" dirty="0">
                  <a:latin typeface="Arial Narrow" panose="020B0606020202030204" pitchFamily="34" charset="0"/>
                </a:rPr>
                <a:t>Risk of violence</a:t>
              </a:r>
            </a:p>
          </p:txBody>
        </p:sp>
      </p:grpSp>
      <p:grpSp>
        <p:nvGrpSpPr>
          <p:cNvPr id="28" name="Group 27"/>
          <p:cNvGrpSpPr/>
          <p:nvPr/>
        </p:nvGrpSpPr>
        <p:grpSpPr>
          <a:xfrm>
            <a:off x="3349018" y="4842925"/>
            <a:ext cx="2521794" cy="636392"/>
            <a:chOff x="5725886" y="1419225"/>
            <a:chExt cx="3004457" cy="438783"/>
          </a:xfrm>
        </p:grpSpPr>
        <p:sp>
          <p:nvSpPr>
            <p:cNvPr id="29" name="Round Diagonal Corner Rectangle 28"/>
            <p:cNvSpPr/>
            <p:nvPr/>
          </p:nvSpPr>
          <p:spPr>
            <a:xfrm>
              <a:off x="5725886" y="1419225"/>
              <a:ext cx="3004457" cy="43878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0" name="Text Placeholder 3"/>
            <p:cNvSpPr txBox="1">
              <a:spLocks/>
            </p:cNvSpPr>
            <p:nvPr/>
          </p:nvSpPr>
          <p:spPr>
            <a:xfrm>
              <a:off x="5725886" y="1419226"/>
              <a:ext cx="2995424" cy="43878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RSVP</a:t>
              </a:r>
            </a:p>
            <a:p>
              <a:pPr marL="0" indent="0" algn="ctr">
                <a:buNone/>
              </a:pPr>
              <a:r>
                <a:rPr lang="en-US" sz="1600" dirty="0">
                  <a:latin typeface="Arial Narrow" panose="020B0606020202030204" pitchFamily="34" charset="0"/>
                </a:rPr>
                <a:t>Risk of sexual violence protocol</a:t>
              </a:r>
            </a:p>
          </p:txBody>
        </p:sp>
      </p:grpSp>
      <p:grpSp>
        <p:nvGrpSpPr>
          <p:cNvPr id="31" name="Group 30"/>
          <p:cNvGrpSpPr/>
          <p:nvPr/>
        </p:nvGrpSpPr>
        <p:grpSpPr>
          <a:xfrm>
            <a:off x="6170313" y="4857817"/>
            <a:ext cx="2521794" cy="636392"/>
            <a:chOff x="5725886" y="1419225"/>
            <a:chExt cx="3004457" cy="438783"/>
          </a:xfrm>
        </p:grpSpPr>
        <p:sp>
          <p:nvSpPr>
            <p:cNvPr id="32" name="Round Diagonal Corner Rectangle 31"/>
            <p:cNvSpPr/>
            <p:nvPr/>
          </p:nvSpPr>
          <p:spPr>
            <a:xfrm>
              <a:off x="5725886" y="1419225"/>
              <a:ext cx="3004457" cy="43878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3" name="Text Placeholder 3"/>
            <p:cNvSpPr txBox="1">
              <a:spLocks/>
            </p:cNvSpPr>
            <p:nvPr/>
          </p:nvSpPr>
          <p:spPr>
            <a:xfrm>
              <a:off x="5725886" y="1419226"/>
              <a:ext cx="2995424" cy="43878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err="1">
                  <a:latin typeface="Arial Narrow" panose="020B0606020202030204" pitchFamily="34" charset="0"/>
                </a:rPr>
                <a:t>VRAG</a:t>
              </a:r>
              <a:endParaRPr lang="en-US" sz="1600" b="1" dirty="0">
                <a:latin typeface="Arial Narrow" panose="020B0606020202030204" pitchFamily="34" charset="0"/>
              </a:endParaRPr>
            </a:p>
            <a:p>
              <a:pPr marL="0" indent="0" algn="ctr">
                <a:buNone/>
              </a:pPr>
              <a:r>
                <a:rPr lang="en-US" sz="1600" dirty="0">
                  <a:latin typeface="Arial Narrow" panose="020B0606020202030204" pitchFamily="34" charset="0"/>
                </a:rPr>
                <a:t>Violence risk appraisal guide</a:t>
              </a:r>
            </a:p>
          </p:txBody>
        </p:sp>
      </p:grpSp>
    </p:spTree>
    <p:extLst>
      <p:ext uri="{BB962C8B-B14F-4D97-AF65-F5344CB8AC3E}">
        <p14:creationId xmlns:p14="http://schemas.microsoft.com/office/powerpoint/2010/main" val="333094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81085"/>
            <a:ext cx="7772400" cy="679449"/>
          </a:xfrm>
        </p:spPr>
        <p:txBody>
          <a:bodyPr/>
          <a:lstStyle/>
          <a:p>
            <a:pPr algn="ctr"/>
            <a:r>
              <a:rPr lang="en-GB" sz="2800" dirty="0"/>
              <a:t>Using a</a:t>
            </a:r>
            <a:br>
              <a:rPr lang="en-GB" sz="2800" dirty="0"/>
            </a:br>
            <a:r>
              <a:rPr lang="en-GB" sz="2800" dirty="0"/>
              <a:t>Structured Clinical Judgement</a:t>
            </a:r>
            <a:br>
              <a:rPr lang="en-GB" sz="2800" dirty="0"/>
            </a:br>
            <a:r>
              <a:rPr lang="en-GB" sz="2800" dirty="0"/>
              <a:t>Approach</a:t>
            </a:r>
          </a:p>
        </p:txBody>
      </p:sp>
    </p:spTree>
    <p:extLst>
      <p:ext uri="{BB962C8B-B14F-4D97-AF65-F5344CB8AC3E}">
        <p14:creationId xmlns:p14="http://schemas.microsoft.com/office/powerpoint/2010/main" val="357373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8637"/>
            <a:ext cx="7772400" cy="679449"/>
          </a:xfrm>
        </p:spPr>
        <p:txBody>
          <a:bodyPr/>
          <a:lstStyle/>
          <a:p>
            <a:r>
              <a:rPr lang="en-GB" sz="2800" dirty="0"/>
              <a:t>Risk Factors</a:t>
            </a:r>
          </a:p>
        </p:txBody>
      </p:sp>
      <p:sp>
        <p:nvSpPr>
          <p:cNvPr id="4" name="Round Diagonal Corner Rectangle 3"/>
          <p:cNvSpPr/>
          <p:nvPr/>
        </p:nvSpPr>
        <p:spPr>
          <a:xfrm>
            <a:off x="3096816" y="2604697"/>
            <a:ext cx="3468982" cy="3338914"/>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6" name="Table 5"/>
          <p:cNvGraphicFramePr>
            <a:graphicFrameLocks noGrp="1"/>
          </p:cNvGraphicFramePr>
          <p:nvPr>
            <p:extLst>
              <p:ext uri="{D42A27DB-BD31-4B8C-83A1-F6EECF244321}">
                <p14:modId xmlns:p14="http://schemas.microsoft.com/office/powerpoint/2010/main" val="4136066018"/>
              </p:ext>
            </p:extLst>
          </p:nvPr>
        </p:nvGraphicFramePr>
        <p:xfrm>
          <a:off x="3096817" y="2606051"/>
          <a:ext cx="3468981" cy="3337560"/>
        </p:xfrm>
        <a:graphic>
          <a:graphicData uri="http://schemas.openxmlformats.org/drawingml/2006/table">
            <a:tbl>
              <a:tblPr firstRow="1" bandRow="1">
                <a:tableStyleId>{5C22544A-7EE6-4342-B048-85BDC9FD1C3A}</a:tableStyleId>
              </a:tblPr>
              <a:tblGrid>
                <a:gridCol w="3468981">
                  <a:extLst>
                    <a:ext uri="{9D8B030D-6E8A-4147-A177-3AD203B41FA5}">
                      <a16:colId xmlns:a16="http://schemas.microsoft.com/office/drawing/2014/main" val="1867977688"/>
                    </a:ext>
                  </a:extLst>
                </a:gridCol>
              </a:tblGrid>
              <a:tr h="370840">
                <a:tc>
                  <a:txBody>
                    <a:bodyPr/>
                    <a:lstStyle/>
                    <a:p>
                      <a:r>
                        <a:rPr lang="en-GB" sz="1600" b="0" dirty="0">
                          <a:solidFill>
                            <a:schemeClr val="tx1"/>
                          </a:solidFill>
                          <a:latin typeface="Arial Narrow" panose="020B0606020202030204" pitchFamily="34" charset="0"/>
                        </a:rPr>
                        <a:t>History of self harm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0260868"/>
                  </a:ext>
                </a:extLst>
              </a:tr>
              <a:tr h="370840">
                <a:tc>
                  <a:txBody>
                    <a:bodyPr/>
                    <a:lstStyle/>
                    <a:p>
                      <a:r>
                        <a:rPr lang="en-GB" sz="1600" b="0" dirty="0">
                          <a:solidFill>
                            <a:schemeClr val="tx1"/>
                          </a:solidFill>
                          <a:latin typeface="Arial Narrow" panose="020B0606020202030204" pitchFamily="34" charset="0"/>
                        </a:rPr>
                        <a:t>Seriousness</a:t>
                      </a:r>
                      <a:r>
                        <a:rPr lang="en-GB" sz="1600" b="0" baseline="0" dirty="0">
                          <a:solidFill>
                            <a:schemeClr val="tx1"/>
                          </a:solidFill>
                          <a:latin typeface="Arial Narrow" panose="020B0606020202030204" pitchFamily="34" charset="0"/>
                        </a:rPr>
                        <a:t> of previous suicidality</a:t>
                      </a:r>
                      <a:endParaRPr lang="en-GB" sz="1600" b="0" dirty="0">
                        <a:solidFill>
                          <a:schemeClr val="tx1"/>
                        </a:solidFill>
                        <a:latin typeface="Arial Narrow" panose="020B0606020202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315509013"/>
                  </a:ext>
                </a:extLst>
              </a:tr>
              <a:tr h="370840">
                <a:tc>
                  <a:txBody>
                    <a:bodyPr/>
                    <a:lstStyle/>
                    <a:p>
                      <a:r>
                        <a:rPr lang="en-GB" sz="1600" b="0" dirty="0">
                          <a:solidFill>
                            <a:schemeClr val="tx1"/>
                          </a:solidFill>
                          <a:latin typeface="Arial Narrow" panose="020B0606020202030204" pitchFamily="34" charset="0"/>
                        </a:rPr>
                        <a:t>Previous</a:t>
                      </a:r>
                      <a:r>
                        <a:rPr lang="en-GB" sz="1600" b="0" baseline="0" dirty="0">
                          <a:solidFill>
                            <a:schemeClr val="tx1"/>
                          </a:solidFill>
                          <a:latin typeface="Arial Narrow" panose="020B0606020202030204" pitchFamily="34" charset="0"/>
                        </a:rPr>
                        <a:t> hospitalisation</a:t>
                      </a:r>
                      <a:endParaRPr lang="en-GB" sz="1600"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3787945"/>
                  </a:ext>
                </a:extLst>
              </a:tr>
              <a:tr h="370840">
                <a:tc>
                  <a:txBody>
                    <a:bodyPr/>
                    <a:lstStyle/>
                    <a:p>
                      <a:r>
                        <a:rPr lang="en-GB" sz="1600" b="0" dirty="0">
                          <a:solidFill>
                            <a:schemeClr val="tx1"/>
                          </a:solidFill>
                          <a:latin typeface="Arial Narrow" panose="020B0606020202030204" pitchFamily="34" charset="0"/>
                        </a:rPr>
                        <a:t>History</a:t>
                      </a:r>
                      <a:r>
                        <a:rPr lang="en-GB" sz="1600" b="0" baseline="0" dirty="0">
                          <a:solidFill>
                            <a:schemeClr val="tx1"/>
                          </a:solidFill>
                          <a:latin typeface="Arial Narrow" panose="020B0606020202030204" pitchFamily="34" charset="0"/>
                        </a:rPr>
                        <a:t> of mental disorder</a:t>
                      </a:r>
                      <a:endParaRPr lang="en-GB" sz="1600"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80830100"/>
                  </a:ext>
                </a:extLst>
              </a:tr>
              <a:tr h="370840">
                <a:tc>
                  <a:txBody>
                    <a:bodyPr/>
                    <a:lstStyle/>
                    <a:p>
                      <a:r>
                        <a:rPr lang="en-GB" sz="1600" b="0" dirty="0">
                          <a:solidFill>
                            <a:schemeClr val="tx1"/>
                          </a:solidFill>
                          <a:latin typeface="Arial Narrow" panose="020B0606020202030204" pitchFamily="34" charset="0"/>
                        </a:rPr>
                        <a:t>History of substance use disorder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1864896"/>
                  </a:ext>
                </a:extLst>
              </a:tr>
              <a:tr h="370840">
                <a:tc>
                  <a:txBody>
                    <a:bodyPr/>
                    <a:lstStyle/>
                    <a:p>
                      <a:r>
                        <a:rPr lang="en-GB" sz="1600" b="0" dirty="0">
                          <a:solidFill>
                            <a:schemeClr val="tx1"/>
                          </a:solidFill>
                          <a:latin typeface="Arial Narrow" panose="020B0606020202030204" pitchFamily="34" charset="0"/>
                        </a:rPr>
                        <a:t>Personality disorder/traits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494432662"/>
                  </a:ext>
                </a:extLst>
              </a:tr>
              <a:tr h="370840">
                <a:tc>
                  <a:txBody>
                    <a:bodyPr/>
                    <a:lstStyle/>
                    <a:p>
                      <a:r>
                        <a:rPr lang="en-GB" sz="1600" b="0" dirty="0">
                          <a:solidFill>
                            <a:schemeClr val="tx1"/>
                          </a:solidFill>
                          <a:latin typeface="Arial Narrow" panose="020B0606020202030204" pitchFamily="34" charset="0"/>
                        </a:rPr>
                        <a:t>Childhood adversity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4041567"/>
                  </a:ext>
                </a:extLst>
              </a:tr>
              <a:tr h="370840">
                <a:tc>
                  <a:txBody>
                    <a:bodyPr/>
                    <a:lstStyle/>
                    <a:p>
                      <a:r>
                        <a:rPr lang="en-GB" sz="1600" b="0" dirty="0">
                          <a:solidFill>
                            <a:schemeClr val="tx1"/>
                          </a:solidFill>
                          <a:latin typeface="Arial Narrow" panose="020B0606020202030204" pitchFamily="34" charset="0"/>
                        </a:rPr>
                        <a:t>Family history of suicide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623610558"/>
                  </a:ext>
                </a:extLst>
              </a:tr>
              <a:tr h="370840">
                <a:tc>
                  <a:txBody>
                    <a:bodyPr/>
                    <a:lstStyle/>
                    <a:p>
                      <a:r>
                        <a:rPr lang="en-GB" sz="1600" b="0" dirty="0">
                          <a:solidFill>
                            <a:schemeClr val="tx1"/>
                          </a:solidFill>
                          <a:latin typeface="Arial Narrow" panose="020B0606020202030204" pitchFamily="34" charset="0"/>
                        </a:rPr>
                        <a:t>Age, gender and marital status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0373192"/>
                  </a:ext>
                </a:extLst>
              </a:tr>
            </a:tbl>
          </a:graphicData>
        </a:graphic>
      </p:graphicFrame>
      <p:grpSp>
        <p:nvGrpSpPr>
          <p:cNvPr id="7" name="Group 6"/>
          <p:cNvGrpSpPr/>
          <p:nvPr/>
        </p:nvGrpSpPr>
        <p:grpSpPr>
          <a:xfrm>
            <a:off x="2204113" y="1311595"/>
            <a:ext cx="5001904" cy="1090409"/>
            <a:chOff x="457200" y="1420778"/>
            <a:chExt cx="2709454" cy="2728423"/>
          </a:xfrm>
        </p:grpSpPr>
        <p:sp>
          <p:nvSpPr>
            <p:cNvPr id="8" name="Round Diagonal Corner Rectangle 7"/>
            <p:cNvSpPr/>
            <p:nvPr/>
          </p:nvSpPr>
          <p:spPr>
            <a:xfrm>
              <a:off x="457200" y="1420778"/>
              <a:ext cx="2709454" cy="272842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2400"/>
            </a:p>
          </p:txBody>
        </p:sp>
        <p:sp>
          <p:nvSpPr>
            <p:cNvPr id="9" name="Text Placeholder 3"/>
            <p:cNvSpPr txBox="1">
              <a:spLocks/>
            </p:cNvSpPr>
            <p:nvPr/>
          </p:nvSpPr>
          <p:spPr>
            <a:xfrm>
              <a:off x="457200" y="1420783"/>
              <a:ext cx="2709454" cy="188265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latin typeface="Arial Narrow" panose="020B0606020202030204" pitchFamily="34" charset="0"/>
                </a:rPr>
                <a:t>Static Risk Factors</a:t>
              </a:r>
            </a:p>
            <a:p>
              <a:pPr marL="0" indent="0" algn="ctr">
                <a:buNone/>
              </a:pPr>
              <a:r>
                <a:rPr lang="en-US" sz="1600" dirty="0">
                  <a:latin typeface="Arial Narrow" panose="020B0606020202030204" pitchFamily="34" charset="0"/>
                </a:rPr>
                <a:t>Non-modifiable, chronic, poor targets for intervention</a:t>
              </a:r>
            </a:p>
            <a:p>
              <a:pPr marL="0" indent="0" algn="ctr">
                <a:buNone/>
              </a:pPr>
              <a:r>
                <a:rPr lang="en-US" sz="1600" dirty="0">
                  <a:latin typeface="Arial Narrow" panose="020B0606020202030204" pitchFamily="34" charset="0"/>
                </a:rPr>
                <a:t>Likely to be the same in every future consultation </a:t>
              </a:r>
              <a:endParaRPr lang="en-US" sz="1400" dirty="0">
                <a:latin typeface="Arial Narrow" panose="020B0606020202030204" pitchFamily="34" charset="0"/>
              </a:endParaRPr>
            </a:p>
          </p:txBody>
        </p:sp>
      </p:grpSp>
      <p:sp>
        <p:nvSpPr>
          <p:cNvPr id="10" name="TextBox 9"/>
          <p:cNvSpPr txBox="1"/>
          <p:nvPr/>
        </p:nvSpPr>
        <p:spPr>
          <a:xfrm>
            <a:off x="160020" y="6316325"/>
            <a:ext cx="7646670" cy="338554"/>
          </a:xfrm>
          <a:prstGeom prst="rect">
            <a:avLst/>
          </a:prstGeom>
          <a:noFill/>
        </p:spPr>
        <p:txBody>
          <a:bodyPr wrap="square" rtlCol="0">
            <a:spAutoFit/>
          </a:bodyPr>
          <a:lstStyle/>
          <a:p>
            <a:r>
              <a:rPr lang="en-GB" sz="800" i="1" dirty="0"/>
              <a:t>The assessment of clinical risk in mental health services. National Confidential Inquiry into Suicide and Safety in Mental Health (</a:t>
            </a:r>
            <a:r>
              <a:rPr lang="en-GB" sz="800" i="1" dirty="0" err="1"/>
              <a:t>NCISH</a:t>
            </a:r>
            <a:r>
              <a:rPr lang="en-GB" sz="800" i="1" dirty="0"/>
              <a:t>). Manchester: University of Manchester, 2018.</a:t>
            </a:r>
          </a:p>
        </p:txBody>
      </p:sp>
    </p:spTree>
    <p:extLst>
      <p:ext uri="{BB962C8B-B14F-4D97-AF65-F5344CB8AC3E}">
        <p14:creationId xmlns:p14="http://schemas.microsoft.com/office/powerpoint/2010/main" val="174339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8637"/>
            <a:ext cx="7772400" cy="679449"/>
          </a:xfrm>
        </p:spPr>
        <p:txBody>
          <a:bodyPr/>
          <a:lstStyle/>
          <a:p>
            <a:r>
              <a:rPr lang="en-GB" sz="2800" dirty="0"/>
              <a:t>Risk Factors</a:t>
            </a:r>
          </a:p>
        </p:txBody>
      </p:sp>
      <p:sp>
        <p:nvSpPr>
          <p:cNvPr id="4" name="Round Diagonal Corner Rectangle 3"/>
          <p:cNvSpPr/>
          <p:nvPr/>
        </p:nvSpPr>
        <p:spPr>
          <a:xfrm>
            <a:off x="3096816" y="2604697"/>
            <a:ext cx="3468982" cy="3338914"/>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770669433"/>
              </p:ext>
            </p:extLst>
          </p:nvPr>
        </p:nvGraphicFramePr>
        <p:xfrm>
          <a:off x="3096817" y="2606051"/>
          <a:ext cx="3468981" cy="3337560"/>
        </p:xfrm>
        <a:graphic>
          <a:graphicData uri="http://schemas.openxmlformats.org/drawingml/2006/table">
            <a:tbl>
              <a:tblPr firstRow="1" bandRow="1">
                <a:tableStyleId>{5C22544A-7EE6-4342-B048-85BDC9FD1C3A}</a:tableStyleId>
              </a:tblPr>
              <a:tblGrid>
                <a:gridCol w="3468981">
                  <a:extLst>
                    <a:ext uri="{9D8B030D-6E8A-4147-A177-3AD203B41FA5}">
                      <a16:colId xmlns:a16="http://schemas.microsoft.com/office/drawing/2014/main" val="1867977688"/>
                    </a:ext>
                  </a:extLst>
                </a:gridCol>
              </a:tblGrid>
              <a:tr h="370840">
                <a:tc>
                  <a:txBody>
                    <a:bodyPr/>
                    <a:lstStyle/>
                    <a:p>
                      <a:r>
                        <a:rPr lang="en-GB" sz="1600" b="0" dirty="0">
                          <a:solidFill>
                            <a:schemeClr val="tx1"/>
                          </a:solidFill>
                          <a:latin typeface="Arial Narrow" panose="020B0606020202030204" pitchFamily="34" charset="0"/>
                        </a:rPr>
                        <a:t>Suicidal ideation, communication and intent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0260868"/>
                  </a:ext>
                </a:extLst>
              </a:tr>
              <a:tr h="370840">
                <a:tc>
                  <a:txBody>
                    <a:bodyPr/>
                    <a:lstStyle/>
                    <a:p>
                      <a:r>
                        <a:rPr lang="en-GB" sz="1600" b="0" dirty="0">
                          <a:solidFill>
                            <a:schemeClr val="tx1"/>
                          </a:solidFill>
                          <a:latin typeface="Arial Narrow" panose="020B0606020202030204" pitchFamily="34" charset="0"/>
                        </a:rPr>
                        <a:t>Hopelessness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315509013"/>
                  </a:ext>
                </a:extLst>
              </a:tr>
              <a:tr h="370840">
                <a:tc>
                  <a:txBody>
                    <a:bodyPr/>
                    <a:lstStyle/>
                    <a:p>
                      <a:r>
                        <a:rPr lang="en-GB" sz="1600" b="0" dirty="0">
                          <a:solidFill>
                            <a:schemeClr val="tx1"/>
                          </a:solidFill>
                          <a:latin typeface="Arial Narrow" panose="020B0606020202030204" pitchFamily="34" charset="0"/>
                        </a:rPr>
                        <a:t>Active psychological symptoms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3787945"/>
                  </a:ext>
                </a:extLst>
              </a:tr>
              <a:tr h="370840">
                <a:tc>
                  <a:txBody>
                    <a:bodyPr/>
                    <a:lstStyle/>
                    <a:p>
                      <a:r>
                        <a:rPr lang="en-GB" sz="1600" b="0" dirty="0">
                          <a:solidFill>
                            <a:schemeClr val="tx1"/>
                          </a:solidFill>
                          <a:latin typeface="Arial Narrow" panose="020B0606020202030204" pitchFamily="34" charset="0"/>
                        </a:rPr>
                        <a:t>Treatment adherence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80830100"/>
                  </a:ext>
                </a:extLst>
              </a:tr>
              <a:tr h="370840">
                <a:tc>
                  <a:txBody>
                    <a:bodyPr/>
                    <a:lstStyle/>
                    <a:p>
                      <a:r>
                        <a:rPr lang="en-GB" sz="1600" b="0" dirty="0">
                          <a:solidFill>
                            <a:schemeClr val="tx1"/>
                          </a:solidFill>
                          <a:latin typeface="Arial Narrow" panose="020B0606020202030204" pitchFamily="34" charset="0"/>
                        </a:rPr>
                        <a:t>Substance misuse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1864896"/>
                  </a:ext>
                </a:extLst>
              </a:tr>
              <a:tr h="370840">
                <a:tc>
                  <a:txBody>
                    <a:bodyPr/>
                    <a:lstStyle/>
                    <a:p>
                      <a:r>
                        <a:rPr lang="en-GB" sz="1600" b="0" dirty="0">
                          <a:solidFill>
                            <a:schemeClr val="tx1"/>
                          </a:solidFill>
                          <a:latin typeface="Arial Narrow" panose="020B0606020202030204" pitchFamily="34" charset="0"/>
                        </a:rPr>
                        <a:t>Psychiatric admission / discharge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494432662"/>
                  </a:ext>
                </a:extLst>
              </a:tr>
              <a:tr h="370840">
                <a:tc>
                  <a:txBody>
                    <a:bodyPr/>
                    <a:lstStyle/>
                    <a:p>
                      <a:r>
                        <a:rPr lang="en-GB" sz="1600" b="0" dirty="0">
                          <a:solidFill>
                            <a:schemeClr val="tx1"/>
                          </a:solidFill>
                          <a:latin typeface="Arial Narrow" panose="020B0606020202030204" pitchFamily="34" charset="0"/>
                        </a:rPr>
                        <a:t>Psychological stress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4041567"/>
                  </a:ext>
                </a:extLst>
              </a:tr>
              <a:tr h="370840">
                <a:tc>
                  <a:txBody>
                    <a:bodyPr/>
                    <a:lstStyle/>
                    <a:p>
                      <a:r>
                        <a:rPr lang="en-GB" sz="1600" b="0" dirty="0">
                          <a:solidFill>
                            <a:schemeClr val="tx1"/>
                          </a:solidFill>
                          <a:latin typeface="Arial Narrow" panose="020B0606020202030204" pitchFamily="34" charset="0"/>
                        </a:rPr>
                        <a:t>Problem-solving deficits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623610558"/>
                  </a:ext>
                </a:extLst>
              </a:tr>
              <a:tr h="370840">
                <a:tc>
                  <a:txBody>
                    <a:bodyPr/>
                    <a:lstStyle/>
                    <a:p>
                      <a:r>
                        <a:rPr lang="en-GB" sz="1600" b="0" dirty="0">
                          <a:solidFill>
                            <a:schemeClr val="tx1"/>
                          </a:solidFill>
                          <a:latin typeface="Arial Narrow" panose="020B0606020202030204" pitchFamily="34" charset="0"/>
                        </a:rPr>
                        <a:t>Physical comorbidity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0373192"/>
                  </a:ext>
                </a:extLst>
              </a:tr>
            </a:tbl>
          </a:graphicData>
        </a:graphic>
      </p:graphicFrame>
      <p:grpSp>
        <p:nvGrpSpPr>
          <p:cNvPr id="7" name="Group 6"/>
          <p:cNvGrpSpPr/>
          <p:nvPr/>
        </p:nvGrpSpPr>
        <p:grpSpPr>
          <a:xfrm>
            <a:off x="2204113" y="1311595"/>
            <a:ext cx="5001904" cy="1090409"/>
            <a:chOff x="457200" y="1420778"/>
            <a:chExt cx="2709454" cy="2728423"/>
          </a:xfrm>
        </p:grpSpPr>
        <p:sp>
          <p:nvSpPr>
            <p:cNvPr id="8" name="Round Diagonal Corner Rectangle 7"/>
            <p:cNvSpPr/>
            <p:nvPr/>
          </p:nvSpPr>
          <p:spPr>
            <a:xfrm>
              <a:off x="457200" y="1420778"/>
              <a:ext cx="2709454" cy="272842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2400"/>
            </a:p>
          </p:txBody>
        </p:sp>
        <p:sp>
          <p:nvSpPr>
            <p:cNvPr id="9" name="Text Placeholder 3"/>
            <p:cNvSpPr txBox="1">
              <a:spLocks/>
            </p:cNvSpPr>
            <p:nvPr/>
          </p:nvSpPr>
          <p:spPr>
            <a:xfrm>
              <a:off x="457200" y="1420783"/>
              <a:ext cx="2709454" cy="272841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latin typeface="Arial Narrow" panose="020B0606020202030204" pitchFamily="34" charset="0"/>
                </a:rPr>
                <a:t>Dynamic Risk Factors</a:t>
              </a:r>
            </a:p>
            <a:p>
              <a:pPr marL="0" indent="0" algn="ctr">
                <a:buNone/>
              </a:pPr>
              <a:r>
                <a:rPr lang="en-US" sz="1600" dirty="0">
                  <a:latin typeface="Arial Narrow" panose="020B0606020202030204" pitchFamily="34" charset="0"/>
                </a:rPr>
                <a:t>Modifiable, acute, better targets for intervention</a:t>
              </a:r>
            </a:p>
            <a:p>
              <a:pPr marL="0" indent="0" algn="ctr">
                <a:buNone/>
              </a:pPr>
              <a:r>
                <a:rPr lang="en-US" sz="1600" dirty="0">
                  <a:latin typeface="Arial Narrow" panose="020B0606020202030204" pitchFamily="34" charset="0"/>
                </a:rPr>
                <a:t>Could change from minute to minute</a:t>
              </a:r>
              <a:endParaRPr lang="en-US" sz="1400" dirty="0">
                <a:latin typeface="Arial Narrow" panose="020B0606020202030204" pitchFamily="34" charset="0"/>
              </a:endParaRPr>
            </a:p>
          </p:txBody>
        </p:sp>
      </p:grpSp>
      <p:sp>
        <p:nvSpPr>
          <p:cNvPr id="10" name="TextBox 9"/>
          <p:cNvSpPr txBox="1"/>
          <p:nvPr/>
        </p:nvSpPr>
        <p:spPr>
          <a:xfrm>
            <a:off x="160020" y="6316325"/>
            <a:ext cx="7646670" cy="338554"/>
          </a:xfrm>
          <a:prstGeom prst="rect">
            <a:avLst/>
          </a:prstGeom>
          <a:noFill/>
        </p:spPr>
        <p:txBody>
          <a:bodyPr wrap="square" rtlCol="0">
            <a:spAutoFit/>
          </a:bodyPr>
          <a:lstStyle/>
          <a:p>
            <a:r>
              <a:rPr lang="en-GB" sz="800" i="1" dirty="0"/>
              <a:t>The assessment of clinical risk in mental health services. National Confidential Inquiry into Suicide and Safety in Mental Health (</a:t>
            </a:r>
            <a:r>
              <a:rPr lang="en-GB" sz="800" i="1" dirty="0" err="1"/>
              <a:t>NCISH</a:t>
            </a:r>
            <a:r>
              <a:rPr lang="en-GB" sz="800" i="1" dirty="0"/>
              <a:t>). Manchester: University of Manchester, 2018.</a:t>
            </a:r>
          </a:p>
        </p:txBody>
      </p:sp>
    </p:spTree>
    <p:extLst>
      <p:ext uri="{BB962C8B-B14F-4D97-AF65-F5344CB8AC3E}">
        <p14:creationId xmlns:p14="http://schemas.microsoft.com/office/powerpoint/2010/main" val="416304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GA Module: Suicide and Self-harm</a:t>
            </a:r>
          </a:p>
        </p:txBody>
      </p:sp>
      <p:sp>
        <p:nvSpPr>
          <p:cNvPr id="5" name="Subtitle 4"/>
          <p:cNvSpPr>
            <a:spLocks noGrp="1"/>
          </p:cNvSpPr>
          <p:nvPr>
            <p:ph type="subTitle" idx="1"/>
          </p:nvPr>
        </p:nvSpPr>
        <p:spPr>
          <a:xfrm>
            <a:off x="457199" y="1757362"/>
            <a:ext cx="8069943" cy="581025"/>
          </a:xfrm>
        </p:spPr>
        <p:txBody>
          <a:bodyPr/>
          <a:lstStyle/>
          <a:p>
            <a:r>
              <a:rPr lang="en-US" dirty="0"/>
              <a:t>Aims and Objectives</a:t>
            </a:r>
          </a:p>
        </p:txBody>
      </p:sp>
      <p:sp>
        <p:nvSpPr>
          <p:cNvPr id="6" name="Text Placeholder 5"/>
          <p:cNvSpPr>
            <a:spLocks noGrp="1"/>
          </p:cNvSpPr>
          <p:nvPr>
            <p:ph type="body" sz="quarter" idx="13"/>
          </p:nvPr>
        </p:nvSpPr>
        <p:spPr>
          <a:xfrm>
            <a:off x="888521" y="2486025"/>
            <a:ext cx="7839075" cy="3604224"/>
          </a:xfrm>
        </p:spPr>
        <p:txBody>
          <a:bodyPr/>
          <a:lstStyle/>
          <a:p>
            <a:r>
              <a:rPr lang="en-GB" sz="2000" dirty="0"/>
              <a:t>The overall aim is for the trainee to gain an overview of risk assessment of suicide and self-harm.</a:t>
            </a:r>
          </a:p>
          <a:p>
            <a:pPr marL="0" lvl="0" indent="0">
              <a:buNone/>
            </a:pPr>
            <a:endParaRPr lang="en-GB" sz="2000" dirty="0"/>
          </a:p>
          <a:p>
            <a:pPr lvl="0"/>
            <a:r>
              <a:rPr lang="en-GB" sz="2000" dirty="0"/>
              <a:t>By the end of the sessions, trainee should have:</a:t>
            </a:r>
          </a:p>
          <a:p>
            <a:pPr lvl="1"/>
            <a:r>
              <a:rPr lang="en-GB" sz="2000" dirty="0"/>
              <a:t>Developed an understanding of approaches to risk assessment of suicide and self-harm. </a:t>
            </a:r>
          </a:p>
          <a:p>
            <a:pPr lvl="1"/>
            <a:r>
              <a:rPr lang="en-GB" sz="2000" dirty="0"/>
              <a:t>Developed an understanding of aspects of history taking in suicide and self-harm. </a:t>
            </a:r>
          </a:p>
          <a:p>
            <a:pPr lvl="1"/>
            <a:r>
              <a:rPr lang="en-GB" sz="2000" dirty="0"/>
              <a:t>Developed an understanding of management strategies and limitations of risk assessment of suicide and self-harm. </a:t>
            </a:r>
          </a:p>
          <a:p>
            <a:pPr lvl="1"/>
            <a:endParaRPr lang="en-GB" sz="2000" dirty="0"/>
          </a:p>
          <a:p>
            <a:pPr lvl="1"/>
            <a:endParaRPr lang="en-GB" sz="2000" dirty="0">
              <a:solidFill>
                <a:srgbClr val="FF0000"/>
              </a:solidFill>
            </a:endParaRPr>
          </a:p>
          <a:p>
            <a:pPr lvl="1"/>
            <a:endParaRPr lang="en-GB" sz="2000" dirty="0">
              <a:solidFill>
                <a:srgbClr val="FF0000"/>
              </a:solidFill>
            </a:endParaRPr>
          </a:p>
          <a:p>
            <a:pPr lvl="1"/>
            <a:endParaRPr lang="en-US" sz="2000" dirty="0">
              <a:solidFill>
                <a:srgbClr val="FF0000"/>
              </a:solidFill>
            </a:endParaRPr>
          </a:p>
        </p:txBody>
      </p:sp>
    </p:spTree>
    <p:extLst>
      <p:ext uri="{BB962C8B-B14F-4D97-AF65-F5344CB8AC3E}">
        <p14:creationId xmlns:p14="http://schemas.microsoft.com/office/powerpoint/2010/main" val="155747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8637"/>
            <a:ext cx="7772400" cy="679449"/>
          </a:xfrm>
        </p:spPr>
        <p:txBody>
          <a:bodyPr/>
          <a:lstStyle/>
          <a:p>
            <a:r>
              <a:rPr lang="en-GB" sz="2800" dirty="0"/>
              <a:t>Risk Factors</a:t>
            </a:r>
          </a:p>
        </p:txBody>
      </p:sp>
      <p:sp>
        <p:nvSpPr>
          <p:cNvPr id="4" name="Round Diagonal Corner Rectangle 3"/>
          <p:cNvSpPr/>
          <p:nvPr/>
        </p:nvSpPr>
        <p:spPr>
          <a:xfrm>
            <a:off x="3096816" y="2604697"/>
            <a:ext cx="3468982" cy="2608748"/>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6" name="Table 5"/>
          <p:cNvGraphicFramePr>
            <a:graphicFrameLocks noGrp="1"/>
          </p:cNvGraphicFramePr>
          <p:nvPr>
            <p:extLst>
              <p:ext uri="{D42A27DB-BD31-4B8C-83A1-F6EECF244321}">
                <p14:modId xmlns:p14="http://schemas.microsoft.com/office/powerpoint/2010/main" val="1629814043"/>
              </p:ext>
            </p:extLst>
          </p:nvPr>
        </p:nvGraphicFramePr>
        <p:xfrm>
          <a:off x="3096817" y="2606051"/>
          <a:ext cx="3468981" cy="2433320"/>
        </p:xfrm>
        <a:graphic>
          <a:graphicData uri="http://schemas.openxmlformats.org/drawingml/2006/table">
            <a:tbl>
              <a:tblPr firstRow="1" bandRow="1">
                <a:tableStyleId>{5C22544A-7EE6-4342-B048-85BDC9FD1C3A}</a:tableStyleId>
              </a:tblPr>
              <a:tblGrid>
                <a:gridCol w="3468981">
                  <a:extLst>
                    <a:ext uri="{9D8B030D-6E8A-4147-A177-3AD203B41FA5}">
                      <a16:colId xmlns:a16="http://schemas.microsoft.com/office/drawing/2014/main" val="1867977688"/>
                    </a:ext>
                  </a:extLst>
                </a:gridCol>
              </a:tblGrid>
              <a:tr h="370840">
                <a:tc>
                  <a:txBody>
                    <a:bodyPr/>
                    <a:lstStyle/>
                    <a:p>
                      <a:r>
                        <a:rPr lang="en-GB" sz="1600" b="0" dirty="0">
                          <a:solidFill>
                            <a:schemeClr val="tx1"/>
                          </a:solidFill>
                          <a:latin typeface="Arial Narrow" panose="020B0606020202030204" pitchFamily="34" charset="0"/>
                        </a:rPr>
                        <a:t>Access to preferred method of suicide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0260868"/>
                  </a:ext>
                </a:extLst>
              </a:tr>
              <a:tr h="370840">
                <a:tc>
                  <a:txBody>
                    <a:bodyPr/>
                    <a:lstStyle/>
                    <a:p>
                      <a:r>
                        <a:rPr lang="en-GB" sz="1600" b="0" dirty="0">
                          <a:solidFill>
                            <a:schemeClr val="tx1"/>
                          </a:solidFill>
                          <a:latin typeface="Arial Narrow" panose="020B0606020202030204" pitchFamily="34" charset="0"/>
                        </a:rPr>
                        <a:t>Future service contact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315509013"/>
                  </a:ext>
                </a:extLst>
              </a:tr>
              <a:tr h="370840">
                <a:tc>
                  <a:txBody>
                    <a:bodyPr/>
                    <a:lstStyle/>
                    <a:p>
                      <a:r>
                        <a:rPr lang="en-GB" sz="1600" b="0" dirty="0">
                          <a:solidFill>
                            <a:schemeClr val="tx1"/>
                          </a:solidFill>
                          <a:latin typeface="Arial Narrow" panose="020B0606020202030204" pitchFamily="34" charset="0"/>
                        </a:rPr>
                        <a:t>Future response to drug treatment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3787945"/>
                  </a:ext>
                </a:extLst>
              </a:tr>
              <a:tr h="370840">
                <a:tc>
                  <a:txBody>
                    <a:bodyPr/>
                    <a:lstStyle/>
                    <a:p>
                      <a:r>
                        <a:rPr lang="en-GB" sz="1600" b="0" dirty="0">
                          <a:solidFill>
                            <a:schemeClr val="tx1"/>
                          </a:solidFill>
                          <a:latin typeface="Arial Narrow" panose="020B0606020202030204" pitchFamily="34" charset="0"/>
                        </a:rPr>
                        <a:t>Future response to psychosocial intervention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80830100"/>
                  </a:ext>
                </a:extLst>
              </a:tr>
              <a:tr h="370840">
                <a:tc>
                  <a:txBody>
                    <a:bodyPr/>
                    <a:lstStyle/>
                    <a:p>
                      <a:r>
                        <a:rPr lang="en-GB" sz="1600" b="0" dirty="0">
                          <a:solidFill>
                            <a:schemeClr val="tx1"/>
                          </a:solidFill>
                          <a:latin typeface="Arial Narrow" panose="020B0606020202030204" pitchFamily="34" charset="0"/>
                        </a:rPr>
                        <a:t>Future stress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1864896"/>
                  </a:ext>
                </a:extLst>
              </a:tr>
              <a:tr h="370840">
                <a:tc>
                  <a:txBody>
                    <a:bodyPr/>
                    <a:lstStyle/>
                    <a:p>
                      <a:r>
                        <a:rPr lang="en-GB" sz="1600" b="0" dirty="0">
                          <a:solidFill>
                            <a:schemeClr val="tx1"/>
                          </a:solidFill>
                          <a:latin typeface="Arial Narrow" panose="020B0606020202030204" pitchFamily="34" charset="0"/>
                        </a:rPr>
                        <a:t>Upcoming</a:t>
                      </a:r>
                      <a:r>
                        <a:rPr lang="en-GB" sz="1600" b="0" baseline="0" dirty="0">
                          <a:solidFill>
                            <a:schemeClr val="tx1"/>
                          </a:solidFill>
                          <a:latin typeface="Arial Narrow" panose="020B0606020202030204" pitchFamily="34" charset="0"/>
                        </a:rPr>
                        <a:t> anniversaries</a:t>
                      </a:r>
                      <a:endParaRPr lang="en-GB" sz="1600"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494432662"/>
                  </a:ext>
                </a:extLst>
              </a:tr>
            </a:tbl>
          </a:graphicData>
        </a:graphic>
      </p:graphicFrame>
      <p:grpSp>
        <p:nvGrpSpPr>
          <p:cNvPr id="7" name="Group 6"/>
          <p:cNvGrpSpPr/>
          <p:nvPr/>
        </p:nvGrpSpPr>
        <p:grpSpPr>
          <a:xfrm>
            <a:off x="2204113" y="1311595"/>
            <a:ext cx="5001904" cy="1090409"/>
            <a:chOff x="457200" y="1420778"/>
            <a:chExt cx="2709454" cy="2728423"/>
          </a:xfrm>
        </p:grpSpPr>
        <p:sp>
          <p:nvSpPr>
            <p:cNvPr id="8" name="Round Diagonal Corner Rectangle 7"/>
            <p:cNvSpPr/>
            <p:nvPr/>
          </p:nvSpPr>
          <p:spPr>
            <a:xfrm>
              <a:off x="457200" y="1420778"/>
              <a:ext cx="2709454" cy="272842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2400"/>
            </a:p>
          </p:txBody>
        </p:sp>
        <p:sp>
          <p:nvSpPr>
            <p:cNvPr id="9" name="Text Placeholder 3"/>
            <p:cNvSpPr txBox="1">
              <a:spLocks/>
            </p:cNvSpPr>
            <p:nvPr/>
          </p:nvSpPr>
          <p:spPr>
            <a:xfrm>
              <a:off x="457200" y="1420783"/>
              <a:ext cx="2709454" cy="272841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latin typeface="Arial Narrow" panose="020B0606020202030204" pitchFamily="34" charset="0"/>
                </a:rPr>
                <a:t>Future Risk Factors</a:t>
              </a:r>
            </a:p>
            <a:p>
              <a:pPr marL="0" indent="0" algn="ctr">
                <a:buNone/>
              </a:pPr>
              <a:r>
                <a:rPr lang="en-US" sz="1600" dirty="0">
                  <a:latin typeface="Arial Narrow" panose="020B0606020202030204" pitchFamily="34" charset="0"/>
                </a:rPr>
                <a:t>Potential factors increasing the risk in the future</a:t>
              </a:r>
            </a:p>
            <a:p>
              <a:pPr marL="0" indent="0" algn="ctr">
                <a:buNone/>
              </a:pPr>
              <a:r>
                <a:rPr lang="en-US" sz="1600" dirty="0">
                  <a:latin typeface="Arial Narrow" panose="020B0606020202030204" pitchFamily="34" charset="0"/>
                </a:rPr>
                <a:t>Important for risk management</a:t>
              </a:r>
              <a:endParaRPr lang="en-US" sz="1400" dirty="0">
                <a:latin typeface="Arial Narrow" panose="020B0606020202030204" pitchFamily="34" charset="0"/>
              </a:endParaRPr>
            </a:p>
          </p:txBody>
        </p:sp>
      </p:grpSp>
      <p:sp>
        <p:nvSpPr>
          <p:cNvPr id="10" name="TextBox 9"/>
          <p:cNvSpPr txBox="1"/>
          <p:nvPr/>
        </p:nvSpPr>
        <p:spPr>
          <a:xfrm>
            <a:off x="160020" y="6316325"/>
            <a:ext cx="7646670" cy="338554"/>
          </a:xfrm>
          <a:prstGeom prst="rect">
            <a:avLst/>
          </a:prstGeom>
          <a:noFill/>
        </p:spPr>
        <p:txBody>
          <a:bodyPr wrap="square" rtlCol="0">
            <a:spAutoFit/>
          </a:bodyPr>
          <a:lstStyle/>
          <a:p>
            <a:r>
              <a:rPr lang="en-GB" sz="800" i="1" dirty="0"/>
              <a:t>The assessment of clinical risk in mental health services. National Confidential Inquiry into Suicide and Safety in Mental Health (</a:t>
            </a:r>
            <a:r>
              <a:rPr lang="en-GB" sz="800" i="1" dirty="0" err="1"/>
              <a:t>NCISH</a:t>
            </a:r>
            <a:r>
              <a:rPr lang="en-GB" sz="800" i="1" dirty="0"/>
              <a:t>). Manchester: University of Manchester, 2018.</a:t>
            </a:r>
          </a:p>
        </p:txBody>
      </p:sp>
    </p:spTree>
    <p:extLst>
      <p:ext uri="{BB962C8B-B14F-4D97-AF65-F5344CB8AC3E}">
        <p14:creationId xmlns:p14="http://schemas.microsoft.com/office/powerpoint/2010/main" val="93186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8637"/>
            <a:ext cx="7772400" cy="679449"/>
          </a:xfrm>
        </p:spPr>
        <p:txBody>
          <a:bodyPr/>
          <a:lstStyle/>
          <a:p>
            <a:r>
              <a:rPr lang="en-GB" sz="2800" dirty="0"/>
              <a:t>Suicide Attempt Risks</a:t>
            </a:r>
          </a:p>
        </p:txBody>
      </p:sp>
      <p:sp>
        <p:nvSpPr>
          <p:cNvPr id="4" name="Round Diagonal Corner Rectangle 3"/>
          <p:cNvSpPr/>
          <p:nvPr/>
        </p:nvSpPr>
        <p:spPr>
          <a:xfrm>
            <a:off x="803991" y="2654802"/>
            <a:ext cx="3468982" cy="3167891"/>
          </a:xfrm>
          <a:prstGeom prst="round2DiagRect">
            <a:avLst>
              <a:gd name="adj1" fmla="val 5435"/>
              <a:gd name="adj2" fmla="val 0"/>
            </a:avLst>
          </a:prstGeom>
          <a:solidFill>
            <a:schemeClr val="accent2"/>
          </a:solidFill>
          <a:ln w="57150">
            <a:solidFill>
              <a:schemeClr val="accent2">
                <a:lumMod val="60000"/>
                <a:lumOff val="4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971228501"/>
              </p:ext>
            </p:extLst>
          </p:nvPr>
        </p:nvGraphicFramePr>
        <p:xfrm>
          <a:off x="803992" y="2656157"/>
          <a:ext cx="3468981" cy="2966720"/>
        </p:xfrm>
        <a:graphic>
          <a:graphicData uri="http://schemas.openxmlformats.org/drawingml/2006/table">
            <a:tbl>
              <a:tblPr firstRow="1" bandRow="1">
                <a:tableStyleId>{5C22544A-7EE6-4342-B048-85BDC9FD1C3A}</a:tableStyleId>
              </a:tblPr>
              <a:tblGrid>
                <a:gridCol w="3468981">
                  <a:extLst>
                    <a:ext uri="{9D8B030D-6E8A-4147-A177-3AD203B41FA5}">
                      <a16:colId xmlns:a16="http://schemas.microsoft.com/office/drawing/2014/main" val="1867977688"/>
                    </a:ext>
                  </a:extLst>
                </a:gridCol>
              </a:tblGrid>
              <a:tr h="370840">
                <a:tc>
                  <a:txBody>
                    <a:bodyPr/>
                    <a:lstStyle/>
                    <a:p>
                      <a:r>
                        <a:rPr lang="en-GB" sz="1600" b="0" dirty="0">
                          <a:solidFill>
                            <a:schemeClr val="bg1"/>
                          </a:solidFill>
                          <a:latin typeface="Arial Narrow" panose="020B0606020202030204" pitchFamily="34" charset="0"/>
                        </a:rPr>
                        <a:t>Previous self-harm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0260868"/>
                  </a:ext>
                </a:extLst>
              </a:tr>
              <a:tr h="370840">
                <a:tc>
                  <a:txBody>
                    <a:bodyPr/>
                    <a:lstStyle/>
                    <a:p>
                      <a:r>
                        <a:rPr lang="en-GB" sz="1600" b="0" dirty="0">
                          <a:solidFill>
                            <a:schemeClr val="bg1"/>
                          </a:solidFill>
                          <a:latin typeface="Arial Narrow" panose="020B0606020202030204" pitchFamily="34" charset="0"/>
                        </a:rPr>
                        <a:t>Planned attempt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315509013"/>
                  </a:ext>
                </a:extLst>
              </a:tr>
              <a:tr h="370840">
                <a:tc>
                  <a:txBody>
                    <a:bodyPr/>
                    <a:lstStyle/>
                    <a:p>
                      <a:r>
                        <a:rPr lang="en-GB" sz="1600" b="0" dirty="0">
                          <a:solidFill>
                            <a:schemeClr val="bg1"/>
                          </a:solidFill>
                          <a:latin typeface="Arial Narrow" panose="020B0606020202030204" pitchFamily="34" charset="0"/>
                        </a:rPr>
                        <a:t>Attempt performed in isolation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3787945"/>
                  </a:ext>
                </a:extLst>
              </a:tr>
              <a:tr h="370840">
                <a:tc>
                  <a:txBody>
                    <a:bodyPr/>
                    <a:lstStyle/>
                    <a:p>
                      <a:r>
                        <a:rPr lang="en-GB" sz="1600" b="0" dirty="0">
                          <a:solidFill>
                            <a:schemeClr val="bg1"/>
                          </a:solidFill>
                          <a:latin typeface="Arial Narrow" panose="020B0606020202030204" pitchFamily="34" charset="0"/>
                        </a:rPr>
                        <a:t>Precautions taken to avoid rescue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080830100"/>
                  </a:ext>
                </a:extLst>
              </a:tr>
              <a:tr h="370840">
                <a:tc>
                  <a:txBody>
                    <a:bodyPr/>
                    <a:lstStyle/>
                    <a:p>
                      <a:r>
                        <a:rPr lang="en-GB" sz="1600" b="0" dirty="0">
                          <a:solidFill>
                            <a:schemeClr val="bg1"/>
                          </a:solidFill>
                          <a:latin typeface="Arial Narrow" panose="020B0606020202030204" pitchFamily="34" charset="0"/>
                        </a:rPr>
                        <a:t>Violent method (hanging, guns)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1864896"/>
                  </a:ext>
                </a:extLst>
              </a:tr>
              <a:tr h="370840">
                <a:tc>
                  <a:txBody>
                    <a:bodyPr/>
                    <a:lstStyle/>
                    <a:p>
                      <a:r>
                        <a:rPr lang="en-GB" sz="1600" b="0" dirty="0">
                          <a:solidFill>
                            <a:schemeClr val="bg1"/>
                          </a:solidFill>
                          <a:latin typeface="Arial Narrow" panose="020B0606020202030204" pitchFamily="34" charset="0"/>
                        </a:rPr>
                        <a:t>Patient expectation of fatal outcome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494432662"/>
                  </a:ext>
                </a:extLst>
              </a:tr>
              <a:tr h="370840">
                <a:tc>
                  <a:txBody>
                    <a:bodyPr/>
                    <a:lstStyle/>
                    <a:p>
                      <a:r>
                        <a:rPr lang="en-GB" sz="1600" b="0" dirty="0">
                          <a:solidFill>
                            <a:schemeClr val="bg1"/>
                          </a:solidFill>
                          <a:latin typeface="Arial Narrow" panose="020B0606020202030204" pitchFamily="34" charset="0"/>
                        </a:rPr>
                        <a:t>Regret</a:t>
                      </a:r>
                      <a:r>
                        <a:rPr lang="en-GB" sz="1600" b="0" baseline="0" dirty="0">
                          <a:solidFill>
                            <a:schemeClr val="bg1"/>
                          </a:solidFill>
                          <a:latin typeface="Arial Narrow" panose="020B0606020202030204" pitchFamily="34" charset="0"/>
                        </a:rPr>
                        <a:t> at rescue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8343409"/>
                  </a:ext>
                </a:extLst>
              </a:tr>
              <a:tr h="370840">
                <a:tc>
                  <a:txBody>
                    <a:bodyPr/>
                    <a:lstStyle/>
                    <a:p>
                      <a:r>
                        <a:rPr lang="en-GB" sz="1600" b="0" baseline="0" dirty="0">
                          <a:solidFill>
                            <a:schemeClr val="bg1"/>
                          </a:solidFill>
                          <a:latin typeface="Arial Narrow" panose="020B0606020202030204" pitchFamily="34" charset="0"/>
                        </a:rPr>
                        <a:t>Final preparations: will or suicide note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684568214"/>
                  </a:ext>
                </a:extLst>
              </a:tr>
            </a:tbl>
          </a:graphicData>
        </a:graphic>
      </p:graphicFrame>
      <p:sp>
        <p:nvSpPr>
          <p:cNvPr id="10" name="Text Placeholder 4"/>
          <p:cNvSpPr txBox="1">
            <a:spLocks/>
          </p:cNvSpPr>
          <p:nvPr/>
        </p:nvSpPr>
        <p:spPr>
          <a:xfrm>
            <a:off x="457200" y="1200468"/>
            <a:ext cx="8318310" cy="59404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GB" sz="2000" dirty="0"/>
              <a:t>Features conveying higher risk of repetition of attempt and eventually completed suicide:</a:t>
            </a:r>
          </a:p>
        </p:txBody>
      </p:sp>
      <p:sp>
        <p:nvSpPr>
          <p:cNvPr id="12" name="Round Diagonal Corner Rectangle 11"/>
          <p:cNvSpPr/>
          <p:nvPr/>
        </p:nvSpPr>
        <p:spPr>
          <a:xfrm>
            <a:off x="4961441" y="2653447"/>
            <a:ext cx="3468982" cy="3167891"/>
          </a:xfrm>
          <a:prstGeom prst="round2DiagRect">
            <a:avLst>
              <a:gd name="adj1" fmla="val 5435"/>
              <a:gd name="adj2" fmla="val 0"/>
            </a:avLst>
          </a:prstGeom>
          <a:solidFill>
            <a:schemeClr val="accent3"/>
          </a:solidFill>
          <a:ln w="57150">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13" name="Table 12"/>
          <p:cNvGraphicFramePr>
            <a:graphicFrameLocks noGrp="1"/>
          </p:cNvGraphicFramePr>
          <p:nvPr>
            <p:extLst>
              <p:ext uri="{D42A27DB-BD31-4B8C-83A1-F6EECF244321}">
                <p14:modId xmlns:p14="http://schemas.microsoft.com/office/powerpoint/2010/main" val="4084122589"/>
              </p:ext>
            </p:extLst>
          </p:nvPr>
        </p:nvGraphicFramePr>
        <p:xfrm>
          <a:off x="4961442" y="2654802"/>
          <a:ext cx="3468981" cy="2966720"/>
        </p:xfrm>
        <a:graphic>
          <a:graphicData uri="http://schemas.openxmlformats.org/drawingml/2006/table">
            <a:tbl>
              <a:tblPr firstRow="1" bandRow="1">
                <a:tableStyleId>{5C22544A-7EE6-4342-B048-85BDC9FD1C3A}</a:tableStyleId>
              </a:tblPr>
              <a:tblGrid>
                <a:gridCol w="3468981">
                  <a:extLst>
                    <a:ext uri="{9D8B030D-6E8A-4147-A177-3AD203B41FA5}">
                      <a16:colId xmlns:a16="http://schemas.microsoft.com/office/drawing/2014/main" val="1867977688"/>
                    </a:ext>
                  </a:extLst>
                </a:gridCol>
              </a:tblGrid>
              <a:tr h="370840">
                <a:tc>
                  <a:txBody>
                    <a:bodyPr/>
                    <a:lstStyle/>
                    <a:p>
                      <a:r>
                        <a:rPr lang="en-GB" sz="1600" b="0" dirty="0">
                          <a:solidFill>
                            <a:schemeClr val="tx1"/>
                          </a:solidFill>
                          <a:latin typeface="Arial Narrow" panose="020B0606020202030204" pitchFamily="34" charset="0"/>
                        </a:rPr>
                        <a:t>First attempt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0260868"/>
                  </a:ext>
                </a:extLst>
              </a:tr>
              <a:tr h="370840">
                <a:tc>
                  <a:txBody>
                    <a:bodyPr/>
                    <a:lstStyle/>
                    <a:p>
                      <a:r>
                        <a:rPr lang="en-GB" sz="1600" b="0" dirty="0">
                          <a:solidFill>
                            <a:schemeClr val="tx1"/>
                          </a:solidFill>
                          <a:latin typeface="Arial Narrow" panose="020B0606020202030204" pitchFamily="34" charset="0"/>
                        </a:rPr>
                        <a:t>Impulsive attempt</a:t>
                      </a:r>
                      <a:r>
                        <a:rPr lang="en-GB" sz="1600" b="0" baseline="0" dirty="0">
                          <a:solidFill>
                            <a:schemeClr val="tx1"/>
                          </a:solidFill>
                          <a:latin typeface="Arial Narrow" panose="020B0606020202030204" pitchFamily="34" charset="0"/>
                        </a:rPr>
                        <a:t> (unplanned)</a:t>
                      </a:r>
                      <a:endParaRPr lang="en-GB" sz="1600" b="0" dirty="0">
                        <a:solidFill>
                          <a:schemeClr val="tx1"/>
                        </a:solidFill>
                        <a:latin typeface="Arial Narrow" panose="020B0606020202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315509013"/>
                  </a:ext>
                </a:extLst>
              </a:tr>
              <a:tr h="370840">
                <a:tc>
                  <a:txBody>
                    <a:bodyPr/>
                    <a:lstStyle/>
                    <a:p>
                      <a:r>
                        <a:rPr lang="en-GB" sz="1600" b="0" dirty="0">
                          <a:solidFill>
                            <a:schemeClr val="tx1"/>
                          </a:solidFill>
                          <a:latin typeface="Arial Narrow" panose="020B0606020202030204" pitchFamily="34" charset="0"/>
                        </a:rPr>
                        <a:t>Attempt in front of others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3787945"/>
                  </a:ext>
                </a:extLst>
              </a:tr>
              <a:tr h="370840">
                <a:tc>
                  <a:txBody>
                    <a:bodyPr/>
                    <a:lstStyle/>
                    <a:p>
                      <a:r>
                        <a:rPr lang="en-GB" sz="1600" b="0" dirty="0">
                          <a:solidFill>
                            <a:schemeClr val="tx1"/>
                          </a:solidFill>
                          <a:latin typeface="Arial Narrow" panose="020B0606020202030204" pitchFamily="34" charset="0"/>
                        </a:rPr>
                        <a:t>Rescue intervention likely or actively sought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80830100"/>
                  </a:ext>
                </a:extLst>
              </a:tr>
              <a:tr h="370840">
                <a:tc>
                  <a:txBody>
                    <a:bodyPr/>
                    <a:lstStyle/>
                    <a:p>
                      <a:r>
                        <a:rPr lang="en-GB" sz="1600" b="0" dirty="0">
                          <a:solidFill>
                            <a:schemeClr val="tx1"/>
                          </a:solidFill>
                          <a:latin typeface="Arial Narrow" panose="020B0606020202030204" pitchFamily="34" charset="0"/>
                        </a:rPr>
                        <a:t>Non-violent method (</a:t>
                      </a:r>
                      <a:r>
                        <a:rPr lang="en-GB" sz="1600" b="0" dirty="0" err="1">
                          <a:solidFill>
                            <a:schemeClr val="tx1"/>
                          </a:solidFill>
                          <a:latin typeface="Arial Narrow" panose="020B0606020202030204" pitchFamily="34" charset="0"/>
                        </a:rPr>
                        <a:t>eg</a:t>
                      </a:r>
                      <a:r>
                        <a:rPr lang="en-GB" sz="1600" b="0" dirty="0">
                          <a:solidFill>
                            <a:schemeClr val="tx1"/>
                          </a:solidFill>
                          <a:latin typeface="Arial Narrow" panose="020B0606020202030204" pitchFamily="34" charset="0"/>
                        </a:rPr>
                        <a:t> overdose)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1864896"/>
                  </a:ext>
                </a:extLst>
              </a:tr>
              <a:tr h="370840">
                <a:tc>
                  <a:txBody>
                    <a:bodyPr/>
                    <a:lstStyle/>
                    <a:p>
                      <a:r>
                        <a:rPr lang="en-GB" sz="1600" b="0" dirty="0">
                          <a:solidFill>
                            <a:schemeClr val="tx1"/>
                          </a:solidFill>
                          <a:latin typeface="Arial Narrow" panose="020B0606020202030204" pitchFamily="34" charset="0"/>
                        </a:rPr>
                        <a:t>Patient unsure of outcome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494432662"/>
                  </a:ext>
                </a:extLst>
              </a:tr>
              <a:tr h="370840">
                <a:tc>
                  <a:txBody>
                    <a:bodyPr/>
                    <a:lstStyle/>
                    <a:p>
                      <a:r>
                        <a:rPr lang="en-GB" sz="1600" b="0" baseline="0" dirty="0" err="1">
                          <a:solidFill>
                            <a:schemeClr val="tx1"/>
                          </a:solidFill>
                          <a:latin typeface="Arial Narrow" panose="020B0606020202030204" pitchFamily="34" charset="0"/>
                        </a:rPr>
                        <a:t>Reflief</a:t>
                      </a:r>
                      <a:r>
                        <a:rPr lang="en-GB" sz="1600" b="0" baseline="0" dirty="0">
                          <a:solidFill>
                            <a:schemeClr val="tx1"/>
                          </a:solidFill>
                          <a:latin typeface="Arial Narrow" panose="020B0606020202030204" pitchFamily="34" charset="0"/>
                        </a:rPr>
                        <a:t> at rescue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8343409"/>
                  </a:ext>
                </a:extLst>
              </a:tr>
              <a:tr h="370840">
                <a:tc>
                  <a:txBody>
                    <a:bodyPr/>
                    <a:lstStyle/>
                    <a:p>
                      <a:r>
                        <a:rPr lang="en-GB" sz="1600" b="0" baseline="0" dirty="0">
                          <a:solidFill>
                            <a:schemeClr val="tx1"/>
                          </a:solidFill>
                          <a:latin typeface="Arial Narrow" panose="020B0606020202030204" pitchFamily="34" charset="0"/>
                        </a:rPr>
                        <a:t>No final preparations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684568214"/>
                  </a:ext>
                </a:extLst>
              </a:tr>
            </a:tbl>
          </a:graphicData>
        </a:graphic>
      </p:graphicFrame>
      <p:grpSp>
        <p:nvGrpSpPr>
          <p:cNvPr id="14" name="Group 13"/>
          <p:cNvGrpSpPr/>
          <p:nvPr/>
        </p:nvGrpSpPr>
        <p:grpSpPr>
          <a:xfrm>
            <a:off x="1270003" y="2085655"/>
            <a:ext cx="2521794" cy="359746"/>
            <a:chOff x="5725886" y="1419225"/>
            <a:chExt cx="3004457" cy="438783"/>
          </a:xfrm>
          <a:solidFill>
            <a:schemeClr val="accent2"/>
          </a:solidFill>
        </p:grpSpPr>
        <p:sp>
          <p:nvSpPr>
            <p:cNvPr id="15" name="Round Diagonal Corner Rectangle 14"/>
            <p:cNvSpPr/>
            <p:nvPr/>
          </p:nvSpPr>
          <p:spPr>
            <a:xfrm>
              <a:off x="5725886" y="1419225"/>
              <a:ext cx="3004457" cy="438783"/>
            </a:xfrm>
            <a:prstGeom prst="round2DiagRect">
              <a:avLst>
                <a:gd name="adj1" fmla="val 5435"/>
                <a:gd name="adj2" fmla="val 0"/>
              </a:avLst>
            </a:prstGeom>
            <a:grpFill/>
            <a:ln w="57150">
              <a:solidFill>
                <a:schemeClr val="accent2">
                  <a:lumMod val="60000"/>
                  <a:lumOff val="4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6" name="Text Placeholder 3"/>
            <p:cNvSpPr txBox="1">
              <a:spLocks/>
            </p:cNvSpPr>
            <p:nvPr/>
          </p:nvSpPr>
          <p:spPr>
            <a:xfrm>
              <a:off x="5725886" y="1419226"/>
              <a:ext cx="2995424" cy="438782"/>
            </a:xfrm>
            <a:prstGeom prst="rect">
              <a:avLst/>
            </a:prstGeom>
            <a:grpFill/>
            <a:ln>
              <a:solidFill>
                <a:schemeClr val="accent2">
                  <a:lumMod val="60000"/>
                  <a:lumOff val="40000"/>
                </a:schemeClr>
              </a:solidFill>
            </a:ln>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bg1"/>
                  </a:solidFill>
                  <a:latin typeface="Arial Narrow" panose="020B0606020202030204" pitchFamily="34" charset="0"/>
                </a:rPr>
                <a:t>More likely</a:t>
              </a:r>
            </a:p>
          </p:txBody>
        </p:sp>
      </p:grpSp>
      <p:grpSp>
        <p:nvGrpSpPr>
          <p:cNvPr id="17" name="Group 16"/>
          <p:cNvGrpSpPr/>
          <p:nvPr/>
        </p:nvGrpSpPr>
        <p:grpSpPr>
          <a:xfrm>
            <a:off x="5435035" y="2085656"/>
            <a:ext cx="2521794" cy="359746"/>
            <a:chOff x="5725886" y="1419225"/>
            <a:chExt cx="3004457" cy="438783"/>
          </a:xfrm>
        </p:grpSpPr>
        <p:sp>
          <p:nvSpPr>
            <p:cNvPr id="18" name="Round Diagonal Corner Rectangle 17"/>
            <p:cNvSpPr/>
            <p:nvPr/>
          </p:nvSpPr>
          <p:spPr>
            <a:xfrm>
              <a:off x="5725886" y="1419225"/>
              <a:ext cx="3004457" cy="438783"/>
            </a:xfrm>
            <a:prstGeom prst="round2DiagRect">
              <a:avLst>
                <a:gd name="adj1" fmla="val 5435"/>
                <a:gd name="adj2" fmla="val 0"/>
              </a:avLst>
            </a:prstGeom>
            <a:solidFill>
              <a:schemeClr val="accent3"/>
            </a:solidFill>
            <a:ln w="57150">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9" name="Text Placeholder 3"/>
            <p:cNvSpPr txBox="1">
              <a:spLocks/>
            </p:cNvSpPr>
            <p:nvPr/>
          </p:nvSpPr>
          <p:spPr>
            <a:xfrm>
              <a:off x="5725886" y="1419226"/>
              <a:ext cx="2995424" cy="43878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Less likely</a:t>
              </a:r>
            </a:p>
          </p:txBody>
        </p:sp>
      </p:grpSp>
    </p:spTree>
    <p:extLst>
      <p:ext uri="{BB962C8B-B14F-4D97-AF65-F5344CB8AC3E}">
        <p14:creationId xmlns:p14="http://schemas.microsoft.com/office/powerpoint/2010/main" val="259624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1972639" y="4808879"/>
            <a:ext cx="5445914" cy="1112520"/>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57200" y="538637"/>
            <a:ext cx="7772400" cy="679449"/>
          </a:xfrm>
        </p:spPr>
        <p:txBody>
          <a:bodyPr/>
          <a:lstStyle/>
          <a:p>
            <a:r>
              <a:rPr lang="en-GB" sz="2800" dirty="0"/>
              <a:t>Risk Assessment Framework</a:t>
            </a:r>
          </a:p>
        </p:txBody>
      </p:sp>
      <p:sp>
        <p:nvSpPr>
          <p:cNvPr id="21" name="Round Diagonal Corner Rectangle 20"/>
          <p:cNvSpPr/>
          <p:nvPr/>
        </p:nvSpPr>
        <p:spPr>
          <a:xfrm>
            <a:off x="1972639" y="1216732"/>
            <a:ext cx="5445914" cy="2364664"/>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22" name="Table 21"/>
          <p:cNvGraphicFramePr>
            <a:graphicFrameLocks noGrp="1"/>
          </p:cNvGraphicFramePr>
          <p:nvPr>
            <p:extLst>
              <p:ext uri="{D42A27DB-BD31-4B8C-83A1-F6EECF244321}">
                <p14:modId xmlns:p14="http://schemas.microsoft.com/office/powerpoint/2010/main" val="2950513120"/>
              </p:ext>
            </p:extLst>
          </p:nvPr>
        </p:nvGraphicFramePr>
        <p:xfrm>
          <a:off x="1972639" y="1218086"/>
          <a:ext cx="5445914" cy="2225040"/>
        </p:xfrm>
        <a:graphic>
          <a:graphicData uri="http://schemas.openxmlformats.org/drawingml/2006/table">
            <a:tbl>
              <a:tblPr firstRow="1" bandRow="1">
                <a:tableStyleId>{5C22544A-7EE6-4342-B048-85BDC9FD1C3A}</a:tableStyleId>
              </a:tblPr>
              <a:tblGrid>
                <a:gridCol w="5445914">
                  <a:extLst>
                    <a:ext uri="{9D8B030D-6E8A-4147-A177-3AD203B41FA5}">
                      <a16:colId xmlns:a16="http://schemas.microsoft.com/office/drawing/2014/main" val="1867977688"/>
                    </a:ext>
                  </a:extLst>
                </a:gridCol>
              </a:tblGrid>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Define</a:t>
                      </a:r>
                      <a:r>
                        <a:rPr lang="en-GB" sz="1600" b="0" baseline="0" dirty="0">
                          <a:solidFill>
                            <a:schemeClr val="tx1"/>
                          </a:solidFill>
                          <a:latin typeface="Arial Narrow" panose="020B0606020202030204" pitchFamily="34" charset="0"/>
                        </a:rPr>
                        <a:t> the behaviour to be predicted</a:t>
                      </a:r>
                      <a:endParaRPr lang="en-GB" sz="1600" b="0" dirty="0">
                        <a:solidFill>
                          <a:schemeClr val="tx1"/>
                        </a:solidFill>
                        <a:latin typeface="Arial Narrow" panose="020B0606020202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0260868"/>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Distinguish</a:t>
                      </a:r>
                      <a:r>
                        <a:rPr lang="en-GB" sz="1600" b="0" baseline="0" dirty="0">
                          <a:solidFill>
                            <a:schemeClr val="tx1"/>
                          </a:solidFill>
                          <a:latin typeface="Arial Narrow" panose="020B0606020202030204" pitchFamily="34" charset="0"/>
                        </a:rPr>
                        <a:t> between probability and cost of behaviour</a:t>
                      </a:r>
                      <a:endParaRPr lang="en-GB" sz="1600" b="0" dirty="0">
                        <a:solidFill>
                          <a:schemeClr val="tx1"/>
                        </a:solidFill>
                        <a:latin typeface="Arial Narrow" panose="020B0606020202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315509013"/>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Be aware of possible sources of error in the assessment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3787945"/>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Take into account internal and external factors on the behaviour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80830100"/>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Check all the necessary information has been gathered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1864896"/>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Predict factors likely to increase or</a:t>
                      </a:r>
                      <a:r>
                        <a:rPr lang="en-GB" sz="1600" b="0" baseline="0" dirty="0">
                          <a:solidFill>
                            <a:schemeClr val="tx1"/>
                          </a:solidFill>
                          <a:latin typeface="Arial Narrow" panose="020B0606020202030204" pitchFamily="34" charset="0"/>
                        </a:rPr>
                        <a:t> decrease future risk</a:t>
                      </a:r>
                      <a:endParaRPr lang="en-GB" sz="1600"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49443266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07819648"/>
              </p:ext>
            </p:extLst>
          </p:nvPr>
        </p:nvGraphicFramePr>
        <p:xfrm>
          <a:off x="1993187" y="4808879"/>
          <a:ext cx="5445914" cy="1112520"/>
        </p:xfrm>
        <a:graphic>
          <a:graphicData uri="http://schemas.openxmlformats.org/drawingml/2006/table">
            <a:tbl>
              <a:tblPr firstRow="1" bandRow="1">
                <a:tableStyleId>{5C22544A-7EE6-4342-B048-85BDC9FD1C3A}</a:tableStyleId>
              </a:tblPr>
              <a:tblGrid>
                <a:gridCol w="5445914">
                  <a:extLst>
                    <a:ext uri="{9D8B030D-6E8A-4147-A177-3AD203B41FA5}">
                      <a16:colId xmlns:a16="http://schemas.microsoft.com/office/drawing/2014/main" val="3438048334"/>
                    </a:ext>
                  </a:extLst>
                </a:gridCol>
              </a:tblGrid>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Document risk formulation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8433539"/>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Identify when other professionals or agencies need</a:t>
                      </a:r>
                      <a:r>
                        <a:rPr lang="en-GB" sz="1600" b="0" baseline="0" dirty="0">
                          <a:solidFill>
                            <a:schemeClr val="tx1"/>
                          </a:solidFill>
                          <a:latin typeface="Arial Narrow" panose="020B0606020202030204" pitchFamily="34" charset="0"/>
                        </a:rPr>
                        <a:t> to be involved</a:t>
                      </a:r>
                      <a:endParaRPr lang="en-GB" sz="1600"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286267764"/>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Plan key interventions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2858793"/>
                  </a:ext>
                </a:extLst>
              </a:tr>
            </a:tbl>
          </a:graphicData>
        </a:graphic>
      </p:graphicFrame>
      <p:sp>
        <p:nvSpPr>
          <p:cNvPr id="24" name="Round Diagonal Corner Rectangle 23"/>
          <p:cNvSpPr/>
          <p:nvPr/>
        </p:nvSpPr>
        <p:spPr>
          <a:xfrm>
            <a:off x="1972639" y="3778178"/>
            <a:ext cx="5445914" cy="833919"/>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25" name="Table 24"/>
          <p:cNvGraphicFramePr>
            <a:graphicFrameLocks noGrp="1"/>
          </p:cNvGraphicFramePr>
          <p:nvPr>
            <p:extLst>
              <p:ext uri="{D42A27DB-BD31-4B8C-83A1-F6EECF244321}">
                <p14:modId xmlns:p14="http://schemas.microsoft.com/office/powerpoint/2010/main" val="3031933196"/>
              </p:ext>
            </p:extLst>
          </p:nvPr>
        </p:nvGraphicFramePr>
        <p:xfrm>
          <a:off x="1993187" y="3778178"/>
          <a:ext cx="5445914" cy="741680"/>
        </p:xfrm>
        <a:graphic>
          <a:graphicData uri="http://schemas.openxmlformats.org/drawingml/2006/table">
            <a:tbl>
              <a:tblPr firstRow="1" bandRow="1">
                <a:tableStyleId>{5C22544A-7EE6-4342-B048-85BDC9FD1C3A}</a:tableStyleId>
              </a:tblPr>
              <a:tblGrid>
                <a:gridCol w="5445914">
                  <a:extLst>
                    <a:ext uri="{9D8B030D-6E8A-4147-A177-3AD203B41FA5}">
                      <a16:colId xmlns:a16="http://schemas.microsoft.com/office/drawing/2014/main" val="3438048334"/>
                    </a:ext>
                  </a:extLst>
                </a:gridCol>
              </a:tblGrid>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Use risk assessment tools where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8433539"/>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Obtain collateral history from a variety of sources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286267764"/>
                  </a:ext>
                </a:extLst>
              </a:tr>
            </a:tbl>
          </a:graphicData>
        </a:graphic>
      </p:graphicFrame>
    </p:spTree>
    <p:extLst>
      <p:ext uri="{BB962C8B-B14F-4D97-AF65-F5344CB8AC3E}">
        <p14:creationId xmlns:p14="http://schemas.microsoft.com/office/powerpoint/2010/main" val="166928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8637"/>
            <a:ext cx="7772400" cy="679449"/>
          </a:xfrm>
        </p:spPr>
        <p:txBody>
          <a:bodyPr/>
          <a:lstStyle/>
          <a:p>
            <a:r>
              <a:rPr lang="en-GB" sz="2800" dirty="0"/>
              <a:t>Risk History Taking</a:t>
            </a:r>
          </a:p>
        </p:txBody>
      </p:sp>
      <p:sp>
        <p:nvSpPr>
          <p:cNvPr id="21" name="Round Diagonal Corner Rectangle 20"/>
          <p:cNvSpPr/>
          <p:nvPr/>
        </p:nvSpPr>
        <p:spPr>
          <a:xfrm>
            <a:off x="1972639" y="1453034"/>
            <a:ext cx="5445914" cy="4156652"/>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22" name="Table 21"/>
          <p:cNvGraphicFramePr>
            <a:graphicFrameLocks noGrp="1"/>
          </p:cNvGraphicFramePr>
          <p:nvPr>
            <p:extLst>
              <p:ext uri="{D42A27DB-BD31-4B8C-83A1-F6EECF244321}">
                <p14:modId xmlns:p14="http://schemas.microsoft.com/office/powerpoint/2010/main" val="1352112306"/>
              </p:ext>
            </p:extLst>
          </p:nvPr>
        </p:nvGraphicFramePr>
        <p:xfrm>
          <a:off x="1972639" y="1454388"/>
          <a:ext cx="5445914" cy="4079240"/>
        </p:xfrm>
        <a:graphic>
          <a:graphicData uri="http://schemas.openxmlformats.org/drawingml/2006/table">
            <a:tbl>
              <a:tblPr firstRow="1" bandRow="1">
                <a:tableStyleId>{5C22544A-7EE6-4342-B048-85BDC9FD1C3A}</a:tableStyleId>
              </a:tblPr>
              <a:tblGrid>
                <a:gridCol w="5445914">
                  <a:extLst>
                    <a:ext uri="{9D8B030D-6E8A-4147-A177-3AD203B41FA5}">
                      <a16:colId xmlns:a16="http://schemas.microsoft.com/office/drawing/2014/main" val="1867977688"/>
                    </a:ext>
                  </a:extLst>
                </a:gridCol>
              </a:tblGrid>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The context of the presentation (‘the story’)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0260868"/>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What, where, when,</a:t>
                      </a:r>
                      <a:r>
                        <a:rPr lang="en-GB" sz="1600" b="0" baseline="0" dirty="0">
                          <a:solidFill>
                            <a:schemeClr val="tx1"/>
                          </a:solidFill>
                          <a:latin typeface="Arial Narrow" panose="020B0606020202030204" pitchFamily="34" charset="0"/>
                        </a:rPr>
                        <a:t> how and why of events</a:t>
                      </a:r>
                      <a:endParaRPr lang="en-GB" sz="1600" b="0" dirty="0">
                        <a:solidFill>
                          <a:schemeClr val="tx1"/>
                        </a:solidFill>
                        <a:latin typeface="Arial Narrow" panose="020B0606020202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315509013"/>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Look</a:t>
                      </a:r>
                      <a:r>
                        <a:rPr lang="en-GB" sz="1600" b="0" baseline="0" dirty="0">
                          <a:solidFill>
                            <a:schemeClr val="tx1"/>
                          </a:solidFill>
                          <a:latin typeface="Arial Narrow" panose="020B0606020202030204" pitchFamily="34" charset="0"/>
                        </a:rPr>
                        <a:t> for risk factors within this story</a:t>
                      </a:r>
                      <a:endParaRPr lang="en-GB" sz="1600"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3787945"/>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Family</a:t>
                      </a:r>
                      <a:r>
                        <a:rPr lang="en-GB" sz="1600" b="0" baseline="0" dirty="0">
                          <a:solidFill>
                            <a:schemeClr val="tx1"/>
                          </a:solidFill>
                          <a:latin typeface="Arial Narrow" panose="020B0606020202030204" pitchFamily="34" charset="0"/>
                        </a:rPr>
                        <a:t> history – </a:t>
                      </a:r>
                      <a:r>
                        <a:rPr lang="en-GB" sz="1600" b="0" i="1" baseline="0" dirty="0">
                          <a:solidFill>
                            <a:schemeClr val="tx1"/>
                          </a:solidFill>
                          <a:latin typeface="Arial Narrow" panose="020B0606020202030204" pitchFamily="34" charset="0"/>
                        </a:rPr>
                        <a:t>history of abuse, suicide, violence, mental illness</a:t>
                      </a:r>
                      <a:endParaRPr lang="en-GB" sz="1600" b="0" i="1"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80830100"/>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Development and education – </a:t>
                      </a:r>
                      <a:r>
                        <a:rPr lang="en-GB" sz="1600" b="0" i="1" dirty="0">
                          <a:solidFill>
                            <a:schemeClr val="tx1"/>
                          </a:solidFill>
                          <a:latin typeface="Arial Narrow" panose="020B0606020202030204" pitchFamily="34" charset="0"/>
                        </a:rPr>
                        <a:t>behavioural/social problems, LD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1864896"/>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Work – </a:t>
                      </a:r>
                      <a:r>
                        <a:rPr lang="en-GB" sz="1600" b="0" i="1" dirty="0">
                          <a:solidFill>
                            <a:schemeClr val="tx1"/>
                          </a:solidFill>
                          <a:latin typeface="Arial Narrow" panose="020B0606020202030204" pitchFamily="34" charset="0"/>
                        </a:rPr>
                        <a:t>multiple</a:t>
                      </a:r>
                      <a:r>
                        <a:rPr lang="en-GB" sz="1600" b="0" i="1" baseline="0" dirty="0">
                          <a:solidFill>
                            <a:schemeClr val="tx1"/>
                          </a:solidFill>
                          <a:latin typeface="Arial Narrow" panose="020B0606020202030204" pitchFamily="34" charset="0"/>
                        </a:rPr>
                        <a:t> jobs, reasons for ending, bullying</a:t>
                      </a:r>
                      <a:endParaRPr lang="en-GB" sz="1600" b="0" i="1"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494432662"/>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Sexual history – </a:t>
                      </a:r>
                      <a:r>
                        <a:rPr lang="en-GB" sz="1600" b="0" i="1" dirty="0">
                          <a:solidFill>
                            <a:schemeClr val="tx1"/>
                          </a:solidFill>
                          <a:latin typeface="Arial Narrow" panose="020B0606020202030204" pitchFamily="34" charset="0"/>
                        </a:rPr>
                        <a:t>behaviour and interests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5528393"/>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Past psychiatric and medical</a:t>
                      </a:r>
                      <a:r>
                        <a:rPr lang="en-GB" sz="1600" b="0" baseline="0" dirty="0">
                          <a:solidFill>
                            <a:schemeClr val="tx1"/>
                          </a:solidFill>
                          <a:latin typeface="Arial Narrow" panose="020B0606020202030204" pitchFamily="34" charset="0"/>
                        </a:rPr>
                        <a:t> history</a:t>
                      </a:r>
                      <a:endParaRPr lang="en-GB" sz="1600"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391459696"/>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Substance misuse history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6299971"/>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Premorbid personality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854572193"/>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Current situation – </a:t>
                      </a:r>
                      <a:r>
                        <a:rPr lang="en-GB" sz="1600" b="0" i="1" dirty="0">
                          <a:solidFill>
                            <a:schemeClr val="tx1"/>
                          </a:solidFill>
                          <a:latin typeface="Arial Narrow" panose="020B0606020202030204" pitchFamily="34" charset="0"/>
                        </a:rPr>
                        <a:t>family, employment,</a:t>
                      </a:r>
                      <a:r>
                        <a:rPr lang="en-GB" sz="1600" b="0" i="1" baseline="0" dirty="0">
                          <a:solidFill>
                            <a:schemeClr val="tx1"/>
                          </a:solidFill>
                          <a:latin typeface="Arial Narrow" panose="020B0606020202030204" pitchFamily="34" charset="0"/>
                        </a:rPr>
                        <a:t> finances, accommodation</a:t>
                      </a:r>
                      <a:endParaRPr lang="en-GB" sz="1600" b="0" i="1"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5436953"/>
                  </a:ext>
                </a:extLst>
              </a:tr>
            </a:tbl>
          </a:graphicData>
        </a:graphic>
      </p:graphicFrame>
    </p:spTree>
    <p:extLst>
      <p:ext uri="{BB962C8B-B14F-4D97-AF65-F5344CB8AC3E}">
        <p14:creationId xmlns:p14="http://schemas.microsoft.com/office/powerpoint/2010/main" val="1809106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8637"/>
            <a:ext cx="7772400" cy="679449"/>
          </a:xfrm>
        </p:spPr>
        <p:txBody>
          <a:bodyPr/>
          <a:lstStyle/>
          <a:p>
            <a:r>
              <a:rPr lang="en-GB" sz="2800" dirty="0"/>
              <a:t>Risk History Taking</a:t>
            </a:r>
          </a:p>
        </p:txBody>
      </p:sp>
      <p:sp>
        <p:nvSpPr>
          <p:cNvPr id="21" name="Round Diagonal Corner Rectangle 20"/>
          <p:cNvSpPr/>
          <p:nvPr/>
        </p:nvSpPr>
        <p:spPr>
          <a:xfrm>
            <a:off x="1972639" y="1792080"/>
            <a:ext cx="5445914" cy="1598390"/>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22" name="Table 21"/>
          <p:cNvGraphicFramePr>
            <a:graphicFrameLocks noGrp="1"/>
          </p:cNvGraphicFramePr>
          <p:nvPr>
            <p:extLst>
              <p:ext uri="{D42A27DB-BD31-4B8C-83A1-F6EECF244321}">
                <p14:modId xmlns:p14="http://schemas.microsoft.com/office/powerpoint/2010/main" val="1884935619"/>
              </p:ext>
            </p:extLst>
          </p:nvPr>
        </p:nvGraphicFramePr>
        <p:xfrm>
          <a:off x="1972639" y="1793434"/>
          <a:ext cx="5445914" cy="1483360"/>
        </p:xfrm>
        <a:graphic>
          <a:graphicData uri="http://schemas.openxmlformats.org/drawingml/2006/table">
            <a:tbl>
              <a:tblPr firstRow="1" bandRow="1">
                <a:tableStyleId>{5C22544A-7EE6-4342-B048-85BDC9FD1C3A}</a:tableStyleId>
              </a:tblPr>
              <a:tblGrid>
                <a:gridCol w="5445914">
                  <a:extLst>
                    <a:ext uri="{9D8B030D-6E8A-4147-A177-3AD203B41FA5}">
                      <a16:colId xmlns:a16="http://schemas.microsoft.com/office/drawing/2014/main" val="1867977688"/>
                    </a:ext>
                  </a:extLst>
                </a:gridCol>
              </a:tblGrid>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Locate previous records, reports, discharge summaries, etc…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0260868"/>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Summarising of notes and several</a:t>
                      </a:r>
                      <a:r>
                        <a:rPr lang="en-GB" sz="1600" b="0" baseline="0" dirty="0">
                          <a:solidFill>
                            <a:schemeClr val="tx1"/>
                          </a:solidFill>
                          <a:latin typeface="Arial Narrow" panose="020B0606020202030204" pitchFamily="34" charset="0"/>
                        </a:rPr>
                        <a:t> assessments may be required</a:t>
                      </a:r>
                      <a:endParaRPr lang="en-GB" sz="1600" b="0" dirty="0">
                        <a:solidFill>
                          <a:schemeClr val="tx1"/>
                        </a:solidFill>
                        <a:latin typeface="Arial Narrow" panose="020B0606020202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315509013"/>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Obtain</a:t>
                      </a:r>
                      <a:r>
                        <a:rPr lang="en-GB" sz="1600" b="0" baseline="0" dirty="0">
                          <a:solidFill>
                            <a:schemeClr val="tx1"/>
                          </a:solidFill>
                          <a:latin typeface="Arial Narrow" panose="020B0606020202030204" pitchFamily="34" charset="0"/>
                        </a:rPr>
                        <a:t> information from staff (</a:t>
                      </a:r>
                      <a:r>
                        <a:rPr lang="en-GB" sz="1600" b="0" baseline="0" dirty="0" err="1">
                          <a:solidFill>
                            <a:schemeClr val="tx1"/>
                          </a:solidFill>
                          <a:latin typeface="Arial Narrow" panose="020B0606020202030204" pitchFamily="34" charset="0"/>
                        </a:rPr>
                        <a:t>A+E</a:t>
                      </a:r>
                      <a:r>
                        <a:rPr lang="en-GB" sz="1600" b="0" baseline="0" dirty="0">
                          <a:solidFill>
                            <a:schemeClr val="tx1"/>
                          </a:solidFill>
                          <a:latin typeface="Arial Narrow" panose="020B0606020202030204" pitchFamily="34" charset="0"/>
                        </a:rPr>
                        <a:t>, care coordinator, </a:t>
                      </a:r>
                      <a:r>
                        <a:rPr lang="en-GB" sz="1600" b="0" baseline="0" dirty="0" err="1">
                          <a:solidFill>
                            <a:schemeClr val="tx1"/>
                          </a:solidFill>
                          <a:latin typeface="Arial Narrow" panose="020B0606020202030204" pitchFamily="34" charset="0"/>
                        </a:rPr>
                        <a:t>etc</a:t>
                      </a:r>
                      <a:r>
                        <a:rPr lang="en-GB" sz="1600" b="0" baseline="0" dirty="0">
                          <a:solidFill>
                            <a:schemeClr val="tx1"/>
                          </a:solidFill>
                          <a:latin typeface="Arial Narrow" panose="020B0606020202030204" pitchFamily="34" charset="0"/>
                        </a:rPr>
                        <a:t>)</a:t>
                      </a:r>
                      <a:endParaRPr lang="en-GB" sz="1600" b="0"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3787945"/>
                  </a:ext>
                </a:extLst>
              </a:tr>
              <a:tr h="370840">
                <a:tc>
                  <a:txBody>
                    <a:bodyPr/>
                    <a:lstStyle/>
                    <a:p>
                      <a:pPr marL="285750" indent="-285750">
                        <a:buFont typeface="Wingdings" panose="05000000000000000000" pitchFamily="2" charset="2"/>
                        <a:buChar char="§"/>
                      </a:pPr>
                      <a:r>
                        <a:rPr lang="en-GB" sz="1600" b="0" i="0" dirty="0">
                          <a:solidFill>
                            <a:schemeClr val="tx1"/>
                          </a:solidFill>
                          <a:latin typeface="Arial Narrow" panose="020B0606020202030204" pitchFamily="34" charset="0"/>
                        </a:rPr>
                        <a:t>Obtain</a:t>
                      </a:r>
                      <a:r>
                        <a:rPr lang="en-GB" sz="1600" b="0" i="0" baseline="0" dirty="0">
                          <a:solidFill>
                            <a:schemeClr val="tx1"/>
                          </a:solidFill>
                          <a:latin typeface="Arial Narrow" panose="020B0606020202030204" pitchFamily="34" charset="0"/>
                        </a:rPr>
                        <a:t> information from family and friends</a:t>
                      </a:r>
                      <a:endParaRPr lang="en-GB" sz="1600" b="0" i="1" dirty="0">
                        <a:solidFill>
                          <a:schemeClr val="tx1"/>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80830100"/>
                  </a:ext>
                </a:extLst>
              </a:tr>
            </a:tbl>
          </a:graphicData>
        </a:graphic>
      </p:graphicFrame>
      <p:sp>
        <p:nvSpPr>
          <p:cNvPr id="5" name="Text Placeholder 4"/>
          <p:cNvSpPr txBox="1">
            <a:spLocks/>
          </p:cNvSpPr>
          <p:nvPr/>
        </p:nvSpPr>
        <p:spPr>
          <a:xfrm>
            <a:off x="457200" y="1200468"/>
            <a:ext cx="8318310" cy="59404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GB" sz="2000" dirty="0"/>
              <a:t>Collateral history is vital for risk assessment:</a:t>
            </a:r>
          </a:p>
        </p:txBody>
      </p:sp>
    </p:spTree>
    <p:extLst>
      <p:ext uri="{BB962C8B-B14F-4D97-AF65-F5344CB8AC3E}">
        <p14:creationId xmlns:p14="http://schemas.microsoft.com/office/powerpoint/2010/main" val="1615430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8637"/>
            <a:ext cx="7772400" cy="679449"/>
          </a:xfrm>
        </p:spPr>
        <p:txBody>
          <a:bodyPr/>
          <a:lstStyle/>
          <a:p>
            <a:r>
              <a:rPr lang="en-GB" sz="2800" dirty="0"/>
              <a:t>Why things go wrong</a:t>
            </a:r>
          </a:p>
        </p:txBody>
      </p:sp>
      <p:sp>
        <p:nvSpPr>
          <p:cNvPr id="21" name="Round Diagonal Corner Rectangle 20"/>
          <p:cNvSpPr/>
          <p:nvPr/>
        </p:nvSpPr>
        <p:spPr>
          <a:xfrm>
            <a:off x="1972639" y="1792080"/>
            <a:ext cx="5445914" cy="2219088"/>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graphicFrame>
        <p:nvGraphicFramePr>
          <p:cNvPr id="22" name="Table 21"/>
          <p:cNvGraphicFramePr>
            <a:graphicFrameLocks noGrp="1"/>
          </p:cNvGraphicFramePr>
          <p:nvPr>
            <p:extLst>
              <p:ext uri="{D42A27DB-BD31-4B8C-83A1-F6EECF244321}">
                <p14:modId xmlns:p14="http://schemas.microsoft.com/office/powerpoint/2010/main" val="1291568163"/>
              </p:ext>
            </p:extLst>
          </p:nvPr>
        </p:nvGraphicFramePr>
        <p:xfrm>
          <a:off x="1972639" y="1793434"/>
          <a:ext cx="5445914" cy="2062480"/>
        </p:xfrm>
        <a:graphic>
          <a:graphicData uri="http://schemas.openxmlformats.org/drawingml/2006/table">
            <a:tbl>
              <a:tblPr firstRow="1" bandRow="1">
                <a:tableStyleId>{5C22544A-7EE6-4342-B048-85BDC9FD1C3A}</a:tableStyleId>
              </a:tblPr>
              <a:tblGrid>
                <a:gridCol w="5445914">
                  <a:extLst>
                    <a:ext uri="{9D8B030D-6E8A-4147-A177-3AD203B41FA5}">
                      <a16:colId xmlns:a16="http://schemas.microsoft.com/office/drawing/2014/main" val="1867977688"/>
                    </a:ext>
                  </a:extLst>
                </a:gridCol>
              </a:tblGrid>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Failure</a:t>
                      </a:r>
                      <a:r>
                        <a:rPr lang="en-GB" sz="1600" b="0" baseline="0" dirty="0">
                          <a:solidFill>
                            <a:schemeClr val="tx1"/>
                          </a:solidFill>
                          <a:latin typeface="Arial Narrow" panose="020B0606020202030204" pitchFamily="34" charset="0"/>
                        </a:rPr>
                        <a:t> to lend sufficient weight to reports by carers and members of the public about disturbed behaviour</a:t>
                      </a:r>
                      <a:endParaRPr lang="en-GB" sz="1600" b="0" dirty="0">
                        <a:solidFill>
                          <a:schemeClr val="tx1"/>
                        </a:solidFill>
                        <a:latin typeface="Arial Narrow" panose="020B0606020202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0260868"/>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Undue emphasis on civil</a:t>
                      </a:r>
                      <a:r>
                        <a:rPr lang="en-GB" sz="1600" b="0" baseline="0" dirty="0">
                          <a:solidFill>
                            <a:schemeClr val="tx1"/>
                          </a:solidFill>
                          <a:latin typeface="Arial Narrow" panose="020B0606020202030204" pitchFamily="34" charset="0"/>
                        </a:rPr>
                        <a:t> liberties of the patient</a:t>
                      </a:r>
                      <a:endParaRPr lang="en-GB" sz="1600" b="0" dirty="0">
                        <a:solidFill>
                          <a:schemeClr val="tx1"/>
                        </a:solidFill>
                        <a:latin typeface="Arial Narrow" panose="020B0606020202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1"/>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Failure to properly implement Mental Health Act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Taking a cross-sectional rather than long-term view</a:t>
                      </a:r>
                      <a:r>
                        <a:rPr lang="en-GB" sz="1600" b="0" baseline="0" dirty="0">
                          <a:solidFill>
                            <a:schemeClr val="tx1"/>
                          </a:solidFill>
                          <a:latin typeface="Arial Narrow" panose="020B0606020202030204" pitchFamily="34" charset="0"/>
                        </a:rPr>
                        <a:t> of risk</a:t>
                      </a:r>
                      <a:endParaRPr lang="en-GB" sz="1600" b="0" dirty="0">
                        <a:solidFill>
                          <a:schemeClr val="tx1"/>
                        </a:solidFill>
                        <a:latin typeface="Arial Narrow" panose="020B0606020202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3"/>
                  </a:ext>
                </a:extLst>
              </a:tr>
              <a:tr h="370840">
                <a:tc>
                  <a:txBody>
                    <a:bodyPr/>
                    <a:lstStyle/>
                    <a:p>
                      <a:pPr marL="285750" indent="-285750">
                        <a:buFont typeface="Wingdings" panose="05000000000000000000" pitchFamily="2" charset="2"/>
                        <a:buChar char="§"/>
                      </a:pPr>
                      <a:r>
                        <a:rPr lang="en-GB" sz="1600" b="0" dirty="0">
                          <a:solidFill>
                            <a:schemeClr val="tx1"/>
                          </a:solidFill>
                          <a:latin typeface="Arial Narrow" panose="020B0606020202030204" pitchFamily="34" charset="0"/>
                        </a:rPr>
                        <a:t>Failure to share information in the best interests of the patient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5" name="Text Placeholder 4"/>
          <p:cNvSpPr txBox="1">
            <a:spLocks/>
          </p:cNvSpPr>
          <p:nvPr/>
        </p:nvSpPr>
        <p:spPr>
          <a:xfrm>
            <a:off x="457200" y="1200468"/>
            <a:ext cx="8318310" cy="59404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GB" sz="2000" dirty="0"/>
              <a:t>Several common pitfalls in risk assessment:</a:t>
            </a:r>
          </a:p>
        </p:txBody>
      </p:sp>
    </p:spTree>
    <p:extLst>
      <p:ext uri="{BB962C8B-B14F-4D97-AF65-F5344CB8AC3E}">
        <p14:creationId xmlns:p14="http://schemas.microsoft.com/office/powerpoint/2010/main" val="2303498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8637"/>
            <a:ext cx="7772400" cy="679449"/>
          </a:xfrm>
        </p:spPr>
        <p:txBody>
          <a:bodyPr/>
          <a:lstStyle/>
          <a:p>
            <a:r>
              <a:rPr lang="en-GB" sz="2800" dirty="0"/>
              <a:t>Strategies to resolve </a:t>
            </a:r>
            <a:br>
              <a:rPr lang="en-GB" sz="2800" dirty="0"/>
            </a:br>
            <a:r>
              <a:rPr lang="en-GB" sz="2800" dirty="0"/>
              <a:t>uncertainties</a:t>
            </a:r>
          </a:p>
        </p:txBody>
      </p:sp>
      <p:grpSp>
        <p:nvGrpSpPr>
          <p:cNvPr id="7" name="Group 6"/>
          <p:cNvGrpSpPr/>
          <p:nvPr/>
        </p:nvGrpSpPr>
        <p:grpSpPr>
          <a:xfrm>
            <a:off x="2346620" y="1726174"/>
            <a:ext cx="5001904" cy="708271"/>
            <a:chOff x="457200" y="1420778"/>
            <a:chExt cx="2709454" cy="1772237"/>
          </a:xfrm>
        </p:grpSpPr>
        <p:sp>
          <p:nvSpPr>
            <p:cNvPr id="8" name="Round Diagonal Corner Rectangle 7"/>
            <p:cNvSpPr/>
            <p:nvPr/>
          </p:nvSpPr>
          <p:spPr>
            <a:xfrm>
              <a:off x="457200" y="1420778"/>
              <a:ext cx="2709454" cy="1772237"/>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2400"/>
            </a:p>
          </p:txBody>
        </p:sp>
        <p:sp>
          <p:nvSpPr>
            <p:cNvPr id="9" name="Text Placeholder 3"/>
            <p:cNvSpPr txBox="1">
              <a:spLocks/>
            </p:cNvSpPr>
            <p:nvPr/>
          </p:nvSpPr>
          <p:spPr>
            <a:xfrm>
              <a:off x="457200" y="1420783"/>
              <a:ext cx="2709454" cy="177223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latin typeface="Arial Narrow" panose="020B0606020202030204" pitchFamily="34" charset="0"/>
                </a:rPr>
                <a:t>External Consultation</a:t>
              </a:r>
            </a:p>
            <a:p>
              <a:pPr marL="0" indent="0" algn="ctr">
                <a:buNone/>
              </a:pPr>
              <a:r>
                <a:rPr lang="en-US" sz="1600" dirty="0">
                  <a:latin typeface="Arial Narrow" panose="020B0606020202030204" pitchFamily="34" charset="0"/>
                </a:rPr>
                <a:t>Seeking the opinion of others or information from other sources</a:t>
              </a:r>
            </a:p>
          </p:txBody>
        </p:sp>
      </p:grpSp>
      <p:grpSp>
        <p:nvGrpSpPr>
          <p:cNvPr id="10" name="Group 9"/>
          <p:cNvGrpSpPr/>
          <p:nvPr/>
        </p:nvGrpSpPr>
        <p:grpSpPr>
          <a:xfrm>
            <a:off x="2346620" y="2586845"/>
            <a:ext cx="5001904" cy="708271"/>
            <a:chOff x="457200" y="1420778"/>
            <a:chExt cx="2709454" cy="1772237"/>
          </a:xfrm>
        </p:grpSpPr>
        <p:sp>
          <p:nvSpPr>
            <p:cNvPr id="11" name="Round Diagonal Corner Rectangle 10"/>
            <p:cNvSpPr/>
            <p:nvPr/>
          </p:nvSpPr>
          <p:spPr>
            <a:xfrm>
              <a:off x="457200" y="1420778"/>
              <a:ext cx="2709454" cy="1772237"/>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2400"/>
            </a:p>
          </p:txBody>
        </p:sp>
        <p:sp>
          <p:nvSpPr>
            <p:cNvPr id="12" name="Text Placeholder 3"/>
            <p:cNvSpPr txBox="1">
              <a:spLocks/>
            </p:cNvSpPr>
            <p:nvPr/>
          </p:nvSpPr>
          <p:spPr>
            <a:xfrm>
              <a:off x="457200" y="1420783"/>
              <a:ext cx="2709454" cy="177223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latin typeface="Arial Narrow" panose="020B0606020202030204" pitchFamily="34" charset="0"/>
                </a:rPr>
                <a:t>Assessment-induced Evidence</a:t>
              </a:r>
            </a:p>
            <a:p>
              <a:pPr marL="0" indent="0" algn="ctr">
                <a:buNone/>
              </a:pPr>
              <a:r>
                <a:rPr lang="en-US" sz="1600" dirty="0">
                  <a:latin typeface="Arial Narrow" panose="020B0606020202030204" pitchFamily="34" charset="0"/>
                </a:rPr>
                <a:t>Using the assessment itself to provoke necessary evidence</a:t>
              </a:r>
            </a:p>
          </p:txBody>
        </p:sp>
      </p:grpSp>
      <p:grpSp>
        <p:nvGrpSpPr>
          <p:cNvPr id="13" name="Group 12"/>
          <p:cNvGrpSpPr/>
          <p:nvPr/>
        </p:nvGrpSpPr>
        <p:grpSpPr>
          <a:xfrm>
            <a:off x="2346620" y="3447516"/>
            <a:ext cx="5001904" cy="708271"/>
            <a:chOff x="457200" y="1420778"/>
            <a:chExt cx="2709454" cy="1772237"/>
          </a:xfrm>
        </p:grpSpPr>
        <p:sp>
          <p:nvSpPr>
            <p:cNvPr id="14" name="Round Diagonal Corner Rectangle 13"/>
            <p:cNvSpPr/>
            <p:nvPr/>
          </p:nvSpPr>
          <p:spPr>
            <a:xfrm>
              <a:off x="457200" y="1420778"/>
              <a:ext cx="2709454" cy="1772237"/>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2400"/>
            </a:p>
          </p:txBody>
        </p:sp>
        <p:sp>
          <p:nvSpPr>
            <p:cNvPr id="15" name="Text Placeholder 3"/>
            <p:cNvSpPr txBox="1">
              <a:spLocks/>
            </p:cNvSpPr>
            <p:nvPr/>
          </p:nvSpPr>
          <p:spPr>
            <a:xfrm>
              <a:off x="457200" y="1420783"/>
              <a:ext cx="2709454" cy="177223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latin typeface="Arial Narrow" panose="020B0606020202030204" pitchFamily="34" charset="0"/>
                </a:rPr>
                <a:t>Watch, wait and see</a:t>
              </a:r>
            </a:p>
            <a:p>
              <a:pPr marL="0" indent="0" algn="ctr">
                <a:buNone/>
              </a:pPr>
              <a:r>
                <a:rPr lang="en-US" sz="1600" dirty="0">
                  <a:latin typeface="Arial Narrow" panose="020B0606020202030204" pitchFamily="34" charset="0"/>
                </a:rPr>
                <a:t>Waiting while observing the situation</a:t>
              </a:r>
            </a:p>
          </p:txBody>
        </p:sp>
      </p:grpSp>
      <p:grpSp>
        <p:nvGrpSpPr>
          <p:cNvPr id="16" name="Group 15"/>
          <p:cNvGrpSpPr/>
          <p:nvPr/>
        </p:nvGrpSpPr>
        <p:grpSpPr>
          <a:xfrm>
            <a:off x="2346620" y="4308187"/>
            <a:ext cx="5001904" cy="708271"/>
            <a:chOff x="457200" y="1420778"/>
            <a:chExt cx="2709454" cy="1772237"/>
          </a:xfrm>
        </p:grpSpPr>
        <p:sp>
          <p:nvSpPr>
            <p:cNvPr id="17" name="Round Diagonal Corner Rectangle 16"/>
            <p:cNvSpPr/>
            <p:nvPr/>
          </p:nvSpPr>
          <p:spPr>
            <a:xfrm>
              <a:off x="457200" y="1420778"/>
              <a:ext cx="2709454" cy="1772237"/>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2400"/>
            </a:p>
          </p:txBody>
        </p:sp>
        <p:sp>
          <p:nvSpPr>
            <p:cNvPr id="18" name="Text Placeholder 3"/>
            <p:cNvSpPr txBox="1">
              <a:spLocks/>
            </p:cNvSpPr>
            <p:nvPr/>
          </p:nvSpPr>
          <p:spPr>
            <a:xfrm>
              <a:off x="457200" y="1420783"/>
              <a:ext cx="2709454" cy="177223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latin typeface="Arial Narrow" panose="020B0606020202030204" pitchFamily="34" charset="0"/>
                </a:rPr>
                <a:t>Negotiated Compromise</a:t>
              </a:r>
            </a:p>
            <a:p>
              <a:pPr marL="0" indent="0" algn="ctr">
                <a:buNone/>
              </a:pPr>
              <a:r>
                <a:rPr lang="en-US" sz="1600" dirty="0">
                  <a:latin typeface="Arial Narrow" panose="020B0606020202030204" pitchFamily="34" charset="0"/>
                </a:rPr>
                <a:t>Negotiating risk-reduction strategies with the patient</a:t>
              </a:r>
            </a:p>
          </p:txBody>
        </p:sp>
      </p:grpSp>
      <p:grpSp>
        <p:nvGrpSpPr>
          <p:cNvPr id="19" name="Group 18"/>
          <p:cNvGrpSpPr/>
          <p:nvPr/>
        </p:nvGrpSpPr>
        <p:grpSpPr>
          <a:xfrm>
            <a:off x="2346620" y="5154473"/>
            <a:ext cx="5001904" cy="708271"/>
            <a:chOff x="457200" y="1420778"/>
            <a:chExt cx="2709454" cy="1772237"/>
          </a:xfrm>
        </p:grpSpPr>
        <p:sp>
          <p:nvSpPr>
            <p:cNvPr id="20" name="Round Diagonal Corner Rectangle 19"/>
            <p:cNvSpPr/>
            <p:nvPr/>
          </p:nvSpPr>
          <p:spPr>
            <a:xfrm>
              <a:off x="457200" y="1420778"/>
              <a:ext cx="2709454" cy="1772237"/>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2400"/>
            </a:p>
          </p:txBody>
        </p:sp>
        <p:sp>
          <p:nvSpPr>
            <p:cNvPr id="23" name="Text Placeholder 3"/>
            <p:cNvSpPr txBox="1">
              <a:spLocks/>
            </p:cNvSpPr>
            <p:nvPr/>
          </p:nvSpPr>
          <p:spPr>
            <a:xfrm>
              <a:off x="457200" y="1420783"/>
              <a:ext cx="2709454" cy="177223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latin typeface="Arial Narrow" panose="020B0606020202030204" pitchFamily="34" charset="0"/>
                </a:rPr>
                <a:t>Allow to Fail</a:t>
              </a:r>
            </a:p>
            <a:p>
              <a:pPr marL="0" indent="0" algn="ctr">
                <a:buNone/>
              </a:pPr>
              <a:r>
                <a:rPr lang="en-US" sz="1600" dirty="0">
                  <a:latin typeface="Arial Narrow" panose="020B0606020202030204" pitchFamily="34" charset="0"/>
                </a:rPr>
                <a:t>Allowing a behaviour to occur in order to confirm suspicions</a:t>
              </a:r>
            </a:p>
          </p:txBody>
        </p:sp>
      </p:grpSp>
      <p:sp>
        <p:nvSpPr>
          <p:cNvPr id="25" name="TextBox 24"/>
          <p:cNvSpPr txBox="1"/>
          <p:nvPr/>
        </p:nvSpPr>
        <p:spPr>
          <a:xfrm>
            <a:off x="160020" y="6316325"/>
            <a:ext cx="7646670" cy="215444"/>
          </a:xfrm>
          <a:prstGeom prst="rect">
            <a:avLst/>
          </a:prstGeom>
          <a:noFill/>
        </p:spPr>
        <p:txBody>
          <a:bodyPr wrap="square" rtlCol="0">
            <a:spAutoFit/>
          </a:bodyPr>
          <a:lstStyle/>
          <a:p>
            <a:r>
              <a:rPr lang="en-GB" sz="800" i="1" dirty="0"/>
              <a:t>Dixon M &amp; </a:t>
            </a:r>
            <a:r>
              <a:rPr lang="en-GB" sz="800" i="1" dirty="0" err="1"/>
              <a:t>Oyebode</a:t>
            </a:r>
            <a:r>
              <a:rPr lang="en-GB" sz="800" i="1" dirty="0"/>
              <a:t> F (2007) Uncertainty and risk assessment. Advances in psychiatric treatment (13): 70-8</a:t>
            </a:r>
          </a:p>
        </p:txBody>
      </p:sp>
    </p:spTree>
    <p:extLst>
      <p:ext uri="{BB962C8B-B14F-4D97-AF65-F5344CB8AC3E}">
        <p14:creationId xmlns:p14="http://schemas.microsoft.com/office/powerpoint/2010/main" val="230349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546264"/>
            <a:ext cx="7772400" cy="679449"/>
          </a:xfrm>
        </p:spPr>
        <p:txBody>
          <a:bodyPr/>
          <a:lstStyle/>
          <a:p>
            <a:r>
              <a:rPr lang="en-US" altLang="en-US" sz="2800" dirty="0"/>
              <a:t>References &amp; Further Reading</a:t>
            </a:r>
            <a:endParaRPr lang="en-GB" sz="2800" dirty="0"/>
          </a:p>
        </p:txBody>
      </p:sp>
      <p:sp>
        <p:nvSpPr>
          <p:cNvPr id="6" name="Text Placeholder 5"/>
          <p:cNvSpPr>
            <a:spLocks noGrp="1"/>
          </p:cNvSpPr>
          <p:nvPr>
            <p:ph type="body" sz="quarter" idx="13"/>
          </p:nvPr>
        </p:nvSpPr>
        <p:spPr>
          <a:xfrm>
            <a:off x="457200" y="1336850"/>
            <a:ext cx="7839075" cy="3720662"/>
          </a:xfrm>
        </p:spPr>
        <p:txBody>
          <a:bodyPr/>
          <a:lstStyle/>
          <a:p>
            <a:pPr algn="just"/>
            <a:r>
              <a:rPr lang="en-GB" sz="1400" dirty="0"/>
              <a:t>Carter G, Milner A, McGill K, </a:t>
            </a:r>
            <a:r>
              <a:rPr lang="en-GB" sz="1400" dirty="0" err="1"/>
              <a:t>Pirkis</a:t>
            </a:r>
            <a:r>
              <a:rPr lang="en-GB" sz="1400" dirty="0"/>
              <a:t> J, </a:t>
            </a:r>
            <a:r>
              <a:rPr lang="en-GB" sz="1400" dirty="0" err="1"/>
              <a:t>Kapur</a:t>
            </a:r>
            <a:r>
              <a:rPr lang="en-GB" sz="1400" dirty="0"/>
              <a:t> N, </a:t>
            </a:r>
            <a:r>
              <a:rPr lang="en-GB" sz="1400" dirty="0" err="1"/>
              <a:t>Spittal</a:t>
            </a:r>
            <a:r>
              <a:rPr lang="en-GB" sz="1400" dirty="0"/>
              <a:t> M. Predicting suicidal behaviours using clinical instruments: systematic review and meta-analysis of positive predictive values for risk scales. The British Journal of Psychiatry, 2017; 210: 387-95.</a:t>
            </a:r>
          </a:p>
          <a:p>
            <a:pPr algn="just"/>
            <a:r>
              <a:rPr lang="en-GB" sz="1400" dirty="0"/>
              <a:t>The assessment of clinical risk in mental health services. National Confidential Inquiry into Suicide and Safety in Mental Health (NCISH). Manchester: University of Manchester, 2018.</a:t>
            </a:r>
          </a:p>
          <a:p>
            <a:pPr algn="just"/>
            <a:r>
              <a:rPr lang="en-GB" sz="1400" dirty="0" err="1">
                <a:latin typeface="Arial" panose="020B0604020202020204" pitchFamily="34" charset="0"/>
                <a:cs typeface="Arial" panose="020B0604020202020204" pitchFamily="34" charset="0"/>
              </a:rPr>
              <a:t>Bouch</a:t>
            </a:r>
            <a:r>
              <a:rPr lang="en-GB" sz="1400" dirty="0">
                <a:latin typeface="Arial" panose="020B0604020202020204" pitchFamily="34" charset="0"/>
                <a:cs typeface="Arial" panose="020B0604020202020204" pitchFamily="34" charset="0"/>
              </a:rPr>
              <a:t> J &amp; Marshall JJ (2005) Suicide risk: structured professional judgement. APT 11,84-91.</a:t>
            </a:r>
          </a:p>
          <a:p>
            <a:pPr algn="just"/>
            <a:r>
              <a:rPr lang="en-GB" sz="1400" dirty="0" err="1">
                <a:latin typeface="Arial" panose="020B0604020202020204" pitchFamily="34" charset="0"/>
                <a:cs typeface="Arial" panose="020B0604020202020204" pitchFamily="34" charset="0"/>
              </a:rPr>
              <a:t>Kapoor</a:t>
            </a:r>
            <a:r>
              <a:rPr lang="en-GB" sz="1400" dirty="0">
                <a:latin typeface="Arial" panose="020B0604020202020204" pitchFamily="34" charset="0"/>
                <a:cs typeface="Arial" panose="020B0604020202020204" pitchFamily="34" charset="0"/>
              </a:rPr>
              <a:t>  N (2000) Evaluating risks APT 6,399-406.</a:t>
            </a:r>
          </a:p>
          <a:p>
            <a:pPr algn="just"/>
            <a:r>
              <a:rPr lang="en-GB" sz="1400" dirty="0">
                <a:latin typeface="Arial" panose="020B0604020202020204" pitchFamily="34" charset="0"/>
                <a:cs typeface="Arial" panose="020B0604020202020204" pitchFamily="34" charset="0"/>
              </a:rPr>
              <a:t>Dixon M &amp; Oyebode F (2007) Uncertainty and risk assessment. APT 13,70-78.</a:t>
            </a:r>
          </a:p>
          <a:p>
            <a:pPr algn="just"/>
            <a:r>
              <a:rPr lang="en-GB" sz="1400" dirty="0">
                <a:latin typeface="Arial" panose="020B0604020202020204" pitchFamily="34" charset="0"/>
                <a:cs typeface="Arial" panose="020B0604020202020204" pitchFamily="34" charset="0"/>
              </a:rPr>
              <a:t>Undrill G (2007) The risks of risk assessment. APT 13,291-297.</a:t>
            </a:r>
          </a:p>
          <a:p>
            <a:pPr algn="just"/>
            <a:r>
              <a:rPr lang="en-GB" sz="1400" dirty="0">
                <a:latin typeface="Arial" panose="020B0604020202020204" pitchFamily="34" charset="0"/>
                <a:cs typeface="Arial" panose="020B0604020202020204" pitchFamily="34" charset="0"/>
              </a:rPr>
              <a:t>Vinestock M (1996) Risk assessment “A word to the wise”? APT 2,3-10.</a:t>
            </a:r>
          </a:p>
          <a:p>
            <a:pPr algn="just"/>
            <a:r>
              <a:rPr lang="en-GB" sz="1400" dirty="0">
                <a:latin typeface="Arial" panose="020B0604020202020204" pitchFamily="34" charset="0"/>
                <a:cs typeface="Arial" panose="020B0604020202020204" pitchFamily="34" charset="0"/>
              </a:rPr>
              <a:t>Cochrane-Brink K, </a:t>
            </a:r>
            <a:r>
              <a:rPr lang="en-GB" sz="1400" dirty="0" err="1">
                <a:latin typeface="Arial" panose="020B0604020202020204" pitchFamily="34" charset="0"/>
                <a:cs typeface="Arial" panose="020B0604020202020204" pitchFamily="34" charset="0"/>
              </a:rPr>
              <a:t>Lofchy</a:t>
            </a:r>
            <a:r>
              <a:rPr lang="en-GB" sz="1400" dirty="0">
                <a:latin typeface="Arial" panose="020B0604020202020204" pitchFamily="34" charset="0"/>
                <a:cs typeface="Arial" panose="020B0604020202020204" pitchFamily="34" charset="0"/>
              </a:rPr>
              <a:t> J, </a:t>
            </a:r>
            <a:r>
              <a:rPr lang="en-GB" sz="1400" dirty="0" err="1">
                <a:latin typeface="Arial" panose="020B0604020202020204" pitchFamily="34" charset="0"/>
                <a:cs typeface="Arial" panose="020B0604020202020204" pitchFamily="34" charset="0"/>
              </a:rPr>
              <a:t>Sakinofsky</a:t>
            </a:r>
            <a:r>
              <a:rPr lang="en-GB" sz="1400" dirty="0">
                <a:latin typeface="Arial" panose="020B0604020202020204" pitchFamily="34" charset="0"/>
                <a:cs typeface="Arial" panose="020B0604020202020204" pitchFamily="34" charset="0"/>
              </a:rPr>
              <a:t> I (2000) Clinical rating scales in suicide risk assessment. General Hospital Psychiatry 22, 445-451.</a:t>
            </a:r>
          </a:p>
          <a:p>
            <a:pPr marL="0" indent="0" algn="just">
              <a:buNone/>
            </a:pPr>
            <a:endParaRPr lang="en-GB" sz="1400" dirty="0">
              <a:latin typeface="Arial" panose="020B0604020202020204" pitchFamily="34" charset="0"/>
              <a:cs typeface="Arial" panose="020B0604020202020204" pitchFamily="34" charset="0"/>
            </a:endParaRPr>
          </a:p>
          <a:p>
            <a:pPr marL="0" indent="0" algn="just">
              <a:buNone/>
            </a:pPr>
            <a:endParaRPr lang="en-GB" sz="1400" dirty="0"/>
          </a:p>
        </p:txBody>
      </p:sp>
    </p:spTree>
    <p:extLst>
      <p:ext uri="{BB962C8B-B14F-4D97-AF65-F5344CB8AC3E}">
        <p14:creationId xmlns:p14="http://schemas.microsoft.com/office/powerpoint/2010/main" val="60641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Suicide and Self-harm</a:t>
            </a:r>
          </a:p>
        </p:txBody>
      </p:sp>
      <p:sp>
        <p:nvSpPr>
          <p:cNvPr id="4" name="Text Placeholder 3"/>
          <p:cNvSpPr>
            <a:spLocks noGrp="1"/>
          </p:cNvSpPr>
          <p:nvPr>
            <p:ph type="body" sz="quarter" idx="13"/>
          </p:nvPr>
        </p:nvSpPr>
        <p:spPr/>
        <p:txBody>
          <a:bodyPr/>
          <a:lstStyle/>
          <a:p>
            <a:pPr marL="0" indent="0" algn="ctr">
              <a:buNone/>
            </a:pPr>
            <a:r>
              <a:rPr lang="en-US" sz="2800" dirty="0"/>
              <a:t>Any Questions?</a:t>
            </a:r>
          </a:p>
          <a:p>
            <a:pPr marL="0" indent="0" algn="ctr">
              <a:buNone/>
            </a:pPr>
            <a:endParaRPr lang="en-US" dirty="0"/>
          </a:p>
          <a:p>
            <a:pPr marL="0" indent="0" algn="ctr">
              <a:buNone/>
            </a:pPr>
            <a:r>
              <a:rPr lang="en-US" dirty="0"/>
              <a:t>Thank you</a:t>
            </a:r>
          </a:p>
        </p:txBody>
      </p:sp>
    </p:spTree>
    <p:extLst>
      <p:ext uri="{BB962C8B-B14F-4D97-AF65-F5344CB8AC3E}">
        <p14:creationId xmlns:p14="http://schemas.microsoft.com/office/powerpoint/2010/main" val="1748223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Suicide and Self-harm</a:t>
            </a:r>
          </a:p>
        </p:txBody>
      </p:sp>
      <p:sp>
        <p:nvSpPr>
          <p:cNvPr id="3" name="Subtitle 2"/>
          <p:cNvSpPr>
            <a:spLocks noGrp="1"/>
          </p:cNvSpPr>
          <p:nvPr>
            <p:ph type="subTitle" idx="1"/>
          </p:nvPr>
        </p:nvSpPr>
        <p:spPr/>
        <p:txBody>
          <a:bodyPr/>
          <a:lstStyle/>
          <a:p>
            <a:r>
              <a:rPr lang="en-US" dirty="0"/>
              <a:t>MCQ</a:t>
            </a:r>
          </a:p>
        </p:txBody>
      </p:sp>
      <p:sp>
        <p:nvSpPr>
          <p:cNvPr id="4" name="Text Placeholder 3"/>
          <p:cNvSpPr>
            <a:spLocks noGrp="1"/>
          </p:cNvSpPr>
          <p:nvPr>
            <p:ph type="body" sz="quarter" idx="13"/>
          </p:nvPr>
        </p:nvSpPr>
        <p:spPr>
          <a:xfrm>
            <a:off x="457200" y="2590799"/>
            <a:ext cx="7839075" cy="3430439"/>
          </a:xfrm>
        </p:spPr>
        <p:txBody>
          <a:bodyPr/>
          <a:lstStyle/>
          <a:p>
            <a:pPr marL="457200" lvl="0" indent="-457200">
              <a:buFont typeface="+mj-lt"/>
              <a:buAutoNum type="arabicPeriod"/>
            </a:pPr>
            <a:r>
              <a:rPr lang="en-GB" b="1" dirty="0"/>
              <a:t>Which of the following has been shown to be associated with increased rates of suicide?</a:t>
            </a:r>
            <a:endParaRPr lang="en-GB" sz="3200" b="1" dirty="0"/>
          </a:p>
          <a:p>
            <a:pPr marL="914400" lvl="1" indent="-457200">
              <a:buFont typeface="+mj-lt"/>
              <a:buAutoNum type="alphaUcPeriod"/>
            </a:pPr>
            <a:r>
              <a:rPr lang="en-GB" dirty="0"/>
              <a:t>Peptic ulcer</a:t>
            </a:r>
          </a:p>
          <a:p>
            <a:pPr marL="914400" lvl="1" indent="-457200">
              <a:buFont typeface="+mj-lt"/>
              <a:buAutoNum type="alphaUcPeriod"/>
            </a:pPr>
            <a:r>
              <a:rPr lang="en-GB" dirty="0"/>
              <a:t>Non-delusional body </a:t>
            </a:r>
            <a:r>
              <a:rPr lang="en-GB" dirty="0" err="1"/>
              <a:t>dysmorphia</a:t>
            </a:r>
            <a:endParaRPr lang="en-GB" dirty="0"/>
          </a:p>
          <a:p>
            <a:pPr marL="914400" lvl="1" indent="-457200">
              <a:buFont typeface="+mj-lt"/>
              <a:buAutoNum type="alphaUcPeriod"/>
            </a:pPr>
            <a:r>
              <a:rPr lang="en-GB" dirty="0"/>
              <a:t>Huntington’s chorea</a:t>
            </a:r>
          </a:p>
          <a:p>
            <a:pPr marL="914400" lvl="1" indent="-457200">
              <a:buFont typeface="+mj-lt"/>
              <a:buAutoNum type="alphaUcPeriod"/>
            </a:pPr>
            <a:r>
              <a:rPr lang="en-GB" dirty="0"/>
              <a:t>Epilepsy</a:t>
            </a:r>
          </a:p>
          <a:p>
            <a:pPr marL="914400" lvl="1" indent="-457200">
              <a:buFont typeface="+mj-lt"/>
              <a:buAutoNum type="alphaUcPeriod"/>
            </a:pPr>
            <a:r>
              <a:rPr lang="en-GB" dirty="0"/>
              <a:t>All of the above</a:t>
            </a:r>
          </a:p>
        </p:txBody>
      </p:sp>
    </p:spTree>
    <p:extLst>
      <p:ext uri="{BB962C8B-B14F-4D97-AF65-F5344CB8AC3E}">
        <p14:creationId xmlns:p14="http://schemas.microsoft.com/office/powerpoint/2010/main" val="218512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5" end="5"/>
                                            </p:txEl>
                                          </p:spTgt>
                                        </p:tgtEl>
                                        <p:attrNameLst>
                                          <p:attrName>style.fontStyle</p:attrName>
                                        </p:attrNameLst>
                                      </p:cBhvr>
                                      <p:to>
                                        <p:strVal val="normal"/>
                                      </p:to>
                                    </p:set>
                                    <p:set>
                                      <p:cBhvr override="childStyle">
                                        <p:cTn id="7" dur="indefinite"/>
                                        <p:tgtEl>
                                          <p:spTgt spid="4">
                                            <p:txEl>
                                              <p:pRg st="5" end="5"/>
                                            </p:txEl>
                                          </p:spTgt>
                                        </p:tgtEl>
                                        <p:attrNameLst>
                                          <p:attrName>style.fontWeight</p:attrName>
                                        </p:attrNameLst>
                                      </p:cBhvr>
                                      <p:to>
                                        <p:strVal val="bold"/>
                                      </p:to>
                                    </p:set>
                                    <p:set>
                                      <p:cBhvr override="childStyle">
                                        <p:cTn id="8" dur="indefinite"/>
                                        <p:tgtEl>
                                          <p:spTgt spid="4">
                                            <p:txEl>
                                              <p:pRg st="5" end="5"/>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Suicide and Self-harm</a:t>
            </a:r>
          </a:p>
        </p:txBody>
      </p:sp>
      <p:sp>
        <p:nvSpPr>
          <p:cNvPr id="3" name="Subtitle 2"/>
          <p:cNvSpPr>
            <a:spLocks noGrp="1"/>
          </p:cNvSpPr>
          <p:nvPr>
            <p:ph type="subTitle" idx="1"/>
          </p:nvPr>
        </p:nvSpPr>
        <p:spPr/>
        <p:txBody>
          <a:bodyPr/>
          <a:lstStyle/>
          <a:p>
            <a:r>
              <a:rPr lang="en-US" dirty="0"/>
              <a:t>To achieve this</a:t>
            </a:r>
          </a:p>
        </p:txBody>
      </p:sp>
      <p:sp>
        <p:nvSpPr>
          <p:cNvPr id="4" name="Text Placeholder 3"/>
          <p:cNvSpPr>
            <a:spLocks noGrp="1"/>
          </p:cNvSpPr>
          <p:nvPr>
            <p:ph type="body" sz="quarter" idx="13"/>
          </p:nvPr>
        </p:nvSpPr>
        <p:spPr/>
        <p:txBody>
          <a:bodyPr/>
          <a:lstStyle/>
          <a:p>
            <a:r>
              <a:rPr lang="en-US" dirty="0"/>
              <a:t>Case Presentation</a:t>
            </a:r>
          </a:p>
          <a:p>
            <a:r>
              <a:rPr lang="en-US" dirty="0"/>
              <a:t>Journal Club</a:t>
            </a:r>
          </a:p>
          <a:p>
            <a:r>
              <a:rPr lang="en-US" dirty="0"/>
              <a:t>555 Presentation</a:t>
            </a:r>
          </a:p>
          <a:p>
            <a:r>
              <a:rPr lang="en-US" dirty="0"/>
              <a:t>Expert-Led Session</a:t>
            </a:r>
          </a:p>
          <a:p>
            <a:r>
              <a:rPr lang="en-US" dirty="0"/>
              <a:t>MCQs</a:t>
            </a:r>
          </a:p>
          <a:p>
            <a:pPr marL="0" indent="0">
              <a:buNone/>
            </a:pPr>
            <a:endParaRPr lang="en-US" dirty="0"/>
          </a:p>
          <a:p>
            <a:r>
              <a:rPr lang="en-US" dirty="0"/>
              <a:t>Please sign the register and complete the feedback</a:t>
            </a:r>
          </a:p>
          <a:p>
            <a:pPr marL="0" indent="0">
              <a:buNone/>
            </a:pPr>
            <a:endParaRPr lang="en-US" dirty="0"/>
          </a:p>
        </p:txBody>
      </p:sp>
    </p:spTree>
    <p:extLst>
      <p:ext uri="{BB962C8B-B14F-4D97-AF65-F5344CB8AC3E}">
        <p14:creationId xmlns:p14="http://schemas.microsoft.com/office/powerpoint/2010/main" val="2351528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Suicide and Self-harm</a:t>
            </a:r>
          </a:p>
        </p:txBody>
      </p:sp>
      <p:sp>
        <p:nvSpPr>
          <p:cNvPr id="3" name="Subtitle 2"/>
          <p:cNvSpPr>
            <a:spLocks noGrp="1"/>
          </p:cNvSpPr>
          <p:nvPr>
            <p:ph type="subTitle" idx="1"/>
          </p:nvPr>
        </p:nvSpPr>
        <p:spPr/>
        <p:txBody>
          <a:bodyPr/>
          <a:lstStyle/>
          <a:p>
            <a:r>
              <a:rPr lang="en-US" dirty="0"/>
              <a:t>MCQ</a:t>
            </a:r>
          </a:p>
        </p:txBody>
      </p:sp>
      <p:sp>
        <p:nvSpPr>
          <p:cNvPr id="4" name="Text Placeholder 3"/>
          <p:cNvSpPr>
            <a:spLocks noGrp="1"/>
          </p:cNvSpPr>
          <p:nvPr>
            <p:ph type="body" sz="quarter" idx="13"/>
          </p:nvPr>
        </p:nvSpPr>
        <p:spPr>
          <a:xfrm>
            <a:off x="457200" y="2390773"/>
            <a:ext cx="7839075" cy="3285408"/>
          </a:xfrm>
        </p:spPr>
        <p:txBody>
          <a:bodyPr/>
          <a:lstStyle/>
          <a:p>
            <a:pPr marL="0" indent="0">
              <a:buNone/>
            </a:pPr>
            <a:r>
              <a:rPr lang="en-GB" b="1" dirty="0"/>
              <a:t>2. </a:t>
            </a:r>
            <a:r>
              <a:rPr lang="en-GB" b="1"/>
              <a:t>Deliberate self-harm </a:t>
            </a:r>
            <a:r>
              <a:rPr lang="en-GB" b="1" dirty="0"/>
              <a:t>is more common in:</a:t>
            </a:r>
          </a:p>
          <a:p>
            <a:pPr>
              <a:buNone/>
            </a:pPr>
            <a:endParaRPr lang="en-US" dirty="0"/>
          </a:p>
          <a:p>
            <a:pPr marL="457200" indent="-457200">
              <a:buAutoNum type="alphaUcPeriod"/>
            </a:pPr>
            <a:r>
              <a:rPr lang="en-US" dirty="0"/>
              <a:t>Males</a:t>
            </a:r>
          </a:p>
          <a:p>
            <a:pPr marL="457200" indent="-457200">
              <a:buAutoNum type="alphaUcPeriod"/>
            </a:pPr>
            <a:r>
              <a:rPr lang="en-US" dirty="0"/>
              <a:t>Rural areas</a:t>
            </a:r>
          </a:p>
          <a:p>
            <a:pPr marL="457200" indent="-457200">
              <a:buAutoNum type="alphaUcPeriod"/>
            </a:pPr>
            <a:r>
              <a:rPr lang="en-US" dirty="0"/>
              <a:t>Age over 35 years</a:t>
            </a:r>
          </a:p>
          <a:p>
            <a:pPr marL="457200" indent="-457200">
              <a:buAutoNum type="alphaUcPeriod"/>
            </a:pPr>
            <a:r>
              <a:rPr lang="en-US" dirty="0"/>
              <a:t>Lower socioeconomic status</a:t>
            </a:r>
          </a:p>
          <a:p>
            <a:pPr marL="457200" indent="-457200">
              <a:buAutoNum type="alphaUcPeriod"/>
            </a:pPr>
            <a:r>
              <a:rPr lang="en-US" dirty="0"/>
              <a:t>Married</a:t>
            </a:r>
          </a:p>
        </p:txBody>
      </p:sp>
    </p:spTree>
    <p:extLst>
      <p:ext uri="{BB962C8B-B14F-4D97-AF65-F5344CB8AC3E}">
        <p14:creationId xmlns:p14="http://schemas.microsoft.com/office/powerpoint/2010/main" val="228759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5" end="5"/>
                                            </p:txEl>
                                          </p:spTgt>
                                        </p:tgtEl>
                                        <p:attrNameLst>
                                          <p:attrName>style.fontStyle</p:attrName>
                                        </p:attrNameLst>
                                      </p:cBhvr>
                                      <p:to>
                                        <p:strVal val="normal"/>
                                      </p:to>
                                    </p:set>
                                    <p:set>
                                      <p:cBhvr override="childStyle">
                                        <p:cTn id="7" dur="indefinite"/>
                                        <p:tgtEl>
                                          <p:spTgt spid="4">
                                            <p:txEl>
                                              <p:pRg st="5" end="5"/>
                                            </p:txEl>
                                          </p:spTgt>
                                        </p:tgtEl>
                                        <p:attrNameLst>
                                          <p:attrName>style.fontWeight</p:attrName>
                                        </p:attrNameLst>
                                      </p:cBhvr>
                                      <p:to>
                                        <p:strVal val="bold"/>
                                      </p:to>
                                    </p:set>
                                    <p:set>
                                      <p:cBhvr override="childStyle">
                                        <p:cTn id="8" dur="indefinite"/>
                                        <p:tgtEl>
                                          <p:spTgt spid="4">
                                            <p:txEl>
                                              <p:pRg st="5" end="5"/>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Suicide and Self-harm</a:t>
            </a:r>
          </a:p>
        </p:txBody>
      </p:sp>
      <p:sp>
        <p:nvSpPr>
          <p:cNvPr id="3" name="Subtitle 2"/>
          <p:cNvSpPr>
            <a:spLocks noGrp="1"/>
          </p:cNvSpPr>
          <p:nvPr>
            <p:ph type="subTitle" idx="1"/>
          </p:nvPr>
        </p:nvSpPr>
        <p:spPr/>
        <p:txBody>
          <a:bodyPr/>
          <a:lstStyle/>
          <a:p>
            <a:r>
              <a:rPr lang="en-US" dirty="0"/>
              <a:t>MCQ</a:t>
            </a:r>
          </a:p>
        </p:txBody>
      </p:sp>
      <p:sp>
        <p:nvSpPr>
          <p:cNvPr id="4" name="Text Placeholder 3"/>
          <p:cNvSpPr>
            <a:spLocks noGrp="1"/>
          </p:cNvSpPr>
          <p:nvPr>
            <p:ph type="body" sz="quarter" idx="13"/>
          </p:nvPr>
        </p:nvSpPr>
        <p:spPr>
          <a:xfrm>
            <a:off x="457200" y="2390773"/>
            <a:ext cx="7839075" cy="3285408"/>
          </a:xfrm>
        </p:spPr>
        <p:txBody>
          <a:bodyPr/>
          <a:lstStyle/>
          <a:p>
            <a:pPr marL="0" indent="0">
              <a:buNone/>
            </a:pPr>
            <a:r>
              <a:rPr lang="en-GB" b="1" dirty="0"/>
              <a:t>3. Predictors of repetition of DSH include all except:</a:t>
            </a:r>
          </a:p>
          <a:p>
            <a:pPr marL="0" indent="0">
              <a:buNone/>
            </a:pPr>
            <a:endParaRPr lang="en-US" dirty="0"/>
          </a:p>
          <a:p>
            <a:pPr marL="457200" indent="-457200">
              <a:buAutoNum type="alphaUcPeriod"/>
            </a:pPr>
            <a:r>
              <a:rPr lang="en-US" dirty="0"/>
              <a:t>Personality disorder</a:t>
            </a:r>
          </a:p>
          <a:p>
            <a:pPr marL="457200" indent="-457200">
              <a:buAutoNum type="alphaUcPeriod"/>
            </a:pPr>
            <a:r>
              <a:rPr lang="en-US" dirty="0"/>
              <a:t>Alcohol misuse</a:t>
            </a:r>
          </a:p>
          <a:p>
            <a:pPr marL="457200" indent="-457200">
              <a:buAutoNum type="alphaUcPeriod"/>
            </a:pPr>
            <a:r>
              <a:rPr lang="en-US" dirty="0"/>
              <a:t>Male gender</a:t>
            </a:r>
          </a:p>
          <a:p>
            <a:pPr marL="457200" indent="-457200">
              <a:buAutoNum type="alphaUcPeriod"/>
            </a:pPr>
            <a:r>
              <a:rPr lang="en-US" dirty="0"/>
              <a:t>Previous DSH</a:t>
            </a:r>
          </a:p>
          <a:p>
            <a:pPr marL="457200" indent="-457200">
              <a:buAutoNum type="alphaUcPeriod"/>
            </a:pPr>
            <a:r>
              <a:rPr lang="en-US" dirty="0"/>
              <a:t>Younger age of onset</a:t>
            </a:r>
          </a:p>
        </p:txBody>
      </p:sp>
    </p:spTree>
    <p:extLst>
      <p:ext uri="{BB962C8B-B14F-4D97-AF65-F5344CB8AC3E}">
        <p14:creationId xmlns:p14="http://schemas.microsoft.com/office/powerpoint/2010/main" val="228759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4" end="4"/>
                                            </p:txEl>
                                          </p:spTgt>
                                        </p:tgtEl>
                                        <p:attrNameLst>
                                          <p:attrName>style.fontStyle</p:attrName>
                                        </p:attrNameLst>
                                      </p:cBhvr>
                                      <p:to>
                                        <p:strVal val="normal"/>
                                      </p:to>
                                    </p:set>
                                    <p:set>
                                      <p:cBhvr override="childStyle">
                                        <p:cTn id="7" dur="indefinite"/>
                                        <p:tgtEl>
                                          <p:spTgt spid="4">
                                            <p:txEl>
                                              <p:pRg st="4" end="4"/>
                                            </p:txEl>
                                          </p:spTgt>
                                        </p:tgtEl>
                                        <p:attrNameLst>
                                          <p:attrName>style.fontWeight</p:attrName>
                                        </p:attrNameLst>
                                      </p:cBhvr>
                                      <p:to>
                                        <p:strVal val="bold"/>
                                      </p:to>
                                    </p:set>
                                    <p:set>
                                      <p:cBhvr override="childStyle">
                                        <p:cTn id="8" dur="indefinite"/>
                                        <p:tgtEl>
                                          <p:spTgt spid="4">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Suicide and Self-harm</a:t>
            </a:r>
          </a:p>
        </p:txBody>
      </p:sp>
      <p:sp>
        <p:nvSpPr>
          <p:cNvPr id="3" name="Subtitle 2"/>
          <p:cNvSpPr>
            <a:spLocks noGrp="1"/>
          </p:cNvSpPr>
          <p:nvPr>
            <p:ph type="subTitle" idx="1"/>
          </p:nvPr>
        </p:nvSpPr>
        <p:spPr/>
        <p:txBody>
          <a:bodyPr/>
          <a:lstStyle/>
          <a:p>
            <a:r>
              <a:rPr lang="en-US" dirty="0"/>
              <a:t>MCQ</a:t>
            </a:r>
          </a:p>
        </p:txBody>
      </p:sp>
      <p:sp>
        <p:nvSpPr>
          <p:cNvPr id="4" name="Text Placeholder 3"/>
          <p:cNvSpPr>
            <a:spLocks noGrp="1"/>
          </p:cNvSpPr>
          <p:nvPr>
            <p:ph type="body" sz="quarter" idx="13"/>
          </p:nvPr>
        </p:nvSpPr>
        <p:spPr>
          <a:xfrm>
            <a:off x="457200" y="2390773"/>
            <a:ext cx="7839075" cy="3285408"/>
          </a:xfrm>
        </p:spPr>
        <p:txBody>
          <a:bodyPr/>
          <a:lstStyle/>
          <a:p>
            <a:pPr marL="0" indent="0">
              <a:buNone/>
            </a:pPr>
            <a:r>
              <a:rPr lang="en-GB" b="1" dirty="0"/>
              <a:t>4. Which of the following is associated with suicide in patients with schizophrenia?</a:t>
            </a:r>
          </a:p>
          <a:p>
            <a:pPr marL="0" indent="0">
              <a:buNone/>
            </a:pPr>
            <a:endParaRPr lang="en-GB" b="1" dirty="0"/>
          </a:p>
          <a:p>
            <a:pPr marL="457200" indent="-457200">
              <a:buAutoNum type="alphaUcPeriod"/>
            </a:pPr>
            <a:r>
              <a:rPr lang="en-GB" dirty="0" err="1"/>
              <a:t>Akathisia</a:t>
            </a:r>
            <a:endParaRPr lang="en-GB" dirty="0"/>
          </a:p>
          <a:p>
            <a:pPr marL="457200" indent="-457200">
              <a:buAutoNum type="alphaUcPeriod"/>
            </a:pPr>
            <a:r>
              <a:rPr lang="en-GB" dirty="0"/>
              <a:t>Older patient</a:t>
            </a:r>
          </a:p>
          <a:p>
            <a:pPr marL="457200" indent="-457200">
              <a:buAutoNum type="alphaUcPeriod"/>
            </a:pPr>
            <a:r>
              <a:rPr lang="en-GB" dirty="0"/>
              <a:t>Poor </a:t>
            </a:r>
            <a:r>
              <a:rPr lang="en-GB" dirty="0" err="1"/>
              <a:t>premorbid</a:t>
            </a:r>
            <a:r>
              <a:rPr lang="en-GB" dirty="0"/>
              <a:t> functioning</a:t>
            </a:r>
          </a:p>
          <a:p>
            <a:pPr marL="457200" indent="-457200">
              <a:buAutoNum type="alphaUcPeriod"/>
            </a:pPr>
            <a:r>
              <a:rPr lang="en-GB" dirty="0"/>
              <a:t>Short duration of illness</a:t>
            </a:r>
          </a:p>
          <a:p>
            <a:pPr marL="457200" indent="-457200">
              <a:buAutoNum type="alphaUcPeriod"/>
            </a:pPr>
            <a:r>
              <a:rPr lang="en-GB" dirty="0"/>
              <a:t>Presence of positive symptoms</a:t>
            </a:r>
            <a:endParaRPr lang="en-US" dirty="0"/>
          </a:p>
        </p:txBody>
      </p:sp>
    </p:spTree>
    <p:extLst>
      <p:ext uri="{BB962C8B-B14F-4D97-AF65-F5344CB8AC3E}">
        <p14:creationId xmlns:p14="http://schemas.microsoft.com/office/powerpoint/2010/main" val="228759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2" end="2"/>
                                            </p:txEl>
                                          </p:spTgt>
                                        </p:tgtEl>
                                        <p:attrNameLst>
                                          <p:attrName>style.fontStyle</p:attrName>
                                        </p:attrNameLst>
                                      </p:cBhvr>
                                      <p:to>
                                        <p:strVal val="normal"/>
                                      </p:to>
                                    </p:set>
                                    <p:set>
                                      <p:cBhvr override="childStyle">
                                        <p:cTn id="7" dur="indefinite"/>
                                        <p:tgtEl>
                                          <p:spTgt spid="4">
                                            <p:txEl>
                                              <p:pRg st="2" end="2"/>
                                            </p:txEl>
                                          </p:spTgt>
                                        </p:tgtEl>
                                        <p:attrNameLst>
                                          <p:attrName>style.fontWeight</p:attrName>
                                        </p:attrNameLst>
                                      </p:cBhvr>
                                      <p:to>
                                        <p:strVal val="bold"/>
                                      </p:to>
                                    </p:set>
                                    <p:set>
                                      <p:cBhvr override="childStyle">
                                        <p:cTn id="8" dur="indefinite"/>
                                        <p:tgtEl>
                                          <p:spTgt spid="4">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Suicide and Self-harm</a:t>
            </a:r>
            <a:endParaRPr lang="en-GB" dirty="0"/>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3"/>
          </p:nvPr>
        </p:nvSpPr>
        <p:spPr>
          <a:xfrm>
            <a:off x="457200" y="2969104"/>
            <a:ext cx="7839075" cy="2457450"/>
          </a:xfrm>
        </p:spPr>
        <p:txBody>
          <a:bodyPr/>
          <a:lstStyle/>
          <a:p>
            <a:pPr marL="0" indent="0" algn="ctr">
              <a:buNone/>
            </a:pPr>
            <a:r>
              <a:rPr lang="en-GB" dirty="0"/>
              <a:t>Any Questions?</a:t>
            </a:r>
          </a:p>
          <a:p>
            <a:pPr marL="0" indent="0" algn="ctr">
              <a:buNone/>
            </a:pPr>
            <a:endParaRPr lang="en-GB" dirty="0"/>
          </a:p>
          <a:p>
            <a:pPr marL="0" indent="0" algn="ctr">
              <a:buNone/>
            </a:pPr>
            <a:r>
              <a:rPr lang="en-GB" dirty="0"/>
              <a:t>Thank you. </a:t>
            </a:r>
          </a:p>
        </p:txBody>
      </p:sp>
    </p:spTree>
    <p:extLst>
      <p:ext uri="{BB962C8B-B14F-4D97-AF65-F5344CB8AC3E}">
        <p14:creationId xmlns:p14="http://schemas.microsoft.com/office/powerpoint/2010/main" val="2726375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a:t>
            </a:r>
            <a:r>
              <a:rPr lang="en-GB" dirty="0">
                <a:latin typeface="Arial" charset="0"/>
                <a:ea typeface="Arial" charset="0"/>
                <a:cs typeface="Arial" charset="0"/>
              </a:rPr>
              <a:t>Suicide &amp; Self-harm</a:t>
            </a:r>
            <a:endParaRPr lang="en-US" dirty="0"/>
          </a:p>
        </p:txBody>
      </p:sp>
      <p:sp>
        <p:nvSpPr>
          <p:cNvPr id="3" name="Subtitle 2"/>
          <p:cNvSpPr>
            <a:spLocks noGrp="1"/>
          </p:cNvSpPr>
          <p:nvPr>
            <p:ph type="subTitle" idx="1"/>
          </p:nvPr>
        </p:nvSpPr>
        <p:spPr>
          <a:xfrm>
            <a:off x="457200" y="1514474"/>
            <a:ext cx="6400800" cy="581025"/>
          </a:xfrm>
        </p:spPr>
        <p:txBody>
          <a:bodyPr/>
          <a:lstStyle/>
          <a:p>
            <a:r>
              <a:rPr lang="en-US" dirty="0"/>
              <a:t>Expert Led Session</a:t>
            </a:r>
          </a:p>
        </p:txBody>
      </p:sp>
      <p:sp>
        <p:nvSpPr>
          <p:cNvPr id="4" name="Text Placeholder 3"/>
          <p:cNvSpPr>
            <a:spLocks noGrp="1"/>
          </p:cNvSpPr>
          <p:nvPr>
            <p:ph type="body" sz="quarter" idx="13"/>
          </p:nvPr>
        </p:nvSpPr>
        <p:spPr>
          <a:xfrm>
            <a:off x="457200" y="2486024"/>
            <a:ext cx="7839075" cy="3138261"/>
          </a:xfrm>
        </p:spPr>
        <p:txBody>
          <a:bodyPr/>
          <a:lstStyle/>
          <a:p>
            <a:pPr marL="0" indent="0" algn="ctr">
              <a:buNone/>
            </a:pPr>
            <a:endParaRPr lang="en-US" dirty="0"/>
          </a:p>
          <a:p>
            <a:pPr marL="0" indent="0" algn="ctr">
              <a:buNone/>
            </a:pPr>
            <a:r>
              <a:rPr lang="en-GB" sz="4000" b="1" dirty="0">
                <a:solidFill>
                  <a:srgbClr val="000000"/>
                </a:solidFill>
              </a:rPr>
              <a:t>Self-Harm and Suicide:</a:t>
            </a:r>
            <a:br>
              <a:rPr lang="en-GB" sz="4000" b="1" dirty="0">
                <a:solidFill>
                  <a:srgbClr val="000000"/>
                </a:solidFill>
              </a:rPr>
            </a:br>
            <a:r>
              <a:rPr lang="en-GB" sz="2800" b="1" dirty="0">
                <a:solidFill>
                  <a:srgbClr val="000000"/>
                </a:solidFill>
              </a:rPr>
              <a:t>Comprehensive Risk Assessment </a:t>
            </a:r>
            <a:endParaRPr lang="en-GB" sz="1600" dirty="0"/>
          </a:p>
          <a:p>
            <a:pPr marL="0" indent="0">
              <a:buNone/>
            </a:pPr>
            <a:r>
              <a:rPr lang="en-US" dirty="0"/>
              <a:t>                                  </a:t>
            </a:r>
          </a:p>
        </p:txBody>
      </p:sp>
    </p:spTree>
    <p:extLst>
      <p:ext uri="{BB962C8B-B14F-4D97-AF65-F5344CB8AC3E}">
        <p14:creationId xmlns:p14="http://schemas.microsoft.com/office/powerpoint/2010/main" val="387191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1137"/>
            <a:ext cx="7772400" cy="679449"/>
          </a:xfrm>
        </p:spPr>
        <p:txBody>
          <a:bodyPr/>
          <a:lstStyle/>
          <a:p>
            <a:r>
              <a:rPr lang="en-GB" dirty="0"/>
              <a:t>Contents</a:t>
            </a:r>
          </a:p>
        </p:txBody>
      </p:sp>
      <p:sp>
        <p:nvSpPr>
          <p:cNvPr id="4" name="Text Placeholder 3"/>
          <p:cNvSpPr>
            <a:spLocks noGrp="1"/>
          </p:cNvSpPr>
          <p:nvPr>
            <p:ph type="body" sz="quarter" idx="13"/>
          </p:nvPr>
        </p:nvSpPr>
        <p:spPr>
          <a:xfrm>
            <a:off x="457200" y="1270661"/>
            <a:ext cx="7839075" cy="4868882"/>
          </a:xfrm>
        </p:spPr>
        <p:txBody>
          <a:bodyPr/>
          <a:lstStyle/>
          <a:p>
            <a:pPr marL="234950" indent="-234950"/>
            <a:r>
              <a:rPr lang="en-GB" altLang="en-US" sz="2000" dirty="0"/>
              <a:t>What is risk?</a:t>
            </a:r>
          </a:p>
          <a:p>
            <a:pPr marL="234950" indent="-234950"/>
            <a:r>
              <a:rPr lang="en-GB" altLang="en-US" sz="2000" dirty="0"/>
              <a:t>Accuracy in assessing risk</a:t>
            </a:r>
          </a:p>
          <a:p>
            <a:pPr marL="234950" indent="-234950"/>
            <a:r>
              <a:rPr lang="en-GB" altLang="en-US" sz="2000" dirty="0"/>
              <a:t>Approaches to assessing risk</a:t>
            </a:r>
          </a:p>
          <a:p>
            <a:pPr marL="234950" indent="-234950"/>
            <a:r>
              <a:rPr lang="en-GB" altLang="en-US" sz="2000" dirty="0"/>
              <a:t>A general framework for risk assessment</a:t>
            </a:r>
          </a:p>
          <a:p>
            <a:pPr marL="234950" indent="-234950"/>
            <a:r>
              <a:rPr lang="en-GB" altLang="en-US" sz="2000" dirty="0"/>
              <a:t>Overcoming common pitfalls</a:t>
            </a:r>
          </a:p>
          <a:p>
            <a:pPr marL="234950" indent="-234950"/>
            <a:r>
              <a:rPr lang="en-GB" altLang="en-US" sz="2000" dirty="0"/>
              <a:t>MCQs</a:t>
            </a:r>
            <a:endParaRPr lang="en-US" altLang="en-US" sz="2000" dirty="0"/>
          </a:p>
          <a:p>
            <a:pPr marL="234950" indent="-234950"/>
            <a:endParaRPr lang="en-US" altLang="en-US" sz="2000" dirty="0"/>
          </a:p>
          <a:p>
            <a:endParaRPr lang="en-GB" sz="2000" dirty="0"/>
          </a:p>
          <a:p>
            <a:endParaRPr lang="en-GB" sz="2000" dirty="0"/>
          </a:p>
        </p:txBody>
      </p:sp>
    </p:spTree>
    <p:extLst>
      <p:ext uri="{BB962C8B-B14F-4D97-AF65-F5344CB8AC3E}">
        <p14:creationId xmlns:p14="http://schemas.microsoft.com/office/powerpoint/2010/main" val="2019581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1137"/>
            <a:ext cx="7772400" cy="679449"/>
          </a:xfrm>
        </p:spPr>
        <p:txBody>
          <a:bodyPr/>
          <a:lstStyle/>
          <a:p>
            <a:r>
              <a:rPr lang="en-GB" dirty="0"/>
              <a:t>What is Risk?</a:t>
            </a:r>
          </a:p>
        </p:txBody>
      </p:sp>
      <p:grpSp>
        <p:nvGrpSpPr>
          <p:cNvPr id="5" name="Group 4"/>
          <p:cNvGrpSpPr/>
          <p:nvPr/>
        </p:nvGrpSpPr>
        <p:grpSpPr>
          <a:xfrm>
            <a:off x="1817370" y="1420779"/>
            <a:ext cx="5372100" cy="1265271"/>
            <a:chOff x="5725886" y="1419225"/>
            <a:chExt cx="3004457" cy="1631168"/>
          </a:xfrm>
        </p:grpSpPr>
        <p:sp>
          <p:nvSpPr>
            <p:cNvPr id="6" name="Round Diagonal Corner Rectangle 5"/>
            <p:cNvSpPr/>
            <p:nvPr/>
          </p:nvSpPr>
          <p:spPr>
            <a:xfrm>
              <a:off x="5725886" y="1419225"/>
              <a:ext cx="3004457" cy="1631168"/>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 name="Text Placeholder 3"/>
            <p:cNvSpPr txBox="1">
              <a:spLocks/>
            </p:cNvSpPr>
            <p:nvPr/>
          </p:nvSpPr>
          <p:spPr>
            <a:xfrm>
              <a:off x="5725886" y="1419226"/>
              <a:ext cx="3004457" cy="149801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Dictionary Definition</a:t>
              </a:r>
            </a:p>
            <a:p>
              <a:pPr marL="0" indent="0" algn="ctr">
                <a:buNone/>
              </a:pPr>
              <a:r>
                <a:rPr lang="en-US" sz="1600" b="1" i="1" dirty="0">
                  <a:solidFill>
                    <a:schemeClr val="accent6">
                      <a:lumMod val="75000"/>
                    </a:schemeClr>
                  </a:solidFill>
                  <a:latin typeface="Arial Narrow" panose="020B0606020202030204" pitchFamily="34" charset="0"/>
                </a:rPr>
                <a:t>Oxford English Dictionary</a:t>
              </a:r>
            </a:p>
            <a:p>
              <a:pPr marL="0" indent="0" algn="ctr">
                <a:buNone/>
              </a:pPr>
              <a:r>
                <a:rPr lang="en-US" sz="1600" dirty="0">
                  <a:latin typeface="Arial Narrow" panose="020B0606020202030204" pitchFamily="34" charset="0"/>
                </a:rPr>
                <a:t>(n): a situation involving exposure to danger</a:t>
              </a:r>
            </a:p>
            <a:p>
              <a:pPr marL="0" indent="0" algn="ctr">
                <a:buNone/>
              </a:pPr>
              <a:r>
                <a:rPr lang="en-US" sz="1600" dirty="0">
                  <a:latin typeface="Arial Narrow" panose="020B0606020202030204" pitchFamily="34" charset="0"/>
                </a:rPr>
                <a:t>(v): expose (someone or something valued) to danger, harm, loss</a:t>
              </a:r>
            </a:p>
          </p:txBody>
        </p:sp>
      </p:grpSp>
      <p:grpSp>
        <p:nvGrpSpPr>
          <p:cNvPr id="9" name="Group 8"/>
          <p:cNvGrpSpPr/>
          <p:nvPr/>
        </p:nvGrpSpPr>
        <p:grpSpPr>
          <a:xfrm>
            <a:off x="1833521" y="2936243"/>
            <a:ext cx="5372100" cy="744217"/>
            <a:chOff x="5725886" y="1419225"/>
            <a:chExt cx="3004457" cy="959433"/>
          </a:xfrm>
        </p:grpSpPr>
        <p:sp>
          <p:nvSpPr>
            <p:cNvPr id="10" name="Round Diagonal Corner Rectangle 9"/>
            <p:cNvSpPr/>
            <p:nvPr/>
          </p:nvSpPr>
          <p:spPr>
            <a:xfrm>
              <a:off x="5725886" y="1419225"/>
              <a:ext cx="3004457" cy="95943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1" name="Text Placeholder 3"/>
            <p:cNvSpPr txBox="1">
              <a:spLocks/>
            </p:cNvSpPr>
            <p:nvPr/>
          </p:nvSpPr>
          <p:spPr>
            <a:xfrm>
              <a:off x="5725886" y="1419226"/>
              <a:ext cx="2995424" cy="95943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Definition in Statistics</a:t>
              </a:r>
            </a:p>
            <a:p>
              <a:pPr marL="0" indent="0" algn="ctr">
                <a:buNone/>
              </a:pPr>
              <a:r>
                <a:rPr lang="en-US" sz="1600" dirty="0">
                  <a:latin typeface="Arial Narrow" panose="020B0606020202030204" pitchFamily="34" charset="0"/>
                </a:rPr>
                <a:t>The probability of something happening</a:t>
              </a:r>
            </a:p>
          </p:txBody>
        </p:sp>
      </p:grpSp>
      <p:grpSp>
        <p:nvGrpSpPr>
          <p:cNvPr id="12" name="Group 11"/>
          <p:cNvGrpSpPr/>
          <p:nvPr/>
        </p:nvGrpSpPr>
        <p:grpSpPr>
          <a:xfrm>
            <a:off x="3091815" y="4178242"/>
            <a:ext cx="2823210" cy="340357"/>
            <a:chOff x="5725886" y="1419225"/>
            <a:chExt cx="3004457" cy="438783"/>
          </a:xfrm>
        </p:grpSpPr>
        <p:sp>
          <p:nvSpPr>
            <p:cNvPr id="13" name="Round Diagonal Corner Rectangle 12"/>
            <p:cNvSpPr/>
            <p:nvPr/>
          </p:nvSpPr>
          <p:spPr>
            <a:xfrm>
              <a:off x="5725886" y="1419225"/>
              <a:ext cx="3004457" cy="43878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4" name="Text Placeholder 3"/>
            <p:cNvSpPr txBox="1">
              <a:spLocks/>
            </p:cNvSpPr>
            <p:nvPr/>
          </p:nvSpPr>
          <p:spPr>
            <a:xfrm>
              <a:off x="5725886" y="1419226"/>
              <a:ext cx="2995424" cy="43878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Risk Assessment</a:t>
              </a:r>
            </a:p>
          </p:txBody>
        </p:sp>
      </p:grpSp>
      <p:grpSp>
        <p:nvGrpSpPr>
          <p:cNvPr id="15" name="Group 14"/>
          <p:cNvGrpSpPr/>
          <p:nvPr/>
        </p:nvGrpSpPr>
        <p:grpSpPr>
          <a:xfrm>
            <a:off x="535305" y="4667128"/>
            <a:ext cx="1922145" cy="636392"/>
            <a:chOff x="5725886" y="1419225"/>
            <a:chExt cx="3004457" cy="438783"/>
          </a:xfrm>
        </p:grpSpPr>
        <p:sp>
          <p:nvSpPr>
            <p:cNvPr id="16" name="Round Diagonal Corner Rectangle 15"/>
            <p:cNvSpPr/>
            <p:nvPr/>
          </p:nvSpPr>
          <p:spPr>
            <a:xfrm>
              <a:off x="5725886" y="1419225"/>
              <a:ext cx="3004457" cy="43878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7" name="Text Placeholder 3"/>
            <p:cNvSpPr txBox="1">
              <a:spLocks/>
            </p:cNvSpPr>
            <p:nvPr/>
          </p:nvSpPr>
          <p:spPr>
            <a:xfrm>
              <a:off x="5725886" y="1419226"/>
              <a:ext cx="2995424" cy="43878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Arial Narrow" panose="020B0606020202030204" pitchFamily="34" charset="0"/>
                </a:rPr>
                <a:t>What is the outcome to be prevented?</a:t>
              </a:r>
            </a:p>
          </p:txBody>
        </p:sp>
      </p:grpSp>
      <p:grpSp>
        <p:nvGrpSpPr>
          <p:cNvPr id="18" name="Group 17"/>
          <p:cNvGrpSpPr/>
          <p:nvPr/>
        </p:nvGrpSpPr>
        <p:grpSpPr>
          <a:xfrm>
            <a:off x="2604071" y="4672566"/>
            <a:ext cx="1922145" cy="636392"/>
            <a:chOff x="5725886" y="1419225"/>
            <a:chExt cx="3004457" cy="438783"/>
          </a:xfrm>
        </p:grpSpPr>
        <p:sp>
          <p:nvSpPr>
            <p:cNvPr id="19" name="Round Diagonal Corner Rectangle 18"/>
            <p:cNvSpPr/>
            <p:nvPr/>
          </p:nvSpPr>
          <p:spPr>
            <a:xfrm>
              <a:off x="5725886" y="1419225"/>
              <a:ext cx="3004457" cy="43878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0" name="Text Placeholder 3"/>
            <p:cNvSpPr txBox="1">
              <a:spLocks/>
            </p:cNvSpPr>
            <p:nvPr/>
          </p:nvSpPr>
          <p:spPr>
            <a:xfrm>
              <a:off x="5725886" y="1419226"/>
              <a:ext cx="2995424" cy="43878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Arial Narrow" panose="020B0606020202030204" pitchFamily="34" charset="0"/>
                </a:rPr>
                <a:t>How severe will it be if it occurs?</a:t>
              </a:r>
            </a:p>
          </p:txBody>
        </p:sp>
      </p:grpSp>
      <p:grpSp>
        <p:nvGrpSpPr>
          <p:cNvPr id="21" name="Group 20"/>
          <p:cNvGrpSpPr/>
          <p:nvPr/>
        </p:nvGrpSpPr>
        <p:grpSpPr>
          <a:xfrm>
            <a:off x="4667058" y="4672566"/>
            <a:ext cx="1922145" cy="636392"/>
            <a:chOff x="5725886" y="1419225"/>
            <a:chExt cx="3004457" cy="438783"/>
          </a:xfrm>
        </p:grpSpPr>
        <p:sp>
          <p:nvSpPr>
            <p:cNvPr id="22" name="Round Diagonal Corner Rectangle 21"/>
            <p:cNvSpPr/>
            <p:nvPr/>
          </p:nvSpPr>
          <p:spPr>
            <a:xfrm>
              <a:off x="5725886" y="1419225"/>
              <a:ext cx="3004457" cy="43878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3" name="Text Placeholder 3"/>
            <p:cNvSpPr txBox="1">
              <a:spLocks/>
            </p:cNvSpPr>
            <p:nvPr/>
          </p:nvSpPr>
          <p:spPr>
            <a:xfrm>
              <a:off x="5725886" y="1419226"/>
              <a:ext cx="2995424" cy="43878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Arial Narrow" panose="020B0606020202030204" pitchFamily="34" charset="0"/>
                </a:rPr>
                <a:t>How soon is it expected to occur?</a:t>
              </a:r>
            </a:p>
          </p:txBody>
        </p:sp>
      </p:grpSp>
      <p:grpSp>
        <p:nvGrpSpPr>
          <p:cNvPr id="24" name="Group 23"/>
          <p:cNvGrpSpPr/>
          <p:nvPr/>
        </p:nvGrpSpPr>
        <p:grpSpPr>
          <a:xfrm>
            <a:off x="6735824" y="4678004"/>
            <a:ext cx="1922145" cy="636392"/>
            <a:chOff x="5725886" y="1419225"/>
            <a:chExt cx="3004457" cy="438783"/>
          </a:xfrm>
        </p:grpSpPr>
        <p:sp>
          <p:nvSpPr>
            <p:cNvPr id="25" name="Round Diagonal Corner Rectangle 24"/>
            <p:cNvSpPr/>
            <p:nvPr/>
          </p:nvSpPr>
          <p:spPr>
            <a:xfrm>
              <a:off x="5725886" y="1419225"/>
              <a:ext cx="3004457" cy="438783"/>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6" name="Text Placeholder 3"/>
            <p:cNvSpPr txBox="1">
              <a:spLocks/>
            </p:cNvSpPr>
            <p:nvPr/>
          </p:nvSpPr>
          <p:spPr>
            <a:xfrm>
              <a:off x="5725886" y="1419226"/>
              <a:ext cx="2995424" cy="43878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Arial Narrow" panose="020B0606020202030204" pitchFamily="34" charset="0"/>
                </a:rPr>
                <a:t>How likely is it that it will occur?</a:t>
              </a:r>
            </a:p>
          </p:txBody>
        </p:sp>
      </p:grpSp>
    </p:spTree>
    <p:extLst>
      <p:ext uri="{BB962C8B-B14F-4D97-AF65-F5344CB8AC3E}">
        <p14:creationId xmlns:p14="http://schemas.microsoft.com/office/powerpoint/2010/main" val="253455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1137"/>
            <a:ext cx="7772400" cy="679449"/>
          </a:xfrm>
        </p:spPr>
        <p:txBody>
          <a:bodyPr/>
          <a:lstStyle/>
          <a:p>
            <a:r>
              <a:rPr lang="en-GB" dirty="0"/>
              <a:t>How accurate are we?</a:t>
            </a:r>
          </a:p>
        </p:txBody>
      </p:sp>
      <p:grpSp>
        <p:nvGrpSpPr>
          <p:cNvPr id="27" name="Group 26"/>
          <p:cNvGrpSpPr/>
          <p:nvPr/>
        </p:nvGrpSpPr>
        <p:grpSpPr>
          <a:xfrm>
            <a:off x="1920240" y="4423409"/>
            <a:ext cx="5372100" cy="607057"/>
            <a:chOff x="5725886" y="1419225"/>
            <a:chExt cx="3004457" cy="782608"/>
          </a:xfrm>
        </p:grpSpPr>
        <p:sp>
          <p:nvSpPr>
            <p:cNvPr id="28" name="Round Diagonal Corner Rectangle 27"/>
            <p:cNvSpPr/>
            <p:nvPr/>
          </p:nvSpPr>
          <p:spPr>
            <a:xfrm>
              <a:off x="5725886" y="1419225"/>
              <a:ext cx="3004457" cy="782608"/>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9" name="Text Placeholder 3"/>
            <p:cNvSpPr txBox="1">
              <a:spLocks/>
            </p:cNvSpPr>
            <p:nvPr/>
          </p:nvSpPr>
          <p:spPr>
            <a:xfrm>
              <a:off x="5725886" y="1419226"/>
              <a:ext cx="2995424" cy="78260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‘Psychiatry is not an exact science…’</a:t>
              </a:r>
            </a:p>
            <a:p>
              <a:pPr marL="0" indent="0" algn="r">
                <a:buNone/>
              </a:pPr>
              <a:r>
                <a:rPr lang="en-US" sz="1200" dirty="0">
                  <a:latin typeface="Arial Narrow" panose="020B0606020202030204" pitchFamily="34" charset="0"/>
                </a:rPr>
                <a:t>R (B) v Ashworth Hospital Authority (2005)</a:t>
              </a:r>
              <a:endParaRPr lang="en-US" sz="1100" dirty="0">
                <a:latin typeface="Arial Narrow" panose="020B0606020202030204" pitchFamily="34" charset="0"/>
              </a:endParaRPr>
            </a:p>
          </p:txBody>
        </p:sp>
      </p:grpSp>
      <p:sp>
        <p:nvSpPr>
          <p:cNvPr id="31" name="Round Diagonal Corner Rectangle 30"/>
          <p:cNvSpPr/>
          <p:nvPr/>
        </p:nvSpPr>
        <p:spPr>
          <a:xfrm>
            <a:off x="1226819" y="1421915"/>
            <a:ext cx="3116580" cy="2592066"/>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30" name="Picture 21" descr="Michael Fish presenting weather in 1989"/>
          <p:cNvPicPr>
            <a:picLocks noChangeAspect="1" noChangeArrowheads="1"/>
          </p:cNvPicPr>
          <p:nvPr/>
        </p:nvPicPr>
        <p:blipFill>
          <a:blip r:embed="rId3">
            <a:extLst>
              <a:ext uri="{28A0092B-C50C-407E-A947-70E740481C1C}">
                <a14:useLocalDpi xmlns:a14="http://schemas.microsoft.com/office/drawing/2010/main" val="0"/>
              </a:ext>
            </a:extLst>
          </a:blip>
          <a:srcRect l="2051" r="15924"/>
          <a:stretch>
            <a:fillRect/>
          </a:stretch>
        </p:blipFill>
        <p:spPr bwMode="auto">
          <a:xfrm>
            <a:off x="1353502" y="1561294"/>
            <a:ext cx="2879725"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Placeholder 3"/>
          <p:cNvSpPr txBox="1">
            <a:spLocks/>
          </p:cNvSpPr>
          <p:nvPr/>
        </p:nvSpPr>
        <p:spPr>
          <a:xfrm>
            <a:off x="1226820" y="3546304"/>
            <a:ext cx="3116580" cy="46767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100" dirty="0">
                <a:latin typeface="Arial Narrow" panose="020B0606020202030204" pitchFamily="34" charset="0"/>
              </a:rPr>
              <a:t>Michael Fish, meteorologist </a:t>
            </a:r>
          </a:p>
          <a:p>
            <a:pPr marL="0" indent="0" algn="ctr">
              <a:buNone/>
            </a:pPr>
            <a:r>
              <a:rPr lang="en-US" sz="1100" dirty="0">
                <a:latin typeface="Arial Narrow" panose="020B0606020202030204" pitchFamily="34" charset="0"/>
              </a:rPr>
              <a:t>37% accuracy of prediction of 7-day weather forecast</a:t>
            </a:r>
          </a:p>
        </p:txBody>
      </p:sp>
      <p:sp>
        <p:nvSpPr>
          <p:cNvPr id="33" name="TextBox 32"/>
          <p:cNvSpPr txBox="1"/>
          <p:nvPr/>
        </p:nvSpPr>
        <p:spPr>
          <a:xfrm>
            <a:off x="160020" y="6316325"/>
            <a:ext cx="7646670" cy="215444"/>
          </a:xfrm>
          <a:prstGeom prst="rect">
            <a:avLst/>
          </a:prstGeom>
          <a:noFill/>
        </p:spPr>
        <p:txBody>
          <a:bodyPr wrap="square" rtlCol="0">
            <a:spAutoFit/>
          </a:bodyPr>
          <a:lstStyle/>
          <a:p>
            <a:r>
              <a:rPr lang="en-GB" sz="800" i="1" dirty="0"/>
              <a:t>How accurate are weather forecasts? [https://weather.slimyhorror.com/]</a:t>
            </a:r>
          </a:p>
        </p:txBody>
      </p:sp>
      <p:sp>
        <p:nvSpPr>
          <p:cNvPr id="34" name="Round Diagonal Corner Rectangle 33"/>
          <p:cNvSpPr/>
          <p:nvPr/>
        </p:nvSpPr>
        <p:spPr>
          <a:xfrm>
            <a:off x="4989928" y="1418258"/>
            <a:ext cx="3116580" cy="2592066"/>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6" name="Text Placeholder 3"/>
          <p:cNvSpPr txBox="1">
            <a:spLocks/>
          </p:cNvSpPr>
          <p:nvPr/>
        </p:nvSpPr>
        <p:spPr>
          <a:xfrm>
            <a:off x="4989929" y="3542647"/>
            <a:ext cx="3116580" cy="46767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100" dirty="0">
                <a:latin typeface="Arial Narrow" panose="020B0606020202030204" pitchFamily="34" charset="0"/>
              </a:rPr>
              <a:t>Paul the Octopus </a:t>
            </a:r>
          </a:p>
          <a:p>
            <a:pPr marL="0" indent="0" algn="ctr">
              <a:buNone/>
            </a:pPr>
            <a:r>
              <a:rPr lang="en-US" sz="1100" dirty="0">
                <a:latin typeface="Arial Narrow" panose="020B0606020202030204" pitchFamily="34" charset="0"/>
              </a:rPr>
              <a:t>85.7% accuracy of prediction of World Cup results</a:t>
            </a:r>
          </a:p>
        </p:txBody>
      </p:sp>
      <p:pic>
        <p:nvPicPr>
          <p:cNvPr id="37" name="Picture 23" descr="Image result for paul the octopus"/>
          <p:cNvPicPr>
            <a:picLocks noChangeAspect="1" noChangeArrowheads="1"/>
          </p:cNvPicPr>
          <p:nvPr/>
        </p:nvPicPr>
        <p:blipFill>
          <a:blip r:embed="rId4">
            <a:extLst>
              <a:ext uri="{28A0092B-C50C-407E-A947-70E740481C1C}">
                <a14:useLocalDpi xmlns:a14="http://schemas.microsoft.com/office/drawing/2010/main" val="0"/>
              </a:ext>
            </a:extLst>
          </a:blip>
          <a:srcRect l="8163" r="10204"/>
          <a:stretch>
            <a:fillRect/>
          </a:stretch>
        </p:blipFill>
        <p:spPr bwMode="auto">
          <a:xfrm>
            <a:off x="5108355" y="1528875"/>
            <a:ext cx="28797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60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4"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1137"/>
            <a:ext cx="7772400" cy="679449"/>
          </a:xfrm>
        </p:spPr>
        <p:txBody>
          <a:bodyPr/>
          <a:lstStyle/>
          <a:p>
            <a:r>
              <a:rPr lang="en-GB" dirty="0"/>
              <a:t>Types of Uncertainty</a:t>
            </a:r>
          </a:p>
        </p:txBody>
      </p:sp>
      <p:sp>
        <p:nvSpPr>
          <p:cNvPr id="13" name="TextBox 12"/>
          <p:cNvSpPr txBox="1"/>
          <p:nvPr/>
        </p:nvSpPr>
        <p:spPr>
          <a:xfrm>
            <a:off x="160020" y="6316325"/>
            <a:ext cx="7646670" cy="215444"/>
          </a:xfrm>
          <a:prstGeom prst="rect">
            <a:avLst/>
          </a:prstGeom>
          <a:noFill/>
        </p:spPr>
        <p:txBody>
          <a:bodyPr wrap="square" rtlCol="0">
            <a:spAutoFit/>
          </a:bodyPr>
          <a:lstStyle/>
          <a:p>
            <a:r>
              <a:rPr lang="en-GB" sz="800" i="1" dirty="0"/>
              <a:t>Dixon M &amp; </a:t>
            </a:r>
            <a:r>
              <a:rPr lang="en-GB" sz="800" i="1" dirty="0" err="1"/>
              <a:t>Oyebode</a:t>
            </a:r>
            <a:r>
              <a:rPr lang="en-GB" sz="800" i="1" dirty="0"/>
              <a:t> F (2007) Uncertainty and risk assessment. Advances in psychiatric treatment (13): 70-8</a:t>
            </a:r>
          </a:p>
        </p:txBody>
      </p:sp>
      <p:grpSp>
        <p:nvGrpSpPr>
          <p:cNvPr id="14" name="Group 13"/>
          <p:cNvGrpSpPr/>
          <p:nvPr/>
        </p:nvGrpSpPr>
        <p:grpSpPr>
          <a:xfrm>
            <a:off x="884484" y="1981670"/>
            <a:ext cx="3428038" cy="1842158"/>
            <a:chOff x="5725886" y="1419223"/>
            <a:chExt cx="3004457" cy="1270142"/>
          </a:xfrm>
        </p:grpSpPr>
        <p:sp>
          <p:nvSpPr>
            <p:cNvPr id="15" name="Round Diagonal Corner Rectangle 14"/>
            <p:cNvSpPr/>
            <p:nvPr/>
          </p:nvSpPr>
          <p:spPr>
            <a:xfrm>
              <a:off x="5725886" y="1419223"/>
              <a:ext cx="3004457" cy="1270142"/>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6" name="Text Placeholder 3"/>
            <p:cNvSpPr txBox="1">
              <a:spLocks/>
            </p:cNvSpPr>
            <p:nvPr/>
          </p:nvSpPr>
          <p:spPr>
            <a:xfrm>
              <a:off x="5725886" y="1419226"/>
              <a:ext cx="2995425" cy="24738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Illness-related uncertainty</a:t>
              </a:r>
            </a:p>
          </p:txBody>
        </p:sp>
      </p:grpSp>
      <p:graphicFrame>
        <p:nvGraphicFramePr>
          <p:cNvPr id="17" name="Table 16"/>
          <p:cNvGraphicFramePr>
            <a:graphicFrameLocks noGrp="1"/>
          </p:cNvGraphicFramePr>
          <p:nvPr>
            <p:extLst>
              <p:ext uri="{D42A27DB-BD31-4B8C-83A1-F6EECF244321}">
                <p14:modId xmlns:p14="http://schemas.microsoft.com/office/powerpoint/2010/main" val="3141476271"/>
              </p:ext>
            </p:extLst>
          </p:nvPr>
        </p:nvGraphicFramePr>
        <p:xfrm>
          <a:off x="884484" y="2340471"/>
          <a:ext cx="3428037" cy="1483360"/>
        </p:xfrm>
        <a:graphic>
          <a:graphicData uri="http://schemas.openxmlformats.org/drawingml/2006/table">
            <a:tbl>
              <a:tblPr firstRow="1" bandRow="1">
                <a:tableStyleId>{5C22544A-7EE6-4342-B048-85BDC9FD1C3A}</a:tableStyleId>
              </a:tblPr>
              <a:tblGrid>
                <a:gridCol w="3428037">
                  <a:extLst>
                    <a:ext uri="{9D8B030D-6E8A-4147-A177-3AD203B41FA5}">
                      <a16:colId xmlns:a16="http://schemas.microsoft.com/office/drawing/2014/main" val="1867977688"/>
                    </a:ext>
                  </a:extLst>
                </a:gridCol>
              </a:tblGrid>
              <a:tr h="370840">
                <a:tc>
                  <a:txBody>
                    <a:bodyPr/>
                    <a:lstStyle/>
                    <a:p>
                      <a:r>
                        <a:rPr lang="en-GB" sz="1600" b="0" dirty="0">
                          <a:solidFill>
                            <a:schemeClr val="tx1"/>
                          </a:solidFill>
                          <a:latin typeface="Arial Narrow" panose="020B0606020202030204" pitchFamily="34" charset="0"/>
                        </a:rPr>
                        <a:t>Diagnostic uncertainty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60260868"/>
                  </a:ext>
                </a:extLst>
              </a:tr>
              <a:tr h="370840">
                <a:tc>
                  <a:txBody>
                    <a:bodyPr/>
                    <a:lstStyle/>
                    <a:p>
                      <a:r>
                        <a:rPr lang="en-GB" sz="1600" b="0" dirty="0">
                          <a:solidFill>
                            <a:schemeClr val="tx1"/>
                          </a:solidFill>
                          <a:latin typeface="Arial Narrow" panose="020B0606020202030204" pitchFamily="34" charset="0"/>
                        </a:rPr>
                        <a:t>Uncertainty about illness</a:t>
                      </a:r>
                      <a:r>
                        <a:rPr lang="en-GB" sz="1600" b="0" baseline="0" dirty="0">
                          <a:solidFill>
                            <a:schemeClr val="tx1"/>
                          </a:solidFill>
                          <a:latin typeface="Arial Narrow" panose="020B0606020202030204" pitchFamily="34" charset="0"/>
                        </a:rPr>
                        <a:t> severity</a:t>
                      </a:r>
                      <a:endParaRPr lang="en-GB" sz="1600" b="0" dirty="0">
                        <a:solidFill>
                          <a:schemeClr val="tx1"/>
                        </a:solidFill>
                        <a:latin typeface="Arial Narrow" panose="020B0606020202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509013"/>
                  </a:ext>
                </a:extLst>
              </a:tr>
              <a:tr h="370840">
                <a:tc>
                  <a:txBody>
                    <a:bodyPr/>
                    <a:lstStyle/>
                    <a:p>
                      <a:r>
                        <a:rPr lang="en-GB" sz="1600" b="0" dirty="0">
                          <a:solidFill>
                            <a:schemeClr val="tx1"/>
                          </a:solidFill>
                          <a:latin typeface="Arial Narrow" panose="020B0606020202030204" pitchFamily="34" charset="0"/>
                        </a:rPr>
                        <a:t>Uncertainty about cause of behaviour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813787945"/>
                  </a:ext>
                </a:extLst>
              </a:tr>
              <a:tr h="370840">
                <a:tc>
                  <a:txBody>
                    <a:bodyPr/>
                    <a:lstStyle/>
                    <a:p>
                      <a:r>
                        <a:rPr lang="en-GB" sz="1600" b="0" dirty="0">
                          <a:solidFill>
                            <a:schemeClr val="tx1"/>
                          </a:solidFill>
                          <a:latin typeface="Arial Narrow" panose="020B0606020202030204" pitchFamily="34" charset="0"/>
                        </a:rPr>
                        <a:t>Prognostic uncertainty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0830100"/>
                  </a:ext>
                </a:extLst>
              </a:tr>
            </a:tbl>
          </a:graphicData>
        </a:graphic>
      </p:graphicFrame>
      <p:sp>
        <p:nvSpPr>
          <p:cNvPr id="18" name="Text Placeholder 4"/>
          <p:cNvSpPr txBox="1">
            <a:spLocks/>
          </p:cNvSpPr>
          <p:nvPr/>
        </p:nvSpPr>
        <p:spPr>
          <a:xfrm>
            <a:off x="457200" y="1200468"/>
            <a:ext cx="7839075" cy="59404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GB" sz="2000" dirty="0"/>
              <a:t>Types of uncertainty encountered by psychiatrists assessing risk:</a:t>
            </a:r>
          </a:p>
        </p:txBody>
      </p:sp>
      <p:grpSp>
        <p:nvGrpSpPr>
          <p:cNvPr id="19" name="Group 18"/>
          <p:cNvGrpSpPr/>
          <p:nvPr/>
        </p:nvGrpSpPr>
        <p:grpSpPr>
          <a:xfrm>
            <a:off x="4801562" y="1981674"/>
            <a:ext cx="3428038" cy="1842158"/>
            <a:chOff x="5725886" y="1419223"/>
            <a:chExt cx="3004457" cy="1270142"/>
          </a:xfrm>
        </p:grpSpPr>
        <p:sp>
          <p:nvSpPr>
            <p:cNvPr id="20" name="Round Diagonal Corner Rectangle 19"/>
            <p:cNvSpPr/>
            <p:nvPr/>
          </p:nvSpPr>
          <p:spPr>
            <a:xfrm>
              <a:off x="5725886" y="1419223"/>
              <a:ext cx="3004457" cy="1270142"/>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1" name="Text Placeholder 3"/>
            <p:cNvSpPr txBox="1">
              <a:spLocks/>
            </p:cNvSpPr>
            <p:nvPr/>
          </p:nvSpPr>
          <p:spPr>
            <a:xfrm>
              <a:off x="5725886" y="1419226"/>
              <a:ext cx="2995425" cy="24738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Therapeutic uncertainty</a:t>
              </a:r>
            </a:p>
          </p:txBody>
        </p:sp>
      </p:grpSp>
      <p:graphicFrame>
        <p:nvGraphicFramePr>
          <p:cNvPr id="22" name="Table 21"/>
          <p:cNvGraphicFramePr>
            <a:graphicFrameLocks noGrp="1"/>
          </p:cNvGraphicFramePr>
          <p:nvPr>
            <p:extLst>
              <p:ext uri="{D42A27DB-BD31-4B8C-83A1-F6EECF244321}">
                <p14:modId xmlns:p14="http://schemas.microsoft.com/office/powerpoint/2010/main" val="23440025"/>
              </p:ext>
            </p:extLst>
          </p:nvPr>
        </p:nvGraphicFramePr>
        <p:xfrm>
          <a:off x="4801562" y="2340475"/>
          <a:ext cx="3428037" cy="1320800"/>
        </p:xfrm>
        <a:graphic>
          <a:graphicData uri="http://schemas.openxmlformats.org/drawingml/2006/table">
            <a:tbl>
              <a:tblPr firstRow="1" bandRow="1">
                <a:tableStyleId>{5C22544A-7EE6-4342-B048-85BDC9FD1C3A}</a:tableStyleId>
              </a:tblPr>
              <a:tblGrid>
                <a:gridCol w="3428037">
                  <a:extLst>
                    <a:ext uri="{9D8B030D-6E8A-4147-A177-3AD203B41FA5}">
                      <a16:colId xmlns:a16="http://schemas.microsoft.com/office/drawing/2014/main" val="1867977688"/>
                    </a:ext>
                  </a:extLst>
                </a:gridCol>
              </a:tblGrid>
              <a:tr h="370840">
                <a:tc>
                  <a:txBody>
                    <a:bodyPr/>
                    <a:lstStyle/>
                    <a:p>
                      <a:r>
                        <a:rPr lang="en-GB" sz="1600" b="0" dirty="0">
                          <a:solidFill>
                            <a:schemeClr val="tx1"/>
                          </a:solidFill>
                          <a:latin typeface="Arial Narrow" panose="020B0606020202030204" pitchFamily="34" charset="0"/>
                        </a:rPr>
                        <a:t>Uncertainty about treatability of illness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60260868"/>
                  </a:ext>
                </a:extLst>
              </a:tr>
              <a:tr h="370840">
                <a:tc>
                  <a:txBody>
                    <a:bodyPr/>
                    <a:lstStyle/>
                    <a:p>
                      <a:r>
                        <a:rPr lang="en-GB" sz="1600" b="0" dirty="0">
                          <a:solidFill>
                            <a:schemeClr val="tx1"/>
                          </a:solidFill>
                          <a:latin typeface="Arial Narrow" panose="020B0606020202030204" pitchFamily="34" charset="0"/>
                        </a:rPr>
                        <a:t>Uncertainty about patient’s cooperation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509013"/>
                  </a:ext>
                </a:extLst>
              </a:tr>
              <a:tr h="370840">
                <a:tc>
                  <a:txBody>
                    <a:bodyPr/>
                    <a:lstStyle/>
                    <a:p>
                      <a:r>
                        <a:rPr lang="en-GB" sz="1600" b="0" dirty="0">
                          <a:solidFill>
                            <a:schemeClr val="tx1"/>
                          </a:solidFill>
                          <a:latin typeface="Arial Narrow" panose="020B0606020202030204" pitchFamily="34" charset="0"/>
                        </a:rPr>
                        <a:t>Uncertainty about long-term costs of containment decisions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813787945"/>
                  </a:ext>
                </a:extLst>
              </a:tr>
            </a:tbl>
          </a:graphicData>
        </a:graphic>
      </p:graphicFrame>
      <p:grpSp>
        <p:nvGrpSpPr>
          <p:cNvPr id="23" name="Group 22"/>
          <p:cNvGrpSpPr/>
          <p:nvPr/>
        </p:nvGrpSpPr>
        <p:grpSpPr>
          <a:xfrm>
            <a:off x="884484" y="4252361"/>
            <a:ext cx="3428038" cy="1249915"/>
            <a:chOff x="5725886" y="1419223"/>
            <a:chExt cx="3004457" cy="861799"/>
          </a:xfrm>
        </p:grpSpPr>
        <p:sp>
          <p:nvSpPr>
            <p:cNvPr id="24" name="Round Diagonal Corner Rectangle 23"/>
            <p:cNvSpPr/>
            <p:nvPr/>
          </p:nvSpPr>
          <p:spPr>
            <a:xfrm>
              <a:off x="5725886" y="1419223"/>
              <a:ext cx="3004457" cy="861799"/>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25" name="Text Placeholder 3"/>
            <p:cNvSpPr txBox="1">
              <a:spLocks/>
            </p:cNvSpPr>
            <p:nvPr/>
          </p:nvSpPr>
          <p:spPr>
            <a:xfrm>
              <a:off x="5725886" y="1419226"/>
              <a:ext cx="2995425" cy="24738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Evidentiary uncertainty</a:t>
              </a:r>
            </a:p>
          </p:txBody>
        </p:sp>
      </p:grpSp>
      <p:graphicFrame>
        <p:nvGraphicFramePr>
          <p:cNvPr id="26" name="Table 25"/>
          <p:cNvGraphicFramePr>
            <a:graphicFrameLocks noGrp="1"/>
          </p:cNvGraphicFramePr>
          <p:nvPr>
            <p:extLst>
              <p:ext uri="{D42A27DB-BD31-4B8C-83A1-F6EECF244321}">
                <p14:modId xmlns:p14="http://schemas.microsoft.com/office/powerpoint/2010/main" val="4148538452"/>
              </p:ext>
            </p:extLst>
          </p:nvPr>
        </p:nvGraphicFramePr>
        <p:xfrm>
          <a:off x="884484" y="4611162"/>
          <a:ext cx="3428037" cy="741680"/>
        </p:xfrm>
        <a:graphic>
          <a:graphicData uri="http://schemas.openxmlformats.org/drawingml/2006/table">
            <a:tbl>
              <a:tblPr firstRow="1" bandRow="1">
                <a:tableStyleId>{5C22544A-7EE6-4342-B048-85BDC9FD1C3A}</a:tableStyleId>
              </a:tblPr>
              <a:tblGrid>
                <a:gridCol w="3428037">
                  <a:extLst>
                    <a:ext uri="{9D8B030D-6E8A-4147-A177-3AD203B41FA5}">
                      <a16:colId xmlns:a16="http://schemas.microsoft.com/office/drawing/2014/main" val="1867977688"/>
                    </a:ext>
                  </a:extLst>
                </a:gridCol>
              </a:tblGrid>
              <a:tr h="370840">
                <a:tc>
                  <a:txBody>
                    <a:bodyPr/>
                    <a:lstStyle/>
                    <a:p>
                      <a:r>
                        <a:rPr lang="en-GB" sz="1600" b="0" dirty="0">
                          <a:solidFill>
                            <a:schemeClr val="tx1"/>
                          </a:solidFill>
                          <a:latin typeface="Arial Narrow" panose="020B0606020202030204" pitchFamily="34" charset="0"/>
                        </a:rPr>
                        <a:t>Missing information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60260868"/>
                  </a:ext>
                </a:extLst>
              </a:tr>
              <a:tr h="370840">
                <a:tc>
                  <a:txBody>
                    <a:bodyPr/>
                    <a:lstStyle/>
                    <a:p>
                      <a:r>
                        <a:rPr lang="en-GB" sz="1600" b="0" dirty="0">
                          <a:solidFill>
                            <a:schemeClr val="tx1"/>
                          </a:solidFill>
                          <a:latin typeface="Arial Narrow" panose="020B0606020202030204" pitchFamily="34" charset="0"/>
                        </a:rPr>
                        <a:t>Unreliable information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509013"/>
                  </a:ext>
                </a:extLst>
              </a:tr>
            </a:tbl>
          </a:graphicData>
        </a:graphic>
      </p:graphicFrame>
      <p:grpSp>
        <p:nvGrpSpPr>
          <p:cNvPr id="35" name="Group 34"/>
          <p:cNvGrpSpPr/>
          <p:nvPr/>
        </p:nvGrpSpPr>
        <p:grpSpPr>
          <a:xfrm>
            <a:off x="4791257" y="4255327"/>
            <a:ext cx="3428038" cy="1249915"/>
            <a:chOff x="5725886" y="1419223"/>
            <a:chExt cx="3004457" cy="861799"/>
          </a:xfrm>
        </p:grpSpPr>
        <p:sp>
          <p:nvSpPr>
            <p:cNvPr id="38" name="Round Diagonal Corner Rectangle 37"/>
            <p:cNvSpPr/>
            <p:nvPr/>
          </p:nvSpPr>
          <p:spPr>
            <a:xfrm>
              <a:off x="5725886" y="1419223"/>
              <a:ext cx="3004457" cy="861799"/>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9" name="Text Placeholder 3"/>
            <p:cNvSpPr txBox="1">
              <a:spLocks/>
            </p:cNvSpPr>
            <p:nvPr/>
          </p:nvSpPr>
          <p:spPr>
            <a:xfrm>
              <a:off x="5725886" y="1419226"/>
              <a:ext cx="2995425" cy="24738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Justificatory uncertainty</a:t>
              </a:r>
            </a:p>
          </p:txBody>
        </p:sp>
      </p:grpSp>
      <p:graphicFrame>
        <p:nvGraphicFramePr>
          <p:cNvPr id="40" name="Table 39"/>
          <p:cNvGraphicFramePr>
            <a:graphicFrameLocks noGrp="1"/>
          </p:cNvGraphicFramePr>
          <p:nvPr>
            <p:extLst>
              <p:ext uri="{D42A27DB-BD31-4B8C-83A1-F6EECF244321}">
                <p14:modId xmlns:p14="http://schemas.microsoft.com/office/powerpoint/2010/main" val="3661186362"/>
              </p:ext>
            </p:extLst>
          </p:nvPr>
        </p:nvGraphicFramePr>
        <p:xfrm>
          <a:off x="4791257" y="4614128"/>
          <a:ext cx="3428037" cy="741680"/>
        </p:xfrm>
        <a:graphic>
          <a:graphicData uri="http://schemas.openxmlformats.org/drawingml/2006/table">
            <a:tbl>
              <a:tblPr firstRow="1" bandRow="1">
                <a:tableStyleId>{5C22544A-7EE6-4342-B048-85BDC9FD1C3A}</a:tableStyleId>
              </a:tblPr>
              <a:tblGrid>
                <a:gridCol w="3428037">
                  <a:extLst>
                    <a:ext uri="{9D8B030D-6E8A-4147-A177-3AD203B41FA5}">
                      <a16:colId xmlns:a16="http://schemas.microsoft.com/office/drawing/2014/main" val="1867977688"/>
                    </a:ext>
                  </a:extLst>
                </a:gridCol>
              </a:tblGrid>
              <a:tr h="370840">
                <a:tc>
                  <a:txBody>
                    <a:bodyPr/>
                    <a:lstStyle/>
                    <a:p>
                      <a:r>
                        <a:rPr lang="en-GB" sz="1600" b="0" dirty="0">
                          <a:solidFill>
                            <a:schemeClr val="tx1"/>
                          </a:solidFill>
                          <a:latin typeface="Arial Narrow" panose="020B0606020202030204" pitchFamily="34" charset="0"/>
                        </a:rPr>
                        <a:t>Cross-professional challenges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60260868"/>
                  </a:ext>
                </a:extLst>
              </a:tr>
              <a:tr h="370840">
                <a:tc>
                  <a:txBody>
                    <a:bodyPr/>
                    <a:lstStyle/>
                    <a:p>
                      <a:r>
                        <a:rPr lang="en-GB" sz="1600" b="0" dirty="0">
                          <a:solidFill>
                            <a:schemeClr val="tx1"/>
                          </a:solidFill>
                          <a:latin typeface="Arial Narrow" panose="020B0606020202030204" pitchFamily="34" charset="0"/>
                        </a:rPr>
                        <a:t>Carer/relative pressure to contain risk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509013"/>
                  </a:ext>
                </a:extLst>
              </a:tr>
            </a:tbl>
          </a:graphicData>
        </a:graphic>
      </p:graphicFrame>
    </p:spTree>
    <p:extLst>
      <p:ext uri="{BB962C8B-B14F-4D97-AF65-F5344CB8AC3E}">
        <p14:creationId xmlns:p14="http://schemas.microsoft.com/office/powerpoint/2010/main" val="160826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18433"/>
            <a:ext cx="7772400" cy="679449"/>
          </a:xfrm>
        </p:spPr>
        <p:txBody>
          <a:bodyPr/>
          <a:lstStyle/>
          <a:p>
            <a:r>
              <a:rPr lang="en-GB" sz="3200" dirty="0"/>
              <a:t>Why do we risk assess?</a:t>
            </a:r>
          </a:p>
        </p:txBody>
      </p:sp>
      <p:sp>
        <p:nvSpPr>
          <p:cNvPr id="33" name="TextBox 32"/>
          <p:cNvSpPr txBox="1"/>
          <p:nvPr/>
        </p:nvSpPr>
        <p:spPr>
          <a:xfrm>
            <a:off x="160020" y="6316325"/>
            <a:ext cx="7646670" cy="215444"/>
          </a:xfrm>
          <a:prstGeom prst="rect">
            <a:avLst/>
          </a:prstGeom>
          <a:noFill/>
        </p:spPr>
        <p:txBody>
          <a:bodyPr wrap="square" rtlCol="0">
            <a:spAutoFit/>
          </a:bodyPr>
          <a:lstStyle/>
          <a:p>
            <a:r>
              <a:rPr lang="en-GB" sz="800" i="1" dirty="0"/>
              <a:t>Dixon M &amp; </a:t>
            </a:r>
            <a:r>
              <a:rPr lang="en-GB" sz="800" i="1" dirty="0" err="1"/>
              <a:t>Oyebode</a:t>
            </a:r>
            <a:r>
              <a:rPr lang="en-GB" sz="800" i="1" dirty="0"/>
              <a:t> F (2007) Uncertainty and risk assessment. Advances in psychiatric treatment (13): 70-8</a:t>
            </a:r>
          </a:p>
        </p:txBody>
      </p:sp>
      <p:grpSp>
        <p:nvGrpSpPr>
          <p:cNvPr id="13" name="Group 12"/>
          <p:cNvGrpSpPr/>
          <p:nvPr/>
        </p:nvGrpSpPr>
        <p:grpSpPr>
          <a:xfrm>
            <a:off x="1296539" y="2318098"/>
            <a:ext cx="6632809" cy="643468"/>
            <a:chOff x="457200" y="1420778"/>
            <a:chExt cx="2709454" cy="1908837"/>
          </a:xfrm>
        </p:grpSpPr>
        <p:sp>
          <p:nvSpPr>
            <p:cNvPr id="14" name="Round Diagonal Corner Rectangle 13"/>
            <p:cNvSpPr/>
            <p:nvPr/>
          </p:nvSpPr>
          <p:spPr>
            <a:xfrm>
              <a:off x="457200" y="1420778"/>
              <a:ext cx="2709454" cy="1908837"/>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2400"/>
            </a:p>
          </p:txBody>
        </p:sp>
        <p:sp>
          <p:nvSpPr>
            <p:cNvPr id="15" name="Text Placeholder 3"/>
            <p:cNvSpPr txBox="1">
              <a:spLocks/>
            </p:cNvSpPr>
            <p:nvPr/>
          </p:nvSpPr>
          <p:spPr>
            <a:xfrm>
              <a:off x="457200" y="1420783"/>
              <a:ext cx="2709454" cy="188265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Accountability</a:t>
              </a:r>
            </a:p>
            <a:p>
              <a:pPr marL="0" indent="0" algn="ctr">
                <a:buNone/>
              </a:pPr>
              <a:r>
                <a:rPr lang="en-US" sz="1600" dirty="0">
                  <a:latin typeface="Arial Narrow" panose="020B0606020202030204" pitchFamily="34" charset="0"/>
                </a:rPr>
                <a:t>The need to make logical, clinically and </a:t>
              </a:r>
              <a:r>
                <a:rPr lang="en-US" sz="1600" dirty="0" err="1">
                  <a:latin typeface="Arial Narrow" panose="020B0606020202030204" pitchFamily="34" charset="0"/>
                </a:rPr>
                <a:t>medicolegally</a:t>
              </a:r>
              <a:r>
                <a:rPr lang="en-US" sz="1600" dirty="0">
                  <a:latin typeface="Arial Narrow" panose="020B0606020202030204" pitchFamily="34" charset="0"/>
                </a:rPr>
                <a:t> defensible decisions</a:t>
              </a:r>
              <a:endParaRPr lang="en-US" sz="1100" dirty="0">
                <a:latin typeface="Arial Narrow" panose="020B0606020202030204" pitchFamily="34" charset="0"/>
              </a:endParaRPr>
            </a:p>
          </p:txBody>
        </p:sp>
      </p:grpSp>
      <p:grpSp>
        <p:nvGrpSpPr>
          <p:cNvPr id="16" name="Group 15"/>
          <p:cNvGrpSpPr/>
          <p:nvPr/>
        </p:nvGrpSpPr>
        <p:grpSpPr>
          <a:xfrm>
            <a:off x="1296538" y="1463552"/>
            <a:ext cx="6632809" cy="643468"/>
            <a:chOff x="457200" y="1420778"/>
            <a:chExt cx="2709454" cy="1908837"/>
          </a:xfrm>
        </p:grpSpPr>
        <p:sp>
          <p:nvSpPr>
            <p:cNvPr id="17" name="Round Diagonal Corner Rectangle 16"/>
            <p:cNvSpPr/>
            <p:nvPr/>
          </p:nvSpPr>
          <p:spPr>
            <a:xfrm>
              <a:off x="457200" y="1420778"/>
              <a:ext cx="2709454" cy="1908837"/>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2400"/>
            </a:p>
          </p:txBody>
        </p:sp>
        <p:sp>
          <p:nvSpPr>
            <p:cNvPr id="18" name="Text Placeholder 3"/>
            <p:cNvSpPr txBox="1">
              <a:spLocks/>
            </p:cNvSpPr>
            <p:nvPr/>
          </p:nvSpPr>
          <p:spPr>
            <a:xfrm>
              <a:off x="457200" y="1420783"/>
              <a:ext cx="2709454" cy="188265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To guide management plan</a:t>
              </a:r>
            </a:p>
            <a:p>
              <a:pPr marL="0" indent="0" algn="ctr">
                <a:buNone/>
              </a:pPr>
              <a:r>
                <a:rPr lang="en-US" sz="1600" dirty="0">
                  <a:latin typeface="Arial Narrow" panose="020B0606020202030204" pitchFamily="34" charset="0"/>
                </a:rPr>
                <a:t>Provides evidence for use of MHA, treatment strategies, discharge decisions, </a:t>
              </a:r>
              <a:r>
                <a:rPr lang="en-US" sz="1600" dirty="0" err="1">
                  <a:latin typeface="Arial Narrow" panose="020B0606020202030204" pitchFamily="34" charset="0"/>
                </a:rPr>
                <a:t>etc</a:t>
              </a:r>
              <a:endParaRPr lang="en-US" sz="1100" dirty="0">
                <a:latin typeface="Arial Narrow" panose="020B0606020202030204" pitchFamily="34" charset="0"/>
              </a:endParaRPr>
            </a:p>
          </p:txBody>
        </p:sp>
      </p:grpSp>
      <p:grpSp>
        <p:nvGrpSpPr>
          <p:cNvPr id="22" name="Group 21"/>
          <p:cNvGrpSpPr/>
          <p:nvPr/>
        </p:nvGrpSpPr>
        <p:grpSpPr>
          <a:xfrm>
            <a:off x="1296539" y="3172644"/>
            <a:ext cx="6632809" cy="643468"/>
            <a:chOff x="457200" y="1420778"/>
            <a:chExt cx="2709454" cy="1908837"/>
          </a:xfrm>
        </p:grpSpPr>
        <p:sp>
          <p:nvSpPr>
            <p:cNvPr id="23" name="Round Diagonal Corner Rectangle 22"/>
            <p:cNvSpPr/>
            <p:nvPr/>
          </p:nvSpPr>
          <p:spPr>
            <a:xfrm>
              <a:off x="457200" y="1420778"/>
              <a:ext cx="2709454" cy="1908837"/>
            </a:xfrm>
            <a:prstGeom prst="round2DiagRect">
              <a:avLst>
                <a:gd name="adj1" fmla="val 5435"/>
                <a:gd name="adj2" fmla="val 0"/>
              </a:avLst>
            </a:prstGeom>
            <a:ln w="5715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2400"/>
            </a:p>
          </p:txBody>
        </p:sp>
        <p:sp>
          <p:nvSpPr>
            <p:cNvPr id="24" name="Text Placeholder 3"/>
            <p:cNvSpPr txBox="1">
              <a:spLocks/>
            </p:cNvSpPr>
            <p:nvPr/>
          </p:nvSpPr>
          <p:spPr>
            <a:xfrm>
              <a:off x="457200" y="1420783"/>
              <a:ext cx="2709454" cy="188265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latin typeface="Arial Narrow" panose="020B0606020202030204" pitchFamily="34" charset="0"/>
                </a:rPr>
                <a:t>To protect patients, public and ourselves</a:t>
              </a:r>
            </a:p>
            <a:p>
              <a:pPr marL="0" indent="0" algn="ctr">
                <a:buNone/>
              </a:pPr>
              <a:r>
                <a:rPr lang="en-US" sz="1600" dirty="0">
                  <a:latin typeface="Arial Narrow" panose="020B0606020202030204" pitchFamily="34" charset="0"/>
                </a:rPr>
                <a:t>The need to identify and manage risks that could cause harm</a:t>
              </a:r>
              <a:endParaRPr lang="en-US" sz="1100" dirty="0">
                <a:latin typeface="Arial Narrow" panose="020B0606020202030204" pitchFamily="34" charset="0"/>
              </a:endParaRPr>
            </a:p>
          </p:txBody>
        </p:sp>
      </p:grpSp>
      <p:sp>
        <p:nvSpPr>
          <p:cNvPr id="25" name="Text Placeholder 4"/>
          <p:cNvSpPr txBox="1">
            <a:spLocks/>
          </p:cNvSpPr>
          <p:nvPr/>
        </p:nvSpPr>
        <p:spPr>
          <a:xfrm>
            <a:off x="457200" y="4208566"/>
            <a:ext cx="7839075" cy="59404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GB" sz="2000" dirty="0"/>
              <a:t>But we need to acknowledge that no risk assessment can be 100% accurate</a:t>
            </a:r>
          </a:p>
        </p:txBody>
      </p:sp>
    </p:spTree>
    <p:extLst>
      <p:ext uri="{BB962C8B-B14F-4D97-AF65-F5344CB8AC3E}">
        <p14:creationId xmlns:p14="http://schemas.microsoft.com/office/powerpoint/2010/main" val="176026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2472</TotalTime>
  <Words>3407</Words>
  <Application>Microsoft Office PowerPoint</Application>
  <PresentationFormat>On-screen Show (4:3)</PresentationFormat>
  <Paragraphs>422</Paragraphs>
  <Slides>33</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Narrow</vt:lpstr>
      <vt:lpstr>Book Antiqua</vt:lpstr>
      <vt:lpstr>Calibri</vt:lpstr>
      <vt:lpstr>Courier New</vt:lpstr>
      <vt:lpstr>Times New Roman</vt:lpstr>
      <vt:lpstr>Wingdings</vt:lpstr>
      <vt:lpstr>Psychiatry Recruitment PP</vt:lpstr>
      <vt:lpstr>PowerPoint Presentation</vt:lpstr>
      <vt:lpstr>GA Module: Suicide and Self-harm</vt:lpstr>
      <vt:lpstr>GA Module: Suicide and Self-harm</vt:lpstr>
      <vt:lpstr>GA Module: Suicide &amp; Self-harm</vt:lpstr>
      <vt:lpstr>Contents</vt:lpstr>
      <vt:lpstr>What is Risk?</vt:lpstr>
      <vt:lpstr>How accurate are we?</vt:lpstr>
      <vt:lpstr>Types of Uncertainty</vt:lpstr>
      <vt:lpstr>Why do we risk assess?</vt:lpstr>
      <vt:lpstr>Expressing Risk  </vt:lpstr>
      <vt:lpstr>Types of Risk</vt:lpstr>
      <vt:lpstr>Approaches to assessment</vt:lpstr>
      <vt:lpstr>Approaches to assessment</vt:lpstr>
      <vt:lpstr>Approaches to assessment</vt:lpstr>
      <vt:lpstr>Risk Assessment Tools</vt:lpstr>
      <vt:lpstr>Clinical Rating Scales</vt:lpstr>
      <vt:lpstr>Using a Structured Clinical Judgement Approach</vt:lpstr>
      <vt:lpstr>Risk Factors</vt:lpstr>
      <vt:lpstr>Risk Factors</vt:lpstr>
      <vt:lpstr>Risk Factors</vt:lpstr>
      <vt:lpstr>Suicide Attempt Risks</vt:lpstr>
      <vt:lpstr>Risk Assessment Framework</vt:lpstr>
      <vt:lpstr>Risk History Taking</vt:lpstr>
      <vt:lpstr>Risk History Taking</vt:lpstr>
      <vt:lpstr>Why things go wrong</vt:lpstr>
      <vt:lpstr>Strategies to resolve  uncertainties</vt:lpstr>
      <vt:lpstr>References &amp; Further Reading</vt:lpstr>
      <vt:lpstr>GA Module: Suicide and Self-harm</vt:lpstr>
      <vt:lpstr>GA Module: Suicide and Self-harm</vt:lpstr>
      <vt:lpstr>GA Module: Suicide and Self-harm</vt:lpstr>
      <vt:lpstr>GA Module: Suicide and Self-harm</vt:lpstr>
      <vt:lpstr>GA Module: Suicide and Self-harm</vt:lpstr>
      <vt:lpstr>GA Module: Suicide and Self-harm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Helen McEnerney</cp:lastModifiedBy>
  <cp:revision>171</cp:revision>
  <dcterms:created xsi:type="dcterms:W3CDTF">2016-02-23T11:02:26Z</dcterms:created>
  <dcterms:modified xsi:type="dcterms:W3CDTF">2020-06-29T14:43:10Z</dcterms:modified>
</cp:coreProperties>
</file>