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316" r:id="rId5"/>
    <p:sldId id="260" r:id="rId6"/>
    <p:sldId id="261" r:id="rId7"/>
    <p:sldId id="262" r:id="rId8"/>
    <p:sldId id="29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17" r:id="rId41"/>
    <p:sldId id="318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 varScale="1">
        <p:scale>
          <a:sx n="86" d="100"/>
          <a:sy n="86" d="100"/>
        </p:scale>
        <p:origin x="93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98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95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93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86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23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92AC55-4EAB-4492-9399-E174D8894AAA}" type="datetimeFigureOut">
              <a:rPr lang="en-GB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13/07/2020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526FCF-79A9-4687-B799-0409FB2E5A60}" type="slidenum">
              <a:rPr lang="en-GB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8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AA5F3C6-1042-483C-B888-757A97C6C164}" type="datetimeFigureOut">
              <a:rPr lang="en-GB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13/07/2020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06BFDA-6724-436B-9242-5FF8129B8767}" type="slidenum">
              <a:rPr lang="en-GB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8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AD36ACB-D174-4B2B-B9F6-857ED1171A08}" type="datetimeFigureOut">
              <a:rPr lang="en-GB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13/07/2020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2D97F4F-0843-45B9-A233-5F00D471C3E9}" type="slidenum">
              <a:rPr lang="en-GB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1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8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1602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of Mental Health Problems in Children and Adolescents with Intellectual Disability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005064"/>
            <a:ext cx="7777162" cy="136815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 Dushyanthan Mahadevan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 Alison </a:t>
            </a:r>
            <a:r>
              <a:rPr lang="en-GB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Dunkerley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Consultants Child and Adolescent Psychiatry</a:t>
            </a:r>
          </a:p>
        </p:txBody>
      </p:sp>
    </p:spTree>
    <p:extLst>
      <p:ext uri="{BB962C8B-B14F-4D97-AF65-F5344CB8AC3E}">
        <p14:creationId xmlns:p14="http://schemas.microsoft.com/office/powerpoint/2010/main" val="249952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pPr algn="l" eaLnBrk="1" hangingPunct="1"/>
            <a:r>
              <a:rPr lang="en-GB" altLang="en-US" sz="4000" b="1" dirty="0">
                <a:solidFill>
                  <a:srgbClr val="C00000"/>
                </a:solidFill>
              </a:rPr>
              <a:t>Mental State Examination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244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Child-friendly setting with toys, books (though consider safety)</a:t>
            </a:r>
          </a:p>
          <a:p>
            <a:pPr eaLnBrk="1" hangingPunct="1"/>
            <a:r>
              <a:rPr lang="en-GB" altLang="en-US" sz="2400" dirty="0"/>
              <a:t>Enquire about emotionally neutral topics</a:t>
            </a:r>
          </a:p>
          <a:p>
            <a:pPr eaLnBrk="1" hangingPunct="1"/>
            <a:r>
              <a:rPr lang="en-GB" altLang="en-US" sz="2400" dirty="0"/>
              <a:t>Sufficient time allowed, longer to understand</a:t>
            </a:r>
          </a:p>
          <a:p>
            <a:pPr eaLnBrk="1" hangingPunct="1"/>
            <a:r>
              <a:rPr lang="en-GB" altLang="en-US" sz="2400" dirty="0"/>
              <a:t>Careful observation of child </a:t>
            </a:r>
          </a:p>
          <a:p>
            <a:pPr lvl="1" eaLnBrk="1" hangingPunct="1"/>
            <a:r>
              <a:rPr lang="en-GB" altLang="en-US" sz="2400" dirty="0"/>
              <a:t>Physical appearance</a:t>
            </a:r>
          </a:p>
          <a:p>
            <a:pPr lvl="1" eaLnBrk="1" hangingPunct="1"/>
            <a:r>
              <a:rPr lang="en-GB" altLang="en-US" sz="2400" dirty="0"/>
              <a:t>Abilities and activity levels</a:t>
            </a:r>
          </a:p>
          <a:p>
            <a:pPr lvl="1" eaLnBrk="1" hangingPunct="1"/>
            <a:r>
              <a:rPr lang="en-GB" altLang="en-US" sz="2400" dirty="0"/>
              <a:t>Communication and interaction with others</a:t>
            </a:r>
          </a:p>
        </p:txBody>
      </p:sp>
    </p:spTree>
    <p:extLst>
      <p:ext uri="{BB962C8B-B14F-4D97-AF65-F5344CB8AC3E}">
        <p14:creationId xmlns:p14="http://schemas.microsoft.com/office/powerpoint/2010/main" val="328429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/>
          <a:lstStyle/>
          <a:p>
            <a:pPr algn="l" eaLnBrk="1" hangingPunct="1"/>
            <a:r>
              <a:rPr lang="en-GB" b="1" dirty="0">
                <a:solidFill>
                  <a:srgbClr val="C00000"/>
                </a:solidFill>
              </a:rPr>
              <a:t>Investigations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8313" y="1916832"/>
            <a:ext cx="8229600" cy="3950568"/>
          </a:xfrm>
        </p:spPr>
        <p:txBody>
          <a:bodyPr/>
          <a:lstStyle/>
          <a:p>
            <a:pPr eaLnBrk="1" hangingPunct="1"/>
            <a:r>
              <a:rPr lang="en-GB" sz="2400" dirty="0"/>
              <a:t>Physical examination</a:t>
            </a:r>
          </a:p>
          <a:p>
            <a:pPr eaLnBrk="1" hangingPunct="1"/>
            <a:r>
              <a:rPr lang="en-GB" sz="2400" dirty="0"/>
              <a:t>Blood tests (screening and monitoring) where possible</a:t>
            </a:r>
          </a:p>
          <a:p>
            <a:pPr eaLnBrk="1" hangingPunct="1"/>
            <a:r>
              <a:rPr lang="en-GB" sz="2400" dirty="0"/>
              <a:t>Genetic testing (</a:t>
            </a:r>
            <a:r>
              <a:rPr lang="en-GB" sz="2400" dirty="0" err="1"/>
              <a:t>microassays</a:t>
            </a:r>
            <a:r>
              <a:rPr lang="en-GB" sz="2400" dirty="0"/>
              <a:t>)</a:t>
            </a:r>
          </a:p>
          <a:p>
            <a:pPr eaLnBrk="1" hangingPunct="1"/>
            <a:r>
              <a:rPr lang="en-GB" sz="2400" dirty="0"/>
              <a:t>Liaison with Paediatrics re: further tests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Analysis of behaviour</a:t>
            </a:r>
          </a:p>
          <a:p>
            <a:pPr eaLnBrk="1" hangingPunct="1"/>
            <a:r>
              <a:rPr lang="en-GB" sz="2400" dirty="0"/>
              <a:t>Multi-agency approaches in various settings</a:t>
            </a:r>
          </a:p>
          <a:p>
            <a:pPr eaLnBrk="1" hangingPunct="1"/>
            <a:r>
              <a:rPr lang="en-GB" sz="2400" dirty="0"/>
              <a:t>Synthesis of information to inform care </a:t>
            </a:r>
            <a:r>
              <a:rPr lang="en-GB" dirty="0"/>
              <a:t>plans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82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1520" y="1052735"/>
            <a:ext cx="8892480" cy="864097"/>
          </a:xfrm>
        </p:spPr>
        <p:txBody>
          <a:bodyPr/>
          <a:lstStyle/>
          <a:p>
            <a:pPr algn="l" eaLnBrk="1" hangingPunct="1"/>
            <a:r>
              <a:rPr lang="en-GB" altLang="en-US" sz="2800" b="1" dirty="0">
                <a:solidFill>
                  <a:srgbClr val="C00000"/>
                </a:solidFill>
              </a:rPr>
              <a:t>Assessment of systems around the child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456384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Families</a:t>
            </a:r>
          </a:p>
          <a:p>
            <a:pPr eaLnBrk="1" hangingPunct="1"/>
            <a:r>
              <a:rPr lang="en-GB" altLang="en-US" sz="2400" dirty="0"/>
              <a:t>Specialist education (Ed. Psych, school observations, school clinics)</a:t>
            </a:r>
          </a:p>
          <a:p>
            <a:pPr eaLnBrk="1" hangingPunct="1"/>
            <a:r>
              <a:rPr lang="en-GB" altLang="en-US" sz="2400" dirty="0"/>
              <a:t>Children’s Social Care</a:t>
            </a:r>
          </a:p>
          <a:p>
            <a:pPr eaLnBrk="1" hangingPunct="1"/>
            <a:r>
              <a:rPr lang="en-GB" altLang="en-US" sz="2400" dirty="0"/>
              <a:t>Paediatric teams</a:t>
            </a:r>
          </a:p>
          <a:p>
            <a:pPr eaLnBrk="1" hangingPunct="1"/>
            <a:r>
              <a:rPr lang="en-GB" altLang="en-US" sz="2400" dirty="0"/>
              <a:t>Third sector (respite, parent groups)</a:t>
            </a:r>
          </a:p>
        </p:txBody>
      </p:sp>
    </p:spTree>
    <p:extLst>
      <p:ext uri="{BB962C8B-B14F-4D97-AF65-F5344CB8AC3E}">
        <p14:creationId xmlns:p14="http://schemas.microsoft.com/office/powerpoint/2010/main" val="285596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/>
          <a:lstStyle/>
          <a:p>
            <a:pPr algn="l" eaLnBrk="1" hangingPunct="1"/>
            <a:r>
              <a:rPr lang="en-GB" altLang="en-US" sz="3600" b="1" dirty="0">
                <a:solidFill>
                  <a:srgbClr val="C00000"/>
                </a:solidFill>
              </a:rPr>
              <a:t>Standardised Assessments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3850" y="1700807"/>
            <a:ext cx="8229600" cy="4093567"/>
          </a:xfrm>
        </p:spPr>
        <p:txBody>
          <a:bodyPr/>
          <a:lstStyle/>
          <a:p>
            <a:pPr eaLnBrk="1" hangingPunct="1"/>
            <a:r>
              <a:rPr lang="en-GB" altLang="en-US" sz="3000" dirty="0"/>
              <a:t>WISC-IV generates profile of performance</a:t>
            </a:r>
          </a:p>
          <a:p>
            <a:pPr eaLnBrk="1" hangingPunct="1"/>
            <a:r>
              <a:rPr lang="en-GB" altLang="en-US" sz="3000" dirty="0"/>
              <a:t>ADI-R and ADOS</a:t>
            </a:r>
          </a:p>
          <a:p>
            <a:pPr eaLnBrk="1" hangingPunct="1"/>
            <a:r>
              <a:rPr lang="en-GB" altLang="en-US" sz="3000" dirty="0" err="1"/>
              <a:t>Conners</a:t>
            </a:r>
            <a:r>
              <a:rPr lang="en-GB" altLang="en-US" sz="3000" dirty="0"/>
              <a:t> and </a:t>
            </a:r>
            <a:r>
              <a:rPr lang="en-GB" altLang="en-US" sz="3000" dirty="0" err="1"/>
              <a:t>Qb</a:t>
            </a:r>
            <a:endParaRPr lang="en-GB" altLang="en-US" sz="3000" dirty="0"/>
          </a:p>
          <a:p>
            <a:pPr lvl="1" eaLnBrk="1" hangingPunct="1"/>
            <a:r>
              <a:rPr lang="en-GB" altLang="en-US" sz="2600" dirty="0">
                <a:solidFill>
                  <a:srgbClr val="0070C0"/>
                </a:solidFill>
              </a:rPr>
              <a:t>Limits of validity in the ID population</a:t>
            </a:r>
          </a:p>
          <a:p>
            <a:pPr marL="457200" lvl="1" indent="0" eaLnBrk="1" hangingPunct="1">
              <a:buNone/>
            </a:pPr>
            <a:endParaRPr lang="en-GB" altLang="en-US" sz="2600" dirty="0"/>
          </a:p>
          <a:p>
            <a:pPr eaLnBrk="1" hangingPunct="1"/>
            <a:r>
              <a:rPr lang="en-GB" altLang="en-US" sz="3000" dirty="0"/>
              <a:t>ABC (Aberrant Behaviour Checklist)</a:t>
            </a:r>
          </a:p>
          <a:p>
            <a:pPr eaLnBrk="1" hangingPunct="1"/>
            <a:r>
              <a:rPr lang="en-GB" altLang="en-US" sz="3000" dirty="0"/>
              <a:t>DBC (Developmental Behaviour Checklist</a:t>
            </a:r>
            <a:r>
              <a:rPr lang="en-GB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226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pPr algn="l" eaLnBrk="1" hangingPunct="1"/>
            <a:r>
              <a:rPr lang="en-GB" altLang="en-US" sz="4000" b="1" dirty="0">
                <a:solidFill>
                  <a:srgbClr val="C00000"/>
                </a:solidFill>
              </a:rPr>
              <a:t>Aetiological Factors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Demographic Factors</a:t>
            </a:r>
          </a:p>
          <a:p>
            <a:pPr lvl="1" eaLnBrk="1" hangingPunct="1"/>
            <a:r>
              <a:rPr lang="en-GB" altLang="en-US" sz="2400" dirty="0"/>
              <a:t>Male gender, low socio-economic status, living with one parent, living in an institution</a:t>
            </a:r>
          </a:p>
          <a:p>
            <a:pPr eaLnBrk="1" hangingPunct="1"/>
            <a:r>
              <a:rPr lang="en-GB" altLang="en-US" sz="2800" dirty="0"/>
              <a:t>Other Psychosocial Factors</a:t>
            </a:r>
          </a:p>
          <a:p>
            <a:pPr lvl="1" eaLnBrk="1" hangingPunct="1"/>
            <a:r>
              <a:rPr lang="en-GB" altLang="en-US" sz="2400" dirty="0"/>
              <a:t>Self-esteem, ability to access activities, abuse, consistency of care, health of carers</a:t>
            </a:r>
          </a:p>
          <a:p>
            <a:pPr eaLnBrk="1" hangingPunct="1"/>
            <a:r>
              <a:rPr lang="en-GB" altLang="en-US" sz="2800" dirty="0"/>
              <a:t>Biological Factors</a:t>
            </a:r>
          </a:p>
          <a:p>
            <a:pPr lvl="1" eaLnBrk="1" hangingPunct="1"/>
            <a:r>
              <a:rPr lang="en-GB" altLang="en-US" sz="2400" dirty="0"/>
              <a:t>Decreasing IQ, epilepsy, specific genetic syndrome, sensory impairment, communication difficulties</a:t>
            </a:r>
          </a:p>
        </p:txBody>
      </p:sp>
    </p:spTree>
    <p:extLst>
      <p:ext uri="{BB962C8B-B14F-4D97-AF65-F5344CB8AC3E}">
        <p14:creationId xmlns:p14="http://schemas.microsoft.com/office/powerpoint/2010/main" val="567779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/>
          <a:lstStyle/>
          <a:p>
            <a:pPr algn="l" eaLnBrk="1" hangingPunct="1"/>
            <a:r>
              <a:rPr lang="en-GB" altLang="en-US" sz="3600" b="1" dirty="0">
                <a:solidFill>
                  <a:srgbClr val="C00000"/>
                </a:solidFill>
              </a:rPr>
              <a:t>Specific Genetic Syndromes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/>
          <a:p>
            <a:pPr eaLnBrk="1" hangingPunct="1"/>
            <a:r>
              <a:rPr lang="en-GB" altLang="en-US" sz="2200" dirty="0" err="1"/>
              <a:t>Prader-Willi</a:t>
            </a:r>
            <a:r>
              <a:rPr lang="en-GB" altLang="en-US" sz="2200" dirty="0"/>
              <a:t>: mood </a:t>
            </a:r>
            <a:r>
              <a:rPr lang="en-GB" altLang="en-US" sz="2200" dirty="0" err="1"/>
              <a:t>lability</a:t>
            </a:r>
            <a:r>
              <a:rPr lang="en-GB" altLang="en-US" sz="2200" dirty="0"/>
              <a:t>, sleep</a:t>
            </a:r>
          </a:p>
          <a:p>
            <a:pPr eaLnBrk="1" hangingPunct="1"/>
            <a:r>
              <a:rPr lang="en-GB" altLang="en-US" sz="2200" dirty="0"/>
              <a:t>Williams: superficial language</a:t>
            </a:r>
          </a:p>
          <a:p>
            <a:pPr eaLnBrk="1" hangingPunct="1"/>
            <a:r>
              <a:rPr lang="en-GB" altLang="en-US" sz="2200" dirty="0"/>
              <a:t>Fragile X: aggression, anxiety</a:t>
            </a:r>
          </a:p>
          <a:p>
            <a:pPr eaLnBrk="1" hangingPunct="1"/>
            <a:r>
              <a:rPr lang="en-GB" altLang="en-US" sz="2200" dirty="0" err="1"/>
              <a:t>Rett</a:t>
            </a:r>
            <a:r>
              <a:rPr lang="en-GB" altLang="en-US" sz="2200" dirty="0"/>
              <a:t> Syndrome: hand movements, regression</a:t>
            </a:r>
          </a:p>
          <a:p>
            <a:pPr eaLnBrk="1" hangingPunct="1"/>
            <a:r>
              <a:rPr lang="en-GB" altLang="en-US" sz="2200" dirty="0"/>
              <a:t>Down Syndrome: behaviour</a:t>
            </a:r>
          </a:p>
          <a:p>
            <a:pPr eaLnBrk="1" hangingPunct="1"/>
            <a:r>
              <a:rPr lang="en-GB" altLang="en-US" sz="2200" dirty="0"/>
              <a:t>Smith-</a:t>
            </a:r>
            <a:r>
              <a:rPr lang="en-GB" altLang="en-US" sz="2200" dirty="0" err="1"/>
              <a:t>Magenis</a:t>
            </a:r>
            <a:r>
              <a:rPr lang="en-GB" altLang="en-US" sz="2200" dirty="0"/>
              <a:t>: sleep, behaviour</a:t>
            </a:r>
          </a:p>
          <a:p>
            <a:pPr eaLnBrk="1" hangingPunct="1"/>
            <a:r>
              <a:rPr lang="en-GB" altLang="en-US" sz="2200" dirty="0"/>
              <a:t>Foetal Alcohol: executive function</a:t>
            </a:r>
          </a:p>
          <a:p>
            <a:pPr eaLnBrk="1" hangingPunct="1"/>
            <a:r>
              <a:rPr lang="en-GB" altLang="en-US" sz="2200" dirty="0" err="1"/>
              <a:t>Velo</a:t>
            </a:r>
            <a:r>
              <a:rPr lang="en-GB" altLang="en-US" sz="2200" dirty="0"/>
              <a:t>-cardio-facial: psychosis</a:t>
            </a:r>
          </a:p>
        </p:txBody>
      </p:sp>
    </p:spTree>
    <p:extLst>
      <p:ext uri="{BB962C8B-B14F-4D97-AF65-F5344CB8AC3E}">
        <p14:creationId xmlns:p14="http://schemas.microsoft.com/office/powerpoint/2010/main" val="371339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</p:spPr>
        <p:txBody>
          <a:bodyPr/>
          <a:lstStyle/>
          <a:p>
            <a:pPr algn="l" eaLnBrk="1" hangingPunct="1"/>
            <a:r>
              <a:rPr lang="en-GB" altLang="en-US" sz="3600" b="1" dirty="0">
                <a:solidFill>
                  <a:srgbClr val="C00000"/>
                </a:solidFill>
              </a:rPr>
              <a:t>General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276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Help families understand the diagnosis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Understand the family’s beliefs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Support in coming to terms with disability, and then additional disorder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Advocate for developmentally appropriate care and supervision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Offer realistic hope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Motivate others to change their approach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Keep the child central in complex multi-agency care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750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26976"/>
          </a:xfrm>
        </p:spPr>
        <p:txBody>
          <a:bodyPr/>
          <a:lstStyle/>
          <a:p>
            <a:pPr algn="l" eaLnBrk="1" hangingPunct="1"/>
            <a:r>
              <a:rPr lang="en-GB" b="1" dirty="0">
                <a:solidFill>
                  <a:srgbClr val="C00000"/>
                </a:solidFill>
              </a:rPr>
              <a:t>Interventions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252"/>
          </a:xfrm>
        </p:spPr>
        <p:txBody>
          <a:bodyPr/>
          <a:lstStyle/>
          <a:p>
            <a:pPr eaLnBrk="1" hangingPunct="1"/>
            <a:r>
              <a:rPr lang="en-GB" sz="2400" dirty="0"/>
              <a:t>Preventative</a:t>
            </a:r>
          </a:p>
          <a:p>
            <a:pPr eaLnBrk="1" hangingPunct="1"/>
            <a:r>
              <a:rPr lang="en-GB" sz="2400" dirty="0"/>
              <a:t>Skills training</a:t>
            </a:r>
          </a:p>
          <a:p>
            <a:pPr eaLnBrk="1" hangingPunct="1"/>
            <a:r>
              <a:rPr lang="en-GB" sz="2400" dirty="0"/>
              <a:t>Functional Communication Training</a:t>
            </a:r>
          </a:p>
          <a:p>
            <a:pPr eaLnBrk="1" hangingPunct="1"/>
            <a:r>
              <a:rPr lang="en-GB" sz="2400" dirty="0"/>
              <a:t>Behavioural</a:t>
            </a:r>
          </a:p>
          <a:p>
            <a:pPr lvl="1" eaLnBrk="1" hangingPunct="1"/>
            <a:r>
              <a:rPr lang="en-GB" sz="2400" dirty="0"/>
              <a:t>Parent groups</a:t>
            </a:r>
          </a:p>
          <a:p>
            <a:pPr lvl="1" eaLnBrk="1" hangingPunct="1"/>
            <a:r>
              <a:rPr lang="en-GB" sz="2400" dirty="0"/>
              <a:t>Individual (based on functional analysis)</a:t>
            </a:r>
          </a:p>
          <a:p>
            <a:pPr eaLnBrk="1" hangingPunct="1"/>
            <a:r>
              <a:rPr lang="en-GB" sz="2400" dirty="0"/>
              <a:t>Adapted psychotherapies (e.g. CBT)</a:t>
            </a:r>
          </a:p>
          <a:p>
            <a:pPr eaLnBrk="1" hangingPunct="1"/>
            <a:r>
              <a:rPr lang="en-GB" sz="2400" dirty="0"/>
              <a:t>Autism-specific approaches (e.g. ABA</a:t>
            </a:r>
            <a:r>
              <a:rPr lang="en-GB" dirty="0"/>
              <a:t>)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2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/>
          <a:lstStyle/>
          <a:p>
            <a:pPr algn="l" eaLnBrk="1" hangingPunct="1"/>
            <a:r>
              <a:rPr lang="en-GB" altLang="en-US" sz="4000" b="1" dirty="0">
                <a:solidFill>
                  <a:srgbClr val="C00000"/>
                </a:solidFill>
              </a:rPr>
              <a:t>Pharmacological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276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Often don’t meet formal diagnostic criteria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Used in combination with other approaches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Specify treatment targets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Monitor for adverse effects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Watch for altered seizure thresholds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Extrapolation from the generic evidence-base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Off-licence prescribing common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260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104"/>
          </a:xfrm>
        </p:spPr>
        <p:txBody>
          <a:bodyPr/>
          <a:lstStyle/>
          <a:p>
            <a:pPr algn="l" eaLnBrk="1" hangingPunct="1"/>
            <a:r>
              <a:rPr lang="en-GB" altLang="en-US" b="1" dirty="0">
                <a:solidFill>
                  <a:srgbClr val="C00000"/>
                </a:solidFill>
              </a:rPr>
              <a:t>Self-injurious Behaviour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5288" y="1988840"/>
            <a:ext cx="8229600" cy="4021434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dirty="0"/>
              <a:t>Functional analysis</a:t>
            </a:r>
          </a:p>
          <a:p>
            <a:pPr eaLnBrk="1" hangingPunct="1">
              <a:defRPr/>
            </a:pPr>
            <a:r>
              <a:rPr lang="en-GB" altLang="en-US" sz="2400" dirty="0"/>
              <a:t>Behavioural, environmental and psychosocial interventions</a:t>
            </a:r>
          </a:p>
          <a:p>
            <a:pPr eaLnBrk="1" hangingPunct="1">
              <a:defRPr/>
            </a:pPr>
            <a:r>
              <a:rPr lang="en-GB" altLang="en-US" sz="2400" dirty="0"/>
              <a:t>Treatment of comorbid conditions</a:t>
            </a:r>
          </a:p>
          <a:p>
            <a:pPr eaLnBrk="1" hangingPunct="1">
              <a:defRPr/>
            </a:pPr>
            <a:r>
              <a:rPr lang="en-GB" altLang="en-US" sz="2400" dirty="0"/>
              <a:t>Treatment targets should be realistic</a:t>
            </a:r>
          </a:p>
          <a:p>
            <a:pPr eaLnBrk="1" hangingPunct="1">
              <a:defRPr/>
            </a:pPr>
            <a:r>
              <a:rPr lang="en-GB" altLang="en-US" sz="2400" dirty="0"/>
              <a:t>Historically, antipsychotic drugs widely used</a:t>
            </a:r>
          </a:p>
          <a:p>
            <a:pPr eaLnBrk="1" hangingPunct="1">
              <a:defRPr/>
            </a:pPr>
            <a:r>
              <a:rPr lang="en-GB" altLang="en-US" sz="2400" dirty="0"/>
              <a:t>SSRIs can be used, especially in context of anxiety/depression</a:t>
            </a:r>
          </a:p>
          <a:p>
            <a:pPr eaLnBrk="1" hangingPunct="1">
              <a:defRPr/>
            </a:pPr>
            <a:r>
              <a:rPr lang="en-GB" altLang="en-US" sz="2400" dirty="0"/>
              <a:t>Naltrexone – limited evidence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7779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/>
          <a:lstStyle/>
          <a:p>
            <a:pPr algn="l" eaLnBrk="1" hangingPunct="1"/>
            <a:r>
              <a:rPr lang="en-GB" altLang="en-US" b="1" dirty="0">
                <a:solidFill>
                  <a:srgbClr val="C00000"/>
                </a:solidFill>
              </a:rPr>
              <a:t>Epidemiology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/>
          <a:p>
            <a:pPr eaLnBrk="1" hangingPunct="1"/>
            <a:r>
              <a:rPr lang="en-GB" altLang="en-US" dirty="0"/>
              <a:t>Emotional &amp; behavioural disorders more common in children with a Learning Disability (</a:t>
            </a:r>
            <a:r>
              <a:rPr lang="en-GB" altLang="en-US" dirty="0" err="1"/>
              <a:t>Rutter</a:t>
            </a:r>
            <a:r>
              <a:rPr lang="en-GB" altLang="en-US" dirty="0"/>
              <a:t> et al, 1970)</a:t>
            </a:r>
          </a:p>
          <a:p>
            <a:pPr eaLnBrk="1" hangingPunct="1"/>
            <a:r>
              <a:rPr lang="en-GB" altLang="en-US" dirty="0"/>
              <a:t>36% with LD have diagnosable psychiatric disorder (Emerson &amp; Hatton 2007)</a:t>
            </a:r>
          </a:p>
          <a:p>
            <a:pPr lvl="1" eaLnBrk="1" hangingPunct="1"/>
            <a:r>
              <a:rPr lang="en-GB" altLang="en-US" dirty="0"/>
              <a:t>25.1% disruptive behaviour, 21.9% anxiety disorder, 4.4% mood disorder (Dekker &amp; </a:t>
            </a:r>
            <a:r>
              <a:rPr lang="en-GB" altLang="en-US" dirty="0" err="1"/>
              <a:t>Koot</a:t>
            </a:r>
            <a:r>
              <a:rPr lang="en-GB" altLang="en-US" dirty="0"/>
              <a:t> 2003)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6982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</a:rPr>
              <a:t>ADHD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244"/>
          </a:xfrm>
        </p:spPr>
        <p:txBody>
          <a:bodyPr/>
          <a:lstStyle/>
          <a:p>
            <a:pPr eaLnBrk="1" hangingPunct="1"/>
            <a:r>
              <a:rPr lang="en-GB" sz="2800" dirty="0"/>
              <a:t>Assess in context of developmental level</a:t>
            </a:r>
          </a:p>
          <a:p>
            <a:pPr eaLnBrk="1" hangingPunct="1"/>
            <a:r>
              <a:rPr lang="en-GB" sz="2800" dirty="0"/>
              <a:t>Other causes of hyperactivity (sensory sensitivities or anxiety)</a:t>
            </a:r>
          </a:p>
          <a:p>
            <a:pPr eaLnBrk="1" hangingPunct="1"/>
            <a:r>
              <a:rPr lang="en-GB" sz="2800" dirty="0"/>
              <a:t>Structured tools (interpret with caution)</a:t>
            </a:r>
          </a:p>
          <a:p>
            <a:pPr eaLnBrk="1" hangingPunct="1"/>
            <a:r>
              <a:rPr lang="en-GB" sz="2800" dirty="0"/>
              <a:t>ID, ASD &amp; ADHD often cluster</a:t>
            </a:r>
          </a:p>
          <a:p>
            <a:pPr eaLnBrk="1" hangingPunct="1"/>
            <a:r>
              <a:rPr lang="en-GB" sz="2800" dirty="0"/>
              <a:t>Associations with behavioural disorders</a:t>
            </a:r>
          </a:p>
          <a:p>
            <a:pPr eaLnBrk="1" hangingPunct="1"/>
            <a:r>
              <a:rPr lang="en-GB" sz="2800" dirty="0"/>
              <a:t>Range of evidence-based medications</a:t>
            </a:r>
          </a:p>
        </p:txBody>
      </p:sp>
    </p:spTree>
    <p:extLst>
      <p:ext uri="{BB962C8B-B14F-4D97-AF65-F5344CB8AC3E}">
        <p14:creationId xmlns:p14="http://schemas.microsoft.com/office/powerpoint/2010/main" val="20461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36104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</a:rPr>
              <a:t>ASD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9750" y="1988840"/>
            <a:ext cx="8229600" cy="3734098"/>
          </a:xfrm>
        </p:spPr>
        <p:txBody>
          <a:bodyPr/>
          <a:lstStyle/>
          <a:p>
            <a:pPr eaLnBrk="1" hangingPunct="1"/>
            <a:r>
              <a:rPr lang="en-GB" altLang="en-US" dirty="0"/>
              <a:t>Common in ID affecting up to 50% of YP</a:t>
            </a:r>
          </a:p>
          <a:p>
            <a:pPr eaLnBrk="1" hangingPunct="1"/>
            <a:r>
              <a:rPr lang="en-GB" altLang="en-US" dirty="0"/>
              <a:t>May be difficult to diagnose in severe ID</a:t>
            </a:r>
          </a:p>
          <a:p>
            <a:pPr eaLnBrk="1" hangingPunct="1"/>
            <a:r>
              <a:rPr lang="en-GB" altLang="en-US" dirty="0"/>
              <a:t>Difficulties describing emotions/symptoms</a:t>
            </a:r>
          </a:p>
          <a:p>
            <a:pPr eaLnBrk="1" hangingPunct="1"/>
            <a:r>
              <a:rPr lang="en-GB" altLang="en-US" dirty="0"/>
              <a:t>Assess in context of overall development</a:t>
            </a:r>
          </a:p>
          <a:p>
            <a:pPr eaLnBrk="1" hangingPunct="1"/>
            <a:r>
              <a:rPr lang="en-GB" altLang="en-US" dirty="0"/>
              <a:t>Structured, multi-agency assessments</a:t>
            </a:r>
          </a:p>
          <a:p>
            <a:pPr eaLnBrk="1" hangingPunct="1"/>
            <a:r>
              <a:rPr lang="en-GB" altLang="en-US" dirty="0"/>
              <a:t>Paediatric assessment may be indicated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024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</a:rPr>
              <a:t>Anxiety Disorders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5288" y="2060848"/>
            <a:ext cx="8229600" cy="3806552"/>
          </a:xfrm>
        </p:spPr>
        <p:txBody>
          <a:bodyPr/>
          <a:lstStyle/>
          <a:p>
            <a:pPr eaLnBrk="1" hangingPunct="1"/>
            <a:r>
              <a:rPr lang="en-GB" sz="2800" dirty="0"/>
              <a:t>Anxiety disorders in 10-12%</a:t>
            </a:r>
          </a:p>
          <a:p>
            <a:pPr eaLnBrk="1" hangingPunct="1"/>
            <a:r>
              <a:rPr lang="en-GB" sz="2800" dirty="0"/>
              <a:t>Can use tools (e.g. Spence) to track symptoms</a:t>
            </a:r>
          </a:p>
          <a:p>
            <a:pPr eaLnBrk="1" hangingPunct="1"/>
            <a:r>
              <a:rPr lang="en-GB" sz="2800" dirty="0"/>
              <a:t>Environmental modification and cognitive/behavioural approaches useful</a:t>
            </a:r>
          </a:p>
          <a:p>
            <a:pPr eaLnBrk="1" hangingPunct="1"/>
            <a:r>
              <a:rPr lang="en-GB" sz="2800" dirty="0"/>
              <a:t>Generally do not require psychopharmacology</a:t>
            </a:r>
          </a:p>
          <a:p>
            <a:pPr eaLnBrk="1" hangingPunct="1"/>
            <a:r>
              <a:rPr lang="en-GB" sz="2800" dirty="0"/>
              <a:t>Role of SSRIs in supporting interventions (often Fluoxetine/Sertraline)</a:t>
            </a:r>
          </a:p>
        </p:txBody>
      </p:sp>
    </p:spTree>
    <p:extLst>
      <p:ext uri="{BB962C8B-B14F-4D97-AF65-F5344CB8AC3E}">
        <p14:creationId xmlns:p14="http://schemas.microsoft.com/office/powerpoint/2010/main" val="2468302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</a:rPr>
              <a:t>Affective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Again subjective reporting of symptoms may be limited…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Tools may support (diaries, MFQ)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Analysis of collateral reports and risk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Psychological and social approaches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Medication can be beneficial (SSRIs in depression)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Bipolar disorder under-recognised in ID (adult literature)</a:t>
            </a:r>
          </a:p>
        </p:txBody>
      </p:sp>
    </p:spTree>
    <p:extLst>
      <p:ext uri="{BB962C8B-B14F-4D97-AF65-F5344CB8AC3E}">
        <p14:creationId xmlns:p14="http://schemas.microsoft.com/office/powerpoint/2010/main" val="3953454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</a:rPr>
              <a:t>Tics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26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Tics common in young people with ID</a:t>
            </a:r>
          </a:p>
          <a:p>
            <a:pPr eaLnBrk="1" hangingPunct="1"/>
            <a:r>
              <a:rPr lang="en-GB" altLang="en-US" sz="2800" dirty="0"/>
              <a:t>Involuntary tics vs. stereotyped movements</a:t>
            </a:r>
          </a:p>
          <a:p>
            <a:pPr eaLnBrk="1" hangingPunct="1"/>
            <a:r>
              <a:rPr lang="en-GB" altLang="en-US" sz="2800" dirty="0"/>
              <a:t>Associated with OCD &amp; ADHD</a:t>
            </a:r>
          </a:p>
          <a:p>
            <a:pPr eaLnBrk="1" hangingPunct="1"/>
            <a:r>
              <a:rPr lang="en-GB" altLang="en-US" sz="2800" dirty="0"/>
              <a:t>Diaries across multiple settings useful</a:t>
            </a:r>
          </a:p>
          <a:p>
            <a:pPr eaLnBrk="1" hangingPunct="1"/>
            <a:r>
              <a:rPr lang="en-GB" altLang="en-US" sz="2800" dirty="0"/>
              <a:t>Interference with daily functioning, pain</a:t>
            </a:r>
          </a:p>
          <a:p>
            <a:pPr eaLnBrk="1" hangingPunct="1"/>
            <a:r>
              <a:rPr lang="en-GB" altLang="en-US" sz="2800" dirty="0"/>
              <a:t>Antipsychotics most commonly used</a:t>
            </a:r>
          </a:p>
          <a:p>
            <a:pPr eaLnBrk="1" hangingPunct="1"/>
            <a:r>
              <a:rPr lang="en-GB" altLang="en-US" sz="2800" dirty="0"/>
              <a:t>Clonidine can be useful with co-morbid ADHD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329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C00000"/>
                </a:solidFill>
              </a:rPr>
              <a:t>Schizophrenia &amp; other Psychoses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236"/>
          </a:xfrm>
        </p:spPr>
        <p:txBody>
          <a:bodyPr/>
          <a:lstStyle/>
          <a:p>
            <a:pPr eaLnBrk="1" hangingPunct="1"/>
            <a:r>
              <a:rPr lang="en-GB" sz="2800" dirty="0"/>
              <a:t>Auditory hallucinations, delusions, withdrawal</a:t>
            </a:r>
          </a:p>
          <a:p>
            <a:pPr eaLnBrk="1" hangingPunct="1"/>
            <a:r>
              <a:rPr lang="en-GB" sz="2800" dirty="0"/>
              <a:t>Difficult to diagnose in severe ID</a:t>
            </a:r>
          </a:p>
          <a:p>
            <a:pPr eaLnBrk="1" hangingPunct="1"/>
            <a:r>
              <a:rPr lang="en-GB" sz="2800" dirty="0"/>
              <a:t>Based on carer information &amp; observation</a:t>
            </a:r>
          </a:p>
          <a:p>
            <a:pPr eaLnBrk="1" hangingPunct="1"/>
            <a:r>
              <a:rPr lang="en-GB" sz="2800" dirty="0"/>
              <a:t>Important differential is ‘self-talk’ seen in ID</a:t>
            </a:r>
          </a:p>
          <a:p>
            <a:pPr eaLnBrk="1" hangingPunct="1"/>
            <a:r>
              <a:rPr lang="en-GB" sz="2800" dirty="0"/>
              <a:t>Increase in soft neurological signs &amp; epilepsy</a:t>
            </a:r>
          </a:p>
          <a:p>
            <a:pPr eaLnBrk="1" hangingPunct="1"/>
            <a:r>
              <a:rPr lang="en-GB" sz="2800" dirty="0"/>
              <a:t>Good therapeutic responses to antipsychotics</a:t>
            </a:r>
          </a:p>
        </p:txBody>
      </p:sp>
    </p:spTree>
    <p:extLst>
      <p:ext uri="{BB962C8B-B14F-4D97-AF65-F5344CB8AC3E}">
        <p14:creationId xmlns:p14="http://schemas.microsoft.com/office/powerpoint/2010/main" val="1978268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</a:rPr>
              <a:t>Sleep Disorders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26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Common in children with learning disabilities</a:t>
            </a:r>
          </a:p>
          <a:p>
            <a:pPr eaLnBrk="1" hangingPunct="1"/>
            <a:r>
              <a:rPr lang="en-GB" altLang="en-US" sz="2800" dirty="0"/>
              <a:t>Sleep hygiene and diaries</a:t>
            </a:r>
          </a:p>
          <a:p>
            <a:pPr eaLnBrk="1" hangingPunct="1"/>
            <a:r>
              <a:rPr lang="en-GB" altLang="en-US" sz="2800" dirty="0"/>
              <a:t>Melatonin preparations</a:t>
            </a:r>
          </a:p>
          <a:p>
            <a:pPr eaLnBrk="1" hangingPunct="1"/>
            <a:r>
              <a:rPr lang="en-GB" altLang="en-US" sz="2800" dirty="0"/>
              <a:t>Rectification of sleep-wake cycle interference</a:t>
            </a:r>
          </a:p>
          <a:p>
            <a:pPr eaLnBrk="1" hangingPunct="1"/>
            <a:r>
              <a:rPr lang="en-GB" altLang="en-US" sz="2800" dirty="0"/>
              <a:t>Duration of treatment is variable</a:t>
            </a:r>
          </a:p>
        </p:txBody>
      </p:sp>
    </p:spTree>
    <p:extLst>
      <p:ext uri="{BB962C8B-B14F-4D97-AF65-F5344CB8AC3E}">
        <p14:creationId xmlns:p14="http://schemas.microsoft.com/office/powerpoint/2010/main" val="2223357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/>
          <a:lstStyle/>
          <a:p>
            <a:pPr algn="l" eaLnBrk="1" hangingPunct="1"/>
            <a:r>
              <a:rPr lang="en-GB" altLang="en-US" sz="3600" b="1" dirty="0">
                <a:solidFill>
                  <a:srgbClr val="C00000"/>
                </a:solidFill>
              </a:rPr>
              <a:t>Challenging Behaviour (NICE)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err="1"/>
              <a:t>RCPsych</a:t>
            </a:r>
            <a:r>
              <a:rPr lang="en-GB" sz="2800" dirty="0"/>
              <a:t> definition (2007)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‘Behaviour of such an intensity, frequency or duration as to threaten the quality of life and/or the physical safety of the individual or others and is likely to lead to responses that are restrictive, aversive or result in exclusion.’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Work with person &amp; carers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Understand function of behaviour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Work in least restrictive way possible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358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/>
          <a:lstStyle/>
          <a:p>
            <a:pPr algn="l" eaLnBrk="1" hangingPunct="1"/>
            <a:r>
              <a:rPr lang="en-GB" altLang="en-US" sz="4000" b="1" dirty="0">
                <a:solidFill>
                  <a:srgbClr val="C00000"/>
                </a:solidFill>
              </a:rPr>
              <a:t>General Principles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276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Clear focus on person, family &amp; carers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Interventions delivered in least restrictive setting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Prompt &amp; co-ordinated access to specialist services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Staff training in strategies to reduce risk &amp; manage behaviour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Recognise impact on family/carers &amp; consider support/groups 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Strategies for early identification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Annual physical health checks</a:t>
            </a:r>
          </a:p>
        </p:txBody>
      </p:sp>
    </p:spTree>
    <p:extLst>
      <p:ext uri="{BB962C8B-B14F-4D97-AF65-F5344CB8AC3E}">
        <p14:creationId xmlns:p14="http://schemas.microsoft.com/office/powerpoint/2010/main" val="4292981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9"/>
          <p:cNvSpPr txBox="1">
            <a:spLocks noChangeArrowheads="1"/>
          </p:cNvSpPr>
          <p:nvPr/>
        </p:nvSpPr>
        <p:spPr bwMode="auto">
          <a:xfrm>
            <a:off x="3203575" y="3016250"/>
            <a:ext cx="230505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latin typeface="Calibri" pitchFamily="34" charset="0"/>
              </a:rPr>
              <a:t>Challenging Behaviour</a:t>
            </a:r>
          </a:p>
        </p:txBody>
      </p:sp>
      <p:sp>
        <p:nvSpPr>
          <p:cNvPr id="29699" name="TextBox 10"/>
          <p:cNvSpPr txBox="1">
            <a:spLocks noChangeArrowheads="1"/>
          </p:cNvSpPr>
          <p:nvPr/>
        </p:nvSpPr>
        <p:spPr bwMode="auto">
          <a:xfrm>
            <a:off x="6732588" y="2636838"/>
            <a:ext cx="17272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  <a:latin typeface="Calibri" pitchFamily="34" charset="0"/>
              </a:rPr>
              <a:t>Exclusion, harm to self, harm to others</a:t>
            </a:r>
          </a:p>
        </p:txBody>
      </p:sp>
      <p:sp>
        <p:nvSpPr>
          <p:cNvPr id="29700" name="TextBox 11"/>
          <p:cNvSpPr txBox="1">
            <a:spLocks noChangeArrowheads="1"/>
          </p:cNvSpPr>
          <p:nvPr/>
        </p:nvSpPr>
        <p:spPr bwMode="auto">
          <a:xfrm>
            <a:off x="3492500" y="1844675"/>
            <a:ext cx="115093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latin typeface="Calibri" pitchFamily="34" charset="0"/>
              </a:rPr>
              <a:t>Pain</a:t>
            </a:r>
          </a:p>
        </p:txBody>
      </p:sp>
      <p:sp>
        <p:nvSpPr>
          <p:cNvPr id="29701" name="TextBox 12"/>
          <p:cNvSpPr txBox="1">
            <a:spLocks noChangeArrowheads="1"/>
          </p:cNvSpPr>
          <p:nvPr/>
        </p:nvSpPr>
        <p:spPr bwMode="auto">
          <a:xfrm>
            <a:off x="3419475" y="4149725"/>
            <a:ext cx="309721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  <a:latin typeface="Calibri" pitchFamily="34" charset="0"/>
              </a:rPr>
              <a:t>Other people’s behaviour</a:t>
            </a:r>
          </a:p>
        </p:txBody>
      </p:sp>
      <p:sp>
        <p:nvSpPr>
          <p:cNvPr id="29702" name="TextBox 13"/>
          <p:cNvSpPr txBox="1">
            <a:spLocks noChangeArrowheads="1"/>
          </p:cNvSpPr>
          <p:nvPr/>
        </p:nvSpPr>
        <p:spPr bwMode="auto">
          <a:xfrm>
            <a:off x="539750" y="1916113"/>
            <a:ext cx="1728788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  <a:latin typeface="Calibri" pitchFamily="34" charset="0"/>
              </a:rPr>
              <a:t>Biological – sensory/physical health/genetic</a:t>
            </a:r>
          </a:p>
        </p:txBody>
      </p:sp>
      <p:sp>
        <p:nvSpPr>
          <p:cNvPr id="29703" name="TextBox 14"/>
          <p:cNvSpPr txBox="1">
            <a:spLocks noChangeArrowheads="1"/>
          </p:cNvSpPr>
          <p:nvPr/>
        </p:nvSpPr>
        <p:spPr bwMode="auto">
          <a:xfrm>
            <a:off x="323850" y="4292600"/>
            <a:ext cx="1944688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  <a:latin typeface="Calibri" pitchFamily="34" charset="0"/>
              </a:rPr>
              <a:t>Psychosocial – life events, communication, social networks, meaningful activity, psychiatric</a:t>
            </a:r>
          </a:p>
        </p:txBody>
      </p:sp>
      <p:sp>
        <p:nvSpPr>
          <p:cNvPr id="29704" name="TextBox 15"/>
          <p:cNvSpPr txBox="1">
            <a:spLocks noChangeArrowheads="1"/>
          </p:cNvSpPr>
          <p:nvPr/>
        </p:nvSpPr>
        <p:spPr bwMode="auto">
          <a:xfrm>
            <a:off x="323850" y="836613"/>
            <a:ext cx="20875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prstClr val="black"/>
                </a:solidFill>
                <a:latin typeface="Calibri" pitchFamily="34" charset="0"/>
              </a:rPr>
              <a:t>Vulnerabilities</a:t>
            </a:r>
          </a:p>
        </p:txBody>
      </p:sp>
      <p:sp>
        <p:nvSpPr>
          <p:cNvPr id="29705" name="TextBox 16"/>
          <p:cNvSpPr txBox="1">
            <a:spLocks noChangeArrowheads="1"/>
          </p:cNvSpPr>
          <p:nvPr/>
        </p:nvSpPr>
        <p:spPr bwMode="auto">
          <a:xfrm>
            <a:off x="3563938" y="692150"/>
            <a:ext cx="172878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prstClr val="black"/>
                </a:solidFill>
                <a:latin typeface="Calibri" pitchFamily="34" charset="0"/>
              </a:rPr>
              <a:t>Maintaining Processes</a:t>
            </a:r>
          </a:p>
        </p:txBody>
      </p:sp>
      <p:sp>
        <p:nvSpPr>
          <p:cNvPr id="29706" name="TextBox 17"/>
          <p:cNvSpPr txBox="1">
            <a:spLocks noChangeArrowheads="1"/>
          </p:cNvSpPr>
          <p:nvPr/>
        </p:nvSpPr>
        <p:spPr bwMode="auto">
          <a:xfrm>
            <a:off x="6732588" y="692149"/>
            <a:ext cx="17271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prstClr val="black"/>
                </a:solidFill>
                <a:latin typeface="Calibri" pitchFamily="34" charset="0"/>
              </a:rPr>
              <a:t>Impact</a:t>
            </a:r>
          </a:p>
        </p:txBody>
      </p:sp>
      <p:cxnSp>
        <p:nvCxnSpPr>
          <p:cNvPr id="20" name="Straight Arrow Connector 19"/>
          <p:cNvCxnSpPr>
            <a:stCxn id="29702" idx="3"/>
          </p:cNvCxnSpPr>
          <p:nvPr/>
        </p:nvCxnSpPr>
        <p:spPr>
          <a:xfrm>
            <a:off x="2268538" y="2378075"/>
            <a:ext cx="935037" cy="619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68538" y="3429000"/>
            <a:ext cx="935037" cy="904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9698" idx="3"/>
          </p:cNvCxnSpPr>
          <p:nvPr/>
        </p:nvCxnSpPr>
        <p:spPr>
          <a:xfrm>
            <a:off x="5508625" y="3200400"/>
            <a:ext cx="1223963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643438" y="3357563"/>
            <a:ext cx="0" cy="7921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9700" idx="2"/>
          </p:cNvCxnSpPr>
          <p:nvPr/>
        </p:nvCxnSpPr>
        <p:spPr>
          <a:xfrm flipH="1" flipV="1">
            <a:off x="4067175" y="2214563"/>
            <a:ext cx="504825" cy="8540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268538" y="5445125"/>
            <a:ext cx="53276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9699" idx="2"/>
          </p:cNvCxnSpPr>
          <p:nvPr/>
        </p:nvCxnSpPr>
        <p:spPr>
          <a:xfrm>
            <a:off x="7596188" y="3560763"/>
            <a:ext cx="0" cy="1884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9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4098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GB" dirty="0"/>
              <a:t>What is an Intellectual Disability?</a:t>
            </a:r>
          </a:p>
          <a:p>
            <a:pPr eaLnBrk="1" hangingPunct="1"/>
            <a:r>
              <a:rPr lang="en-GB" dirty="0"/>
              <a:t>Is it the same as a Learning Disability?</a:t>
            </a:r>
          </a:p>
          <a:p>
            <a:pPr eaLnBrk="1" hangingPunct="1"/>
            <a:r>
              <a:rPr lang="en-GB" dirty="0"/>
              <a:t>Or learning difficulties?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What do you think are the key differences in assessing children (as opposed to adults) with ID and mental health problems?</a:t>
            </a:r>
          </a:p>
        </p:txBody>
      </p:sp>
    </p:spTree>
    <p:extLst>
      <p:ext uri="{BB962C8B-B14F-4D97-AF65-F5344CB8AC3E}">
        <p14:creationId xmlns:p14="http://schemas.microsoft.com/office/powerpoint/2010/main" val="282884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00000"/>
                </a:solidFill>
              </a:rPr>
              <a:t>Assessment of Challenging Behaviour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26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Person-centred with focus on outcomes &amp; improving quality of life (resilience/resources)</a:t>
            </a:r>
          </a:p>
          <a:p>
            <a:pPr eaLnBrk="1" hangingPunct="1"/>
            <a:r>
              <a:rPr lang="en-GB" altLang="en-US" sz="2400" dirty="0"/>
              <a:t>Regular review of self-harm/harm to others/ breakdown of family/abuse/escalation</a:t>
            </a:r>
          </a:p>
          <a:p>
            <a:pPr eaLnBrk="1" hangingPunct="1"/>
            <a:r>
              <a:rPr lang="en-GB" altLang="en-US" sz="2400" dirty="0"/>
              <a:t>Functional assessment varied in complexity &amp; intensity in line with behaviour that challenge</a:t>
            </a:r>
          </a:p>
          <a:p>
            <a:pPr eaLnBrk="1" hangingPunct="1"/>
            <a:r>
              <a:rPr lang="en-GB" altLang="en-US" sz="2400" dirty="0"/>
              <a:t>Initial screening using MH assessment tools if MH problem might underlie behaviour</a:t>
            </a:r>
          </a:p>
        </p:txBody>
      </p:sp>
    </p:spTree>
    <p:extLst>
      <p:ext uri="{BB962C8B-B14F-4D97-AF65-F5344CB8AC3E}">
        <p14:creationId xmlns:p14="http://schemas.microsoft.com/office/powerpoint/2010/main" val="3778182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pPr algn="l" eaLnBrk="1" hangingPunct="1"/>
            <a:r>
              <a:rPr lang="en-GB" altLang="en-US" sz="3200" b="1" dirty="0">
                <a:solidFill>
                  <a:srgbClr val="C00000"/>
                </a:solidFill>
              </a:rPr>
              <a:t>Interventions for Challenging Behaviour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68313" y="1700808"/>
            <a:ext cx="8229600" cy="423803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Parent training programmes for under 12s</a:t>
            </a:r>
          </a:p>
          <a:p>
            <a:pPr eaLnBrk="1" hangingPunct="1"/>
            <a:r>
              <a:rPr lang="en-GB" altLang="en-US" sz="2400" dirty="0"/>
              <a:t>Functional assessment of behaviour</a:t>
            </a:r>
          </a:p>
          <a:p>
            <a:pPr eaLnBrk="1" hangingPunct="1"/>
            <a:r>
              <a:rPr lang="en-GB" altLang="en-US" sz="2400" dirty="0"/>
              <a:t>Positive Behaviour Support</a:t>
            </a:r>
          </a:p>
          <a:p>
            <a:pPr eaLnBrk="1" hangingPunct="1"/>
            <a:r>
              <a:rPr lang="en-GB" altLang="en-US" sz="2400" dirty="0"/>
              <a:t>Antipsychotic drugs only in combination with other interventions if</a:t>
            </a:r>
          </a:p>
          <a:p>
            <a:pPr lvl="1" eaLnBrk="1" hangingPunct="1"/>
            <a:r>
              <a:rPr lang="en-GB" altLang="en-US" sz="2000" dirty="0"/>
              <a:t>Psychological interventions don’t produce change</a:t>
            </a:r>
          </a:p>
          <a:p>
            <a:pPr lvl="1" eaLnBrk="1" hangingPunct="1"/>
            <a:r>
              <a:rPr lang="en-GB" altLang="en-US" sz="2000" dirty="0"/>
              <a:t>Treatment for co-existing problems not reduced behaviour	</a:t>
            </a:r>
          </a:p>
          <a:p>
            <a:pPr lvl="1" eaLnBrk="1" hangingPunct="1"/>
            <a:r>
              <a:rPr lang="en-GB" altLang="en-US" sz="2000" dirty="0"/>
              <a:t>Risk to person or others is severe</a:t>
            </a:r>
          </a:p>
          <a:p>
            <a:pPr eaLnBrk="1" hangingPunct="1"/>
            <a:r>
              <a:rPr lang="en-GB" altLang="en-US" sz="2400" dirty="0"/>
              <a:t>Monitoring requirements</a:t>
            </a:r>
          </a:p>
          <a:p>
            <a:pPr eaLnBrk="1" hangingPunct="1"/>
            <a:r>
              <a:rPr lang="en-GB" altLang="en-US" sz="2400" dirty="0"/>
              <a:t>Guidance on choosing medication (often </a:t>
            </a:r>
            <a:r>
              <a:rPr lang="en-GB" altLang="en-US" sz="2400" dirty="0" err="1"/>
              <a:t>Risperidone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Aripiprazole</a:t>
            </a:r>
            <a:r>
              <a:rPr lang="en-GB" altLang="en-US" sz="2400" dirty="0"/>
              <a:t>)</a:t>
            </a:r>
          </a:p>
          <a:p>
            <a:pPr lvl="1"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67472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/>
          <a:lstStyle/>
          <a:p>
            <a:pPr algn="l" eaLnBrk="1" hangingPunct="1"/>
            <a:r>
              <a:rPr lang="en-GB" altLang="en-US" sz="3400" b="1" dirty="0">
                <a:solidFill>
                  <a:srgbClr val="C00000"/>
                </a:solidFill>
              </a:rPr>
              <a:t>Reading: Challenging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27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Challenging behaviour and learning disabilities: prevention and interventions for people with learning disabilities whose behaviour challenge  NICE guidelines [NG11]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Emerson E, Bromley J. The form and function of challenging behaviours. Journal of Intellectual Disability Research. 1995;39:388-98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938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pPr algn="l" eaLnBrk="1" hangingPunct="1"/>
            <a:r>
              <a:rPr lang="en-GB" altLang="en-US" b="1" dirty="0">
                <a:solidFill>
                  <a:srgbClr val="C00000"/>
                </a:solidFill>
              </a:rPr>
              <a:t>Mental Health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LD &amp; no other form of mental disorder: may not be detained unless accompanied by abnormally aggressive or seriously irresponsible conduct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Possible for ASD without mental disorder or behaviour (unlikely)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LD defined as:- ‘a state of arrested or incomplete development of the mind which includes significant impairment of intelligence &amp; social functioning’</a:t>
            </a:r>
          </a:p>
        </p:txBody>
      </p:sp>
    </p:spTree>
    <p:extLst>
      <p:ext uri="{BB962C8B-B14F-4D97-AF65-F5344CB8AC3E}">
        <p14:creationId xmlns:p14="http://schemas.microsoft.com/office/powerpoint/2010/main" val="687902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/>
          <a:lstStyle/>
          <a:p>
            <a:pPr algn="l" eaLnBrk="1" hangingPunct="1"/>
            <a:r>
              <a:rPr lang="en-GB" altLang="en-US" b="1" dirty="0" err="1">
                <a:solidFill>
                  <a:srgbClr val="C00000"/>
                </a:solidFill>
              </a:rPr>
              <a:t>Medicolegal</a:t>
            </a:r>
            <a:r>
              <a:rPr lang="en-GB" altLang="en-US" b="1" dirty="0">
                <a:solidFill>
                  <a:srgbClr val="C00000"/>
                </a:solidFill>
              </a:rPr>
              <a:t> issues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Capacity to agree to admission?</a:t>
            </a:r>
          </a:p>
          <a:p>
            <a:pPr eaLnBrk="1" hangingPunct="1"/>
            <a:r>
              <a:rPr lang="en-GB" altLang="en-US" sz="2800" dirty="0"/>
              <a:t>Parent can consent to admission, under 16yo</a:t>
            </a:r>
          </a:p>
          <a:p>
            <a:pPr eaLnBrk="1" hangingPunct="1"/>
            <a:r>
              <a:rPr lang="en-GB" altLang="en-US" sz="2800" dirty="0"/>
              <a:t>Lack capacity, admitted in ‘best interests’ and not Deprivation of Liberty (use MHA under 18)</a:t>
            </a:r>
          </a:p>
          <a:p>
            <a:pPr eaLnBrk="1" hangingPunct="1"/>
            <a:r>
              <a:rPr lang="en-GB" altLang="en-US" sz="2800" dirty="0"/>
              <a:t>Risk to patient or public </a:t>
            </a:r>
          </a:p>
          <a:p>
            <a:pPr eaLnBrk="1" hangingPunct="1"/>
            <a:r>
              <a:rPr lang="en-GB" altLang="en-US" sz="2800" dirty="0"/>
              <a:t>History of non-compliance with treatment</a:t>
            </a:r>
          </a:p>
          <a:p>
            <a:pPr eaLnBrk="1" hangingPunct="1"/>
            <a:r>
              <a:rPr lang="en-GB" altLang="en-US" sz="2800" dirty="0"/>
              <a:t>Consent/capacity fluctuating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5292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6409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00000"/>
                </a:solidFill>
              </a:rPr>
              <a:t>Equality Act &amp; Reasonable Adjustments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292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Communication support</a:t>
            </a:r>
          </a:p>
          <a:p>
            <a:pPr eaLnBrk="1" hangingPunct="1"/>
            <a:r>
              <a:rPr lang="en-GB" altLang="en-US" sz="2800" dirty="0"/>
              <a:t>Information in an accessible format</a:t>
            </a:r>
          </a:p>
          <a:p>
            <a:pPr eaLnBrk="1" hangingPunct="1"/>
            <a:r>
              <a:rPr lang="en-GB" altLang="en-US" sz="2800" dirty="0"/>
              <a:t>Sufficient time for preparation before meeting</a:t>
            </a:r>
          </a:p>
          <a:p>
            <a:pPr eaLnBrk="1" hangingPunct="1"/>
            <a:r>
              <a:rPr lang="en-GB" altLang="en-US" sz="2800" dirty="0"/>
              <a:t>Adapted treatment programmes</a:t>
            </a:r>
          </a:p>
          <a:p>
            <a:pPr eaLnBrk="1" hangingPunct="1"/>
            <a:r>
              <a:rPr lang="en-GB" altLang="en-US" sz="2800" dirty="0"/>
              <a:t>Adapted therapeutic environment</a:t>
            </a:r>
          </a:p>
          <a:p>
            <a:pPr eaLnBrk="1" hangingPunct="1"/>
            <a:r>
              <a:rPr lang="en-GB" altLang="en-US" sz="2800" dirty="0"/>
              <a:t>Risk assessment of personal safety</a:t>
            </a:r>
          </a:p>
          <a:p>
            <a:pPr eaLnBrk="1" hangingPunct="1"/>
            <a:r>
              <a:rPr lang="en-GB" altLang="en-US" sz="2800" dirty="0"/>
              <a:t>Prioritised access/involvement of carers</a:t>
            </a:r>
          </a:p>
        </p:txBody>
      </p:sp>
    </p:spTree>
    <p:extLst>
      <p:ext uri="{BB962C8B-B14F-4D97-AF65-F5344CB8AC3E}">
        <p14:creationId xmlns:p14="http://schemas.microsoft.com/office/powerpoint/2010/main" val="789637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inpat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06228"/>
            <a:ext cx="4000500" cy="18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/>
          <a:lstStyle/>
          <a:p>
            <a:pPr algn="l" eaLnBrk="1" hangingPunct="1"/>
            <a:r>
              <a:rPr lang="en-GB" altLang="en-US" b="1" dirty="0">
                <a:solidFill>
                  <a:srgbClr val="C00000"/>
                </a:solidFill>
              </a:rPr>
              <a:t>In-patient Facilities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26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Assessment/diagnosis/treatment </a:t>
            </a:r>
          </a:p>
          <a:p>
            <a:pPr eaLnBrk="1" hangingPunct="1"/>
            <a:r>
              <a:rPr lang="en-GB" altLang="en-US" sz="2400" dirty="0"/>
              <a:t>Outreach work can shorten/eliminate admission</a:t>
            </a:r>
          </a:p>
          <a:p>
            <a:pPr eaLnBrk="1" hangingPunct="1"/>
            <a:r>
              <a:rPr lang="en-GB" altLang="en-US" sz="2400" dirty="0"/>
              <a:t>Close liaison between in-patient/local teams</a:t>
            </a:r>
          </a:p>
          <a:p>
            <a:pPr eaLnBrk="1" hangingPunct="1"/>
            <a:r>
              <a:rPr lang="en-GB" altLang="en-US" sz="2400" dirty="0"/>
              <a:t>Clear, integrated pathway of care incl. discharge</a:t>
            </a:r>
          </a:p>
          <a:p>
            <a:pPr eaLnBrk="1" hangingPunct="1"/>
            <a:r>
              <a:rPr lang="en-GB" altLang="en-US" sz="2400" dirty="0"/>
              <a:t>Hard to achieve if geographically distant</a:t>
            </a:r>
          </a:p>
        </p:txBody>
      </p:sp>
    </p:spTree>
    <p:extLst>
      <p:ext uri="{BB962C8B-B14F-4D97-AF65-F5344CB8AC3E}">
        <p14:creationId xmlns:p14="http://schemas.microsoft.com/office/powerpoint/2010/main" val="3141675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/>
          <a:lstStyle/>
          <a:p>
            <a:pPr algn="l" eaLnBrk="1" hangingPunct="1"/>
            <a:r>
              <a:rPr lang="en-GB" altLang="en-US" sz="4000" b="1" dirty="0">
                <a:solidFill>
                  <a:srgbClr val="C00000"/>
                </a:solidFill>
              </a:rPr>
              <a:t>Community Service Models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68313" y="2060848"/>
            <a:ext cx="8229600" cy="387799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Increased prevalence of mental disorder</a:t>
            </a:r>
          </a:p>
          <a:p>
            <a:pPr eaLnBrk="1" hangingPunct="1"/>
            <a:r>
              <a:rPr lang="en-GB" altLang="en-US" sz="2800" dirty="0"/>
              <a:t>Requiring a different type of care</a:t>
            </a:r>
          </a:p>
          <a:p>
            <a:pPr eaLnBrk="1" hangingPunct="1"/>
            <a:r>
              <a:rPr lang="en-GB" altLang="en-US" sz="2800" dirty="0"/>
              <a:t>Development of Specialist CAMHS for ID</a:t>
            </a:r>
          </a:p>
          <a:p>
            <a:pPr eaLnBrk="1" hangingPunct="1"/>
            <a:r>
              <a:rPr lang="en-GB" altLang="en-US" sz="2800" dirty="0"/>
              <a:t>Inclusion agenda, all able to access facilities</a:t>
            </a:r>
          </a:p>
          <a:p>
            <a:pPr eaLnBrk="1" hangingPunct="1"/>
            <a:r>
              <a:rPr lang="en-GB" altLang="en-US" sz="2800" dirty="0"/>
              <a:t>Person-centred planning &amp; circles of support</a:t>
            </a:r>
          </a:p>
          <a:p>
            <a:pPr eaLnBrk="1" hangingPunct="1"/>
            <a:r>
              <a:rPr lang="en-GB" altLang="en-US" sz="2800" dirty="0"/>
              <a:t>Gaps in provision</a:t>
            </a:r>
          </a:p>
          <a:p>
            <a:pPr eaLnBrk="1" hangingPunct="1"/>
            <a:r>
              <a:rPr lang="en-GB" altLang="en-US" sz="2800" dirty="0"/>
              <a:t>Challenges in multi-agency working</a:t>
            </a:r>
          </a:p>
          <a:p>
            <a:pPr eaLnBrk="1" hangingPunct="1"/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9150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/>
          <a:lstStyle/>
          <a:p>
            <a:pPr algn="l" eaLnBrk="1" hangingPunct="1"/>
            <a:r>
              <a:rPr lang="en-GB" altLang="en-US" sz="4000" b="1" dirty="0">
                <a:solidFill>
                  <a:srgbClr val="C00000"/>
                </a:solidFill>
              </a:rPr>
              <a:t>Multi-agency Working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26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Different professional cultures</a:t>
            </a:r>
          </a:p>
          <a:p>
            <a:pPr eaLnBrk="1" hangingPunct="1"/>
            <a:r>
              <a:rPr lang="en-GB" altLang="en-US" sz="2800" dirty="0"/>
              <a:t>Inappropriate expectations</a:t>
            </a:r>
          </a:p>
          <a:p>
            <a:pPr eaLnBrk="1" hangingPunct="1"/>
            <a:r>
              <a:rPr lang="en-GB" altLang="en-US" sz="2800" dirty="0"/>
              <a:t>Challenges in communication</a:t>
            </a:r>
          </a:p>
          <a:p>
            <a:pPr eaLnBrk="1" hangingPunct="1"/>
            <a:r>
              <a:rPr lang="en-GB" altLang="en-US" sz="2800" dirty="0"/>
              <a:t>Learning from different perspectives</a:t>
            </a:r>
          </a:p>
          <a:p>
            <a:pPr eaLnBrk="1" hangingPunct="1"/>
            <a:r>
              <a:rPr lang="en-GB" altLang="en-US" sz="2800" dirty="0"/>
              <a:t>Complementing each other’s practice</a:t>
            </a:r>
          </a:p>
          <a:p>
            <a:pPr eaLnBrk="1" hangingPunct="1"/>
            <a:r>
              <a:rPr lang="en-GB" altLang="en-US" sz="2800" dirty="0"/>
              <a:t>Joining up packages of care</a:t>
            </a:r>
          </a:p>
          <a:p>
            <a:pPr eaLnBrk="1" hangingPunct="1"/>
            <a:r>
              <a:rPr lang="en-GB" altLang="en-US" sz="2800" dirty="0"/>
              <a:t>Seeking opportunities for collaboration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61338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/>
          <a:lstStyle/>
          <a:p>
            <a:pPr algn="l" eaLnBrk="1" hangingPunct="1"/>
            <a:r>
              <a:rPr lang="en-GB" altLang="en-US" b="1" dirty="0">
                <a:solidFill>
                  <a:srgbClr val="C00000"/>
                </a:solidFill>
              </a:rPr>
              <a:t>Policy Context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26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Healthy Lives, Brighter Futures (</a:t>
            </a:r>
            <a:r>
              <a:rPr lang="en-GB" altLang="en-US" sz="2800" dirty="0" err="1"/>
              <a:t>DoH</a:t>
            </a:r>
            <a:r>
              <a:rPr lang="en-GB" altLang="en-US" sz="2800" dirty="0"/>
              <a:t> 2009)</a:t>
            </a:r>
          </a:p>
          <a:p>
            <a:pPr eaLnBrk="1" hangingPunct="1"/>
            <a:r>
              <a:rPr lang="en-GB" altLang="en-US" sz="2800" dirty="0"/>
              <a:t>Winterbourne View (</a:t>
            </a:r>
            <a:r>
              <a:rPr lang="en-GB" altLang="en-US" sz="2800" dirty="0" err="1"/>
              <a:t>DoH</a:t>
            </a:r>
            <a:r>
              <a:rPr lang="en-GB" altLang="en-US" sz="2800" dirty="0"/>
              <a:t> 2012)</a:t>
            </a:r>
          </a:p>
          <a:p>
            <a:pPr eaLnBrk="1" hangingPunct="1"/>
            <a:r>
              <a:rPr lang="en-GB" altLang="en-US" sz="2800" dirty="0"/>
              <a:t>Future in Mind (MHT 2015)</a:t>
            </a:r>
          </a:p>
          <a:p>
            <a:pPr eaLnBrk="1" hangingPunct="1"/>
            <a:r>
              <a:rPr lang="en-GB" altLang="en-US" sz="2800" dirty="0"/>
              <a:t>Challenging Behaviour &amp; LD (NICE 2015)</a:t>
            </a:r>
          </a:p>
          <a:p>
            <a:pPr eaLnBrk="1" hangingPunct="1"/>
            <a:r>
              <a:rPr lang="en-GB" altLang="en-US" sz="2800" dirty="0"/>
              <a:t>Paving The Way (CBF 2015)</a:t>
            </a:r>
          </a:p>
          <a:p>
            <a:pPr eaLnBrk="1" hangingPunct="1"/>
            <a:r>
              <a:rPr lang="en-GB" altLang="en-US" sz="2800" dirty="0"/>
              <a:t>Transforming Care (NHS England 2015)</a:t>
            </a:r>
          </a:p>
        </p:txBody>
      </p:sp>
    </p:spTree>
    <p:extLst>
      <p:ext uri="{BB962C8B-B14F-4D97-AF65-F5344CB8AC3E}">
        <p14:creationId xmlns:p14="http://schemas.microsoft.com/office/powerpoint/2010/main" val="312676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Intellectual disability (Rutter 2015)</a:t>
            </a:r>
          </a:p>
          <a:p>
            <a:pPr lvl="1"/>
            <a:r>
              <a:rPr lang="en-US" dirty="0"/>
              <a:t>A global and persistent reduction in cognitive abilities beginning early in development and associated with impairment in daily functioning including communication, social skills, personal independence and school/work functioning</a:t>
            </a:r>
          </a:p>
          <a:p>
            <a:pPr lvl="1"/>
            <a:r>
              <a:rPr lang="en-US" dirty="0"/>
              <a:t>Classification systems distinguish levels of severity based on measured IQ and degree of impairment in adaptive functioning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815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00808"/>
            <a:ext cx="7839075" cy="3974778"/>
          </a:xfrm>
        </p:spPr>
        <p:txBody>
          <a:bodyPr/>
          <a:lstStyle/>
          <a:p>
            <a:r>
              <a:rPr lang="en-US" sz="2200" dirty="0"/>
              <a:t>No effective treatments for the </a:t>
            </a:r>
            <a:r>
              <a:rPr lang="en-US" sz="2200" dirty="0">
                <a:solidFill>
                  <a:srgbClr val="0070C0"/>
                </a:solidFill>
              </a:rPr>
              <a:t>core cognitive deficits </a:t>
            </a:r>
            <a:r>
              <a:rPr lang="en-US" sz="2200" dirty="0"/>
              <a:t>of ID</a:t>
            </a:r>
          </a:p>
          <a:p>
            <a:pPr lvl="1"/>
            <a:r>
              <a:rPr lang="en-US" sz="2000" dirty="0"/>
              <a:t>Focus on appropriate </a:t>
            </a:r>
            <a:r>
              <a:rPr lang="en-US" sz="2000" dirty="0">
                <a:solidFill>
                  <a:srgbClr val="0070C0"/>
                </a:solidFill>
              </a:rPr>
              <a:t>education and support </a:t>
            </a:r>
            <a:r>
              <a:rPr lang="en-US" sz="2000" dirty="0"/>
              <a:t>for affected individuals and their families that </a:t>
            </a:r>
            <a:r>
              <a:rPr lang="en-US" sz="2000" dirty="0">
                <a:solidFill>
                  <a:srgbClr val="0070C0"/>
                </a:solidFill>
              </a:rPr>
              <a:t>maximize quality of life </a:t>
            </a:r>
            <a:r>
              <a:rPr lang="en-US" sz="2000" dirty="0"/>
              <a:t>and community participation</a:t>
            </a:r>
          </a:p>
          <a:p>
            <a:pPr lvl="1"/>
            <a:r>
              <a:rPr lang="en-US" sz="2000" dirty="0"/>
              <a:t>Treatment planning should be multi‐disciplinary and multi‐agency</a:t>
            </a:r>
          </a:p>
          <a:p>
            <a:r>
              <a:rPr lang="en-US" sz="2000" dirty="0"/>
              <a:t>The limited evidence base for treating psychiatric disorders in ID supports the use of similar interventions, although effect sizes may be diminished</a:t>
            </a:r>
          </a:p>
          <a:p>
            <a:pPr lvl="1"/>
            <a:r>
              <a:rPr lang="en-US" sz="2000" dirty="0"/>
              <a:t>Pharmacotherapy should involve </a:t>
            </a:r>
            <a:r>
              <a:rPr lang="en-US" sz="2000" dirty="0">
                <a:solidFill>
                  <a:srgbClr val="0070C0"/>
                </a:solidFill>
              </a:rPr>
              <a:t>lower starting doses</a:t>
            </a:r>
            <a:r>
              <a:rPr lang="en-US" sz="2000" dirty="0"/>
              <a:t>, more </a:t>
            </a:r>
            <a:r>
              <a:rPr lang="en-US" sz="2000" dirty="0">
                <a:solidFill>
                  <a:srgbClr val="0070C0"/>
                </a:solidFill>
              </a:rPr>
              <a:t>gradual increases and careful monitoring</a:t>
            </a:r>
            <a:r>
              <a:rPr lang="en-US" sz="2000" dirty="0"/>
              <a:t>, as people with ID are more sensitive to adverse effects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0754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Psychological interventions should utilize </a:t>
            </a:r>
            <a:r>
              <a:rPr lang="en-US" dirty="0" err="1">
                <a:solidFill>
                  <a:srgbClr val="0070C0"/>
                </a:solidFill>
              </a:rPr>
              <a:t>behavioural</a:t>
            </a:r>
            <a:r>
              <a:rPr lang="en-US" dirty="0">
                <a:solidFill>
                  <a:srgbClr val="0070C0"/>
                </a:solidFill>
              </a:rPr>
              <a:t> strategies, </a:t>
            </a:r>
            <a:r>
              <a:rPr lang="en-US" dirty="0"/>
              <a:t>supported with </a:t>
            </a:r>
            <a:r>
              <a:rPr lang="en-US" dirty="0">
                <a:solidFill>
                  <a:srgbClr val="0070C0"/>
                </a:solidFill>
              </a:rPr>
              <a:t>visual materials </a:t>
            </a:r>
            <a:r>
              <a:rPr lang="en-US" dirty="0"/>
              <a:t>and the involvement of parents/</a:t>
            </a:r>
            <a:r>
              <a:rPr lang="en-US" dirty="0" err="1"/>
              <a:t>carers</a:t>
            </a:r>
            <a:r>
              <a:rPr lang="en-US" dirty="0"/>
              <a:t> and other professionals such as teachers</a:t>
            </a:r>
          </a:p>
          <a:p>
            <a:r>
              <a:rPr lang="en-US" dirty="0"/>
              <a:t>Family‐wide </a:t>
            </a:r>
            <a:r>
              <a:rPr lang="en-US" dirty="0">
                <a:solidFill>
                  <a:srgbClr val="0070C0"/>
                </a:solidFill>
              </a:rPr>
              <a:t>support and respite care </a:t>
            </a:r>
            <a:r>
              <a:rPr lang="en-US" dirty="0"/>
              <a:t>from voluntary groups and social services may be invaluable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851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People with intellectual disability have previously been classified as:</a:t>
            </a:r>
          </a:p>
          <a:p>
            <a:r>
              <a:rPr lang="en-GB" dirty="0"/>
              <a:t>A. Mentally retarded</a:t>
            </a:r>
          </a:p>
          <a:p>
            <a:r>
              <a:rPr lang="en-GB" dirty="0"/>
              <a:t>B. Learning disabled</a:t>
            </a:r>
          </a:p>
          <a:p>
            <a:r>
              <a:rPr lang="en-GB" dirty="0"/>
              <a:t>C. Sub-</a:t>
            </a:r>
            <a:r>
              <a:rPr lang="en-GB" dirty="0" err="1"/>
              <a:t>normals</a:t>
            </a:r>
            <a:endParaRPr lang="en-GB" dirty="0"/>
          </a:p>
          <a:p>
            <a:r>
              <a:rPr lang="en-GB" dirty="0"/>
              <a:t>D. Imbeciles</a:t>
            </a:r>
          </a:p>
          <a:p>
            <a:r>
              <a:rPr lang="en-GB" dirty="0"/>
              <a:t>E. All of the above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MCQ’s</a:t>
            </a:r>
          </a:p>
        </p:txBody>
      </p:sp>
    </p:spTree>
    <p:extLst>
      <p:ext uri="{BB962C8B-B14F-4D97-AF65-F5344CB8AC3E}">
        <p14:creationId xmlns:p14="http://schemas.microsoft.com/office/powerpoint/2010/main" val="634909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79001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2. Intellectual disabilities are defined by which 3 core criteria?</a:t>
            </a:r>
          </a:p>
          <a:p>
            <a:r>
              <a:rPr lang="en-GB" dirty="0"/>
              <a:t>A. Lower intellectual ability</a:t>
            </a:r>
          </a:p>
          <a:p>
            <a:r>
              <a:rPr lang="en-GB" dirty="0"/>
              <a:t>B. Onset during childhood</a:t>
            </a:r>
          </a:p>
          <a:p>
            <a:r>
              <a:rPr lang="en-GB" dirty="0"/>
              <a:t>C. Onset before the age of 8</a:t>
            </a:r>
          </a:p>
          <a:p>
            <a:r>
              <a:rPr lang="en-GB" dirty="0"/>
              <a:t>D. Significant impairment of social or adaptive functioning </a:t>
            </a:r>
          </a:p>
          <a:p>
            <a:r>
              <a:rPr lang="en-GB" dirty="0"/>
              <a:t>E. IQ scores are not fixed throughout life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A, B, 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53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300"/>
          </a:xfrm>
        </p:spPr>
        <p:txBody>
          <a:bodyPr/>
          <a:lstStyle/>
          <a:p>
            <a:r>
              <a:rPr lang="en-GB" sz="2400" dirty="0"/>
              <a:t>3. Which of the following are generally accepted ranges (ICD-10, DSM-IV) for severity of ID (choose 4)?</a:t>
            </a:r>
            <a:br>
              <a:rPr lang="en-GB" sz="2400" dirty="0"/>
            </a:br>
            <a:endParaRPr lang="en-GB" sz="2400" dirty="0"/>
          </a:p>
          <a:p>
            <a:r>
              <a:rPr lang="en-GB" sz="2000" dirty="0"/>
              <a:t>A. Mild (IQ 50-70)</a:t>
            </a:r>
          </a:p>
          <a:p>
            <a:r>
              <a:rPr lang="en-GB" sz="2000" dirty="0"/>
              <a:t>B. Mild (IQ 70-90)</a:t>
            </a:r>
          </a:p>
          <a:p>
            <a:r>
              <a:rPr lang="en-GB" sz="2000" dirty="0"/>
              <a:t>C. Moderate (IQ 50-70)</a:t>
            </a:r>
          </a:p>
          <a:p>
            <a:r>
              <a:rPr lang="en-GB" sz="2000" dirty="0"/>
              <a:t>D. Moderate (IQ 35-50)</a:t>
            </a:r>
          </a:p>
          <a:p>
            <a:r>
              <a:rPr lang="en-GB" sz="2000" dirty="0"/>
              <a:t>E. Severe (IQ 20-35)</a:t>
            </a:r>
          </a:p>
          <a:p>
            <a:r>
              <a:rPr lang="en-GB" sz="2000" dirty="0"/>
              <a:t>F. Severe (IQ 25-50)</a:t>
            </a:r>
          </a:p>
          <a:p>
            <a:r>
              <a:rPr lang="en-GB" sz="2000" dirty="0"/>
              <a:t>G. Profound (IQ  below 25)</a:t>
            </a:r>
          </a:p>
          <a:p>
            <a:r>
              <a:rPr lang="en-GB" sz="2000" dirty="0"/>
              <a:t>H. Profound (IQ below 20)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5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A, D, E, 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19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4. Which of the following 2 statements are true?</a:t>
            </a:r>
          </a:p>
          <a:p>
            <a:r>
              <a:rPr lang="en-GB" sz="2800" dirty="0"/>
              <a:t>A. Mild ID accounts for approximately 80% of children with ID.</a:t>
            </a:r>
          </a:p>
          <a:p>
            <a:r>
              <a:rPr lang="en-GB" sz="2800" dirty="0"/>
              <a:t>B. Approximately 50% of children with ID have moderate severity.</a:t>
            </a:r>
          </a:p>
          <a:p>
            <a:r>
              <a:rPr lang="en-GB" sz="2800" dirty="0"/>
              <a:t>C. Severe ID accounts for approximately 7% of the ID group.</a:t>
            </a:r>
          </a:p>
          <a:p>
            <a:r>
              <a:rPr lang="en-GB" sz="2800" dirty="0"/>
              <a:t>D. Profound ID affects 10% of children with ID.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72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4. A,C</a:t>
            </a:r>
            <a:br>
              <a:rPr lang="pt-BR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5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pPr algn="l" eaLnBrk="1" hangingPunct="1"/>
            <a:r>
              <a:rPr lang="en-GB" sz="4000" b="1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276"/>
          </a:xfrm>
        </p:spPr>
        <p:txBody>
          <a:bodyPr/>
          <a:lstStyle/>
          <a:p>
            <a:pPr eaLnBrk="1" hangingPunct="1"/>
            <a:r>
              <a:rPr lang="en-GB" dirty="0"/>
              <a:t>Assessment</a:t>
            </a:r>
          </a:p>
          <a:p>
            <a:pPr eaLnBrk="1" hangingPunct="1"/>
            <a:r>
              <a:rPr lang="en-GB" dirty="0"/>
              <a:t>Introduction to management</a:t>
            </a:r>
          </a:p>
          <a:p>
            <a:pPr eaLnBrk="1" hangingPunct="1"/>
            <a:r>
              <a:rPr lang="en-GB" dirty="0"/>
              <a:t>The value of the MDT and other agencies</a:t>
            </a:r>
          </a:p>
          <a:p>
            <a:pPr eaLnBrk="1" hangingPunct="1"/>
            <a:r>
              <a:rPr lang="en-GB" dirty="0"/>
              <a:t>Limits of the evidence-base</a:t>
            </a:r>
          </a:p>
          <a:p>
            <a:pPr eaLnBrk="1" hangingPunct="1"/>
            <a:r>
              <a:rPr lang="en-GB" dirty="0"/>
              <a:t>Principles and challenges of work in this area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8993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5. The prevalence and incidence of ID varies according to gender, age, ethnicity and socioeconomic circumstances. Which statement is false?</a:t>
            </a:r>
          </a:p>
          <a:p>
            <a:endParaRPr lang="en-GB" sz="1800" dirty="0"/>
          </a:p>
          <a:p>
            <a:r>
              <a:rPr lang="en-GB" sz="1800" dirty="0"/>
              <a:t>A. Studies generally report a female predominance in LD</a:t>
            </a:r>
          </a:p>
          <a:p>
            <a:r>
              <a:rPr lang="en-GB" sz="1800" dirty="0"/>
              <a:t>B. Increased maternal age is likely to lead to an increase in incidence of LD</a:t>
            </a:r>
          </a:p>
          <a:p>
            <a:r>
              <a:rPr lang="en-GB" sz="1800" dirty="0"/>
              <a:t>C. Ethnicity influences prevalence and incidence levels in ID due to the associated links with poverty, access to healthcare, and communications barriers amongst other factors</a:t>
            </a:r>
          </a:p>
          <a:p>
            <a:r>
              <a:rPr lang="en-GB" sz="1800" dirty="0"/>
              <a:t>D. Lower socioeconomic position is associated with higher prevalence of mild and moderate LD, but not severe LD.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6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5. A</a:t>
            </a:r>
            <a:br>
              <a:rPr lang="pt-BR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06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6. Psychiatric illnesses frequently exist </a:t>
            </a:r>
            <a:r>
              <a:rPr lang="en-GB" sz="2400" dirty="0" err="1"/>
              <a:t>comorbidly</a:t>
            </a:r>
            <a:r>
              <a:rPr lang="en-GB" sz="2400" dirty="0"/>
              <a:t> with ID. Which of the following statements is false?</a:t>
            </a:r>
          </a:p>
          <a:p>
            <a:r>
              <a:rPr lang="en-GB" sz="2400" dirty="0"/>
              <a:t>A. Prevalence of psychiatric co-morbidity ranges from 30-70%</a:t>
            </a:r>
          </a:p>
          <a:p>
            <a:r>
              <a:rPr lang="en-GB" sz="2400" dirty="0"/>
              <a:t>B. There is often over diagnosis of co-morbid psychiatric conditions </a:t>
            </a:r>
          </a:p>
          <a:p>
            <a:r>
              <a:rPr lang="en-GB" sz="2400" dirty="0"/>
              <a:t>C. Practically all categories of mental illness are represented in the ID population</a:t>
            </a:r>
          </a:p>
          <a:p>
            <a:r>
              <a:rPr lang="en-GB" sz="2400" dirty="0"/>
              <a:t>D. Co-morbid psychiatric problems can vary and change with 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7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6. </a:t>
            </a:r>
            <a:r>
              <a:rPr lang="pt-BR" dirty="0" err="1"/>
              <a:t>B</a:t>
            </a:r>
            <a:br>
              <a:rPr lang="pt-BR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7. Match the following co-morbid problems with the age group they are most likely to present in:</a:t>
            </a:r>
          </a:p>
          <a:p>
            <a:r>
              <a:rPr lang="en-GB" sz="1800" dirty="0"/>
              <a:t>1. Eating and sleep disorders	A. Adolescents</a:t>
            </a:r>
          </a:p>
          <a:p>
            <a:r>
              <a:rPr lang="en-GB" sz="1800" dirty="0"/>
              <a:t>2. Self-injury					B. Very young children	</a:t>
            </a:r>
          </a:p>
          <a:p>
            <a:r>
              <a:rPr lang="en-GB" sz="1800" dirty="0"/>
              <a:t>3. ADHD						C. School age children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323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7. 1-B, 2-A, 3-C</a:t>
            </a:r>
            <a:br>
              <a:rPr lang="pt-BR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3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8. Which one of the following psychiatric conditions is not generally associated with LD?</a:t>
            </a:r>
          </a:p>
          <a:p>
            <a:r>
              <a:rPr lang="en-GB" sz="2400" dirty="0"/>
              <a:t>A. Attention deficit hyperactivity disorder</a:t>
            </a:r>
          </a:p>
          <a:p>
            <a:r>
              <a:rPr lang="en-GB" sz="2400" dirty="0"/>
              <a:t>B. Mood disorders</a:t>
            </a:r>
          </a:p>
          <a:p>
            <a:r>
              <a:rPr lang="en-GB" sz="2400" dirty="0"/>
              <a:t>C. Anxiety disorders</a:t>
            </a:r>
          </a:p>
          <a:p>
            <a:r>
              <a:rPr lang="en-GB" sz="2400" dirty="0"/>
              <a:t>D. Psychotic illness</a:t>
            </a:r>
          </a:p>
          <a:p>
            <a:r>
              <a:rPr lang="en-GB" sz="2400" dirty="0"/>
              <a:t>E. Obsessive compulsive disorder</a:t>
            </a:r>
          </a:p>
          <a:p>
            <a:r>
              <a:rPr lang="en-GB" sz="2400" dirty="0"/>
              <a:t>F. Anorexia nervosa</a:t>
            </a:r>
          </a:p>
          <a:p>
            <a:r>
              <a:rPr lang="en-GB" sz="2400" dirty="0"/>
              <a:t>G. Autistic spectrum disorder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51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8. </a:t>
            </a:r>
            <a:r>
              <a:rPr lang="pt-BR" dirty="0" err="1"/>
              <a:t>F</a:t>
            </a:r>
            <a:br>
              <a:rPr lang="pt-BR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432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9. Behavioural analysis involves which ABC?</a:t>
            </a:r>
          </a:p>
          <a:p>
            <a:r>
              <a:rPr lang="en-GB" dirty="0"/>
              <a:t>A. Antecedents</a:t>
            </a:r>
          </a:p>
          <a:p>
            <a:r>
              <a:rPr lang="en-GB" dirty="0"/>
              <a:t>B. Awareness</a:t>
            </a:r>
          </a:p>
          <a:p>
            <a:r>
              <a:rPr lang="en-GB" dirty="0"/>
              <a:t>C. Boundaries</a:t>
            </a:r>
          </a:p>
          <a:p>
            <a:r>
              <a:rPr lang="en-GB" dirty="0"/>
              <a:t>D. Behaviour</a:t>
            </a:r>
          </a:p>
          <a:p>
            <a:r>
              <a:rPr lang="en-GB" dirty="0"/>
              <a:t>E. Consequences</a:t>
            </a:r>
          </a:p>
          <a:p>
            <a:r>
              <a:rPr lang="en-GB" dirty="0"/>
              <a:t>F. Circumstances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62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9. A,D,E</a:t>
            </a:r>
            <a:br>
              <a:rPr lang="pt-BR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/>
          <a:lstStyle/>
          <a:p>
            <a:pPr algn="l" eaLnBrk="1" hangingPunct="1"/>
            <a:r>
              <a:rPr lang="en-GB" b="1" dirty="0">
                <a:solidFill>
                  <a:srgbClr val="C00000"/>
                </a:solidFill>
              </a:rPr>
              <a:t>Outline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573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sz="2800" dirty="0"/>
              <a:t>Role of professionals</a:t>
            </a:r>
          </a:p>
          <a:p>
            <a:pPr eaLnBrk="1" hangingPunct="1">
              <a:defRPr/>
            </a:pPr>
            <a:r>
              <a:rPr lang="en-GB" sz="2800" dirty="0"/>
              <a:t>Principles of psychiatric assessment and the identification of aetiological factors</a:t>
            </a:r>
          </a:p>
          <a:p>
            <a:pPr eaLnBrk="1" hangingPunct="1">
              <a:defRPr/>
            </a:pPr>
            <a:r>
              <a:rPr lang="en-GB" sz="2800" dirty="0"/>
              <a:t>Principles of psychiatric intervention</a:t>
            </a:r>
          </a:p>
          <a:p>
            <a:pPr eaLnBrk="1" hangingPunct="1">
              <a:defRPr/>
            </a:pPr>
            <a:r>
              <a:rPr lang="en-GB" sz="2800" dirty="0"/>
              <a:t>Common co-morbid disorders in this population</a:t>
            </a:r>
          </a:p>
          <a:p>
            <a:pPr eaLnBrk="1" hangingPunct="1">
              <a:defRPr/>
            </a:pPr>
            <a:r>
              <a:rPr lang="en-GB" sz="2800" dirty="0"/>
              <a:t>Challenging behaviour (NICE)</a:t>
            </a:r>
          </a:p>
          <a:p>
            <a:pPr eaLnBrk="1" hangingPunct="1">
              <a:defRPr/>
            </a:pPr>
            <a:r>
              <a:rPr lang="en-GB" sz="2800" dirty="0"/>
              <a:t>Contexts of care</a:t>
            </a:r>
          </a:p>
        </p:txBody>
      </p:sp>
    </p:spTree>
    <p:extLst>
      <p:ext uri="{BB962C8B-B14F-4D97-AF65-F5344CB8AC3E}">
        <p14:creationId xmlns:p14="http://schemas.microsoft.com/office/powerpoint/2010/main" val="2725411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u="sng" dirty="0"/>
              <a:t>10.  Which statement about management of ID is inaccurate?</a:t>
            </a:r>
          </a:p>
          <a:p>
            <a:r>
              <a:rPr lang="en-GB" sz="2400" dirty="0"/>
              <a:t>A. Medications are commonly under-prescribed when managing challenging behaviour associated with ID.</a:t>
            </a:r>
          </a:p>
          <a:p>
            <a:r>
              <a:rPr lang="en-GB" sz="2400" dirty="0"/>
              <a:t>B. Behavioural techniques are useful in managing ID</a:t>
            </a:r>
          </a:p>
          <a:p>
            <a:r>
              <a:rPr lang="en-GB" sz="2400" dirty="0"/>
              <a:t>C. Families provide the majority of support for most people with ID</a:t>
            </a:r>
          </a:p>
          <a:p>
            <a:r>
              <a:rPr lang="en-GB" sz="2400" dirty="0"/>
              <a:t>D. Social services provide the majority of support for people with ID outside of families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03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10. 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988840"/>
            <a:ext cx="7839075" cy="3686746"/>
          </a:xfrm>
        </p:spPr>
        <p:txBody>
          <a:bodyPr/>
          <a:lstStyle/>
          <a:p>
            <a:r>
              <a:rPr lang="en-GB" sz="3600" dirty="0"/>
              <a:t>Which Professionals may play a role in mental health assessment</a:t>
            </a:r>
          </a:p>
          <a:p>
            <a:r>
              <a:rPr lang="en-GB" sz="3600" dirty="0"/>
              <a:t>What skills to they bring to the assessment?</a:t>
            </a:r>
          </a:p>
        </p:txBody>
      </p:sp>
    </p:spTree>
    <p:extLst>
      <p:ext uri="{BB962C8B-B14F-4D97-AF65-F5344CB8AC3E}">
        <p14:creationId xmlns:p14="http://schemas.microsoft.com/office/powerpoint/2010/main" val="354177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Professionals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4066364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altLang="en-US" sz="1800" dirty="0">
                <a:solidFill>
                  <a:prstClr val="black"/>
                </a:solidFill>
                <a:cs typeface="Arial" charset="0"/>
              </a:rPr>
              <a:t>Psychiatrist: 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en-US" sz="1800" dirty="0">
                <a:solidFill>
                  <a:prstClr val="black"/>
                </a:solidFill>
                <a:cs typeface="Arial" charset="0"/>
              </a:rPr>
              <a:t>assessment, diagnosis, prescribing, physical health, MHA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1800" dirty="0">
                <a:solidFill>
                  <a:prstClr val="black"/>
                </a:solidFill>
                <a:cs typeface="Arial" charset="0"/>
              </a:rPr>
              <a:t>Psychologist: (Educational/Clinical)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en-US" sz="1800" dirty="0">
                <a:solidFill>
                  <a:prstClr val="black"/>
                </a:solidFill>
                <a:cs typeface="Arial" charset="0"/>
              </a:rPr>
              <a:t>neuropsychological testing, behavioural analysis, talking therapies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1800" dirty="0">
                <a:solidFill>
                  <a:prstClr val="black"/>
                </a:solidFill>
                <a:cs typeface="Arial" charset="0"/>
              </a:rPr>
              <a:t>Social Worker: 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en-US" sz="1800" dirty="0">
                <a:solidFill>
                  <a:prstClr val="black"/>
                </a:solidFill>
                <a:cs typeface="Arial" charset="0"/>
              </a:rPr>
              <a:t>safeguarding, placement, activities, vulnerabilities, respite care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1800" dirty="0">
                <a:solidFill>
                  <a:prstClr val="black"/>
                </a:solidFill>
                <a:cs typeface="Arial" charset="0"/>
              </a:rPr>
              <a:t>Nurses/MHP: 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en-US" sz="1800" dirty="0">
                <a:solidFill>
                  <a:prstClr val="black"/>
                </a:solidFill>
                <a:cs typeface="Arial" charset="0"/>
              </a:rPr>
              <a:t>(LD, Children’s, Mental Health nurses) assess, case manage, behavioural interventions, lead groups, prescribe 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1800" dirty="0">
                <a:solidFill>
                  <a:prstClr val="black"/>
                </a:solidFill>
                <a:cs typeface="Arial" charset="0"/>
              </a:rPr>
              <a:t>Occupational Therapist: 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en-US" sz="1800" dirty="0">
                <a:solidFill>
                  <a:prstClr val="black"/>
                </a:solidFill>
                <a:cs typeface="Arial" charset="0"/>
              </a:rPr>
              <a:t>everyday functioning, skills and abilities, co-ordination, sensory profile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1800" dirty="0">
                <a:solidFill>
                  <a:prstClr val="black"/>
                </a:solidFill>
                <a:cs typeface="Arial" charset="0"/>
              </a:rPr>
              <a:t>Speech and Language Therapist: 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en-US" sz="1800" dirty="0">
                <a:solidFill>
                  <a:prstClr val="black"/>
                </a:solidFill>
                <a:cs typeface="Arial" charset="0"/>
              </a:rPr>
              <a:t>assess communication skills, therapeutic work, ASD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2083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/>
          <a:lstStyle/>
          <a:p>
            <a:pPr algn="l" eaLnBrk="1" hangingPunct="1"/>
            <a:r>
              <a:rPr lang="en-GB" altLang="en-US" b="1" dirty="0">
                <a:solidFill>
                  <a:srgbClr val="C00000"/>
                </a:solidFill>
              </a:rPr>
              <a:t>History Taking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8313" y="1844824"/>
            <a:ext cx="8229600" cy="4022576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Background information from other agencies</a:t>
            </a:r>
          </a:p>
          <a:p>
            <a:pPr eaLnBrk="1" hangingPunct="1"/>
            <a:r>
              <a:rPr lang="en-GB" altLang="en-US" sz="2400" dirty="0"/>
              <a:t>Gauge developmental level of child</a:t>
            </a:r>
          </a:p>
          <a:p>
            <a:pPr eaLnBrk="1" hangingPunct="1"/>
            <a:r>
              <a:rPr lang="en-GB" altLang="en-US" sz="2400" dirty="0"/>
              <a:t>Multiple informants</a:t>
            </a:r>
          </a:p>
          <a:p>
            <a:pPr eaLnBrk="1" hangingPunct="1"/>
            <a:r>
              <a:rPr lang="en-GB" altLang="en-US" sz="2400" dirty="0"/>
              <a:t>Presenting complaint (precipitants?)</a:t>
            </a:r>
          </a:p>
          <a:p>
            <a:pPr eaLnBrk="1" hangingPunct="1"/>
            <a:r>
              <a:rPr lang="en-GB" altLang="en-US" sz="2400" dirty="0"/>
              <a:t>Elicit details to support (or refute) hypotheses</a:t>
            </a:r>
          </a:p>
          <a:p>
            <a:pPr eaLnBrk="1" hangingPunct="1"/>
            <a:r>
              <a:rPr lang="en-GB" altLang="en-US" sz="2400" dirty="0"/>
              <a:t>Family history: ID, epilepsy, psychiatric diagnoses</a:t>
            </a:r>
          </a:p>
          <a:p>
            <a:pPr eaLnBrk="1" hangingPunct="1"/>
            <a:r>
              <a:rPr lang="en-GB" altLang="en-US" sz="2400" dirty="0"/>
              <a:t>Developmental history: birth, milestones</a:t>
            </a:r>
          </a:p>
          <a:p>
            <a:pPr eaLnBrk="1" hangingPunct="1"/>
            <a:r>
              <a:rPr lang="en-GB" altLang="en-US" sz="2400" dirty="0"/>
              <a:t>Personal history: trauma, education, EHCP</a:t>
            </a:r>
          </a:p>
          <a:p>
            <a:pPr eaLnBrk="1" hangingPunct="1"/>
            <a:r>
              <a:rPr lang="en-GB" altLang="en-US" sz="2400" dirty="0"/>
              <a:t>Risk &amp; forensic history: self &amp; others</a:t>
            </a:r>
          </a:p>
        </p:txBody>
      </p:sp>
    </p:spTree>
    <p:extLst>
      <p:ext uri="{BB962C8B-B14F-4D97-AF65-F5344CB8AC3E}">
        <p14:creationId xmlns:p14="http://schemas.microsoft.com/office/powerpoint/2010/main" val="1363527139"/>
      </p:ext>
    </p:extLst>
  </p:cSld>
  <p:clrMapOvr>
    <a:masterClrMapping/>
  </p:clrMapOvr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2483</Words>
  <Application>Microsoft Office PowerPoint</Application>
  <PresentationFormat>On-screen Show (4:3)</PresentationFormat>
  <Paragraphs>362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Arial</vt:lpstr>
      <vt:lpstr>Calibri</vt:lpstr>
      <vt:lpstr>Psychiatry Recruitment PP</vt:lpstr>
      <vt:lpstr>Assessment of Mental Health Problems in Children and Adolescents with Intellectual Disability</vt:lpstr>
      <vt:lpstr>Epidemiology </vt:lpstr>
      <vt:lpstr>Discussion</vt:lpstr>
      <vt:lpstr>Definition</vt:lpstr>
      <vt:lpstr>Objectives</vt:lpstr>
      <vt:lpstr>Outline of presentation</vt:lpstr>
      <vt:lpstr>Discussion</vt:lpstr>
      <vt:lpstr>Professionals</vt:lpstr>
      <vt:lpstr>History Taking</vt:lpstr>
      <vt:lpstr>Mental State Examination</vt:lpstr>
      <vt:lpstr>Investigations</vt:lpstr>
      <vt:lpstr>Assessment of systems around the child</vt:lpstr>
      <vt:lpstr>Standardised Assessments</vt:lpstr>
      <vt:lpstr>Aetiological Factors</vt:lpstr>
      <vt:lpstr>Specific Genetic Syndromes</vt:lpstr>
      <vt:lpstr>General Approaches</vt:lpstr>
      <vt:lpstr>Interventions</vt:lpstr>
      <vt:lpstr>Pharmacological Interventions</vt:lpstr>
      <vt:lpstr>Self-injurious Behaviour</vt:lpstr>
      <vt:lpstr>ADHD</vt:lpstr>
      <vt:lpstr>ASD</vt:lpstr>
      <vt:lpstr>Anxiety Disorders</vt:lpstr>
      <vt:lpstr>Affective Disorders</vt:lpstr>
      <vt:lpstr>Tics</vt:lpstr>
      <vt:lpstr>Schizophrenia &amp; other Psychoses</vt:lpstr>
      <vt:lpstr>Sleep Disorders</vt:lpstr>
      <vt:lpstr>Challenging Behaviour (NICE)</vt:lpstr>
      <vt:lpstr>General Principles of Care</vt:lpstr>
      <vt:lpstr>PowerPoint Presentation</vt:lpstr>
      <vt:lpstr>Assessment of Challenging Behaviour</vt:lpstr>
      <vt:lpstr>Interventions for Challenging Behaviour</vt:lpstr>
      <vt:lpstr>Reading: Challenging Behaviour</vt:lpstr>
      <vt:lpstr>Mental Health Act</vt:lpstr>
      <vt:lpstr>Medicolegal issues</vt:lpstr>
      <vt:lpstr>Equality Act &amp; Reasonable Adjustments</vt:lpstr>
      <vt:lpstr>In-patient Facilities</vt:lpstr>
      <vt:lpstr>Community Service Models</vt:lpstr>
      <vt:lpstr>Multi-agency Working</vt:lpstr>
      <vt:lpstr>Policy Context</vt:lpstr>
      <vt:lpstr>Summary</vt:lpstr>
      <vt:lpstr>Summary</vt:lpstr>
      <vt:lpstr>MCQ’s</vt:lpstr>
      <vt:lpstr>Answer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Manchester University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Aslam Neelo (RW3) CMFT Manchester</dc:creator>
  <cp:lastModifiedBy>Helen McEnerney</cp:lastModifiedBy>
  <cp:revision>25</cp:revision>
  <dcterms:created xsi:type="dcterms:W3CDTF">2016-06-28T15:55:04Z</dcterms:created>
  <dcterms:modified xsi:type="dcterms:W3CDTF">2020-07-13T09:34:35Z</dcterms:modified>
</cp:coreProperties>
</file>