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82" r:id="rId3"/>
    <p:sldId id="283" r:id="rId4"/>
    <p:sldId id="288" r:id="rId5"/>
    <p:sldId id="289" r:id="rId6"/>
    <p:sldId id="290" r:id="rId7"/>
    <p:sldId id="291" r:id="rId8"/>
    <p:sldId id="292" r:id="rId9"/>
    <p:sldId id="293" r:id="rId10"/>
    <p:sldId id="294" r:id="rId11"/>
    <p:sldId id="295" r:id="rId12"/>
    <p:sldId id="296" r:id="rId13"/>
    <p:sldId id="323" r:id="rId14"/>
    <p:sldId id="324"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25" r:id="rId33"/>
    <p:sldId id="317" r:id="rId34"/>
    <p:sldId id="331" r:id="rId35"/>
    <p:sldId id="318" r:id="rId36"/>
    <p:sldId id="285" r:id="rId37"/>
    <p:sldId id="326" r:id="rId38"/>
    <p:sldId id="319" r:id="rId39"/>
    <p:sldId id="327" r:id="rId40"/>
    <p:sldId id="320" r:id="rId41"/>
    <p:sldId id="328" r:id="rId42"/>
    <p:sldId id="321" r:id="rId43"/>
    <p:sldId id="329" r:id="rId44"/>
    <p:sldId id="322" r:id="rId45"/>
    <p:sldId id="330" r:id="rId46"/>
    <p:sldId id="287"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21" autoAdjust="0"/>
  </p:normalViewPr>
  <p:slideViewPr>
    <p:cSldViewPr snapToGrid="0" snapToObjects="1">
      <p:cViewPr>
        <p:scale>
          <a:sx n="50" d="100"/>
          <a:sy n="50" d="100"/>
        </p:scale>
        <p:origin x="-93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F0AAF-E770-4099-BDB3-724DFC08E9A0}" type="doc">
      <dgm:prSet loTypeId="urn:microsoft.com/office/officeart/2005/8/layout/venn1" loCatId="relationship" qsTypeId="urn:microsoft.com/office/officeart/2005/8/quickstyle/simple1" qsCatId="simple" csTypeId="urn:microsoft.com/office/officeart/2005/8/colors/accent1_2" csCatId="accent1" phldr="1"/>
      <dgm:spPr/>
    </dgm:pt>
    <dgm:pt modelId="{F62B1956-1995-46E4-8746-21F0066007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INTELLECTUAL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DISABILITY</a:t>
          </a:r>
        </a:p>
      </dgm:t>
    </dgm:pt>
    <dgm:pt modelId="{7CE77C12-DDD7-4C43-90DE-227141792237}" type="parTrans" cxnId="{F4338AE5-6AF5-4820-A9B9-5DFC343E93B1}">
      <dgm:prSet/>
      <dgm:spPr/>
      <dgm:t>
        <a:bodyPr/>
        <a:lstStyle/>
        <a:p>
          <a:endParaRPr lang="en-GB"/>
        </a:p>
      </dgm:t>
    </dgm:pt>
    <dgm:pt modelId="{00986D8E-7944-4636-AAC3-C59E62EC062F}" type="sibTrans" cxnId="{F4338AE5-6AF5-4820-A9B9-5DFC343E93B1}">
      <dgm:prSet/>
      <dgm:spPr/>
      <dgm:t>
        <a:bodyPr/>
        <a:lstStyle/>
        <a:p>
          <a:endParaRPr lang="en-GB"/>
        </a:p>
      </dgm:t>
    </dgm:pt>
    <dgm:pt modelId="{78350A96-882A-44FF-BBAF-F6FED3FE1E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MENTAL ILLNESS</a:t>
          </a:r>
        </a:p>
      </dgm:t>
    </dgm:pt>
    <dgm:pt modelId="{E3F7F60D-746D-415D-ABD4-D99D67AC0108}" type="parTrans" cxnId="{3BBA0081-CF59-4DD8-A375-339BA46737C4}">
      <dgm:prSet/>
      <dgm:spPr/>
      <dgm:t>
        <a:bodyPr/>
        <a:lstStyle/>
        <a:p>
          <a:endParaRPr lang="en-GB"/>
        </a:p>
      </dgm:t>
    </dgm:pt>
    <dgm:pt modelId="{91E523AB-8A08-4363-B63C-30835762755F}" type="sibTrans" cxnId="{3BBA0081-CF59-4DD8-A375-339BA46737C4}">
      <dgm:prSet/>
      <dgm:spPr/>
      <dgm:t>
        <a:bodyPr/>
        <a:lstStyle/>
        <a:p>
          <a:endParaRPr lang="en-GB"/>
        </a:p>
      </dgm:t>
    </dgm:pt>
    <dgm:pt modelId="{EBB0970E-40D1-42A5-81A0-B8A7CAAFD7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CHALLENGING BEHAVIOUR</a:t>
          </a:r>
        </a:p>
      </dgm:t>
    </dgm:pt>
    <dgm:pt modelId="{A5051AC3-9304-4B70-A6DC-B3E1FD5B9B81}" type="parTrans" cxnId="{9DC4275F-6120-4615-89F9-414EE187248F}">
      <dgm:prSet/>
      <dgm:spPr/>
      <dgm:t>
        <a:bodyPr/>
        <a:lstStyle/>
        <a:p>
          <a:endParaRPr lang="en-GB"/>
        </a:p>
      </dgm:t>
    </dgm:pt>
    <dgm:pt modelId="{1B06C67F-D92E-42F2-966C-017289F8DBC7}" type="sibTrans" cxnId="{9DC4275F-6120-4615-89F9-414EE187248F}">
      <dgm:prSet/>
      <dgm:spPr/>
      <dgm:t>
        <a:bodyPr/>
        <a:lstStyle/>
        <a:p>
          <a:endParaRPr lang="en-GB"/>
        </a:p>
      </dgm:t>
    </dgm:pt>
    <dgm:pt modelId="{5D356E36-3F59-4991-B916-48F581E4FE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PHYSICAL HEALTH</a:t>
          </a:r>
        </a:p>
      </dgm:t>
    </dgm:pt>
    <dgm:pt modelId="{5F7CFE05-666E-40BD-B7BE-D66E76C88B5E}" type="parTrans" cxnId="{2FE602A7-9D01-4270-B21C-FBEBCB36BDA6}">
      <dgm:prSet/>
      <dgm:spPr/>
      <dgm:t>
        <a:bodyPr/>
        <a:lstStyle/>
        <a:p>
          <a:endParaRPr lang="en-GB"/>
        </a:p>
      </dgm:t>
    </dgm:pt>
    <dgm:pt modelId="{01A5B4FC-276F-42E6-A660-6C6356C15D9A}" type="sibTrans" cxnId="{2FE602A7-9D01-4270-B21C-FBEBCB36BDA6}">
      <dgm:prSet/>
      <dgm:spPr/>
      <dgm:t>
        <a:bodyPr/>
        <a:lstStyle/>
        <a:p>
          <a:endParaRPr lang="en-GB"/>
        </a:p>
      </dgm:t>
    </dgm:pt>
    <dgm:pt modelId="{02659668-0897-4098-ACB3-F37F93A857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AUTISTIC SPECTRUM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Arial" pitchFamily="34" charset="0"/>
            </a:rPr>
            <a:t>DISORDERS</a:t>
          </a:r>
        </a:p>
      </dgm:t>
    </dgm:pt>
    <dgm:pt modelId="{8545F8AF-81EC-466D-9FFE-F70B0A761155}" type="parTrans" cxnId="{E82C8C37-3521-4AA1-9058-BE8AF63F1392}">
      <dgm:prSet/>
      <dgm:spPr/>
      <dgm:t>
        <a:bodyPr/>
        <a:lstStyle/>
        <a:p>
          <a:endParaRPr lang="en-GB"/>
        </a:p>
      </dgm:t>
    </dgm:pt>
    <dgm:pt modelId="{02773D0F-1826-4FBA-B49D-8E7EED70C972}" type="sibTrans" cxnId="{E82C8C37-3521-4AA1-9058-BE8AF63F1392}">
      <dgm:prSet/>
      <dgm:spPr/>
      <dgm:t>
        <a:bodyPr/>
        <a:lstStyle/>
        <a:p>
          <a:endParaRPr lang="en-GB"/>
        </a:p>
      </dgm:t>
    </dgm:pt>
    <dgm:pt modelId="{B9F22827-D13F-46AF-8DDF-C0C1DF1744A2}" type="pres">
      <dgm:prSet presAssocID="{913F0AAF-E770-4099-BDB3-724DFC08E9A0}" presName="compositeShape" presStyleCnt="0">
        <dgm:presLayoutVars>
          <dgm:chMax val="7"/>
          <dgm:dir/>
          <dgm:resizeHandles val="exact"/>
        </dgm:presLayoutVars>
      </dgm:prSet>
      <dgm:spPr/>
    </dgm:pt>
    <dgm:pt modelId="{BE59F0F2-7C02-46C0-8B50-47060E92896B}" type="pres">
      <dgm:prSet presAssocID="{F62B1956-1995-46E4-8746-21F0066007AF}" presName="circ1" presStyleLbl="vennNode1" presStyleIdx="0" presStyleCnt="5"/>
      <dgm:spPr>
        <a:solidFill>
          <a:srgbClr val="92D050">
            <a:alpha val="50000"/>
          </a:srgbClr>
        </a:solidFill>
      </dgm:spPr>
    </dgm:pt>
    <dgm:pt modelId="{7C08EFC7-E150-49A6-A0F7-8621964BF208}" type="pres">
      <dgm:prSet presAssocID="{F62B1956-1995-46E4-8746-21F0066007AF}" presName="circ1Tx" presStyleLbl="revTx" presStyleIdx="0" presStyleCnt="0">
        <dgm:presLayoutVars>
          <dgm:chMax val="0"/>
          <dgm:chPref val="0"/>
          <dgm:bulletEnabled val="1"/>
        </dgm:presLayoutVars>
      </dgm:prSet>
      <dgm:spPr/>
      <dgm:t>
        <a:bodyPr/>
        <a:lstStyle/>
        <a:p>
          <a:endParaRPr lang="en-GB"/>
        </a:p>
      </dgm:t>
    </dgm:pt>
    <dgm:pt modelId="{F3EE590D-235E-4354-8734-1463D4166680}" type="pres">
      <dgm:prSet presAssocID="{78350A96-882A-44FF-BBAF-F6FED3FE1E6C}" presName="circ2" presStyleLbl="vennNode1" presStyleIdx="1" presStyleCnt="5"/>
      <dgm:spPr>
        <a:solidFill>
          <a:srgbClr val="00B0F0">
            <a:alpha val="50000"/>
          </a:srgbClr>
        </a:solidFill>
      </dgm:spPr>
    </dgm:pt>
    <dgm:pt modelId="{A7C28D62-9005-4AD5-B974-065BEE87B3B4}" type="pres">
      <dgm:prSet presAssocID="{78350A96-882A-44FF-BBAF-F6FED3FE1E6C}" presName="circ2Tx" presStyleLbl="revTx" presStyleIdx="0" presStyleCnt="0">
        <dgm:presLayoutVars>
          <dgm:chMax val="0"/>
          <dgm:chPref val="0"/>
          <dgm:bulletEnabled val="1"/>
        </dgm:presLayoutVars>
      </dgm:prSet>
      <dgm:spPr/>
      <dgm:t>
        <a:bodyPr/>
        <a:lstStyle/>
        <a:p>
          <a:endParaRPr lang="en-GB"/>
        </a:p>
      </dgm:t>
    </dgm:pt>
    <dgm:pt modelId="{1DFC79DA-B2F3-4809-BF98-F0362112D462}" type="pres">
      <dgm:prSet presAssocID="{EBB0970E-40D1-42A5-81A0-B8A7CAAFD7AD}" presName="circ3" presStyleLbl="vennNode1" presStyleIdx="2" presStyleCnt="5"/>
      <dgm:spPr>
        <a:solidFill>
          <a:srgbClr val="002060">
            <a:alpha val="50000"/>
          </a:srgbClr>
        </a:solidFill>
      </dgm:spPr>
    </dgm:pt>
    <dgm:pt modelId="{73BB26EA-6720-48DB-A6D3-D2984B94A4BE}" type="pres">
      <dgm:prSet presAssocID="{EBB0970E-40D1-42A5-81A0-B8A7CAAFD7AD}" presName="circ3Tx" presStyleLbl="revTx" presStyleIdx="0" presStyleCnt="0">
        <dgm:presLayoutVars>
          <dgm:chMax val="0"/>
          <dgm:chPref val="0"/>
          <dgm:bulletEnabled val="1"/>
        </dgm:presLayoutVars>
      </dgm:prSet>
      <dgm:spPr/>
      <dgm:t>
        <a:bodyPr/>
        <a:lstStyle/>
        <a:p>
          <a:endParaRPr lang="en-GB"/>
        </a:p>
      </dgm:t>
    </dgm:pt>
    <dgm:pt modelId="{84BFC953-D7BE-412D-9085-242D864B7096}" type="pres">
      <dgm:prSet presAssocID="{5D356E36-3F59-4991-B916-48F581E4FE3C}" presName="circ4" presStyleLbl="vennNode1" presStyleIdx="3" presStyleCnt="5"/>
      <dgm:spPr>
        <a:solidFill>
          <a:srgbClr val="7030A0">
            <a:alpha val="50000"/>
          </a:srgbClr>
        </a:solidFill>
      </dgm:spPr>
    </dgm:pt>
    <dgm:pt modelId="{2EA61D07-DA98-4ABB-A0BB-54A9D478998E}" type="pres">
      <dgm:prSet presAssocID="{5D356E36-3F59-4991-B916-48F581E4FE3C}" presName="circ4Tx" presStyleLbl="revTx" presStyleIdx="0" presStyleCnt="0">
        <dgm:presLayoutVars>
          <dgm:chMax val="0"/>
          <dgm:chPref val="0"/>
          <dgm:bulletEnabled val="1"/>
        </dgm:presLayoutVars>
      </dgm:prSet>
      <dgm:spPr/>
      <dgm:t>
        <a:bodyPr/>
        <a:lstStyle/>
        <a:p>
          <a:endParaRPr lang="en-GB"/>
        </a:p>
      </dgm:t>
    </dgm:pt>
    <dgm:pt modelId="{84DA34DF-3725-44BF-9BD4-6086E8C9446D}" type="pres">
      <dgm:prSet presAssocID="{02659668-0897-4098-ACB3-F37F93A8577B}" presName="circ5" presStyleLbl="vennNode1" presStyleIdx="4" presStyleCnt="5"/>
      <dgm:spPr>
        <a:solidFill>
          <a:srgbClr val="FFFF00">
            <a:alpha val="50000"/>
          </a:srgbClr>
        </a:solidFill>
      </dgm:spPr>
    </dgm:pt>
    <dgm:pt modelId="{20E9E0DD-8718-4752-9983-C4C9D57BDC2F}" type="pres">
      <dgm:prSet presAssocID="{02659668-0897-4098-ACB3-F37F93A8577B}" presName="circ5Tx" presStyleLbl="revTx" presStyleIdx="0" presStyleCnt="0">
        <dgm:presLayoutVars>
          <dgm:chMax val="0"/>
          <dgm:chPref val="0"/>
          <dgm:bulletEnabled val="1"/>
        </dgm:presLayoutVars>
      </dgm:prSet>
      <dgm:spPr/>
      <dgm:t>
        <a:bodyPr/>
        <a:lstStyle/>
        <a:p>
          <a:endParaRPr lang="en-GB"/>
        </a:p>
      </dgm:t>
    </dgm:pt>
  </dgm:ptLst>
  <dgm:cxnLst>
    <dgm:cxn modelId="{F8C4677B-83BE-4467-9F80-491C5CCF21D9}" type="presOf" srcId="{02659668-0897-4098-ACB3-F37F93A8577B}" destId="{20E9E0DD-8718-4752-9983-C4C9D57BDC2F}" srcOrd="0" destOrd="0" presId="urn:microsoft.com/office/officeart/2005/8/layout/venn1"/>
    <dgm:cxn modelId="{31B4E2B2-E010-4854-9B4D-C1A7641958D1}" type="presOf" srcId="{78350A96-882A-44FF-BBAF-F6FED3FE1E6C}" destId="{A7C28D62-9005-4AD5-B974-065BEE87B3B4}" srcOrd="0" destOrd="0" presId="urn:microsoft.com/office/officeart/2005/8/layout/venn1"/>
    <dgm:cxn modelId="{4109E532-EE7F-42E5-871F-9FEB58B1CE23}" type="presOf" srcId="{F62B1956-1995-46E4-8746-21F0066007AF}" destId="{7C08EFC7-E150-49A6-A0F7-8621964BF208}" srcOrd="0" destOrd="0" presId="urn:microsoft.com/office/officeart/2005/8/layout/venn1"/>
    <dgm:cxn modelId="{F4338AE5-6AF5-4820-A9B9-5DFC343E93B1}" srcId="{913F0AAF-E770-4099-BDB3-724DFC08E9A0}" destId="{F62B1956-1995-46E4-8746-21F0066007AF}" srcOrd="0" destOrd="0" parTransId="{7CE77C12-DDD7-4C43-90DE-227141792237}" sibTransId="{00986D8E-7944-4636-AAC3-C59E62EC062F}"/>
    <dgm:cxn modelId="{1FFA2164-D803-47B4-850A-C87D83CA27DD}" type="presOf" srcId="{5D356E36-3F59-4991-B916-48F581E4FE3C}" destId="{2EA61D07-DA98-4ABB-A0BB-54A9D478998E}" srcOrd="0" destOrd="0" presId="urn:microsoft.com/office/officeart/2005/8/layout/venn1"/>
    <dgm:cxn modelId="{E14BE34B-538F-4B50-B895-2746FA082FA9}" type="presOf" srcId="{913F0AAF-E770-4099-BDB3-724DFC08E9A0}" destId="{B9F22827-D13F-46AF-8DDF-C0C1DF1744A2}" srcOrd="0" destOrd="0" presId="urn:microsoft.com/office/officeart/2005/8/layout/venn1"/>
    <dgm:cxn modelId="{3BBA0081-CF59-4DD8-A375-339BA46737C4}" srcId="{913F0AAF-E770-4099-BDB3-724DFC08E9A0}" destId="{78350A96-882A-44FF-BBAF-F6FED3FE1E6C}" srcOrd="1" destOrd="0" parTransId="{E3F7F60D-746D-415D-ABD4-D99D67AC0108}" sibTransId="{91E523AB-8A08-4363-B63C-30835762755F}"/>
    <dgm:cxn modelId="{9DC4275F-6120-4615-89F9-414EE187248F}" srcId="{913F0AAF-E770-4099-BDB3-724DFC08E9A0}" destId="{EBB0970E-40D1-42A5-81A0-B8A7CAAFD7AD}" srcOrd="2" destOrd="0" parTransId="{A5051AC3-9304-4B70-A6DC-B3E1FD5B9B81}" sibTransId="{1B06C67F-D92E-42F2-966C-017289F8DBC7}"/>
    <dgm:cxn modelId="{2FE602A7-9D01-4270-B21C-FBEBCB36BDA6}" srcId="{913F0AAF-E770-4099-BDB3-724DFC08E9A0}" destId="{5D356E36-3F59-4991-B916-48F581E4FE3C}" srcOrd="3" destOrd="0" parTransId="{5F7CFE05-666E-40BD-B7BE-D66E76C88B5E}" sibTransId="{01A5B4FC-276F-42E6-A660-6C6356C15D9A}"/>
    <dgm:cxn modelId="{E82C8C37-3521-4AA1-9058-BE8AF63F1392}" srcId="{913F0AAF-E770-4099-BDB3-724DFC08E9A0}" destId="{02659668-0897-4098-ACB3-F37F93A8577B}" srcOrd="4" destOrd="0" parTransId="{8545F8AF-81EC-466D-9FFE-F70B0A761155}" sibTransId="{02773D0F-1826-4FBA-B49D-8E7EED70C972}"/>
    <dgm:cxn modelId="{611C5209-3030-4859-8A1C-3B10A50C7F77}" type="presOf" srcId="{EBB0970E-40D1-42A5-81A0-B8A7CAAFD7AD}" destId="{73BB26EA-6720-48DB-A6D3-D2984B94A4BE}" srcOrd="0" destOrd="0" presId="urn:microsoft.com/office/officeart/2005/8/layout/venn1"/>
    <dgm:cxn modelId="{0874D7E5-E109-46A6-8556-7D412B7D94FA}" type="presParOf" srcId="{B9F22827-D13F-46AF-8DDF-C0C1DF1744A2}" destId="{BE59F0F2-7C02-46C0-8B50-47060E92896B}" srcOrd="0" destOrd="0" presId="urn:microsoft.com/office/officeart/2005/8/layout/venn1"/>
    <dgm:cxn modelId="{08C746FA-29C5-45C3-8E89-1706BCB6341F}" type="presParOf" srcId="{B9F22827-D13F-46AF-8DDF-C0C1DF1744A2}" destId="{7C08EFC7-E150-49A6-A0F7-8621964BF208}" srcOrd="1" destOrd="0" presId="urn:microsoft.com/office/officeart/2005/8/layout/venn1"/>
    <dgm:cxn modelId="{89FA7F30-0999-4E02-95D5-8CC68583A1EE}" type="presParOf" srcId="{B9F22827-D13F-46AF-8DDF-C0C1DF1744A2}" destId="{F3EE590D-235E-4354-8734-1463D4166680}" srcOrd="2" destOrd="0" presId="urn:microsoft.com/office/officeart/2005/8/layout/venn1"/>
    <dgm:cxn modelId="{79AC6FC2-1BA3-4F8D-A3DC-A69DFE7044BF}" type="presParOf" srcId="{B9F22827-D13F-46AF-8DDF-C0C1DF1744A2}" destId="{A7C28D62-9005-4AD5-B974-065BEE87B3B4}" srcOrd="3" destOrd="0" presId="urn:microsoft.com/office/officeart/2005/8/layout/venn1"/>
    <dgm:cxn modelId="{8AAF33A8-8B29-4615-AF75-BCC527280E8E}" type="presParOf" srcId="{B9F22827-D13F-46AF-8DDF-C0C1DF1744A2}" destId="{1DFC79DA-B2F3-4809-BF98-F0362112D462}" srcOrd="4" destOrd="0" presId="urn:microsoft.com/office/officeart/2005/8/layout/venn1"/>
    <dgm:cxn modelId="{A45C9475-5525-4A12-89D2-8EBE42FE8B87}" type="presParOf" srcId="{B9F22827-D13F-46AF-8DDF-C0C1DF1744A2}" destId="{73BB26EA-6720-48DB-A6D3-D2984B94A4BE}" srcOrd="5" destOrd="0" presId="urn:microsoft.com/office/officeart/2005/8/layout/venn1"/>
    <dgm:cxn modelId="{FB8199DB-171A-4C6A-A9BC-E695649BE514}" type="presParOf" srcId="{B9F22827-D13F-46AF-8DDF-C0C1DF1744A2}" destId="{84BFC953-D7BE-412D-9085-242D864B7096}" srcOrd="6" destOrd="0" presId="urn:microsoft.com/office/officeart/2005/8/layout/venn1"/>
    <dgm:cxn modelId="{FD5A83E7-30EF-48A6-9CA3-26030DE91BD8}" type="presParOf" srcId="{B9F22827-D13F-46AF-8DDF-C0C1DF1744A2}" destId="{2EA61D07-DA98-4ABB-A0BB-54A9D478998E}" srcOrd="7" destOrd="0" presId="urn:microsoft.com/office/officeart/2005/8/layout/venn1"/>
    <dgm:cxn modelId="{7F78FFC7-F133-4485-80A1-9098ECE44DD7}" type="presParOf" srcId="{B9F22827-D13F-46AF-8DDF-C0C1DF1744A2}" destId="{84DA34DF-3725-44BF-9BD4-6086E8C9446D}" srcOrd="8" destOrd="0" presId="urn:microsoft.com/office/officeart/2005/8/layout/venn1"/>
    <dgm:cxn modelId="{87BAA4B8-4B11-4D15-9BCC-CFC0D72D9515}" type="presParOf" srcId="{B9F22827-D13F-46AF-8DDF-C0C1DF1744A2}" destId="{20E9E0DD-8718-4752-9983-C4C9D57BDC2F}"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9F0F2-7C02-46C0-8B50-47060E92896B}">
      <dsp:nvSpPr>
        <dsp:cNvPr id="0" name=""/>
        <dsp:cNvSpPr/>
      </dsp:nvSpPr>
      <dsp:spPr>
        <a:xfrm>
          <a:off x="2915338" y="1332923"/>
          <a:ext cx="1636923" cy="1636923"/>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C08EFC7-E150-49A6-A0F7-8621964BF208}">
      <dsp:nvSpPr>
        <dsp:cNvPr id="0" name=""/>
        <dsp:cNvSpPr/>
      </dsp:nvSpPr>
      <dsp:spPr>
        <a:xfrm>
          <a:off x="2784384" y="0"/>
          <a:ext cx="1898830" cy="10990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INTELLECTUAL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DISABILITY</a:t>
          </a:r>
        </a:p>
      </dsp:txBody>
      <dsp:txXfrm>
        <a:off x="2784384" y="0"/>
        <a:ext cx="1898830" cy="1099076"/>
      </dsp:txXfrm>
    </dsp:sp>
    <dsp:sp modelId="{F3EE590D-235E-4354-8734-1463D4166680}">
      <dsp:nvSpPr>
        <dsp:cNvPr id="0" name=""/>
        <dsp:cNvSpPr/>
      </dsp:nvSpPr>
      <dsp:spPr>
        <a:xfrm>
          <a:off x="3538024" y="1785181"/>
          <a:ext cx="1636923" cy="1636923"/>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C28D62-9005-4AD5-B974-065BEE87B3B4}">
      <dsp:nvSpPr>
        <dsp:cNvPr id="0" name=""/>
        <dsp:cNvSpPr/>
      </dsp:nvSpPr>
      <dsp:spPr>
        <a:xfrm>
          <a:off x="5305246" y="1449846"/>
          <a:ext cx="1702399" cy="1192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MENTAL ILLNESS</a:t>
          </a:r>
        </a:p>
      </dsp:txBody>
      <dsp:txXfrm>
        <a:off x="5305246" y="1449846"/>
        <a:ext cx="1702399" cy="1192615"/>
      </dsp:txXfrm>
    </dsp:sp>
    <dsp:sp modelId="{1DFC79DA-B2F3-4809-BF98-F0362112D462}">
      <dsp:nvSpPr>
        <dsp:cNvPr id="0" name=""/>
        <dsp:cNvSpPr/>
      </dsp:nvSpPr>
      <dsp:spPr>
        <a:xfrm>
          <a:off x="3300342" y="2517587"/>
          <a:ext cx="1636923" cy="1636923"/>
        </a:xfrm>
        <a:prstGeom prst="ellipse">
          <a:avLst/>
        </a:prstGeom>
        <a:solidFill>
          <a:srgbClr val="00206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BB26EA-6720-48DB-A6D3-D2984B94A4BE}">
      <dsp:nvSpPr>
        <dsp:cNvPr id="0" name=""/>
        <dsp:cNvSpPr/>
      </dsp:nvSpPr>
      <dsp:spPr>
        <a:xfrm>
          <a:off x="5043338" y="3484307"/>
          <a:ext cx="1702399" cy="1192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CHALLENGING BEHAVIOUR</a:t>
          </a:r>
        </a:p>
      </dsp:txBody>
      <dsp:txXfrm>
        <a:off x="5043338" y="3484307"/>
        <a:ext cx="1702399" cy="1192615"/>
      </dsp:txXfrm>
    </dsp:sp>
    <dsp:sp modelId="{84BFC953-D7BE-412D-9085-242D864B7096}">
      <dsp:nvSpPr>
        <dsp:cNvPr id="0" name=""/>
        <dsp:cNvSpPr/>
      </dsp:nvSpPr>
      <dsp:spPr>
        <a:xfrm>
          <a:off x="2530334" y="2517587"/>
          <a:ext cx="1636923" cy="1636923"/>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EA61D07-DA98-4ABB-A0BB-54A9D478998E}">
      <dsp:nvSpPr>
        <dsp:cNvPr id="0" name=""/>
        <dsp:cNvSpPr/>
      </dsp:nvSpPr>
      <dsp:spPr>
        <a:xfrm>
          <a:off x="721861" y="3484307"/>
          <a:ext cx="1702399" cy="1192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PHYSICAL HEALTH</a:t>
          </a:r>
        </a:p>
      </dsp:txBody>
      <dsp:txXfrm>
        <a:off x="721861" y="3484307"/>
        <a:ext cx="1702399" cy="1192615"/>
      </dsp:txXfrm>
    </dsp:sp>
    <dsp:sp modelId="{84DA34DF-3725-44BF-9BD4-6086E8C9446D}">
      <dsp:nvSpPr>
        <dsp:cNvPr id="0" name=""/>
        <dsp:cNvSpPr/>
      </dsp:nvSpPr>
      <dsp:spPr>
        <a:xfrm>
          <a:off x="2292652" y="1785181"/>
          <a:ext cx="1636923" cy="1636923"/>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E9E0DD-8718-4752-9983-C4C9D57BDC2F}">
      <dsp:nvSpPr>
        <dsp:cNvPr id="0" name=""/>
        <dsp:cNvSpPr/>
      </dsp:nvSpPr>
      <dsp:spPr>
        <a:xfrm>
          <a:off x="459953" y="1449846"/>
          <a:ext cx="1702399" cy="1192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AUTISTIC SPECTRUM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tx1"/>
              </a:solidFill>
              <a:effectLst/>
              <a:latin typeface="Arial" pitchFamily="34" charset="0"/>
            </a:rPr>
            <a:t>DISORDERS</a:t>
          </a:r>
        </a:p>
      </dsp:txBody>
      <dsp:txXfrm>
        <a:off x="459953" y="1449846"/>
        <a:ext cx="1702399" cy="11926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12/29/2016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12/29/2016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7FD12D5-9DBA-434B-ACB4-BE3272305D55}" type="slidenum">
              <a:rPr lang="en-GB" sz="1200">
                <a:latin typeface="+mn-lt"/>
                <a:cs typeface="+mn-cs"/>
              </a:rPr>
              <a:pPr algn="r" fontAlgn="auto">
                <a:spcBef>
                  <a:spcPts val="0"/>
                </a:spcBef>
                <a:spcAft>
                  <a:spcPts val="0"/>
                </a:spcAft>
                <a:defRPr/>
              </a:pPr>
              <a:t>12</a:t>
            </a:fld>
            <a:endParaRPr lang="en-GB" sz="1200">
              <a:latin typeface="+mn-lt"/>
              <a:cs typeface="+mn-cs"/>
            </a:endParaRPr>
          </a:p>
        </p:txBody>
      </p:sp>
      <p:sp>
        <p:nvSpPr>
          <p:cNvPr id="798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51B826F-E167-4E99-9AD5-83E63A5F8EF0}" type="slidenum">
              <a:rPr lang="en-GB" sz="1200">
                <a:latin typeface="Arial" pitchFamily="34" charset="0"/>
              </a:rPr>
              <a:pPr algn="r"/>
              <a:t>12</a:t>
            </a:fld>
            <a:endParaRPr lang="en-GB" sz="1200">
              <a:latin typeface="Arial" pitchFamily="34" charset="0"/>
            </a:endParaRPr>
          </a:p>
        </p:txBody>
      </p:sp>
      <p:sp>
        <p:nvSpPr>
          <p:cNvPr id="798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214639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Arial" pitchFamily="34" charset="0"/>
              </a:rPr>
              <a:t>Matson, J., </a:t>
            </a:r>
            <a:r>
              <a:rPr lang="en-GB" sz="1200" dirty="0" err="1">
                <a:latin typeface="Arial" pitchFamily="34" charset="0"/>
              </a:rPr>
              <a:t>Smiroldo</a:t>
            </a:r>
            <a:r>
              <a:rPr lang="en-GB" sz="1200" dirty="0">
                <a:latin typeface="Arial" pitchFamily="34" charset="0"/>
              </a:rPr>
              <a:t>, B., et al. (1997). Do anxiety disorders exist in persons with severe and profound retardation? </a:t>
            </a:r>
            <a:r>
              <a:rPr lang="en-GB" sz="1200" i="1" dirty="0">
                <a:latin typeface="Arial" pitchFamily="34" charset="0"/>
              </a:rPr>
              <a:t>Research in Developmental Disabilities,</a:t>
            </a:r>
            <a:r>
              <a:rPr lang="en-GB" sz="1200" dirty="0">
                <a:latin typeface="Arial" pitchFamily="34" charset="0"/>
              </a:rPr>
              <a:t> 18, 39-44.</a:t>
            </a:r>
          </a:p>
          <a:p>
            <a:r>
              <a:rPr lang="en-GB" sz="1200" dirty="0" err="1">
                <a:latin typeface="Arial" pitchFamily="34" charset="0"/>
              </a:rPr>
              <a:t>Khreim</a:t>
            </a:r>
            <a:r>
              <a:rPr lang="en-GB" sz="1200" dirty="0">
                <a:latin typeface="Arial" pitchFamily="34" charset="0"/>
              </a:rPr>
              <a:t>, I. &amp; </a:t>
            </a:r>
            <a:r>
              <a:rPr lang="en-GB" sz="1200" dirty="0" err="1">
                <a:latin typeface="Arial" pitchFamily="34" charset="0"/>
              </a:rPr>
              <a:t>Mikkleson</a:t>
            </a:r>
            <a:r>
              <a:rPr lang="en-GB" sz="1200" dirty="0">
                <a:latin typeface="Arial" pitchFamily="34" charset="0"/>
              </a:rPr>
              <a:t>, E. (1997). Anxiety disorders in adults with mental retardation. </a:t>
            </a:r>
            <a:r>
              <a:rPr lang="en-GB" sz="1200" i="1" dirty="0">
                <a:latin typeface="Arial" pitchFamily="34" charset="0"/>
              </a:rPr>
              <a:t>Psychiatric Annals, </a:t>
            </a:r>
            <a:r>
              <a:rPr lang="en-GB" sz="1200" dirty="0">
                <a:latin typeface="Arial" pitchFamily="34" charset="0"/>
              </a:rPr>
              <a:t>27, 271-281.</a:t>
            </a:r>
          </a:p>
          <a:p>
            <a:endParaRPr lang="en-GB" dirty="0"/>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15</a:t>
            </a:fld>
            <a:endParaRPr lang="en-GB"/>
          </a:p>
        </p:txBody>
      </p:sp>
    </p:spTree>
    <p:extLst>
      <p:ext uri="{BB962C8B-B14F-4D97-AF65-F5344CB8AC3E}">
        <p14:creationId xmlns:p14="http://schemas.microsoft.com/office/powerpoint/2010/main" val="176268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F7C9BB1-62D7-44CD-8CA1-98DDB3A75C3C}" type="slidenum">
              <a:rPr lang="en-GB" sz="1200">
                <a:latin typeface="+mn-lt"/>
                <a:cs typeface="+mn-cs"/>
              </a:rPr>
              <a:pPr algn="r" fontAlgn="auto">
                <a:spcBef>
                  <a:spcPts val="0"/>
                </a:spcBef>
                <a:spcAft>
                  <a:spcPts val="0"/>
                </a:spcAft>
                <a:defRPr/>
              </a:pPr>
              <a:t>16</a:t>
            </a:fld>
            <a:endParaRPr lang="en-GB" sz="1200">
              <a:latin typeface="+mn-lt"/>
              <a:cs typeface="+mn-cs"/>
            </a:endParaRPr>
          </a:p>
        </p:txBody>
      </p:sp>
      <p:sp>
        <p:nvSpPr>
          <p:cNvPr id="819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86FFCC1-01FB-44C3-BC52-04E90E6899CF}" type="slidenum">
              <a:rPr lang="en-GB" sz="1200">
                <a:latin typeface="Arial" pitchFamily="34" charset="0"/>
              </a:rPr>
              <a:pPr algn="r"/>
              <a:t>16</a:t>
            </a:fld>
            <a:endParaRPr lang="en-GB" sz="1200">
              <a:latin typeface="Arial" pitchFamily="34" charset="0"/>
            </a:endParaRPr>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dirty="0" err="1">
                <a:latin typeface="Arial" pitchFamily="34" charset="0"/>
              </a:rPr>
              <a:t>Levitas</a:t>
            </a:r>
            <a:r>
              <a:rPr lang="en-GB" sz="1200" dirty="0">
                <a:latin typeface="Arial" pitchFamily="34" charset="0"/>
              </a:rPr>
              <a:t>, A., &amp; Reid, C. (1998). Rubinstein-</a:t>
            </a:r>
            <a:r>
              <a:rPr lang="en-GB" sz="1200" dirty="0" err="1">
                <a:latin typeface="Arial" pitchFamily="34" charset="0"/>
              </a:rPr>
              <a:t>Taybi</a:t>
            </a:r>
            <a:r>
              <a:rPr lang="en-GB" sz="1200" dirty="0">
                <a:latin typeface="Arial" pitchFamily="34" charset="0"/>
              </a:rPr>
              <a:t> syndrome and psychiatric disorders. </a:t>
            </a:r>
            <a:r>
              <a:rPr lang="en-GB" sz="1200" i="1" dirty="0">
                <a:latin typeface="Arial" pitchFamily="34" charset="0"/>
              </a:rPr>
              <a:t>Journal of Intellectual Disability Research, </a:t>
            </a:r>
            <a:r>
              <a:rPr lang="en-GB" sz="1200" dirty="0">
                <a:latin typeface="Arial" pitchFamily="34" charset="0"/>
              </a:rPr>
              <a:t>42(4), 284-292</a:t>
            </a:r>
          </a:p>
          <a:p>
            <a:r>
              <a:rPr lang="en-GB" sz="1200" dirty="0" err="1">
                <a:latin typeface="Arial" pitchFamily="34" charset="0"/>
              </a:rPr>
              <a:t>Einfeldt</a:t>
            </a:r>
            <a:r>
              <a:rPr lang="en-GB" sz="1200" dirty="0">
                <a:latin typeface="Arial" pitchFamily="34" charset="0"/>
              </a:rPr>
              <a:t>, S., </a:t>
            </a:r>
            <a:r>
              <a:rPr lang="en-GB" sz="1200" dirty="0" err="1">
                <a:latin typeface="Arial" pitchFamily="34" charset="0"/>
              </a:rPr>
              <a:t>Tonge</a:t>
            </a:r>
            <a:r>
              <a:rPr lang="en-GB" sz="1200" dirty="0">
                <a:latin typeface="Arial" pitchFamily="34" charset="0"/>
              </a:rPr>
              <a:t>, B., &amp; Rees, V. (2001). Longitudinal course of behavioural and emotional problems in Williams syndrome. American Journal on Mental retardation, 106, 173-181.</a:t>
            </a:r>
          </a:p>
          <a:p>
            <a:r>
              <a:rPr lang="en-GB" sz="1200" dirty="0">
                <a:latin typeface="Arial" pitchFamily="34" charset="0"/>
              </a:rPr>
              <a:t>Hyman, P., Oliver, </a:t>
            </a:r>
            <a:r>
              <a:rPr lang="en-GB" sz="1200" dirty="0" err="1">
                <a:latin typeface="Arial" pitchFamily="34" charset="0"/>
              </a:rPr>
              <a:t>C.,Hall</a:t>
            </a:r>
            <a:r>
              <a:rPr lang="en-GB" sz="1200" dirty="0">
                <a:latin typeface="Arial" pitchFamily="34" charset="0"/>
              </a:rPr>
              <a:t>, S. (2002). Self injurious behaviour, self restraint and compulsive behaviour in Cornelia de Lange syndrome, </a:t>
            </a:r>
            <a:r>
              <a:rPr lang="en-GB" sz="1200" i="1" dirty="0">
                <a:latin typeface="Arial" pitchFamily="34" charset="0"/>
              </a:rPr>
              <a:t>American Journal on Mental Retardation, </a:t>
            </a:r>
            <a:r>
              <a:rPr lang="en-GB" sz="1200" dirty="0">
                <a:latin typeface="Arial" pitchFamily="34" charset="0"/>
              </a:rPr>
              <a:t>107(2), 146-154.</a:t>
            </a:r>
          </a:p>
          <a:p>
            <a:endParaRPr lang="en-GB" dirty="0"/>
          </a:p>
        </p:txBody>
      </p:sp>
    </p:spTree>
    <p:extLst>
      <p:ext uri="{BB962C8B-B14F-4D97-AF65-F5344CB8AC3E}">
        <p14:creationId xmlns:p14="http://schemas.microsoft.com/office/powerpoint/2010/main" val="273017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17</a:t>
            </a:fld>
            <a:endParaRPr lang="en-GB"/>
          </a:p>
        </p:txBody>
      </p:sp>
    </p:spTree>
    <p:extLst>
      <p:ext uri="{BB962C8B-B14F-4D97-AF65-F5344CB8AC3E}">
        <p14:creationId xmlns:p14="http://schemas.microsoft.com/office/powerpoint/2010/main" val="125676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err="1">
                <a:latin typeface="Arial" pitchFamily="34" charset="0"/>
              </a:rPr>
              <a:t>Vitiello</a:t>
            </a:r>
            <a:r>
              <a:rPr lang="en-GB" sz="1200" dirty="0">
                <a:latin typeface="Arial" pitchFamily="34" charset="0"/>
              </a:rPr>
              <a:t> , B., </a:t>
            </a:r>
            <a:r>
              <a:rPr lang="en-GB" sz="1200" dirty="0" err="1">
                <a:latin typeface="Arial" pitchFamily="34" charset="0"/>
              </a:rPr>
              <a:t>Spreat</a:t>
            </a:r>
            <a:r>
              <a:rPr lang="en-GB" sz="1200" dirty="0">
                <a:latin typeface="Arial" pitchFamily="34" charset="0"/>
              </a:rPr>
              <a:t>, S., &amp; Behar, D. (1989). Obsessive-compulsive disorder in mentally retarded patients. </a:t>
            </a:r>
            <a:r>
              <a:rPr lang="en-GB" sz="1200" i="1" dirty="0">
                <a:latin typeface="Arial" pitchFamily="34" charset="0"/>
              </a:rPr>
              <a:t>Journal of Nervous and Mental Disease, 177,</a:t>
            </a:r>
            <a:r>
              <a:rPr lang="en-GB" sz="1200" dirty="0">
                <a:latin typeface="Arial" pitchFamily="34" charset="0"/>
              </a:rPr>
              <a:t> 232-236</a:t>
            </a:r>
          </a:p>
          <a:p>
            <a:r>
              <a:rPr lang="en-GB" sz="1200" dirty="0" err="1">
                <a:latin typeface="Arial" pitchFamily="34" charset="0"/>
              </a:rPr>
              <a:t>Bodfish</a:t>
            </a:r>
            <a:r>
              <a:rPr lang="en-GB" sz="1200" dirty="0">
                <a:latin typeface="Arial" pitchFamily="34" charset="0"/>
              </a:rPr>
              <a:t>, J., &amp; Madison, J. (1993) Diagnosis and fluoxetine treatment of compulsive behaviour disorder of adults with mental retardation</a:t>
            </a:r>
            <a:r>
              <a:rPr lang="en-GB" sz="1200" i="1" dirty="0">
                <a:latin typeface="Arial" pitchFamily="34" charset="0"/>
              </a:rPr>
              <a:t>, American Journal on Mental Retardation,</a:t>
            </a:r>
            <a:r>
              <a:rPr lang="en-GB" sz="1200" dirty="0">
                <a:latin typeface="Arial" pitchFamily="34" charset="0"/>
              </a:rPr>
              <a:t> 98, 360-367</a:t>
            </a:r>
            <a:endParaRPr lang="en-GB" dirty="0"/>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18</a:t>
            </a:fld>
            <a:endParaRPr lang="en-GB"/>
          </a:p>
        </p:txBody>
      </p:sp>
    </p:spTree>
    <p:extLst>
      <p:ext uri="{BB962C8B-B14F-4D97-AF65-F5344CB8AC3E}">
        <p14:creationId xmlns:p14="http://schemas.microsoft.com/office/powerpoint/2010/main" val="286933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19</a:t>
            </a:fld>
            <a:endParaRPr lang="en-GB"/>
          </a:p>
        </p:txBody>
      </p:sp>
    </p:spTree>
    <p:extLst>
      <p:ext uri="{BB962C8B-B14F-4D97-AF65-F5344CB8AC3E}">
        <p14:creationId xmlns:p14="http://schemas.microsoft.com/office/powerpoint/2010/main" val="415967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20</a:t>
            </a:fld>
            <a:endParaRPr lang="en-GB"/>
          </a:p>
        </p:txBody>
      </p:sp>
    </p:spTree>
    <p:extLst>
      <p:ext uri="{BB962C8B-B14F-4D97-AF65-F5344CB8AC3E}">
        <p14:creationId xmlns:p14="http://schemas.microsoft.com/office/powerpoint/2010/main" val="396807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21</a:t>
            </a:fld>
            <a:endParaRPr lang="en-GB"/>
          </a:p>
        </p:txBody>
      </p:sp>
    </p:spTree>
    <p:extLst>
      <p:ext uri="{BB962C8B-B14F-4D97-AF65-F5344CB8AC3E}">
        <p14:creationId xmlns:p14="http://schemas.microsoft.com/office/powerpoint/2010/main" val="210610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0FE2FC3-BE21-4262-8344-F12B1E4BF493}" type="slidenum">
              <a:rPr lang="en-GB" sz="1200">
                <a:latin typeface="+mn-lt"/>
                <a:cs typeface="+mn-cs"/>
              </a:rPr>
              <a:pPr algn="r">
                <a:defRPr/>
              </a:pPr>
              <a:t>22</a:t>
            </a:fld>
            <a:endParaRPr lang="en-GB" sz="1200">
              <a:latin typeface="+mn-lt"/>
              <a:cs typeface="+mn-cs"/>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GB"/>
          </a:p>
        </p:txBody>
      </p:sp>
    </p:spTree>
    <p:extLst>
      <p:ext uri="{BB962C8B-B14F-4D97-AF65-F5344CB8AC3E}">
        <p14:creationId xmlns:p14="http://schemas.microsoft.com/office/powerpoint/2010/main" val="401088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F0E3A59-B593-490D-BB21-24099FD36A63}" type="slidenum">
              <a:rPr lang="en-GB" sz="1200">
                <a:latin typeface="+mn-lt"/>
                <a:cs typeface="+mn-cs"/>
              </a:rPr>
              <a:pPr algn="r">
                <a:defRPr/>
              </a:pPr>
              <a:t>23</a:t>
            </a:fld>
            <a:endParaRPr lang="en-GB" sz="1200" dirty="0">
              <a:latin typeface="+mn-lt"/>
              <a:cs typeface="+mn-cs"/>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GB"/>
          </a:p>
        </p:txBody>
      </p:sp>
    </p:spTree>
    <p:extLst>
      <p:ext uri="{BB962C8B-B14F-4D97-AF65-F5344CB8AC3E}">
        <p14:creationId xmlns:p14="http://schemas.microsoft.com/office/powerpoint/2010/main" val="104745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4</a:t>
            </a:fld>
            <a:endParaRPr lang="en-GB"/>
          </a:p>
        </p:txBody>
      </p:sp>
    </p:spTree>
    <p:extLst>
      <p:ext uri="{BB962C8B-B14F-4D97-AF65-F5344CB8AC3E}">
        <p14:creationId xmlns:p14="http://schemas.microsoft.com/office/powerpoint/2010/main" val="312568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24</a:t>
            </a:fld>
            <a:endParaRPr lang="en-GB"/>
          </a:p>
        </p:txBody>
      </p:sp>
    </p:spTree>
    <p:extLst>
      <p:ext uri="{BB962C8B-B14F-4D97-AF65-F5344CB8AC3E}">
        <p14:creationId xmlns:p14="http://schemas.microsoft.com/office/powerpoint/2010/main" val="284189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Berlin Sans FB" panose="020E0602020502020306" pitchFamily="34" charset="0"/>
              </a:rPr>
              <a:t>Deb , S. &amp; Hunter, D. (1991) Psychopathology of people with mental handicap and epilepsy II: Psychiatric illness. </a:t>
            </a:r>
            <a:r>
              <a:rPr lang="en-GB" sz="1200" i="1" dirty="0">
                <a:latin typeface="Berlin Sans FB" panose="020E0602020502020306" pitchFamily="34" charset="0"/>
              </a:rPr>
              <a:t>British Journal of Psychiatry</a:t>
            </a:r>
            <a:r>
              <a:rPr lang="en-GB" sz="1200" dirty="0">
                <a:latin typeface="Berlin Sans FB" panose="020E0602020502020306" pitchFamily="34" charset="0"/>
              </a:rPr>
              <a:t>, 159, 826-830</a:t>
            </a:r>
          </a:p>
          <a:p>
            <a:r>
              <a:rPr lang="en-GB" sz="1200" dirty="0" err="1">
                <a:latin typeface="Berlin Sans FB" panose="020E0602020502020306" pitchFamily="34" charset="0"/>
              </a:rPr>
              <a:t>Berney</a:t>
            </a:r>
            <a:r>
              <a:rPr lang="en-GB" sz="1200" dirty="0">
                <a:latin typeface="Berlin Sans FB" panose="020E0602020502020306" pitchFamily="34" charset="0"/>
              </a:rPr>
              <a:t>, T. &amp; Jones, P. (1988) Manic-depressive disorder  in mental handicap, </a:t>
            </a:r>
            <a:r>
              <a:rPr lang="en-GB" sz="1200" i="1" dirty="0">
                <a:latin typeface="Berlin Sans FB" panose="020E0602020502020306" pitchFamily="34" charset="0"/>
              </a:rPr>
              <a:t>Australia and New Zealand  Journal of Developmental Disabilities, </a:t>
            </a:r>
            <a:r>
              <a:rPr lang="en-GB" sz="1200" dirty="0">
                <a:latin typeface="Berlin Sans FB" panose="020E0602020502020306" pitchFamily="34" charset="0"/>
              </a:rPr>
              <a:t>14, 219-225.</a:t>
            </a:r>
          </a:p>
          <a:p>
            <a:endParaRPr lang="en-GB" dirty="0"/>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25</a:t>
            </a:fld>
            <a:endParaRPr lang="en-GB"/>
          </a:p>
        </p:txBody>
      </p:sp>
    </p:spTree>
    <p:extLst>
      <p:ext uri="{BB962C8B-B14F-4D97-AF65-F5344CB8AC3E}">
        <p14:creationId xmlns:p14="http://schemas.microsoft.com/office/powerpoint/2010/main" val="221614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26</a:t>
            </a:fld>
            <a:endParaRPr lang="en-GB"/>
          </a:p>
        </p:txBody>
      </p:sp>
    </p:spTree>
    <p:extLst>
      <p:ext uri="{BB962C8B-B14F-4D97-AF65-F5344CB8AC3E}">
        <p14:creationId xmlns:p14="http://schemas.microsoft.com/office/powerpoint/2010/main" val="302506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27</a:t>
            </a:fld>
            <a:endParaRPr lang="en-GB"/>
          </a:p>
        </p:txBody>
      </p:sp>
    </p:spTree>
    <p:extLst>
      <p:ext uri="{BB962C8B-B14F-4D97-AF65-F5344CB8AC3E}">
        <p14:creationId xmlns:p14="http://schemas.microsoft.com/office/powerpoint/2010/main" val="74334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28</a:t>
            </a:fld>
            <a:endParaRPr lang="en-GB"/>
          </a:p>
        </p:txBody>
      </p:sp>
    </p:spTree>
    <p:extLst>
      <p:ext uri="{BB962C8B-B14F-4D97-AF65-F5344CB8AC3E}">
        <p14:creationId xmlns:p14="http://schemas.microsoft.com/office/powerpoint/2010/main" val="2730533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29</a:t>
            </a:fld>
            <a:endParaRPr lang="en-GB"/>
          </a:p>
        </p:txBody>
      </p:sp>
    </p:spTree>
    <p:extLst>
      <p:ext uri="{BB962C8B-B14F-4D97-AF65-F5344CB8AC3E}">
        <p14:creationId xmlns:p14="http://schemas.microsoft.com/office/powerpoint/2010/main" val="134181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30</a:t>
            </a:fld>
            <a:endParaRPr lang="en-GB"/>
          </a:p>
        </p:txBody>
      </p:sp>
    </p:spTree>
    <p:extLst>
      <p:ext uri="{BB962C8B-B14F-4D97-AF65-F5344CB8AC3E}">
        <p14:creationId xmlns:p14="http://schemas.microsoft.com/office/powerpoint/2010/main" val="727638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31</a:t>
            </a:fld>
            <a:endParaRPr lang="en-GB"/>
          </a:p>
        </p:txBody>
      </p:sp>
    </p:spTree>
    <p:extLst>
      <p:ext uri="{BB962C8B-B14F-4D97-AF65-F5344CB8AC3E}">
        <p14:creationId xmlns:p14="http://schemas.microsoft.com/office/powerpoint/2010/main" val="4242553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33</a:t>
            </a:fld>
            <a:endParaRPr lang="en-GB"/>
          </a:p>
        </p:txBody>
      </p:sp>
    </p:spTree>
    <p:extLst>
      <p:ext uri="{BB962C8B-B14F-4D97-AF65-F5344CB8AC3E}">
        <p14:creationId xmlns:p14="http://schemas.microsoft.com/office/powerpoint/2010/main" val="135008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34</a:t>
            </a:fld>
            <a:endParaRPr lang="en-GB"/>
          </a:p>
        </p:txBody>
      </p:sp>
    </p:spTree>
    <p:extLst>
      <p:ext uri="{BB962C8B-B14F-4D97-AF65-F5344CB8AC3E}">
        <p14:creationId xmlns:p14="http://schemas.microsoft.com/office/powerpoint/2010/main" val="405153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5</a:t>
            </a:fld>
            <a:endParaRPr lang="en-GB"/>
          </a:p>
        </p:txBody>
      </p:sp>
    </p:spTree>
    <p:extLst>
      <p:ext uri="{BB962C8B-B14F-4D97-AF65-F5344CB8AC3E}">
        <p14:creationId xmlns:p14="http://schemas.microsoft.com/office/powerpoint/2010/main" val="2348348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35</a:t>
            </a:fld>
            <a:endParaRPr lang="en-GB"/>
          </a:p>
        </p:txBody>
      </p:sp>
    </p:spTree>
    <p:extLst>
      <p:ext uri="{BB962C8B-B14F-4D97-AF65-F5344CB8AC3E}">
        <p14:creationId xmlns:p14="http://schemas.microsoft.com/office/powerpoint/2010/main" val="195137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6</a:t>
            </a:fld>
            <a:endParaRPr lang="en-GB"/>
          </a:p>
        </p:txBody>
      </p:sp>
    </p:spTree>
    <p:extLst>
      <p:ext uri="{BB962C8B-B14F-4D97-AF65-F5344CB8AC3E}">
        <p14:creationId xmlns:p14="http://schemas.microsoft.com/office/powerpoint/2010/main" val="289691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err="1"/>
              <a:t>i</a:t>
            </a:r>
            <a:r>
              <a:rPr lang="en-GB" b="1" dirty="0"/>
              <a:t>.</a:t>
            </a:r>
            <a:r>
              <a:rPr lang="en-GB" dirty="0"/>
              <a:t> </a:t>
            </a:r>
            <a:r>
              <a:rPr lang="en-GB" dirty="0" err="1"/>
              <a:t>Borthwick</a:t>
            </a:r>
            <a:r>
              <a:rPr lang="en-GB" dirty="0"/>
              <a:t>-Duffy SA. Epidemiology and prevalence of psychopathology in people with mental retardation. </a:t>
            </a:r>
            <a:r>
              <a:rPr lang="en-GB" i="1" dirty="0"/>
              <a:t>Journal of Consulting &amp; Clinical Psychology</a:t>
            </a:r>
            <a:r>
              <a:rPr lang="en-GB" dirty="0"/>
              <a:t> 1994; </a:t>
            </a:r>
            <a:r>
              <a:rPr lang="en-GB" b="1" dirty="0"/>
              <a:t>62(1)</a:t>
            </a:r>
            <a:r>
              <a:rPr lang="en-GB" dirty="0"/>
              <a:t>: 17-27</a:t>
            </a:r>
            <a:br>
              <a:rPr lang="en-GB" dirty="0"/>
            </a:br>
            <a:r>
              <a:rPr lang="en-GB" dirty="0"/>
              <a:t>(Type V evidence – expert review of 8 observational studies between 1975 and 1985 involving adults with intellectual disability in both the hospital and community settings)</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F34BC-F22F-438E-90BC-BF1D37677F05}"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420997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Corbett J. Psychiatric morbidity and mental retardation. In </a:t>
            </a:r>
            <a:r>
              <a:rPr lang="en-GB" i="1" dirty="0"/>
              <a:t>Psychiatric Illness and Mental Handicap. </a:t>
            </a:r>
            <a:r>
              <a:rPr lang="en-GB" dirty="0"/>
              <a:t>(eds. FE James and RP </a:t>
            </a:r>
            <a:r>
              <a:rPr lang="en-GB" dirty="0" err="1"/>
              <a:t>Snaith</a:t>
            </a:r>
            <a:r>
              <a:rPr lang="en-GB" dirty="0"/>
              <a:t>). London: Royal College of Psychiatrists, Gaskell Press, 1979. pp.11-25 (Type IV evidence – cross-sectional study of psychiatric morbidity in a population-based sample of 140 children and 402 adults with intellectual disability in London)</a:t>
            </a:r>
            <a:br>
              <a:rPr lang="en-GB" dirty="0"/>
            </a:br>
            <a:r>
              <a:rPr lang="en-GB" b="1" dirty="0"/>
              <a:t>ii.</a:t>
            </a:r>
            <a:r>
              <a:rPr lang="en-GB" dirty="0"/>
              <a:t> </a:t>
            </a:r>
            <a:r>
              <a:rPr lang="en-GB" dirty="0" err="1"/>
              <a:t>Göstason</a:t>
            </a:r>
            <a:r>
              <a:rPr lang="en-GB" dirty="0"/>
              <a:t> R. Psychiatric illness among the mentally retarded. A Swedish population study. </a:t>
            </a:r>
            <a:r>
              <a:rPr lang="en-GB" i="1" dirty="0" err="1"/>
              <a:t>Acta</a:t>
            </a:r>
            <a:r>
              <a:rPr lang="en-GB" i="1" dirty="0"/>
              <a:t> </a:t>
            </a:r>
            <a:r>
              <a:rPr lang="en-GB" i="1" dirty="0" err="1"/>
              <a:t>Psychiatrica</a:t>
            </a:r>
            <a:r>
              <a:rPr lang="en-GB" i="1" dirty="0"/>
              <a:t> </a:t>
            </a:r>
            <a:r>
              <a:rPr lang="en-GB" i="1" dirty="0" err="1"/>
              <a:t>Scandinavica</a:t>
            </a:r>
            <a:r>
              <a:rPr lang="en-GB" i="1" dirty="0"/>
              <a:t>, </a:t>
            </a:r>
            <a:r>
              <a:rPr lang="en-GB" i="1" dirty="0" err="1"/>
              <a:t>Supplementum</a:t>
            </a:r>
            <a:r>
              <a:rPr lang="en-GB" dirty="0"/>
              <a:t> 1985; </a:t>
            </a:r>
            <a:r>
              <a:rPr lang="en-GB" b="1" dirty="0"/>
              <a:t>318</a:t>
            </a:r>
            <a:r>
              <a:rPr lang="en-GB" dirty="0"/>
              <a:t>:1-117</a:t>
            </a:r>
            <a:br>
              <a:rPr lang="en-GB" dirty="0"/>
            </a:br>
            <a:r>
              <a:rPr lang="en-GB" dirty="0"/>
              <a:t>(Type IV evidence - cross sectional study of 51 severely and 64 mildly intellectually disabled adults and 64 control cases. Assessed using Comprehensive Psychopathological Rating Scale (</a:t>
            </a:r>
            <a:r>
              <a:rPr lang="en-GB" dirty="0" err="1"/>
              <a:t>CPRS</a:t>
            </a:r>
            <a:r>
              <a:rPr lang="en-GB" dirty="0"/>
              <a:t>) and DSM3 diagnostic criteria)</a:t>
            </a:r>
            <a:br>
              <a:rPr lang="en-GB" dirty="0"/>
            </a:br>
            <a:r>
              <a:rPr lang="en-GB" b="1" dirty="0"/>
              <a:t>iii.</a:t>
            </a:r>
            <a:r>
              <a:rPr lang="en-GB" dirty="0"/>
              <a:t> Lund J. The prevalence of psychiatric morbidity in mentally retarded adults</a:t>
            </a:r>
            <a:r>
              <a:rPr lang="en-GB" i="1" dirty="0"/>
              <a:t>. </a:t>
            </a:r>
            <a:r>
              <a:rPr lang="en-GB" i="1" dirty="0" err="1"/>
              <a:t>Acta</a:t>
            </a:r>
            <a:r>
              <a:rPr lang="en-GB" i="1" dirty="0"/>
              <a:t> </a:t>
            </a:r>
            <a:r>
              <a:rPr lang="en-GB" i="1" dirty="0" err="1"/>
              <a:t>Psychiatrica</a:t>
            </a:r>
            <a:r>
              <a:rPr lang="en-GB" i="1" dirty="0"/>
              <a:t> </a:t>
            </a:r>
            <a:r>
              <a:rPr lang="en-GB" i="1" dirty="0" err="1"/>
              <a:t>Scandinavica</a:t>
            </a:r>
            <a:r>
              <a:rPr lang="en-GB" dirty="0"/>
              <a:t> 1985; </a:t>
            </a:r>
            <a:r>
              <a:rPr lang="en-GB" b="1" dirty="0"/>
              <a:t>72(6)</a:t>
            </a:r>
            <a:r>
              <a:rPr lang="en-GB" dirty="0"/>
              <a:t>: 563-70</a:t>
            </a:r>
            <a:br>
              <a:rPr lang="en-GB" dirty="0"/>
            </a:br>
            <a:r>
              <a:rPr lang="en-GB" dirty="0"/>
              <a:t>(Type IV evidence – cross-sectional cohort study of 302 adults with intellectual disability, identified from the Danish National Register. It also draws comparisons with eight previous cross-sectional studies)</a:t>
            </a:r>
            <a:br>
              <a:rPr lang="en-GB" dirty="0"/>
            </a:br>
            <a:r>
              <a:rPr lang="en-GB" dirty="0"/>
              <a:t>iv. Reid AH. Psychiatry and learning disability. </a:t>
            </a:r>
            <a:r>
              <a:rPr lang="en-GB" i="1" dirty="0"/>
              <a:t>British Journal of Psychiatry</a:t>
            </a:r>
            <a:r>
              <a:rPr lang="en-GB" dirty="0"/>
              <a:t> 1994; </a:t>
            </a:r>
            <a:r>
              <a:rPr lang="en-GB" b="1" dirty="0"/>
              <a:t>164</a:t>
            </a:r>
            <a:r>
              <a:rPr lang="en-GB" dirty="0"/>
              <a:t>: 613-8 (Type V evidence - expert opinion)</a:t>
            </a:r>
            <a:r>
              <a:rPr lang="en-GB" b="1" dirty="0"/>
              <a:t> </a:t>
            </a:r>
            <a:endParaRPr lang="en-GB" dirty="0"/>
          </a:p>
          <a:p>
            <a:pPr>
              <a:spcBef>
                <a:spcPct val="0"/>
              </a:spcBef>
            </a:pPr>
            <a:endParaRPr lang="en-GB"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D2E33-50C3-4A1B-BE49-CF38FAC3B77D}" type="slidenum">
              <a:rPr lang="en-GB"/>
              <a:pPr fontAlgn="base">
                <a:spcBef>
                  <a:spcPct val="0"/>
                </a:spcBef>
                <a:spcAft>
                  <a:spcPct val="0"/>
                </a:spcAft>
              </a:pPr>
              <a:t>8</a:t>
            </a:fld>
            <a:endParaRPr lang="en-GB"/>
          </a:p>
        </p:txBody>
      </p:sp>
    </p:spTree>
    <p:extLst>
      <p:ext uri="{BB962C8B-B14F-4D97-AF65-F5344CB8AC3E}">
        <p14:creationId xmlns:p14="http://schemas.microsoft.com/office/powerpoint/2010/main" val="31205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9</a:t>
            </a:fld>
            <a:endParaRPr lang="en-GB"/>
          </a:p>
        </p:txBody>
      </p:sp>
    </p:spTree>
    <p:extLst>
      <p:ext uri="{BB962C8B-B14F-4D97-AF65-F5344CB8AC3E}">
        <p14:creationId xmlns:p14="http://schemas.microsoft.com/office/powerpoint/2010/main" val="200955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10</a:t>
            </a:fld>
            <a:endParaRPr lang="en-GB"/>
          </a:p>
        </p:txBody>
      </p:sp>
    </p:spTree>
    <p:extLst>
      <p:ext uri="{BB962C8B-B14F-4D97-AF65-F5344CB8AC3E}">
        <p14:creationId xmlns:p14="http://schemas.microsoft.com/office/powerpoint/2010/main" val="58941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D117084-541F-4F2C-8993-E0B93A653F3B}" type="slidenum">
              <a:rPr lang="en-GB" smtClean="0"/>
              <a:pPr>
                <a:defRPr/>
              </a:pPr>
              <a:t>11</a:t>
            </a:fld>
            <a:endParaRPr lang="en-GB"/>
          </a:p>
        </p:txBody>
      </p:sp>
    </p:spTree>
    <p:extLst>
      <p:ext uri="{BB962C8B-B14F-4D97-AF65-F5344CB8AC3E}">
        <p14:creationId xmlns:p14="http://schemas.microsoft.com/office/powerpoint/2010/main" val="73609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4D6B3EB-8CAB-46B2-8518-AD2485911DAC}" type="datetimeFigureOut">
              <a:rPr lang="en-US"/>
              <a:pPr/>
              <a:t>12/29/2016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A46780D-C21B-47B0-B296-481AC0E297BF}" type="slidenum">
              <a:rPr lang="en-GB"/>
              <a:pPr/>
              <a:t>‹#›</a:t>
            </a:fld>
            <a:endParaRPr lang="en-GB"/>
          </a:p>
        </p:txBody>
      </p:sp>
    </p:spTree>
    <p:extLst>
      <p:ext uri="{BB962C8B-B14F-4D97-AF65-F5344CB8AC3E}">
        <p14:creationId xmlns:p14="http://schemas.microsoft.com/office/powerpoint/2010/main" val="146540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295275" y="1393607"/>
            <a:ext cx="851344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3400" b="1" dirty="0">
                <a:solidFill>
                  <a:srgbClr val="A00054"/>
                </a:solidFill>
              </a:rPr>
              <a:t>MRCPsych Intellectual Disability Module</a:t>
            </a:r>
          </a:p>
        </p:txBody>
      </p:sp>
      <p:sp>
        <p:nvSpPr>
          <p:cNvPr id="2" name="TextBox 1"/>
          <p:cNvSpPr txBox="1"/>
          <p:nvPr/>
        </p:nvSpPr>
        <p:spPr>
          <a:xfrm>
            <a:off x="725714" y="3120571"/>
            <a:ext cx="7613424" cy="1077218"/>
          </a:xfrm>
          <a:prstGeom prst="rect">
            <a:avLst/>
          </a:prstGeom>
          <a:noFill/>
        </p:spPr>
        <p:txBody>
          <a:bodyPr wrap="square" rtlCol="0">
            <a:spAutoFit/>
          </a:bodyPr>
          <a:lstStyle/>
          <a:p>
            <a:pPr algn="ctr"/>
            <a:r>
              <a:rPr lang="en-GB" sz="3200" b="1" dirty="0">
                <a:solidFill>
                  <a:srgbClr val="A00054"/>
                </a:solidFill>
              </a:rPr>
              <a:t>Mental Disorders in Intellectual Disability</a:t>
            </a:r>
            <a:endParaRPr lang="en-US" b="1" dirty="0">
              <a:solidFill>
                <a:srgbClr val="A00054"/>
              </a:solidFill>
            </a:endParaRPr>
          </a:p>
        </p:txBody>
      </p:sp>
      <p:sp>
        <p:nvSpPr>
          <p:cNvPr id="3" name="TextBox 2"/>
          <p:cNvSpPr txBox="1"/>
          <p:nvPr/>
        </p:nvSpPr>
        <p:spPr>
          <a:xfrm>
            <a:off x="6776720" y="5171440"/>
            <a:ext cx="1943418" cy="646331"/>
          </a:xfrm>
          <a:prstGeom prst="rect">
            <a:avLst/>
          </a:prstGeom>
          <a:noFill/>
        </p:spPr>
        <p:txBody>
          <a:bodyPr wrap="square" rtlCol="0">
            <a:spAutoFit/>
          </a:bodyPr>
          <a:lstStyle/>
          <a:p>
            <a:r>
              <a:rPr lang="en-GB" i="1" dirty="0">
                <a:solidFill>
                  <a:srgbClr val="C00000"/>
                </a:solidFill>
              </a:rPr>
              <a:t>Acknowledgment Dr P Patel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6326" y="1010092"/>
            <a:ext cx="8837649" cy="666307"/>
          </a:xfrm>
        </p:spPr>
        <p:txBody>
          <a:bodyPr anchor="ctr">
            <a:noAutofit/>
          </a:bodyPr>
          <a:lstStyle/>
          <a:p>
            <a:r>
              <a:rPr lang="en-GB" sz="2800" b="1" dirty="0">
                <a:solidFill>
                  <a:srgbClr val="A00054"/>
                </a:solidFill>
              </a:rPr>
              <a:t>Estimated prevalence rates for mental disorder from population-based studies of adults with LD</a:t>
            </a:r>
          </a:p>
        </p:txBody>
      </p:sp>
      <p:sp>
        <p:nvSpPr>
          <p:cNvPr id="9219" name="Rectangle 3"/>
          <p:cNvSpPr>
            <a:spLocks noGrp="1" noChangeArrowheads="1"/>
          </p:cNvSpPr>
          <p:nvPr>
            <p:ph type="body" idx="4294967295"/>
          </p:nvPr>
        </p:nvSpPr>
        <p:spPr>
          <a:xfrm>
            <a:off x="1187450" y="1844675"/>
            <a:ext cx="7340600" cy="3740150"/>
          </a:xfrm>
        </p:spPr>
        <p:txBody>
          <a:bodyPr/>
          <a:lstStyle/>
          <a:p>
            <a:r>
              <a:rPr lang="en-GB" sz="2400" dirty="0"/>
              <a:t>Schizophrenia 3%</a:t>
            </a:r>
          </a:p>
          <a:p>
            <a:r>
              <a:rPr lang="en-GB" sz="2400" dirty="0"/>
              <a:t>Bipolar affective disorder 1.5%</a:t>
            </a:r>
          </a:p>
          <a:p>
            <a:r>
              <a:rPr lang="en-GB" sz="2400" dirty="0"/>
              <a:t>Depression 4%</a:t>
            </a:r>
          </a:p>
          <a:p>
            <a:r>
              <a:rPr lang="en-GB" sz="2400" dirty="0"/>
              <a:t>Generalised anxiety disorder 6%</a:t>
            </a:r>
          </a:p>
          <a:p>
            <a:pPr lvl="1"/>
            <a:r>
              <a:rPr lang="en-GB" sz="2000" dirty="0"/>
              <a:t>Specific phobia 6%</a:t>
            </a:r>
          </a:p>
          <a:p>
            <a:pPr lvl="1">
              <a:spcBef>
                <a:spcPct val="0"/>
              </a:spcBef>
            </a:pPr>
            <a:r>
              <a:rPr lang="en-GB" sz="2000" dirty="0"/>
              <a:t>Agoraphobia 1.5%</a:t>
            </a:r>
          </a:p>
          <a:p>
            <a:pPr>
              <a:spcBef>
                <a:spcPct val="0"/>
              </a:spcBef>
            </a:pPr>
            <a:r>
              <a:rPr lang="en-GB" sz="2400" dirty="0"/>
              <a:t>Obsessive–compulsive disorder 2.5%</a:t>
            </a:r>
          </a:p>
          <a:p>
            <a:pPr>
              <a:spcBef>
                <a:spcPct val="0"/>
              </a:spcBef>
            </a:pPr>
            <a:r>
              <a:rPr lang="en-GB" sz="2400" dirty="0"/>
              <a:t>Dementia at age 65 years and over 20%</a:t>
            </a:r>
          </a:p>
          <a:p>
            <a:r>
              <a:rPr lang="en-GB" sz="2400" dirty="0"/>
              <a:t>Autism 7%</a:t>
            </a:r>
          </a:p>
          <a:p>
            <a:pPr>
              <a:spcBef>
                <a:spcPct val="0"/>
              </a:spcBef>
            </a:pPr>
            <a:r>
              <a:rPr lang="en-GB" sz="2400" dirty="0"/>
              <a:t>Severe problem behaviour 10–15%</a:t>
            </a:r>
          </a:p>
        </p:txBody>
      </p:sp>
      <p:sp>
        <p:nvSpPr>
          <p:cNvPr id="9220" name="Text Box 4"/>
          <p:cNvSpPr txBox="1">
            <a:spLocks noChangeArrowheads="1"/>
          </p:cNvSpPr>
          <p:nvPr/>
        </p:nvSpPr>
        <p:spPr bwMode="auto">
          <a:xfrm>
            <a:off x="533400" y="6278562"/>
            <a:ext cx="8153400" cy="517525"/>
          </a:xfrm>
          <a:prstGeom prst="rect">
            <a:avLst/>
          </a:prstGeom>
          <a:noFill/>
          <a:ln w="9525">
            <a:noFill/>
            <a:miter lim="800000"/>
            <a:headEnd/>
            <a:tailEnd/>
          </a:ln>
        </p:spPr>
        <p:txBody>
          <a:bodyPr>
            <a:spAutoFit/>
          </a:bodyPr>
          <a:lstStyle/>
          <a:p>
            <a:pPr>
              <a:spcBef>
                <a:spcPct val="20000"/>
              </a:spcBef>
            </a:pPr>
            <a:r>
              <a:rPr lang="en-GB" sz="1400" dirty="0" err="1">
                <a:latin typeface="Times New Roman" pitchFamily="18" charset="0"/>
              </a:rPr>
              <a:t>Elita</a:t>
            </a:r>
            <a:r>
              <a:rPr lang="en-GB" sz="1400" dirty="0">
                <a:latin typeface="Times New Roman" pitchFamily="18" charset="0"/>
              </a:rPr>
              <a:t> Smiley </a:t>
            </a:r>
            <a:r>
              <a:rPr lang="en-GB" sz="1400" b="1" i="1" dirty="0">
                <a:latin typeface="Times New Roman" pitchFamily="18" charset="0"/>
              </a:rPr>
              <a:t>(2005),</a:t>
            </a:r>
            <a:r>
              <a:rPr lang="en-GB" sz="1400" b="1" dirty="0">
                <a:latin typeface="Times New Roman" pitchFamily="18" charset="0"/>
              </a:rPr>
              <a:t> Epidemiology of mental health problems in adults with learning disability: an update </a:t>
            </a:r>
            <a:r>
              <a:rPr lang="en-GB" sz="1400" b="1" i="1" dirty="0">
                <a:latin typeface="Times New Roman" pitchFamily="18" charset="0"/>
              </a:rPr>
              <a:t>Advances in Psychiatric Treatment vol. 11, 214–222</a:t>
            </a:r>
            <a:endParaRPr lang="en-GB" sz="1200" dirty="0">
              <a:latin typeface="Times New Roman" pitchFamily="18" charset="0"/>
            </a:endParaRPr>
          </a:p>
        </p:txBody>
      </p:sp>
    </p:spTree>
    <p:extLst>
      <p:ext uri="{BB962C8B-B14F-4D97-AF65-F5344CB8AC3E}">
        <p14:creationId xmlns:p14="http://schemas.microsoft.com/office/powerpoint/2010/main" val="270915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idx="4294967295"/>
          </p:nvPr>
        </p:nvSpPr>
        <p:spPr>
          <a:xfrm>
            <a:off x="582540" y="1889568"/>
            <a:ext cx="7772400" cy="1470025"/>
          </a:xfrm>
        </p:spPr>
        <p:txBody>
          <a:bodyPr anchor="ctr"/>
          <a:lstStyle/>
          <a:p>
            <a:r>
              <a:rPr lang="en-GB" dirty="0"/>
              <a:t>Anxiety Disorders in people with intellectual disability</a:t>
            </a:r>
          </a:p>
        </p:txBody>
      </p:sp>
    </p:spTree>
    <p:extLst>
      <p:ext uri="{BB962C8B-B14F-4D97-AF65-F5344CB8AC3E}">
        <p14:creationId xmlns:p14="http://schemas.microsoft.com/office/powerpoint/2010/main" val="4443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952534" y="967563"/>
            <a:ext cx="7394024" cy="907748"/>
          </a:xfrm>
        </p:spPr>
        <p:txBody>
          <a:bodyPr lIns="0" rIns="0" bIns="0">
            <a:normAutofit fontScale="90000"/>
          </a:bodyPr>
          <a:lstStyle/>
          <a:p>
            <a:r>
              <a:rPr lang="en-GB" sz="3200" b="1" dirty="0">
                <a:solidFill>
                  <a:srgbClr val="A00054"/>
                </a:solidFill>
              </a:rPr>
              <a:t>ANXIETY DISORDERS AND intellectual disability</a:t>
            </a:r>
          </a:p>
        </p:txBody>
      </p:sp>
      <p:sp>
        <p:nvSpPr>
          <p:cNvPr id="78851" name="Rectangle 3"/>
          <p:cNvSpPr>
            <a:spLocks noGrp="1" noChangeArrowheads="1"/>
          </p:cNvSpPr>
          <p:nvPr>
            <p:ph idx="4294967295"/>
          </p:nvPr>
        </p:nvSpPr>
        <p:spPr>
          <a:xfrm>
            <a:off x="539750" y="2060575"/>
            <a:ext cx="8351838" cy="3938588"/>
          </a:xfrm>
        </p:spPr>
        <p:txBody>
          <a:bodyPr/>
          <a:lstStyle/>
          <a:p>
            <a:pPr marL="273050" indent="-273050"/>
            <a:r>
              <a:rPr lang="en-GB" sz="2400"/>
              <a:t>Subjective criteria needed for diagnosis of anxiety disorders difficult to apply in those who are nonverbal and those with communication and cognitive deficits e.g. fear of  ‘going crazy’ or losing control, or feeling of apprehension and anxious foreboding </a:t>
            </a:r>
          </a:p>
          <a:p>
            <a:pPr marL="273050" indent="-273050"/>
            <a:r>
              <a:rPr lang="en-GB" sz="2400"/>
              <a:t>More reliance needs to be given to observable signs e.g. looking fearful, sweating, trembling, hyperventilation or clutching or rubbing chest or choking and avoidance of specific situations,  heightened startle response, decreased concentration, insomnia</a:t>
            </a:r>
          </a:p>
        </p:txBody>
      </p:sp>
    </p:spTree>
    <p:extLst>
      <p:ext uri="{BB962C8B-B14F-4D97-AF65-F5344CB8AC3E}">
        <p14:creationId xmlns:p14="http://schemas.microsoft.com/office/powerpoint/2010/main" val="411631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1038864"/>
            <a:ext cx="7772400" cy="679449"/>
          </a:xfrm>
        </p:spPr>
        <p:txBody>
          <a:bodyPr/>
          <a:lstStyle/>
          <a:p>
            <a:pPr algn="ctr"/>
            <a:r>
              <a:rPr lang="en-GB" dirty="0"/>
              <a:t>Classification of Anxiety Disorders</a:t>
            </a:r>
            <a:br>
              <a:rPr lang="en-GB" dirty="0"/>
            </a:br>
            <a:endParaRPr lang="en-GB" dirty="0"/>
          </a:p>
        </p:txBody>
      </p:sp>
      <p:sp>
        <p:nvSpPr>
          <p:cNvPr id="3" name="Text Placeholder 2"/>
          <p:cNvSpPr>
            <a:spLocks noGrp="1"/>
          </p:cNvSpPr>
          <p:nvPr>
            <p:ph type="body" sz="quarter" idx="13"/>
          </p:nvPr>
        </p:nvSpPr>
        <p:spPr/>
        <p:txBody>
          <a:bodyPr/>
          <a:lstStyle/>
          <a:p>
            <a:r>
              <a:rPr lang="en-GB" dirty="0"/>
              <a:t>Panic disorder</a:t>
            </a:r>
          </a:p>
          <a:p>
            <a:r>
              <a:rPr lang="en-GB" dirty="0"/>
              <a:t>Agoraphobia</a:t>
            </a:r>
          </a:p>
          <a:p>
            <a:r>
              <a:rPr lang="en-GB" dirty="0"/>
              <a:t>Social phobia</a:t>
            </a:r>
          </a:p>
          <a:p>
            <a:r>
              <a:rPr lang="en-GB" dirty="0"/>
              <a:t>Specific phobia</a:t>
            </a:r>
          </a:p>
          <a:p>
            <a:r>
              <a:rPr lang="en-GB" dirty="0"/>
              <a:t>Generalised Anxiety Disorder (GAD)</a:t>
            </a:r>
          </a:p>
          <a:p>
            <a:r>
              <a:rPr lang="en-GB" dirty="0"/>
              <a:t>Obsessive Compulsive Disorder (OCD)</a:t>
            </a:r>
          </a:p>
          <a:p>
            <a:r>
              <a:rPr lang="en-GB" dirty="0"/>
              <a:t>Acute and post-traumatic stress disorders</a:t>
            </a:r>
          </a:p>
          <a:p>
            <a:endParaRPr lang="en-GB" dirty="0"/>
          </a:p>
        </p:txBody>
      </p:sp>
    </p:spTree>
    <p:extLst>
      <p:ext uri="{BB962C8B-B14F-4D97-AF65-F5344CB8AC3E}">
        <p14:creationId xmlns:p14="http://schemas.microsoft.com/office/powerpoint/2010/main" val="46809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1098678"/>
            <a:ext cx="7772400" cy="679449"/>
          </a:xfrm>
        </p:spPr>
        <p:txBody>
          <a:bodyPr/>
          <a:lstStyle/>
          <a:p>
            <a:pPr algn="ctr"/>
            <a:r>
              <a:rPr lang="en-GB" dirty="0"/>
              <a:t>Prevalence in those with ID</a:t>
            </a:r>
          </a:p>
        </p:txBody>
      </p:sp>
      <p:sp>
        <p:nvSpPr>
          <p:cNvPr id="3" name="Text Placeholder 2"/>
          <p:cNvSpPr>
            <a:spLocks noGrp="1"/>
          </p:cNvSpPr>
          <p:nvPr>
            <p:ph type="body" sz="quarter" idx="13"/>
          </p:nvPr>
        </p:nvSpPr>
        <p:spPr/>
        <p:txBody>
          <a:bodyPr/>
          <a:lstStyle/>
          <a:p>
            <a:r>
              <a:rPr lang="en-GB" dirty="0"/>
              <a:t>Well recognised (Bailey &amp; Andrews)</a:t>
            </a:r>
          </a:p>
          <a:p>
            <a:r>
              <a:rPr lang="en-GB" dirty="0"/>
              <a:t>Under-reported (Reiss 1982)</a:t>
            </a:r>
          </a:p>
          <a:p>
            <a:r>
              <a:rPr lang="en-GB" dirty="0"/>
              <a:t>Under-diagnosed (</a:t>
            </a:r>
            <a:r>
              <a:rPr lang="en-GB" dirty="0" err="1"/>
              <a:t>Veerhoven</a:t>
            </a:r>
            <a:r>
              <a:rPr lang="en-GB" dirty="0"/>
              <a:t> 1997)</a:t>
            </a:r>
          </a:p>
          <a:p>
            <a:r>
              <a:rPr lang="en-GB" dirty="0"/>
              <a:t>Higher rates in older vs younger (Cooper 1997)</a:t>
            </a:r>
          </a:p>
          <a:p>
            <a:r>
              <a:rPr lang="en-GB" dirty="0"/>
              <a:t>Higher rates of phobias in LD (Deb 2001)</a:t>
            </a:r>
          </a:p>
          <a:p>
            <a:endParaRPr lang="en-GB" dirty="0"/>
          </a:p>
        </p:txBody>
      </p:sp>
    </p:spTree>
    <p:extLst>
      <p:ext uri="{BB962C8B-B14F-4D97-AF65-F5344CB8AC3E}">
        <p14:creationId xmlns:p14="http://schemas.microsoft.com/office/powerpoint/2010/main" val="167976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sz="quarter" idx="4294967295"/>
          </p:nvPr>
        </p:nvSpPr>
        <p:spPr>
          <a:xfrm>
            <a:off x="1089025" y="2017713"/>
            <a:ext cx="8054975" cy="2851150"/>
          </a:xfrm>
        </p:spPr>
        <p:txBody>
          <a:bodyPr/>
          <a:lstStyle/>
          <a:p>
            <a:pPr marL="273050" indent="-273050"/>
            <a:r>
              <a:rPr lang="en-GB" sz="2800"/>
              <a:t>Anxiety may be manifested as behaviour problem when the person can’t communicate their worries verbally – Matson et al. 1997</a:t>
            </a:r>
          </a:p>
          <a:p>
            <a:pPr marL="273050" indent="-273050"/>
            <a:r>
              <a:rPr lang="en-GB" sz="2800"/>
              <a:t>Agitation, screaming, withdrawal, regressed/clinging behaviour, freezing, crying may indicate fear – Khreim &amp; Mikkleson 1997</a:t>
            </a:r>
          </a:p>
          <a:p>
            <a:pPr marL="273050" indent="-273050"/>
            <a:endParaRPr lang="en-GB"/>
          </a:p>
        </p:txBody>
      </p:sp>
      <p:sp>
        <p:nvSpPr>
          <p:cNvPr id="82948" name="TextBox 6"/>
          <p:cNvSpPr txBox="1">
            <a:spLocks noChangeArrowheads="1"/>
          </p:cNvSpPr>
          <p:nvPr/>
        </p:nvSpPr>
        <p:spPr bwMode="auto">
          <a:xfrm>
            <a:off x="684213" y="5013325"/>
            <a:ext cx="7343775" cy="1323975"/>
          </a:xfrm>
          <a:prstGeom prst="rect">
            <a:avLst/>
          </a:prstGeom>
          <a:noFill/>
          <a:ln w="9525">
            <a:noFill/>
            <a:miter lim="800000"/>
            <a:headEnd/>
            <a:tailEnd/>
          </a:ln>
        </p:spPr>
        <p:txBody>
          <a:bodyPr>
            <a:spAutoFit/>
          </a:bodyPr>
          <a:lstStyle/>
          <a:p>
            <a:r>
              <a:rPr lang="en-GB" sz="1600" dirty="0">
                <a:latin typeface="Arial" pitchFamily="34" charset="0"/>
              </a:rPr>
              <a:t>Matson, J., </a:t>
            </a:r>
            <a:r>
              <a:rPr lang="en-GB" sz="1600" dirty="0" err="1">
                <a:latin typeface="Arial" pitchFamily="34" charset="0"/>
              </a:rPr>
              <a:t>Smiroldo</a:t>
            </a:r>
            <a:r>
              <a:rPr lang="en-GB" sz="1600" dirty="0">
                <a:latin typeface="Arial" pitchFamily="34" charset="0"/>
              </a:rPr>
              <a:t>, B., et al. (1997). Do anxiety disorders exist in persons with severe and profound retardation? </a:t>
            </a:r>
            <a:r>
              <a:rPr lang="en-GB" sz="1600" i="1" dirty="0">
                <a:latin typeface="Arial" pitchFamily="34" charset="0"/>
              </a:rPr>
              <a:t>Research in Developmental Disabilities,</a:t>
            </a:r>
            <a:r>
              <a:rPr lang="en-GB" sz="1600" dirty="0">
                <a:latin typeface="Arial" pitchFamily="34" charset="0"/>
              </a:rPr>
              <a:t> 18, 39-44.</a:t>
            </a:r>
          </a:p>
          <a:p>
            <a:r>
              <a:rPr lang="en-GB" sz="1600" dirty="0" err="1">
                <a:latin typeface="Arial" pitchFamily="34" charset="0"/>
              </a:rPr>
              <a:t>Khreim</a:t>
            </a:r>
            <a:r>
              <a:rPr lang="en-GB" sz="1600" dirty="0">
                <a:latin typeface="Arial" pitchFamily="34" charset="0"/>
              </a:rPr>
              <a:t>, I. &amp; </a:t>
            </a:r>
            <a:r>
              <a:rPr lang="en-GB" sz="1600" dirty="0" err="1">
                <a:latin typeface="Arial" pitchFamily="34" charset="0"/>
              </a:rPr>
              <a:t>Mikkleson</a:t>
            </a:r>
            <a:r>
              <a:rPr lang="en-GB" sz="1600" dirty="0">
                <a:latin typeface="Arial" pitchFamily="34" charset="0"/>
              </a:rPr>
              <a:t>, E. (1997). Anxiety disorders in adults with mental retardation. </a:t>
            </a:r>
            <a:r>
              <a:rPr lang="en-GB" sz="1600" i="1" dirty="0">
                <a:latin typeface="Arial" pitchFamily="34" charset="0"/>
              </a:rPr>
              <a:t>Psychiatric Annals, </a:t>
            </a:r>
            <a:r>
              <a:rPr lang="en-GB" sz="1600" dirty="0">
                <a:latin typeface="Arial" pitchFamily="34" charset="0"/>
              </a:rPr>
              <a:t>27, 271-281.</a:t>
            </a:r>
          </a:p>
        </p:txBody>
      </p:sp>
      <p:sp>
        <p:nvSpPr>
          <p:cNvPr id="3" name="Rectangle 2"/>
          <p:cNvSpPr/>
          <p:nvPr/>
        </p:nvSpPr>
        <p:spPr>
          <a:xfrm>
            <a:off x="1086758" y="1219200"/>
            <a:ext cx="6822000" cy="584775"/>
          </a:xfrm>
          <a:prstGeom prst="rect">
            <a:avLst/>
          </a:prstGeom>
        </p:spPr>
        <p:txBody>
          <a:bodyPr wrap="square">
            <a:spAutoFit/>
          </a:bodyPr>
          <a:lstStyle/>
          <a:p>
            <a:pPr algn="ctr"/>
            <a:r>
              <a:rPr lang="en-GB" sz="3200" b="1" dirty="0">
                <a:solidFill>
                  <a:srgbClr val="A00054"/>
                </a:solidFill>
                <a:latin typeface="+mj-lt"/>
                <a:ea typeface="+mj-ea"/>
                <a:cs typeface="+mj-cs"/>
              </a:rPr>
              <a:t>ANXIETY DISORDERS </a:t>
            </a:r>
          </a:p>
        </p:txBody>
      </p:sp>
    </p:spTree>
    <p:extLst>
      <p:ext uri="{BB962C8B-B14F-4D97-AF65-F5344CB8AC3E}">
        <p14:creationId xmlns:p14="http://schemas.microsoft.com/office/powerpoint/2010/main" val="219883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1371600" y="1989138"/>
            <a:ext cx="7772400" cy="2979737"/>
          </a:xfrm>
        </p:spPr>
        <p:txBody>
          <a:bodyPr/>
          <a:lstStyle/>
          <a:p>
            <a:pPr marL="273050" indent="-273050">
              <a:lnSpc>
                <a:spcPct val="90000"/>
              </a:lnSpc>
            </a:pPr>
            <a:r>
              <a:rPr lang="en-GB" sz="2400" dirty="0"/>
              <a:t>Fragile X </a:t>
            </a:r>
          </a:p>
          <a:p>
            <a:pPr marL="639763" lvl="1" indent="-246063">
              <a:lnSpc>
                <a:spcPct val="90000"/>
              </a:lnSpc>
            </a:pPr>
            <a:r>
              <a:rPr lang="en-GB" sz="2000" dirty="0"/>
              <a:t>Social anxiety disorder</a:t>
            </a:r>
          </a:p>
          <a:p>
            <a:pPr marL="273050" indent="-273050">
              <a:lnSpc>
                <a:spcPct val="90000"/>
              </a:lnSpc>
            </a:pPr>
            <a:r>
              <a:rPr lang="en-GB" sz="2400" dirty="0"/>
              <a:t>Rubinstein-</a:t>
            </a:r>
            <a:r>
              <a:rPr lang="en-GB" sz="2400" dirty="0" err="1"/>
              <a:t>Taybi</a:t>
            </a:r>
            <a:r>
              <a:rPr lang="en-GB" sz="2400" dirty="0"/>
              <a:t> &amp; </a:t>
            </a:r>
            <a:r>
              <a:rPr lang="en-GB" sz="2400" dirty="0" err="1"/>
              <a:t>Prader</a:t>
            </a:r>
            <a:r>
              <a:rPr lang="en-GB" sz="2400" dirty="0"/>
              <a:t>-Willi</a:t>
            </a:r>
          </a:p>
          <a:p>
            <a:pPr marL="639763" lvl="1" indent="-246063">
              <a:lnSpc>
                <a:spcPct val="90000"/>
              </a:lnSpc>
            </a:pPr>
            <a:r>
              <a:rPr lang="en-GB" sz="2000" dirty="0"/>
              <a:t>OCD (</a:t>
            </a:r>
            <a:r>
              <a:rPr lang="en-GB" sz="2000" dirty="0" err="1"/>
              <a:t>Levitas</a:t>
            </a:r>
            <a:r>
              <a:rPr lang="en-GB" sz="2000" dirty="0"/>
              <a:t> &amp; Reid 1998)</a:t>
            </a:r>
          </a:p>
          <a:p>
            <a:pPr marL="273050" indent="-273050">
              <a:lnSpc>
                <a:spcPct val="90000"/>
              </a:lnSpc>
            </a:pPr>
            <a:r>
              <a:rPr lang="en-GB" sz="2400" dirty="0"/>
              <a:t>Williams</a:t>
            </a:r>
          </a:p>
          <a:p>
            <a:pPr marL="639763" lvl="1" indent="-246063">
              <a:lnSpc>
                <a:spcPct val="90000"/>
              </a:lnSpc>
            </a:pPr>
            <a:r>
              <a:rPr lang="en-GB" sz="2000" dirty="0"/>
              <a:t>Anxiety and phobias (</a:t>
            </a:r>
            <a:r>
              <a:rPr lang="en-GB" sz="2000" dirty="0" err="1"/>
              <a:t>Einfeldt</a:t>
            </a:r>
            <a:r>
              <a:rPr lang="en-GB" sz="2000" dirty="0"/>
              <a:t>, </a:t>
            </a:r>
            <a:r>
              <a:rPr lang="en-GB" sz="2000" dirty="0" err="1"/>
              <a:t>Tonge</a:t>
            </a:r>
            <a:r>
              <a:rPr lang="en-GB" sz="2000" dirty="0"/>
              <a:t> &amp; Rees 2001)</a:t>
            </a:r>
          </a:p>
          <a:p>
            <a:pPr marL="273050" indent="-273050">
              <a:lnSpc>
                <a:spcPct val="90000"/>
              </a:lnSpc>
            </a:pPr>
            <a:r>
              <a:rPr lang="en-GB" sz="2400" dirty="0"/>
              <a:t>Cornelia de Lange</a:t>
            </a:r>
          </a:p>
          <a:p>
            <a:pPr marL="639763" lvl="1" indent="-246063">
              <a:lnSpc>
                <a:spcPct val="90000"/>
              </a:lnSpc>
            </a:pPr>
            <a:r>
              <a:rPr lang="en-GB" sz="2000" dirty="0"/>
              <a:t>Compulsive behaviours (Hyman, Oliver &amp; Hall 2002)</a:t>
            </a:r>
          </a:p>
        </p:txBody>
      </p:sp>
      <p:sp>
        <p:nvSpPr>
          <p:cNvPr id="80900" name="TextBox 3"/>
          <p:cNvSpPr txBox="1">
            <a:spLocks noChangeArrowheads="1"/>
          </p:cNvSpPr>
          <p:nvPr/>
        </p:nvSpPr>
        <p:spPr bwMode="auto">
          <a:xfrm>
            <a:off x="755650" y="5084763"/>
            <a:ext cx="7416800" cy="1581150"/>
          </a:xfrm>
          <a:prstGeom prst="rect">
            <a:avLst/>
          </a:prstGeom>
          <a:noFill/>
          <a:ln w="9525">
            <a:noFill/>
            <a:miter lim="800000"/>
            <a:headEnd/>
            <a:tailEnd/>
          </a:ln>
        </p:spPr>
        <p:txBody>
          <a:bodyPr>
            <a:spAutoFit/>
          </a:bodyPr>
          <a:lstStyle/>
          <a:p>
            <a:r>
              <a:rPr lang="en-GB" sz="1400" dirty="0" err="1">
                <a:latin typeface="Arial" pitchFamily="34" charset="0"/>
              </a:rPr>
              <a:t>Levitas</a:t>
            </a:r>
            <a:r>
              <a:rPr lang="en-GB" sz="1400" dirty="0">
                <a:latin typeface="Arial" pitchFamily="34" charset="0"/>
              </a:rPr>
              <a:t>, A., &amp; Reid, C. (1998). Rubinstein-</a:t>
            </a:r>
            <a:r>
              <a:rPr lang="en-GB" sz="1400" dirty="0" err="1">
                <a:latin typeface="Arial" pitchFamily="34" charset="0"/>
              </a:rPr>
              <a:t>Taybi</a:t>
            </a:r>
            <a:r>
              <a:rPr lang="en-GB" sz="1400" dirty="0">
                <a:latin typeface="Arial" pitchFamily="34" charset="0"/>
              </a:rPr>
              <a:t> syndrome and psychiatric disorders. </a:t>
            </a:r>
            <a:r>
              <a:rPr lang="en-GB" sz="1400" i="1" dirty="0">
                <a:latin typeface="Arial" pitchFamily="34" charset="0"/>
              </a:rPr>
              <a:t>Journal of Intellectual Disability Research, </a:t>
            </a:r>
            <a:r>
              <a:rPr lang="en-GB" sz="1400" dirty="0">
                <a:latin typeface="Arial" pitchFamily="34" charset="0"/>
              </a:rPr>
              <a:t>42(4), 284-292</a:t>
            </a:r>
          </a:p>
          <a:p>
            <a:r>
              <a:rPr lang="en-GB" sz="1400" dirty="0" err="1">
                <a:latin typeface="Arial" pitchFamily="34" charset="0"/>
              </a:rPr>
              <a:t>Einfeldt</a:t>
            </a:r>
            <a:r>
              <a:rPr lang="en-GB" sz="1400" dirty="0">
                <a:latin typeface="Arial" pitchFamily="34" charset="0"/>
              </a:rPr>
              <a:t>, S., </a:t>
            </a:r>
            <a:r>
              <a:rPr lang="en-GB" sz="1400" dirty="0" err="1">
                <a:latin typeface="Arial" pitchFamily="34" charset="0"/>
              </a:rPr>
              <a:t>Tonge</a:t>
            </a:r>
            <a:r>
              <a:rPr lang="en-GB" sz="1400" dirty="0">
                <a:latin typeface="Arial" pitchFamily="34" charset="0"/>
              </a:rPr>
              <a:t>, B., &amp; Rees, V. (2001). Longitudinal course of behavioural and emotional problems in Williams syndrome. American Journal on Mental retardation, 106, 173-181.</a:t>
            </a:r>
          </a:p>
          <a:p>
            <a:r>
              <a:rPr lang="en-GB" sz="1400" dirty="0">
                <a:latin typeface="Arial" pitchFamily="34" charset="0"/>
              </a:rPr>
              <a:t>Hyman, P., Oliver, </a:t>
            </a:r>
            <a:r>
              <a:rPr lang="en-GB" sz="1400" dirty="0" err="1">
                <a:latin typeface="Arial" pitchFamily="34" charset="0"/>
              </a:rPr>
              <a:t>C.,Hall</a:t>
            </a:r>
            <a:r>
              <a:rPr lang="en-GB" sz="1400" dirty="0">
                <a:latin typeface="Arial" pitchFamily="34" charset="0"/>
              </a:rPr>
              <a:t>, S. (2002). Self injurious behaviour, self restraint and compulsive behaviour in Cornelia de Lange syndrome, </a:t>
            </a:r>
            <a:r>
              <a:rPr lang="en-GB" sz="1400" i="1" dirty="0">
                <a:latin typeface="Arial" pitchFamily="34" charset="0"/>
              </a:rPr>
              <a:t>American Journal on Mental Retardation, </a:t>
            </a:r>
            <a:r>
              <a:rPr lang="en-GB" sz="1400" dirty="0">
                <a:latin typeface="Arial" pitchFamily="34" charset="0"/>
              </a:rPr>
              <a:t>107(2), 146-154.</a:t>
            </a:r>
          </a:p>
        </p:txBody>
      </p:sp>
      <p:sp>
        <p:nvSpPr>
          <p:cNvPr id="2" name="Rectangle 1"/>
          <p:cNvSpPr/>
          <p:nvPr/>
        </p:nvSpPr>
        <p:spPr>
          <a:xfrm>
            <a:off x="755650" y="943660"/>
            <a:ext cx="7891045" cy="1077218"/>
          </a:xfrm>
          <a:prstGeom prst="rect">
            <a:avLst/>
          </a:prstGeom>
        </p:spPr>
        <p:txBody>
          <a:bodyPr wrap="square">
            <a:spAutoFit/>
          </a:bodyPr>
          <a:lstStyle/>
          <a:p>
            <a:pPr algn="ctr"/>
            <a:r>
              <a:rPr lang="en-GB" sz="3200" b="1" dirty="0">
                <a:solidFill>
                  <a:srgbClr val="A00054"/>
                </a:solidFill>
                <a:latin typeface="+mj-lt"/>
                <a:ea typeface="+mj-ea"/>
                <a:cs typeface="+mj-cs"/>
              </a:rPr>
              <a:t>SYNDROMES ASSOCIATED WITH ANXIETY DISORDERS</a:t>
            </a:r>
          </a:p>
        </p:txBody>
      </p:sp>
    </p:spTree>
    <p:extLst>
      <p:ext uri="{BB962C8B-B14F-4D97-AF65-F5344CB8AC3E}">
        <p14:creationId xmlns:p14="http://schemas.microsoft.com/office/powerpoint/2010/main" val="282299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sz="quarter" idx="4294967295"/>
          </p:nvPr>
        </p:nvSpPr>
        <p:spPr>
          <a:xfrm>
            <a:off x="873125" y="2017713"/>
            <a:ext cx="8270875" cy="4114800"/>
          </a:xfrm>
        </p:spPr>
        <p:txBody>
          <a:bodyPr/>
          <a:lstStyle/>
          <a:p>
            <a:pPr marL="273050" indent="-273050"/>
            <a:r>
              <a:rPr lang="en-GB" sz="2400"/>
              <a:t>The diagnostic requirement that the individual recognises his/her compulsions as excessive or unreasonable cannot be established in most with LD</a:t>
            </a:r>
          </a:p>
          <a:p>
            <a:pPr marL="273050" indent="-273050"/>
            <a:r>
              <a:rPr lang="en-GB" sz="2400"/>
              <a:t>Simple repetitive behaviours as opposed to compulsive behaviours that appear driven or an insistence on sameness can be seen in PDD (Autism Spectrum)</a:t>
            </a:r>
          </a:p>
          <a:p>
            <a:pPr marL="273050" indent="-273050"/>
            <a:r>
              <a:rPr lang="en-GB" sz="2400"/>
              <a:t>Widely variable prevalence of compulsive behaviours reported in LD (3.5% to 40%), Vitiello et al, 1989); Bodfish et al, 1995)</a:t>
            </a:r>
          </a:p>
        </p:txBody>
      </p:sp>
      <p:sp>
        <p:nvSpPr>
          <p:cNvPr id="3" name="Rectangle 2"/>
          <p:cNvSpPr/>
          <p:nvPr/>
        </p:nvSpPr>
        <p:spPr>
          <a:xfrm>
            <a:off x="1556084" y="1169988"/>
            <a:ext cx="6327546" cy="584775"/>
          </a:xfrm>
          <a:prstGeom prst="rect">
            <a:avLst/>
          </a:prstGeom>
        </p:spPr>
        <p:txBody>
          <a:bodyPr wrap="square">
            <a:spAutoFit/>
          </a:bodyPr>
          <a:lstStyle/>
          <a:p>
            <a:pPr algn="ctr"/>
            <a:r>
              <a:rPr lang="en-GB" sz="3200" b="1" dirty="0">
                <a:solidFill>
                  <a:srgbClr val="A00054"/>
                </a:solidFill>
                <a:latin typeface="+mj-lt"/>
                <a:ea typeface="+mj-ea"/>
                <a:cs typeface="+mj-cs"/>
              </a:rPr>
              <a:t>OCD AND intellectual disability</a:t>
            </a:r>
          </a:p>
        </p:txBody>
      </p:sp>
    </p:spTree>
    <p:extLst>
      <p:ext uri="{BB962C8B-B14F-4D97-AF65-F5344CB8AC3E}">
        <p14:creationId xmlns:p14="http://schemas.microsoft.com/office/powerpoint/2010/main" val="279790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sz="quarter" idx="4294967295"/>
          </p:nvPr>
        </p:nvSpPr>
        <p:spPr>
          <a:xfrm>
            <a:off x="477838" y="2017713"/>
            <a:ext cx="8270875" cy="2820987"/>
          </a:xfrm>
        </p:spPr>
        <p:txBody>
          <a:bodyPr/>
          <a:lstStyle/>
          <a:p>
            <a:pPr marL="273050" indent="-273050"/>
            <a:r>
              <a:rPr lang="en-GB" sz="2400" dirty="0"/>
              <a:t>Compulsive behaviour is well documented in </a:t>
            </a:r>
            <a:r>
              <a:rPr lang="en-GB" sz="2400" dirty="0" err="1"/>
              <a:t>Prader</a:t>
            </a:r>
            <a:r>
              <a:rPr lang="en-GB" sz="2400" dirty="0"/>
              <a:t> Willi syndrome, Down Syndrome,  Fragile X and Williams syndrome</a:t>
            </a:r>
          </a:p>
          <a:p>
            <a:pPr marL="273050" indent="-273050"/>
            <a:r>
              <a:rPr lang="en-GB" sz="2400" dirty="0"/>
              <a:t>Ordering compulsions more frequent</a:t>
            </a:r>
          </a:p>
          <a:p>
            <a:pPr marL="273050" indent="-273050"/>
            <a:r>
              <a:rPr lang="en-GB" sz="2400" dirty="0"/>
              <a:t>It is more difficult to establish presence of obsessions in an individual with LD . They may be unable to recognise it as coming from their own mind and resistance may not occur. </a:t>
            </a:r>
            <a:endParaRPr lang="en-GB" sz="2800" dirty="0"/>
          </a:p>
        </p:txBody>
      </p:sp>
      <p:sp>
        <p:nvSpPr>
          <p:cNvPr id="84996" name="TextBox 3"/>
          <p:cNvSpPr txBox="1">
            <a:spLocks noChangeArrowheads="1"/>
          </p:cNvSpPr>
          <p:nvPr/>
        </p:nvSpPr>
        <p:spPr bwMode="auto">
          <a:xfrm>
            <a:off x="539750" y="5201659"/>
            <a:ext cx="8208963" cy="984885"/>
          </a:xfrm>
          <a:prstGeom prst="rect">
            <a:avLst/>
          </a:prstGeom>
          <a:noFill/>
          <a:ln w="9525">
            <a:noFill/>
            <a:miter lim="800000"/>
            <a:headEnd/>
            <a:tailEnd/>
          </a:ln>
        </p:spPr>
        <p:txBody>
          <a:bodyPr>
            <a:spAutoFit/>
          </a:bodyPr>
          <a:lstStyle/>
          <a:p>
            <a:r>
              <a:rPr lang="en-GB" sz="1400" dirty="0" err="1">
                <a:latin typeface="Arial" pitchFamily="34" charset="0"/>
              </a:rPr>
              <a:t>Vitiello</a:t>
            </a:r>
            <a:r>
              <a:rPr lang="en-GB" sz="1400" dirty="0">
                <a:latin typeface="Arial" pitchFamily="34" charset="0"/>
              </a:rPr>
              <a:t> , B., </a:t>
            </a:r>
            <a:r>
              <a:rPr lang="en-GB" sz="1400" dirty="0" err="1">
                <a:latin typeface="Arial" pitchFamily="34" charset="0"/>
              </a:rPr>
              <a:t>Spreat</a:t>
            </a:r>
            <a:r>
              <a:rPr lang="en-GB" sz="1400" dirty="0">
                <a:latin typeface="Arial" pitchFamily="34" charset="0"/>
              </a:rPr>
              <a:t>, S., &amp; Behar, D. (1989). Obsessive-compulsive disorder in mentally retarded patients. </a:t>
            </a:r>
            <a:r>
              <a:rPr lang="en-GB" sz="1400" i="1" dirty="0">
                <a:latin typeface="Arial" pitchFamily="34" charset="0"/>
              </a:rPr>
              <a:t>Journal of Nervous and Mental Disease, 177,</a:t>
            </a:r>
            <a:r>
              <a:rPr lang="en-GB" sz="1400" dirty="0">
                <a:latin typeface="Arial" pitchFamily="34" charset="0"/>
              </a:rPr>
              <a:t> 232-236</a:t>
            </a:r>
          </a:p>
          <a:p>
            <a:r>
              <a:rPr lang="en-GB" sz="1400" dirty="0" err="1">
                <a:latin typeface="Arial" pitchFamily="34" charset="0"/>
              </a:rPr>
              <a:t>Bodfish</a:t>
            </a:r>
            <a:r>
              <a:rPr lang="en-GB" sz="1400" dirty="0">
                <a:latin typeface="Arial" pitchFamily="34" charset="0"/>
              </a:rPr>
              <a:t>, J., &amp; Madison, J. (1993) Diagnosis and fluoxetine treatment of compulsive behaviour disorder of adults with mental retardation</a:t>
            </a:r>
            <a:r>
              <a:rPr lang="en-GB" sz="1400" i="1" dirty="0">
                <a:latin typeface="Arial" pitchFamily="34" charset="0"/>
              </a:rPr>
              <a:t>, American Journal on Mental Retardation,</a:t>
            </a:r>
            <a:r>
              <a:rPr lang="en-GB" sz="1400" dirty="0">
                <a:latin typeface="Arial" pitchFamily="34" charset="0"/>
              </a:rPr>
              <a:t> 98, 360-367</a:t>
            </a:r>
            <a:r>
              <a:rPr lang="en-GB" sz="1600" dirty="0">
                <a:latin typeface="Arial" pitchFamily="34" charset="0"/>
              </a:rPr>
              <a:t>.</a:t>
            </a:r>
          </a:p>
        </p:txBody>
      </p:sp>
      <p:sp>
        <p:nvSpPr>
          <p:cNvPr id="3" name="Rectangle 2"/>
          <p:cNvSpPr/>
          <p:nvPr/>
        </p:nvSpPr>
        <p:spPr>
          <a:xfrm>
            <a:off x="1706875" y="1165672"/>
            <a:ext cx="6225550" cy="584775"/>
          </a:xfrm>
          <a:prstGeom prst="rect">
            <a:avLst/>
          </a:prstGeom>
        </p:spPr>
        <p:txBody>
          <a:bodyPr wrap="none">
            <a:spAutoFit/>
          </a:bodyPr>
          <a:lstStyle/>
          <a:p>
            <a:pPr algn="ctr" eaLnBrk="0" hangingPunct="0"/>
            <a:r>
              <a:rPr lang="en-GB" sz="3200" b="1" dirty="0">
                <a:solidFill>
                  <a:srgbClr val="A00054"/>
                </a:solidFill>
                <a:latin typeface="+mj-lt"/>
                <a:ea typeface="+mj-ea"/>
                <a:cs typeface="+mj-cs"/>
              </a:rPr>
              <a:t>OCD AND intellectual disability</a:t>
            </a:r>
          </a:p>
        </p:txBody>
      </p:sp>
    </p:spTree>
    <p:extLst>
      <p:ext uri="{BB962C8B-B14F-4D97-AF65-F5344CB8AC3E}">
        <p14:creationId xmlns:p14="http://schemas.microsoft.com/office/powerpoint/2010/main" val="238912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81136" y="1854200"/>
            <a:ext cx="7772400" cy="1143000"/>
          </a:xfrm>
        </p:spPr>
        <p:txBody>
          <a:bodyPr anchor="ctr">
            <a:normAutofit fontScale="90000"/>
          </a:bodyPr>
          <a:lstStyle/>
          <a:p>
            <a:r>
              <a:rPr lang="en-GB" sz="4000" dirty="0"/>
              <a:t>Depression in people with intellectual disability</a:t>
            </a:r>
          </a:p>
        </p:txBody>
      </p:sp>
    </p:spTree>
    <p:extLst>
      <p:ext uri="{BB962C8B-B14F-4D97-AF65-F5344CB8AC3E}">
        <p14:creationId xmlns:p14="http://schemas.microsoft.com/office/powerpoint/2010/main" val="253063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280" y="1025526"/>
            <a:ext cx="8869680" cy="679449"/>
          </a:xfrm>
        </p:spPr>
        <p:txBody>
          <a:bodyPr/>
          <a:lstStyle/>
          <a:p>
            <a:pPr algn="ctr"/>
            <a:r>
              <a:rPr lang="en-GB" sz="3200" dirty="0"/>
              <a:t>Mental Disorders in Intellectual Disability</a:t>
            </a:r>
            <a:endParaRPr lang="en-US" sz="3200" dirty="0"/>
          </a:p>
        </p:txBody>
      </p:sp>
      <p:sp>
        <p:nvSpPr>
          <p:cNvPr id="5" name="Subtitle 4"/>
          <p:cNvSpPr>
            <a:spLocks noGrp="1"/>
          </p:cNvSpPr>
          <p:nvPr>
            <p:ph type="subTitle" idx="1"/>
          </p:nvPr>
        </p:nvSpPr>
        <p:spPr>
          <a:xfrm>
            <a:off x="457199" y="1757362"/>
            <a:ext cx="8069943" cy="581025"/>
          </a:xfrm>
        </p:spPr>
        <p:txBody>
          <a:bodyPr/>
          <a:lstStyle/>
          <a:p>
            <a:r>
              <a:rPr lang="en-US" dirty="0"/>
              <a:t>Aims and Objectives (from handbook)</a:t>
            </a:r>
          </a:p>
        </p:txBody>
      </p:sp>
      <p:sp>
        <p:nvSpPr>
          <p:cNvPr id="6" name="Text Placeholder 5"/>
          <p:cNvSpPr>
            <a:spLocks noGrp="1"/>
          </p:cNvSpPr>
          <p:nvPr>
            <p:ph type="body" sz="quarter" idx="13"/>
          </p:nvPr>
        </p:nvSpPr>
        <p:spPr/>
        <p:txBody>
          <a:bodyPr/>
          <a:lstStyle/>
          <a:p>
            <a:r>
              <a:rPr lang="en-US" sz="3200" b="1" dirty="0">
                <a:solidFill>
                  <a:srgbClr val="A00054"/>
                </a:solidFill>
                <a:latin typeface="+mj-lt"/>
                <a:ea typeface="+mj-ea"/>
                <a:cs typeface="+mj-cs"/>
              </a:rPr>
              <a:t>Aims</a:t>
            </a:r>
          </a:p>
          <a:p>
            <a:pPr lvl="0"/>
            <a:r>
              <a:rPr lang="en-US" dirty="0"/>
              <a:t>Recognising and identifying how the presentation of mental disorders differs in ID population</a:t>
            </a:r>
            <a:endParaRPr lang="en-GB" dirty="0"/>
          </a:p>
          <a:p>
            <a:pPr lvl="0"/>
            <a:r>
              <a:rPr lang="en-US" dirty="0"/>
              <a:t>Importance of collateral information from various sources</a:t>
            </a:r>
            <a:endParaRPr lang="en-GB" dirty="0"/>
          </a:p>
          <a:p>
            <a:r>
              <a:rPr lang="en-US" dirty="0"/>
              <a:t>Role of medication/ doses/side effects</a:t>
            </a:r>
          </a:p>
          <a:p>
            <a:pPr marL="0" indent="0">
              <a:buNone/>
            </a:pPr>
            <a:endParaRPr lang="en-US"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835025" y="2133600"/>
            <a:ext cx="7915275" cy="3887788"/>
          </a:xfrm>
        </p:spPr>
        <p:txBody>
          <a:bodyPr/>
          <a:lstStyle/>
          <a:p>
            <a:pPr>
              <a:lnSpc>
                <a:spcPct val="90000"/>
              </a:lnSpc>
            </a:pPr>
            <a:r>
              <a:rPr lang="en-GB" sz="2800" dirty="0"/>
              <a:t>Debate until 1980’s about whether people with LD (ID) can suffer from depression </a:t>
            </a:r>
          </a:p>
          <a:p>
            <a:pPr>
              <a:lnSpc>
                <a:spcPct val="90000"/>
              </a:lnSpc>
            </a:pPr>
            <a:r>
              <a:rPr lang="en-GB" sz="2800" dirty="0"/>
              <a:t>Cooper 1996 – depression may be missed if standard criteria used, different presentation in LD, no suitable rating scale</a:t>
            </a:r>
          </a:p>
          <a:p>
            <a:pPr>
              <a:lnSpc>
                <a:spcPct val="90000"/>
              </a:lnSpc>
            </a:pPr>
            <a:r>
              <a:rPr lang="en-GB" sz="2800" dirty="0"/>
              <a:t>Difficulty in ascertaining exact prevalence due to problems in case identification</a:t>
            </a:r>
          </a:p>
          <a:p>
            <a:pPr>
              <a:lnSpc>
                <a:spcPct val="90000"/>
              </a:lnSpc>
            </a:pPr>
            <a:r>
              <a:rPr lang="en-GB" sz="2800" dirty="0"/>
              <a:t>Many studies modify ICD/ DSM criteria; adding behavioural changes to criteria helps</a:t>
            </a:r>
          </a:p>
        </p:txBody>
      </p:sp>
      <p:sp>
        <p:nvSpPr>
          <p:cNvPr id="2" name="Rectangle 1"/>
          <p:cNvSpPr/>
          <p:nvPr/>
        </p:nvSpPr>
        <p:spPr>
          <a:xfrm>
            <a:off x="1308935" y="1222094"/>
            <a:ext cx="6665829" cy="954107"/>
          </a:xfrm>
          <a:prstGeom prst="rect">
            <a:avLst/>
          </a:prstGeom>
        </p:spPr>
        <p:txBody>
          <a:bodyPr wrap="square">
            <a:spAutoFit/>
          </a:bodyPr>
          <a:lstStyle/>
          <a:p>
            <a:pPr algn="ctr" eaLnBrk="0" hangingPunct="0"/>
            <a:r>
              <a:rPr lang="en-GB" sz="2800" b="1" dirty="0">
                <a:solidFill>
                  <a:srgbClr val="A00054"/>
                </a:solidFill>
                <a:latin typeface="+mj-lt"/>
                <a:ea typeface="+mj-ea"/>
                <a:cs typeface="+mj-cs"/>
              </a:rPr>
              <a:t>Review paper Depression and LD </a:t>
            </a:r>
            <a:br>
              <a:rPr lang="en-GB" sz="2800" b="1" dirty="0">
                <a:solidFill>
                  <a:srgbClr val="A00054"/>
                </a:solidFill>
                <a:latin typeface="+mj-lt"/>
                <a:ea typeface="+mj-ea"/>
                <a:cs typeface="+mj-cs"/>
              </a:rPr>
            </a:br>
            <a:r>
              <a:rPr lang="en-GB" sz="2800" b="1" dirty="0" err="1">
                <a:solidFill>
                  <a:srgbClr val="A00054"/>
                </a:solidFill>
                <a:latin typeface="+mj-lt"/>
                <a:ea typeface="+mj-ea"/>
                <a:cs typeface="+mj-cs"/>
              </a:rPr>
              <a:t>McBrien</a:t>
            </a:r>
            <a:r>
              <a:rPr lang="en-GB" sz="2800" b="1" dirty="0">
                <a:solidFill>
                  <a:srgbClr val="A00054"/>
                </a:solidFill>
                <a:latin typeface="+mj-lt"/>
                <a:ea typeface="+mj-ea"/>
                <a:cs typeface="+mj-cs"/>
              </a:rPr>
              <a:t> (JIDR 2003)</a:t>
            </a:r>
          </a:p>
        </p:txBody>
      </p:sp>
    </p:spTree>
    <p:extLst>
      <p:ext uri="{BB962C8B-B14F-4D97-AF65-F5344CB8AC3E}">
        <p14:creationId xmlns:p14="http://schemas.microsoft.com/office/powerpoint/2010/main" val="203333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16013" y="765175"/>
            <a:ext cx="7577137" cy="1008063"/>
          </a:xfrm>
        </p:spPr>
        <p:txBody>
          <a:bodyPr anchor="ctr"/>
          <a:lstStyle/>
          <a:p>
            <a:r>
              <a:rPr lang="en-GB" sz="3600" b="1" dirty="0">
                <a:solidFill>
                  <a:srgbClr val="A00054"/>
                </a:solidFill>
              </a:rPr>
              <a:t>Clinical presentation</a:t>
            </a:r>
          </a:p>
        </p:txBody>
      </p:sp>
      <p:sp>
        <p:nvSpPr>
          <p:cNvPr id="23555" name="Rectangle 3"/>
          <p:cNvSpPr>
            <a:spLocks noGrp="1" noChangeArrowheads="1"/>
          </p:cNvSpPr>
          <p:nvPr>
            <p:ph type="body" idx="4294967295"/>
          </p:nvPr>
        </p:nvSpPr>
        <p:spPr>
          <a:xfrm>
            <a:off x="468313" y="2017713"/>
            <a:ext cx="8486775" cy="4114800"/>
          </a:xfrm>
        </p:spPr>
        <p:txBody>
          <a:bodyPr/>
          <a:lstStyle/>
          <a:p>
            <a:r>
              <a:rPr lang="en-GB" sz="2800"/>
              <a:t>Smiley (JIDR 2003) – literature review for DC-LD</a:t>
            </a:r>
          </a:p>
          <a:p>
            <a:pPr lvl="1"/>
            <a:r>
              <a:rPr lang="en-GB" sz="2400" b="1"/>
              <a:t>Common symptoms</a:t>
            </a:r>
            <a:r>
              <a:rPr lang="en-GB" sz="2400"/>
              <a:t> : depressed, irritable, labile mood; onset or increase in aggression; onset or increase in problem behaviours ( SIB, screaming); tearfulness, loss of skills, reduction in speech, withdrawal, somatic complaints, anhedonia, lethargy, sleep &amp;/or appetite changes, onset or increase in agitation/ retardation</a:t>
            </a:r>
          </a:p>
          <a:p>
            <a:pPr lvl="1"/>
            <a:r>
              <a:rPr lang="en-GB" sz="2400" b="1"/>
              <a:t>Uncommon symptoms</a:t>
            </a:r>
            <a:r>
              <a:rPr lang="en-GB" sz="2400"/>
              <a:t>: ideas of worthlessness, guilt, low self esteem, morbid suicidal thoughts</a:t>
            </a:r>
          </a:p>
        </p:txBody>
      </p:sp>
    </p:spTree>
    <p:extLst>
      <p:ext uri="{BB962C8B-B14F-4D97-AF65-F5344CB8AC3E}">
        <p14:creationId xmlns:p14="http://schemas.microsoft.com/office/powerpoint/2010/main" val="262836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258888" y="908050"/>
            <a:ext cx="7345362" cy="865188"/>
          </a:xfrm>
        </p:spPr>
        <p:txBody>
          <a:bodyPr>
            <a:normAutofit fontScale="90000"/>
          </a:bodyPr>
          <a:lstStyle/>
          <a:p>
            <a:r>
              <a:rPr lang="en-GB" sz="2800" b="1" dirty="0">
                <a:solidFill>
                  <a:srgbClr val="A00054"/>
                </a:solidFill>
              </a:rPr>
              <a:t>DC-LD CATEGORY IIIB4.1-  DEPRESSIVE EPISODE</a:t>
            </a:r>
          </a:p>
        </p:txBody>
      </p:sp>
      <p:sp>
        <p:nvSpPr>
          <p:cNvPr id="78851" name="Rectangle 3"/>
          <p:cNvSpPr>
            <a:spLocks noGrp="1" noChangeArrowheads="1"/>
          </p:cNvSpPr>
          <p:nvPr>
            <p:ph type="body" idx="4294967295"/>
          </p:nvPr>
        </p:nvSpPr>
        <p:spPr>
          <a:xfrm>
            <a:off x="395288" y="2060575"/>
            <a:ext cx="7561262" cy="4032250"/>
          </a:xfrm>
        </p:spPr>
        <p:txBody>
          <a:bodyPr>
            <a:normAutofit/>
          </a:bodyPr>
          <a:lstStyle/>
          <a:p>
            <a:pPr marL="533400" indent="-533400">
              <a:lnSpc>
                <a:spcPct val="70000"/>
              </a:lnSpc>
              <a:buClr>
                <a:schemeClr val="tx1"/>
              </a:buClr>
            </a:pPr>
            <a:r>
              <a:rPr lang="en-GB" sz="2300"/>
              <a:t>A:  Symptom present nearly everyday for at least 2 weeks</a:t>
            </a:r>
          </a:p>
          <a:p>
            <a:pPr marL="533400" indent="-533400">
              <a:lnSpc>
                <a:spcPct val="70000"/>
              </a:lnSpc>
              <a:buClr>
                <a:schemeClr val="tx1"/>
              </a:buClr>
            </a:pPr>
            <a:r>
              <a:rPr lang="en-GB" sz="2300"/>
              <a:t>B:  Not due to drugs or other physical disorders e.g. hypothyroidism</a:t>
            </a:r>
          </a:p>
          <a:p>
            <a:pPr marL="533400" indent="-533400">
              <a:lnSpc>
                <a:spcPct val="70000"/>
              </a:lnSpc>
              <a:buClr>
                <a:schemeClr val="tx1"/>
              </a:buClr>
            </a:pPr>
            <a:r>
              <a:rPr lang="en-GB" sz="2300"/>
              <a:t>C:  criteria for mixed affective episode or schizo-affective episode not met</a:t>
            </a:r>
          </a:p>
          <a:p>
            <a:pPr marL="533400" indent="-533400">
              <a:lnSpc>
                <a:spcPct val="70000"/>
              </a:lnSpc>
              <a:buClr>
                <a:schemeClr val="tx1"/>
              </a:buClr>
            </a:pPr>
            <a:r>
              <a:rPr lang="en-GB" sz="2300"/>
              <a:t>D:  Symptoms represent a change from premorbid state</a:t>
            </a:r>
          </a:p>
          <a:p>
            <a:pPr marL="533400" indent="-533400">
              <a:lnSpc>
                <a:spcPct val="70000"/>
              </a:lnSpc>
              <a:buClr>
                <a:schemeClr val="tx1"/>
              </a:buClr>
            </a:pPr>
            <a:r>
              <a:rPr lang="en-GB" sz="2300"/>
              <a:t>E:  Item 1 or 2 must be present and prominent:</a:t>
            </a:r>
          </a:p>
          <a:p>
            <a:pPr marL="914400" lvl="1" indent="-457200">
              <a:lnSpc>
                <a:spcPct val="70000"/>
              </a:lnSpc>
              <a:buFontTx/>
              <a:buAutoNum type="arabicPeriod"/>
            </a:pPr>
            <a:r>
              <a:rPr lang="en-GB" sz="2000"/>
              <a:t>Depressed mood (misery, low mood throughout day) OR irritable mood (onset or increased aggression, reduced tolerance)</a:t>
            </a:r>
          </a:p>
          <a:p>
            <a:pPr marL="914400" lvl="1" indent="-457200">
              <a:lnSpc>
                <a:spcPct val="70000"/>
              </a:lnSpc>
              <a:buFontTx/>
              <a:buAutoNum type="arabicPeriod"/>
            </a:pPr>
            <a:r>
              <a:rPr lang="en-GB" sz="2000"/>
              <a:t>loss of interest or pleasure in activities or social withdrawal or reduction in self care or reduction in quantity of speech/ communication</a:t>
            </a:r>
          </a:p>
        </p:txBody>
      </p:sp>
      <p:sp>
        <p:nvSpPr>
          <p:cNvPr id="62468" name="Text Box 4"/>
          <p:cNvSpPr txBox="1">
            <a:spLocks noChangeArrowheads="1"/>
          </p:cNvSpPr>
          <p:nvPr/>
        </p:nvSpPr>
        <p:spPr bwMode="auto">
          <a:xfrm>
            <a:off x="468313" y="6282808"/>
            <a:ext cx="8064500" cy="457200"/>
          </a:xfrm>
          <a:prstGeom prst="rect">
            <a:avLst/>
          </a:prstGeom>
          <a:noFill/>
          <a:ln w="9525" algn="ctr">
            <a:noFill/>
            <a:miter lim="800000"/>
            <a:headEnd/>
            <a:tailEnd/>
          </a:ln>
        </p:spPr>
        <p:txBody>
          <a:bodyPr anchorCtr="1">
            <a:spAutoFit/>
          </a:bodyPr>
          <a:lstStyle/>
          <a:p>
            <a:pPr>
              <a:spcBef>
                <a:spcPct val="50000"/>
              </a:spcBef>
            </a:pPr>
            <a:r>
              <a:rPr lang="en-GB" sz="1200" b="1" dirty="0">
                <a:latin typeface="Verdana" pitchFamily="34" charset="0"/>
              </a:rPr>
              <a:t>DC-LD Diagnostic criteria for psychiatric disorders for use with adults with learning disabilities- Royal College of Psychiatrists Occasional Paper (OP) 48, 2001, Gaskell, London</a:t>
            </a:r>
            <a:endParaRPr lang="en-US" sz="1200" b="1" dirty="0">
              <a:latin typeface="Verdana" pitchFamily="34" charset="0"/>
            </a:endParaRPr>
          </a:p>
        </p:txBody>
      </p:sp>
    </p:spTree>
    <p:extLst>
      <p:ext uri="{BB962C8B-B14F-4D97-AF65-F5344CB8AC3E}">
        <p14:creationId xmlns:p14="http://schemas.microsoft.com/office/powerpoint/2010/main" val="252545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258888" y="908050"/>
            <a:ext cx="7185025" cy="1152525"/>
          </a:xfrm>
        </p:spPr>
        <p:txBody>
          <a:bodyPr>
            <a:normAutofit/>
          </a:bodyPr>
          <a:lstStyle/>
          <a:p>
            <a:r>
              <a:rPr lang="en-GB" sz="3200" b="1" dirty="0">
                <a:solidFill>
                  <a:srgbClr val="A00054"/>
                </a:solidFill>
              </a:rPr>
              <a:t>DC-LD DIAGNOSTIC CRITERIA FOR DEPRESSION - 2</a:t>
            </a:r>
          </a:p>
        </p:txBody>
      </p:sp>
      <p:sp>
        <p:nvSpPr>
          <p:cNvPr id="80899" name="Rectangle 3"/>
          <p:cNvSpPr>
            <a:spLocks noGrp="1" noChangeArrowheads="1"/>
          </p:cNvSpPr>
          <p:nvPr>
            <p:ph type="body" idx="4294967295"/>
          </p:nvPr>
        </p:nvSpPr>
        <p:spPr>
          <a:xfrm>
            <a:off x="395288" y="2060575"/>
            <a:ext cx="8145462" cy="4105275"/>
          </a:xfrm>
        </p:spPr>
        <p:txBody>
          <a:bodyPr>
            <a:normAutofit/>
          </a:bodyPr>
          <a:lstStyle/>
          <a:p>
            <a:pPr marL="533400" indent="-533400">
              <a:lnSpc>
                <a:spcPct val="70000"/>
              </a:lnSpc>
              <a:buClr>
                <a:schemeClr val="tx1"/>
              </a:buClr>
            </a:pPr>
            <a:r>
              <a:rPr lang="en-GB" sz="2400"/>
              <a:t>F:  </a:t>
            </a:r>
            <a:r>
              <a:rPr lang="en-GB" sz="2400" b="1"/>
              <a:t>Some of following must be present so that at least 4 symptoms from E &amp; F present</a:t>
            </a:r>
            <a:r>
              <a:rPr lang="en-GB" sz="2500"/>
              <a:t> </a:t>
            </a:r>
          </a:p>
          <a:p>
            <a:pPr marL="914400" lvl="1" indent="-457200">
              <a:lnSpc>
                <a:spcPct val="70000"/>
              </a:lnSpc>
              <a:buFontTx/>
              <a:buAutoNum type="arabicPeriod"/>
            </a:pPr>
            <a:r>
              <a:rPr lang="en-GB" sz="2000"/>
              <a:t>Loss of energy; increased lethargy</a:t>
            </a:r>
          </a:p>
          <a:p>
            <a:pPr marL="914400" lvl="1" indent="-457200">
              <a:lnSpc>
                <a:spcPct val="70000"/>
              </a:lnSpc>
              <a:buFontTx/>
              <a:buAutoNum type="arabicPeriod"/>
            </a:pPr>
            <a:r>
              <a:rPr lang="en-GB" sz="2000"/>
              <a:t>Loss of confidence or increase in reassurance seeking behaviour; onset of or increase in anxiety or fearfulness</a:t>
            </a:r>
          </a:p>
          <a:p>
            <a:pPr marL="914400" lvl="1" indent="-457200">
              <a:lnSpc>
                <a:spcPct val="70000"/>
              </a:lnSpc>
              <a:buFontTx/>
              <a:buAutoNum type="arabicPeriod"/>
            </a:pPr>
            <a:r>
              <a:rPr lang="en-GB" sz="2000"/>
              <a:t>Increased tearfulness </a:t>
            </a:r>
          </a:p>
          <a:p>
            <a:pPr marL="914400" lvl="1" indent="-457200">
              <a:lnSpc>
                <a:spcPct val="70000"/>
              </a:lnSpc>
              <a:buFontTx/>
              <a:buAutoNum type="arabicPeriod"/>
            </a:pPr>
            <a:r>
              <a:rPr lang="en-GB" sz="2000"/>
              <a:t>Onset of or increase in somatic complaints</a:t>
            </a:r>
          </a:p>
          <a:p>
            <a:pPr marL="914400" lvl="1" indent="-457200">
              <a:lnSpc>
                <a:spcPct val="70000"/>
              </a:lnSpc>
              <a:buFontTx/>
              <a:buAutoNum type="arabicPeriod"/>
            </a:pPr>
            <a:r>
              <a:rPr lang="en-GB" sz="2000"/>
              <a:t>Reduced ability to concentrate/ distractibility or increased indecisiveness</a:t>
            </a:r>
          </a:p>
          <a:p>
            <a:pPr marL="914400" lvl="1" indent="-457200">
              <a:lnSpc>
                <a:spcPct val="70000"/>
              </a:lnSpc>
              <a:buFontTx/>
              <a:buAutoNum type="arabicPeriod"/>
            </a:pPr>
            <a:r>
              <a:rPr lang="en-GB" sz="2000"/>
              <a:t>Increase in specific problem behaviour e.g. aggression or tantrums </a:t>
            </a:r>
          </a:p>
          <a:p>
            <a:pPr marL="914400" lvl="1" indent="-457200">
              <a:lnSpc>
                <a:spcPct val="70000"/>
              </a:lnSpc>
              <a:buFontTx/>
              <a:buAutoNum type="arabicPeriod"/>
            </a:pPr>
            <a:r>
              <a:rPr lang="en-GB" sz="2000"/>
              <a:t>Increased motor agitation or motor retardation</a:t>
            </a:r>
          </a:p>
          <a:p>
            <a:pPr marL="914400" lvl="1" indent="-457200">
              <a:lnSpc>
                <a:spcPct val="70000"/>
              </a:lnSpc>
              <a:buFontTx/>
              <a:buAutoNum type="arabicPeriod"/>
            </a:pPr>
            <a:r>
              <a:rPr lang="en-GB" sz="2000"/>
              <a:t>Onset of or increase in appetite disturbance or significant weight change</a:t>
            </a:r>
          </a:p>
          <a:p>
            <a:pPr marL="914400" lvl="1" indent="-457200">
              <a:lnSpc>
                <a:spcPct val="70000"/>
              </a:lnSpc>
              <a:buFontTx/>
              <a:buAutoNum type="arabicPeriod"/>
            </a:pPr>
            <a:r>
              <a:rPr lang="en-GB" sz="2000"/>
              <a:t>Onset of or increase in sleep disturbance</a:t>
            </a:r>
          </a:p>
        </p:txBody>
      </p:sp>
    </p:spTree>
    <p:extLst>
      <p:ext uri="{BB962C8B-B14F-4D97-AF65-F5344CB8AC3E}">
        <p14:creationId xmlns:p14="http://schemas.microsoft.com/office/powerpoint/2010/main" val="114215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088" y="2492375"/>
            <a:ext cx="7558087" cy="1893888"/>
          </a:xfrm>
        </p:spPr>
        <p:txBody>
          <a:bodyPr>
            <a:normAutofit fontScale="90000"/>
          </a:bodyPr>
          <a:lstStyle/>
          <a:p>
            <a:r>
              <a:rPr lang="en-GB" b="1" dirty="0"/>
              <a:t>BIPOLAR AFFECTIVE DISORDER AND INTELLECTUAL DISABILITY</a:t>
            </a:r>
          </a:p>
        </p:txBody>
      </p:sp>
    </p:spTree>
    <p:extLst>
      <p:ext uri="{BB962C8B-B14F-4D97-AF65-F5344CB8AC3E}">
        <p14:creationId xmlns:p14="http://schemas.microsoft.com/office/powerpoint/2010/main" val="290120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800894"/>
            <a:ext cx="7793037" cy="1152525"/>
          </a:xfrm>
        </p:spPr>
        <p:txBody>
          <a:bodyPr>
            <a:normAutofit/>
          </a:bodyPr>
          <a:lstStyle/>
          <a:p>
            <a:r>
              <a:rPr lang="en-GB" sz="3200" b="1" dirty="0">
                <a:solidFill>
                  <a:srgbClr val="A00054"/>
                </a:solidFill>
              </a:rPr>
              <a:t>BIPOLAR DISORDER AND INTELLECTUAL DISABILITY</a:t>
            </a:r>
          </a:p>
        </p:txBody>
      </p:sp>
      <p:sp>
        <p:nvSpPr>
          <p:cNvPr id="90115" name="Content Placeholder 2"/>
          <p:cNvSpPr>
            <a:spLocks noGrp="1"/>
          </p:cNvSpPr>
          <p:nvPr>
            <p:ph sz="quarter" idx="4294967295"/>
          </p:nvPr>
        </p:nvSpPr>
        <p:spPr>
          <a:xfrm>
            <a:off x="395288" y="1989138"/>
            <a:ext cx="8208962" cy="3384550"/>
          </a:xfrm>
        </p:spPr>
        <p:txBody>
          <a:bodyPr/>
          <a:lstStyle/>
          <a:p>
            <a:pPr marL="273050" indent="-273050"/>
            <a:r>
              <a:rPr lang="en-GB" sz="2000"/>
              <a:t>Deb &amp; Hunter (1991) reported cyclical changes in behaviour and mood in 4% adults with LD with and without epilepsy</a:t>
            </a:r>
          </a:p>
          <a:p>
            <a:pPr marL="273050" indent="-273050"/>
            <a:r>
              <a:rPr lang="en-GB" sz="2000"/>
              <a:t>Cyclical changes in mood and behaviour can be observed even in those with very severe LD</a:t>
            </a:r>
          </a:p>
          <a:p>
            <a:pPr marL="273050" indent="-273050"/>
            <a:r>
              <a:rPr lang="en-GB" sz="2000"/>
              <a:t>Observed items include ‘ restless or agitated, decreased sleep, irritable, easily distracted, extremely happy or cheerful for no apparent reason, talks loudly and quickly.</a:t>
            </a:r>
          </a:p>
          <a:p>
            <a:pPr marL="273050" indent="-273050"/>
            <a:r>
              <a:rPr lang="en-GB" sz="2000"/>
              <a:t>Mixed affective states and rapid cycling forms may be more common in those with LD (Berney and Jones 1988)</a:t>
            </a:r>
          </a:p>
          <a:p>
            <a:pPr marL="273050" indent="-273050"/>
            <a:r>
              <a:rPr lang="en-GB" sz="2000"/>
              <a:t>Mania may be less common in women with Down’s syndrome</a:t>
            </a:r>
          </a:p>
        </p:txBody>
      </p:sp>
      <p:sp>
        <p:nvSpPr>
          <p:cNvPr id="90116" name="TextBox 3"/>
          <p:cNvSpPr txBox="1">
            <a:spLocks noChangeArrowheads="1"/>
          </p:cNvSpPr>
          <p:nvPr/>
        </p:nvSpPr>
        <p:spPr bwMode="auto">
          <a:xfrm>
            <a:off x="724897" y="5275004"/>
            <a:ext cx="7777163" cy="954107"/>
          </a:xfrm>
          <a:prstGeom prst="rect">
            <a:avLst/>
          </a:prstGeom>
          <a:noFill/>
          <a:ln w="9525">
            <a:noFill/>
            <a:miter lim="800000"/>
            <a:headEnd/>
            <a:tailEnd/>
          </a:ln>
        </p:spPr>
        <p:txBody>
          <a:bodyPr>
            <a:spAutoFit/>
          </a:bodyPr>
          <a:lstStyle/>
          <a:p>
            <a:r>
              <a:rPr lang="en-GB" sz="1400" dirty="0">
                <a:latin typeface="Berlin Sans FB" panose="020E0602020502020306" pitchFamily="34" charset="0"/>
              </a:rPr>
              <a:t>Deb , S. &amp; Hunter, D. (1991) Psychopathology of people with mental handicap and epilepsy II: Psychiatric illness. </a:t>
            </a:r>
            <a:r>
              <a:rPr lang="en-GB" sz="1400" i="1" dirty="0">
                <a:latin typeface="Berlin Sans FB" panose="020E0602020502020306" pitchFamily="34" charset="0"/>
              </a:rPr>
              <a:t>British Journal of Psychiatry</a:t>
            </a:r>
            <a:r>
              <a:rPr lang="en-GB" sz="1400" dirty="0">
                <a:latin typeface="Berlin Sans FB" panose="020E0602020502020306" pitchFamily="34" charset="0"/>
              </a:rPr>
              <a:t>, 159, 826-830</a:t>
            </a:r>
          </a:p>
          <a:p>
            <a:r>
              <a:rPr lang="en-GB" sz="1400" dirty="0" err="1">
                <a:latin typeface="Berlin Sans FB" panose="020E0602020502020306" pitchFamily="34" charset="0"/>
              </a:rPr>
              <a:t>Berney</a:t>
            </a:r>
            <a:r>
              <a:rPr lang="en-GB" sz="1400" dirty="0">
                <a:latin typeface="Berlin Sans FB" panose="020E0602020502020306" pitchFamily="34" charset="0"/>
              </a:rPr>
              <a:t>, T. &amp; Jones, P. (1988) Manic-depressive disorder  in mental handicap, </a:t>
            </a:r>
            <a:r>
              <a:rPr lang="en-GB" sz="1400" i="1" dirty="0">
                <a:latin typeface="Berlin Sans FB" panose="020E0602020502020306" pitchFamily="34" charset="0"/>
              </a:rPr>
              <a:t>Australia and New Zealand  Journal of Developmental Disabilities, </a:t>
            </a:r>
            <a:r>
              <a:rPr lang="en-GB" sz="1400" dirty="0">
                <a:latin typeface="Berlin Sans FB" panose="020E0602020502020306" pitchFamily="34" charset="0"/>
              </a:rPr>
              <a:t>14, 219-225.</a:t>
            </a:r>
          </a:p>
        </p:txBody>
      </p:sp>
    </p:spTree>
    <p:extLst>
      <p:ext uri="{BB962C8B-B14F-4D97-AF65-F5344CB8AC3E}">
        <p14:creationId xmlns:p14="http://schemas.microsoft.com/office/powerpoint/2010/main" val="329819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4213" y="2852738"/>
            <a:ext cx="7772400" cy="1143000"/>
          </a:xfrm>
        </p:spPr>
        <p:txBody>
          <a:bodyPr anchor="ctr">
            <a:normAutofit fontScale="90000"/>
          </a:bodyPr>
          <a:lstStyle/>
          <a:p>
            <a:r>
              <a:rPr lang="en-GB" sz="4000" dirty="0"/>
              <a:t>Psychosis in people with intellectual disabilities</a:t>
            </a:r>
          </a:p>
        </p:txBody>
      </p:sp>
    </p:spTree>
    <p:extLst>
      <p:ext uri="{BB962C8B-B14F-4D97-AF65-F5344CB8AC3E}">
        <p14:creationId xmlns:p14="http://schemas.microsoft.com/office/powerpoint/2010/main" val="425810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150938" y="908050"/>
            <a:ext cx="7793037" cy="768350"/>
          </a:xfrm>
        </p:spPr>
        <p:txBody>
          <a:bodyPr anchor="ctr"/>
          <a:lstStyle/>
          <a:p>
            <a:r>
              <a:rPr lang="en-GB" sz="4000" b="1" dirty="0">
                <a:solidFill>
                  <a:srgbClr val="A00054"/>
                </a:solidFill>
              </a:rPr>
              <a:t>Diagnostic Issues</a:t>
            </a:r>
          </a:p>
        </p:txBody>
      </p:sp>
      <p:sp>
        <p:nvSpPr>
          <p:cNvPr id="28675" name="Rectangle 3"/>
          <p:cNvSpPr>
            <a:spLocks noGrp="1" noChangeArrowheads="1"/>
          </p:cNvSpPr>
          <p:nvPr>
            <p:ph type="body" idx="4294967295"/>
          </p:nvPr>
        </p:nvSpPr>
        <p:spPr>
          <a:xfrm>
            <a:off x="611188" y="2017713"/>
            <a:ext cx="8343900" cy="4114800"/>
          </a:xfrm>
        </p:spPr>
        <p:txBody>
          <a:bodyPr/>
          <a:lstStyle/>
          <a:p>
            <a:r>
              <a:rPr lang="en-GB" dirty="0"/>
              <a:t>‘Diagnostic overshadowing’</a:t>
            </a:r>
          </a:p>
          <a:p>
            <a:r>
              <a:rPr lang="en-GB" dirty="0"/>
              <a:t>Schizophrenia may be over diagnosed or ‘misdiagnosed’ in those with LD, especially those in severe/ profound range. </a:t>
            </a:r>
          </a:p>
          <a:p>
            <a:pPr lvl="1"/>
            <a:r>
              <a:rPr lang="en-GB" sz="2400" dirty="0"/>
              <a:t>Schizophrenia cannot be diagnosed in those with IQ &lt;45 (Reid, AH (1994)</a:t>
            </a:r>
            <a:endParaRPr lang="en-GB" dirty="0"/>
          </a:p>
          <a:p>
            <a:r>
              <a:rPr lang="en-GB" dirty="0"/>
              <a:t>LD may be ‘masked’ or under diagnosed in those with severe mental illness</a:t>
            </a:r>
          </a:p>
        </p:txBody>
      </p:sp>
    </p:spTree>
    <p:extLst>
      <p:ext uri="{BB962C8B-B14F-4D97-AF65-F5344CB8AC3E}">
        <p14:creationId xmlns:p14="http://schemas.microsoft.com/office/powerpoint/2010/main" val="53049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747713" y="909554"/>
            <a:ext cx="7793037" cy="911225"/>
          </a:xfrm>
        </p:spPr>
        <p:txBody>
          <a:bodyPr anchor="ctr"/>
          <a:lstStyle/>
          <a:p>
            <a:r>
              <a:rPr lang="en-GB" sz="2400" b="1" dirty="0">
                <a:solidFill>
                  <a:srgbClr val="A00054"/>
                </a:solidFill>
              </a:rPr>
              <a:t>Misdiagnosis of hallucinations and delusions- a neuro-developmental perspective</a:t>
            </a:r>
          </a:p>
        </p:txBody>
      </p:sp>
      <p:sp>
        <p:nvSpPr>
          <p:cNvPr id="29699" name="Rectangle 3"/>
          <p:cNvSpPr>
            <a:spLocks noGrp="1" noChangeArrowheads="1"/>
          </p:cNvSpPr>
          <p:nvPr>
            <p:ph type="body" idx="4294967295"/>
          </p:nvPr>
        </p:nvSpPr>
        <p:spPr>
          <a:xfrm>
            <a:off x="323850" y="2017713"/>
            <a:ext cx="8631238" cy="3859212"/>
          </a:xfrm>
        </p:spPr>
        <p:txBody>
          <a:bodyPr/>
          <a:lstStyle/>
          <a:p>
            <a:pPr>
              <a:lnSpc>
                <a:spcPct val="90000"/>
              </a:lnSpc>
            </a:pPr>
            <a:r>
              <a:rPr lang="en-GB" sz="2400"/>
              <a:t>Reported hallucinations and delusions may be:</a:t>
            </a:r>
          </a:p>
          <a:p>
            <a:pPr lvl="1">
              <a:lnSpc>
                <a:spcPct val="90000"/>
              </a:lnSpc>
            </a:pPr>
            <a:r>
              <a:rPr lang="en-GB" sz="2200"/>
              <a:t>True phenomena but not necessarily due to schizophrenia or psychotic disorder</a:t>
            </a:r>
          </a:p>
          <a:p>
            <a:pPr lvl="1">
              <a:lnSpc>
                <a:spcPct val="90000"/>
              </a:lnSpc>
            </a:pPr>
            <a:r>
              <a:rPr lang="en-GB" sz="2200"/>
              <a:t>May be self-talk, imaginary friends or fantasy similar to coping mechanisms found in young children</a:t>
            </a:r>
          </a:p>
          <a:p>
            <a:pPr lvl="1">
              <a:lnSpc>
                <a:spcPct val="90000"/>
              </a:lnSpc>
            </a:pPr>
            <a:r>
              <a:rPr lang="en-GB" sz="2200"/>
              <a:t>Baseline exaggeration</a:t>
            </a:r>
          </a:p>
          <a:p>
            <a:pPr lvl="2">
              <a:lnSpc>
                <a:spcPct val="90000"/>
              </a:lnSpc>
            </a:pPr>
            <a:r>
              <a:rPr lang="en-GB" sz="2000"/>
              <a:t>Disruptive, aggressive behaviour may have been present for many years and worsened by mental illness </a:t>
            </a:r>
          </a:p>
          <a:p>
            <a:pPr lvl="1">
              <a:lnSpc>
                <a:spcPct val="90000"/>
              </a:lnSpc>
            </a:pPr>
            <a:r>
              <a:rPr lang="en-GB" sz="2200"/>
              <a:t>Cognitive disintegration</a:t>
            </a:r>
          </a:p>
          <a:p>
            <a:pPr lvl="2">
              <a:lnSpc>
                <a:spcPct val="90000"/>
              </a:lnSpc>
            </a:pPr>
            <a:r>
              <a:rPr lang="en-GB" sz="2000"/>
              <a:t>Stress or mental illness can lead to breakdown of coping systems and transient loss of abilities and reality testing</a:t>
            </a:r>
          </a:p>
        </p:txBody>
      </p:sp>
      <p:sp>
        <p:nvSpPr>
          <p:cNvPr id="29700" name="TextBox 3"/>
          <p:cNvSpPr txBox="1">
            <a:spLocks noChangeArrowheads="1"/>
          </p:cNvSpPr>
          <p:nvPr/>
        </p:nvSpPr>
        <p:spPr bwMode="auto">
          <a:xfrm>
            <a:off x="539750" y="6340475"/>
            <a:ext cx="8001000" cy="517525"/>
          </a:xfrm>
          <a:prstGeom prst="rect">
            <a:avLst/>
          </a:prstGeom>
          <a:noFill/>
          <a:ln w="9525">
            <a:noFill/>
            <a:miter lim="800000"/>
            <a:headEnd/>
            <a:tailEnd/>
          </a:ln>
        </p:spPr>
        <p:txBody>
          <a:bodyPr>
            <a:spAutoFit/>
          </a:bodyPr>
          <a:lstStyle/>
          <a:p>
            <a:pPr>
              <a:spcBef>
                <a:spcPct val="50000"/>
              </a:spcBef>
            </a:pPr>
            <a:r>
              <a:rPr lang="en-GB" sz="1400" dirty="0">
                <a:latin typeface="Times New Roman" pitchFamily="18" charset="0"/>
              </a:rPr>
              <a:t>Hurley, A.D. (1996) The misdiagnosis of hallucinations and delusions in persons with mental retardation: A neurodevelopmental perspective. Seminars in clinical neuropsychiatry; </a:t>
            </a:r>
            <a:r>
              <a:rPr lang="en-GB" sz="1400" b="1" dirty="0">
                <a:latin typeface="Times New Roman" pitchFamily="18" charset="0"/>
              </a:rPr>
              <a:t>1 no 2</a:t>
            </a:r>
            <a:r>
              <a:rPr lang="en-GB" sz="1400" dirty="0">
                <a:latin typeface="Times New Roman" pitchFamily="18" charset="0"/>
              </a:rPr>
              <a:t>, 122-133</a:t>
            </a:r>
          </a:p>
        </p:txBody>
      </p:sp>
    </p:spTree>
    <p:extLst>
      <p:ext uri="{BB962C8B-B14F-4D97-AF65-F5344CB8AC3E}">
        <p14:creationId xmlns:p14="http://schemas.microsoft.com/office/powerpoint/2010/main" val="764612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00113" y="2420938"/>
            <a:ext cx="7342187" cy="1893887"/>
          </a:xfrm>
        </p:spPr>
        <p:txBody>
          <a:bodyPr>
            <a:normAutofit/>
          </a:bodyPr>
          <a:lstStyle/>
          <a:p>
            <a:r>
              <a:rPr lang="en-GB" b="1" dirty="0"/>
              <a:t>DEMENTIA AND intellectual disability</a:t>
            </a:r>
          </a:p>
        </p:txBody>
      </p:sp>
    </p:spTree>
    <p:extLst>
      <p:ext uri="{BB962C8B-B14F-4D97-AF65-F5344CB8AC3E}">
        <p14:creationId xmlns:p14="http://schemas.microsoft.com/office/powerpoint/2010/main" val="359852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77913"/>
            <a:ext cx="8534400" cy="679449"/>
          </a:xfrm>
        </p:spPr>
        <p:txBody>
          <a:bodyPr/>
          <a:lstStyle/>
          <a:p>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sz="quarter" idx="4294967295"/>
          </p:nvPr>
        </p:nvSpPr>
        <p:spPr>
          <a:xfrm>
            <a:off x="695325" y="2041526"/>
            <a:ext cx="8270875" cy="4114800"/>
          </a:xfrm>
        </p:spPr>
        <p:txBody>
          <a:bodyPr/>
          <a:lstStyle/>
          <a:p>
            <a:pPr marL="273050" indent="-273050"/>
            <a:r>
              <a:rPr lang="en-GB" sz="2400" dirty="0"/>
              <a:t>Overall prevalence of dementia in people with LD over age 65 is 12% - thus comparable to the general population</a:t>
            </a:r>
          </a:p>
          <a:p>
            <a:pPr marL="273050" indent="-273050"/>
            <a:r>
              <a:rPr lang="en-GB" sz="2400" dirty="0"/>
              <a:t>Loss of memory is more difficult to detect. Behaviour problems are more prominent with nocturnal confusion, transient psychotic episodes and late onset epilepsy</a:t>
            </a:r>
          </a:p>
          <a:p>
            <a:pPr marL="273050" indent="-273050"/>
            <a:r>
              <a:rPr lang="en-GB" sz="2400" dirty="0"/>
              <a:t>Medical risk factors include hypertension, ischaemic episodes, organic brain damage, associated neurological conditions and family history of dementia</a:t>
            </a:r>
          </a:p>
        </p:txBody>
      </p:sp>
      <p:sp>
        <p:nvSpPr>
          <p:cNvPr id="3" name="Rectangle 2"/>
          <p:cNvSpPr/>
          <p:nvPr/>
        </p:nvSpPr>
        <p:spPr>
          <a:xfrm>
            <a:off x="1365448" y="1332800"/>
            <a:ext cx="6113084" cy="523220"/>
          </a:xfrm>
          <a:prstGeom prst="rect">
            <a:avLst/>
          </a:prstGeom>
        </p:spPr>
        <p:txBody>
          <a:bodyPr wrap="none">
            <a:spAutoFit/>
          </a:bodyPr>
          <a:lstStyle/>
          <a:p>
            <a:r>
              <a:rPr lang="en-GB" sz="2800" b="1" dirty="0">
                <a:solidFill>
                  <a:srgbClr val="A00054"/>
                </a:solidFill>
                <a:latin typeface="+mj-lt"/>
                <a:ea typeface="+mj-ea"/>
                <a:cs typeface="+mj-cs"/>
              </a:rPr>
              <a:t>OVERVIEW OF DEMENTIA AND ID</a:t>
            </a:r>
          </a:p>
        </p:txBody>
      </p:sp>
    </p:spTree>
    <p:extLst>
      <p:ext uri="{BB962C8B-B14F-4D97-AF65-F5344CB8AC3E}">
        <p14:creationId xmlns:p14="http://schemas.microsoft.com/office/powerpoint/2010/main" val="167207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4294967295"/>
          </p:nvPr>
        </p:nvSpPr>
        <p:spPr>
          <a:xfrm>
            <a:off x="682625" y="2017713"/>
            <a:ext cx="8270875" cy="4114800"/>
          </a:xfrm>
        </p:spPr>
        <p:txBody>
          <a:bodyPr/>
          <a:lstStyle/>
          <a:p>
            <a:pPr marL="273050" indent="-273050"/>
            <a:r>
              <a:rPr lang="en-GB" sz="2200" dirty="0"/>
              <a:t>At least 36% of people with Down’s syndrome aged 50 – 59 years and 54.5% aged 60 - 69 are affected by dementia (compared to 5% of general population aged over 65 years). The prevalence increases significantly with age.</a:t>
            </a:r>
          </a:p>
          <a:p>
            <a:pPr marL="273050" indent="-273050"/>
            <a:r>
              <a:rPr lang="en-GB" sz="2200" dirty="0"/>
              <a:t>The average age of onset is 54 years and the average interval from diagnosis to death is less than 5 years.</a:t>
            </a:r>
          </a:p>
          <a:p>
            <a:pPr marL="273050" indent="-273050"/>
            <a:r>
              <a:rPr lang="en-GB" sz="2200" dirty="0"/>
              <a:t>Senile plaques and neurofibrillary tangles almost always present in brains of people with Down’s syndrome over age 35 but clinical features only evident later on in life</a:t>
            </a:r>
          </a:p>
          <a:p>
            <a:pPr marL="273050" indent="-273050"/>
            <a:r>
              <a:rPr lang="en-GB" sz="2200" dirty="0"/>
              <a:t>The average life expectancy of people with Down’s syndrome continues to increase (now over 50 years).</a:t>
            </a:r>
          </a:p>
        </p:txBody>
      </p:sp>
      <p:sp>
        <p:nvSpPr>
          <p:cNvPr id="2" name="Rectangle 1"/>
          <p:cNvSpPr/>
          <p:nvPr/>
        </p:nvSpPr>
        <p:spPr>
          <a:xfrm>
            <a:off x="1681258" y="1346200"/>
            <a:ext cx="184731" cy="646331"/>
          </a:xfrm>
          <a:prstGeom prst="rect">
            <a:avLst/>
          </a:prstGeom>
        </p:spPr>
        <p:txBody>
          <a:bodyPr wrap="none">
            <a:spAutoFit/>
          </a:bodyPr>
          <a:lstStyle/>
          <a:p>
            <a:endParaRPr lang="en-GB" sz="3600" b="1" dirty="0">
              <a:solidFill>
                <a:srgbClr val="A00054"/>
              </a:solidFill>
              <a:latin typeface="+mj-lt"/>
              <a:ea typeface="+mj-ea"/>
              <a:cs typeface="+mj-cs"/>
            </a:endParaRPr>
          </a:p>
        </p:txBody>
      </p:sp>
      <p:sp>
        <p:nvSpPr>
          <p:cNvPr id="3" name="Rectangle 2"/>
          <p:cNvSpPr/>
          <p:nvPr/>
        </p:nvSpPr>
        <p:spPr>
          <a:xfrm>
            <a:off x="1865989" y="1331433"/>
            <a:ext cx="5663538" cy="461665"/>
          </a:xfrm>
          <a:prstGeom prst="rect">
            <a:avLst/>
          </a:prstGeom>
        </p:spPr>
        <p:txBody>
          <a:bodyPr wrap="none">
            <a:spAutoFit/>
          </a:bodyPr>
          <a:lstStyle/>
          <a:p>
            <a:r>
              <a:rPr lang="en-GB" sz="2400" b="1" dirty="0">
                <a:solidFill>
                  <a:srgbClr val="A00054"/>
                </a:solidFill>
                <a:latin typeface="+mj-lt"/>
                <a:ea typeface="+mj-ea"/>
                <a:cs typeface="+mj-cs"/>
              </a:rPr>
              <a:t>DOWNS SYNDROME AND DEMENTIA</a:t>
            </a:r>
          </a:p>
        </p:txBody>
      </p:sp>
    </p:spTree>
    <p:extLst>
      <p:ext uri="{BB962C8B-B14F-4D97-AF65-F5344CB8AC3E}">
        <p14:creationId xmlns:p14="http://schemas.microsoft.com/office/powerpoint/2010/main" val="1064285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1062224"/>
            <a:ext cx="7772400" cy="679449"/>
          </a:xfrm>
        </p:spPr>
        <p:txBody>
          <a:bodyPr/>
          <a:lstStyle/>
          <a:p>
            <a:r>
              <a:rPr lang="en-GB" dirty="0"/>
              <a:t>SPECIFIC ASSESSMENT TOOLS</a:t>
            </a:r>
          </a:p>
        </p:txBody>
      </p:sp>
      <p:sp>
        <p:nvSpPr>
          <p:cNvPr id="3" name="Text Placeholder 2"/>
          <p:cNvSpPr>
            <a:spLocks noGrp="1"/>
          </p:cNvSpPr>
          <p:nvPr>
            <p:ph type="body" sz="quarter" idx="13"/>
          </p:nvPr>
        </p:nvSpPr>
        <p:spPr/>
        <p:txBody>
          <a:bodyPr/>
          <a:lstStyle/>
          <a:p>
            <a:pPr marL="273050" indent="-273050">
              <a:lnSpc>
                <a:spcPct val="90000"/>
              </a:lnSpc>
            </a:pPr>
            <a:r>
              <a:rPr lang="en-GB" sz="2000" dirty="0"/>
              <a:t>Psychiatric Assessment Schedule for Adults with Developmental Disabilities (PAS-ADD)</a:t>
            </a:r>
          </a:p>
          <a:p>
            <a:pPr marL="639763" lvl="1" indent="-273050">
              <a:lnSpc>
                <a:spcPct val="90000"/>
              </a:lnSpc>
            </a:pPr>
            <a:r>
              <a:rPr lang="en-GB" sz="1800" dirty="0"/>
              <a:t>Comes in different formats: semi-structured interview for professional staff to assess current mental state, and a checklist version for carers as a screening tool  (Moss,2002)</a:t>
            </a:r>
          </a:p>
          <a:p>
            <a:pPr marL="273050" indent="-273050">
              <a:lnSpc>
                <a:spcPct val="90000"/>
              </a:lnSpc>
            </a:pPr>
            <a:r>
              <a:rPr lang="en-GB" sz="2000" dirty="0"/>
              <a:t>Assessment of Dual Diagnosis (ADD)</a:t>
            </a:r>
          </a:p>
          <a:p>
            <a:pPr marL="639763" lvl="1" indent="-273050">
              <a:lnSpc>
                <a:spcPct val="90000"/>
              </a:lnSpc>
            </a:pPr>
            <a:r>
              <a:rPr lang="en-GB" sz="1800" dirty="0"/>
              <a:t>Provides information on diagnosis, developing treatment plans and evaluating outcomes (Matson &amp; </a:t>
            </a:r>
            <a:r>
              <a:rPr lang="en-GB" sz="1800" dirty="0" err="1"/>
              <a:t>Bamburg</a:t>
            </a:r>
            <a:r>
              <a:rPr lang="en-GB" sz="1800" dirty="0"/>
              <a:t>, 1998)</a:t>
            </a:r>
          </a:p>
          <a:p>
            <a:pPr marL="273050" indent="-273050">
              <a:lnSpc>
                <a:spcPct val="90000"/>
              </a:lnSpc>
            </a:pPr>
            <a:r>
              <a:rPr lang="en-GB" sz="2000" dirty="0"/>
              <a:t>Reiss Screen for Maladaptive Behaviour (adolescents and adults)</a:t>
            </a:r>
          </a:p>
          <a:p>
            <a:pPr marL="639763" lvl="1" indent="-273050">
              <a:lnSpc>
                <a:spcPct val="90000"/>
              </a:lnSpc>
            </a:pPr>
            <a:r>
              <a:rPr lang="en-GB" sz="1800" dirty="0"/>
              <a:t>38 item scale completed by carers. Applicable to all levels of intellectual disability (Reiss, 1997)</a:t>
            </a:r>
          </a:p>
          <a:p>
            <a:endParaRPr lang="en-GB" dirty="0"/>
          </a:p>
        </p:txBody>
      </p:sp>
    </p:spTree>
    <p:extLst>
      <p:ext uri="{BB962C8B-B14F-4D97-AF65-F5344CB8AC3E}">
        <p14:creationId xmlns:p14="http://schemas.microsoft.com/office/powerpoint/2010/main" val="2996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0718" y="854519"/>
            <a:ext cx="7648575" cy="928687"/>
          </a:xfrm>
        </p:spPr>
        <p:txBody>
          <a:bodyPr>
            <a:normAutofit/>
          </a:bodyPr>
          <a:lstStyle/>
          <a:p>
            <a:r>
              <a:rPr lang="en-GB" sz="3600" b="1" dirty="0">
                <a:solidFill>
                  <a:srgbClr val="A00054"/>
                </a:solidFill>
              </a:rPr>
              <a:t>SPECIFIC ASSESSMENT TOOLS</a:t>
            </a:r>
          </a:p>
        </p:txBody>
      </p:sp>
      <p:sp>
        <p:nvSpPr>
          <p:cNvPr id="92163" name="Content Placeholder 2"/>
          <p:cNvSpPr>
            <a:spLocks noGrp="1"/>
          </p:cNvSpPr>
          <p:nvPr>
            <p:ph sz="quarter" idx="4294967295"/>
          </p:nvPr>
        </p:nvSpPr>
        <p:spPr>
          <a:xfrm>
            <a:off x="457200" y="1595270"/>
            <a:ext cx="8075613" cy="4557712"/>
          </a:xfrm>
        </p:spPr>
        <p:txBody>
          <a:bodyPr/>
          <a:lstStyle/>
          <a:p>
            <a:pPr marL="273050" indent="-273050"/>
            <a:r>
              <a:rPr lang="en-GB" sz="2200" dirty="0"/>
              <a:t>Health of the Nation Outcome Scale for people with Learning Disabilities (HONOS-LD)</a:t>
            </a:r>
          </a:p>
          <a:p>
            <a:pPr marL="639763" lvl="1" indent="-273050"/>
            <a:r>
              <a:rPr lang="en-GB" sz="2000" dirty="0"/>
              <a:t>Useful way of assessing global changes in people undergoing treatment (Roy et al, 2002)</a:t>
            </a:r>
          </a:p>
          <a:p>
            <a:pPr marL="273050" indent="-273050"/>
            <a:r>
              <a:rPr lang="en-GB" sz="2200" dirty="0"/>
              <a:t>Camberwell Assessment of Need for Adults with Developmental and/or Intellectual Disability (CANDID – Adults)</a:t>
            </a:r>
          </a:p>
          <a:p>
            <a:pPr marL="639763" lvl="1" indent="-273050"/>
            <a:r>
              <a:rPr lang="en-GB" sz="2000" dirty="0"/>
              <a:t>Semi-structured interview to assess need in people with LD (</a:t>
            </a:r>
            <a:r>
              <a:rPr lang="en-GB" sz="2000" dirty="0" err="1"/>
              <a:t>Xenitidis</a:t>
            </a:r>
            <a:r>
              <a:rPr lang="en-GB" sz="2000" dirty="0"/>
              <a:t> et a, 2003)</a:t>
            </a:r>
          </a:p>
          <a:p>
            <a:pPr marL="273050" indent="-273050"/>
            <a:r>
              <a:rPr lang="en-GB" sz="2200" dirty="0"/>
              <a:t>Diagnostic Assessment of the Severely Handicapped (DASH)</a:t>
            </a:r>
          </a:p>
          <a:p>
            <a:pPr marL="639763" lvl="1" indent="-273050"/>
            <a:r>
              <a:rPr lang="en-GB" sz="2000" dirty="0"/>
              <a:t>96-item informant rating scale, based on DSM-IV-TR criteria, for use in adults with severe to profound LD (Matson, Coe, Gardner &amp; </a:t>
            </a:r>
            <a:r>
              <a:rPr lang="en-GB" sz="2000" dirty="0" err="1"/>
              <a:t>Sovner</a:t>
            </a:r>
            <a:r>
              <a:rPr lang="en-GB" sz="2000" dirty="0"/>
              <a:t>, 1991).</a:t>
            </a:r>
          </a:p>
        </p:txBody>
      </p:sp>
    </p:spTree>
    <p:extLst>
      <p:ext uri="{BB962C8B-B14F-4D97-AF65-F5344CB8AC3E}">
        <p14:creationId xmlns:p14="http://schemas.microsoft.com/office/powerpoint/2010/main" val="189282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sz="quarter" idx="4294967295"/>
          </p:nvPr>
        </p:nvSpPr>
        <p:spPr>
          <a:xfrm>
            <a:off x="684213" y="1828800"/>
            <a:ext cx="8204200" cy="3746500"/>
          </a:xfrm>
        </p:spPr>
        <p:txBody>
          <a:bodyPr/>
          <a:lstStyle/>
          <a:p>
            <a:pPr marL="514350" indent="-514350">
              <a:lnSpc>
                <a:spcPct val="80000"/>
              </a:lnSpc>
              <a:buFont typeface="+mj-lt"/>
              <a:buAutoNum type="arabicPeriod"/>
            </a:pPr>
            <a:r>
              <a:rPr lang="en-GB" sz="2800" dirty="0"/>
              <a:t>Mental disorders are common in people with learning (intellectual) disabilities </a:t>
            </a:r>
          </a:p>
          <a:p>
            <a:pPr marL="514350" indent="-514350">
              <a:lnSpc>
                <a:spcPct val="80000"/>
              </a:lnSpc>
              <a:buFont typeface="+mj-lt"/>
              <a:buAutoNum type="arabicPeriod"/>
            </a:pPr>
            <a:endParaRPr lang="en-GB" sz="2800" dirty="0"/>
          </a:p>
          <a:p>
            <a:pPr marL="514350" indent="-514350">
              <a:lnSpc>
                <a:spcPct val="80000"/>
              </a:lnSpc>
              <a:buFont typeface="+mj-lt"/>
              <a:buAutoNum type="arabicPeriod"/>
            </a:pPr>
            <a:endParaRPr lang="en-GB" sz="2800" dirty="0"/>
          </a:p>
          <a:p>
            <a:pPr marL="514350" indent="-514350">
              <a:lnSpc>
                <a:spcPct val="80000"/>
              </a:lnSpc>
              <a:buFont typeface="+mj-lt"/>
              <a:buAutoNum type="arabicPeriod"/>
            </a:pPr>
            <a:r>
              <a:rPr lang="en-GB" sz="2800" dirty="0"/>
              <a:t>Psychiatric assessment should include all aspects of the standard psychiatric assessment as used with the general population </a:t>
            </a:r>
            <a:r>
              <a:rPr lang="en-GB" sz="2800" i="1" dirty="0">
                <a:solidFill>
                  <a:srgbClr val="FF0000"/>
                </a:solidFill>
              </a:rPr>
              <a:t>plus</a:t>
            </a:r>
            <a:r>
              <a:rPr lang="en-GB" sz="2800" dirty="0"/>
              <a:t> additional considerations relevant specifically to people with intellectual disabilities </a:t>
            </a:r>
          </a:p>
        </p:txBody>
      </p:sp>
      <p:sp>
        <p:nvSpPr>
          <p:cNvPr id="3" name="Rectangle 2"/>
          <p:cNvSpPr/>
          <p:nvPr/>
        </p:nvSpPr>
        <p:spPr>
          <a:xfrm>
            <a:off x="3314596" y="823323"/>
            <a:ext cx="2943434" cy="584775"/>
          </a:xfrm>
          <a:prstGeom prst="rect">
            <a:avLst/>
          </a:prstGeom>
        </p:spPr>
        <p:txBody>
          <a:bodyPr wrap="none">
            <a:spAutoFit/>
          </a:bodyPr>
          <a:lstStyle/>
          <a:p>
            <a:pPr algn="ctr"/>
            <a:r>
              <a:rPr lang="en-GB" sz="3200" b="1" dirty="0">
                <a:solidFill>
                  <a:srgbClr val="A00054"/>
                </a:solidFill>
                <a:latin typeface="+mj-lt"/>
                <a:ea typeface="+mj-ea"/>
                <a:cs typeface="+mj-cs"/>
              </a:rPr>
              <a:t>CONCLUSION</a:t>
            </a:r>
          </a:p>
        </p:txBody>
      </p:sp>
    </p:spTree>
    <p:extLst>
      <p:ext uri="{BB962C8B-B14F-4D97-AF65-F5344CB8AC3E}">
        <p14:creationId xmlns:p14="http://schemas.microsoft.com/office/powerpoint/2010/main" val="257260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sz="quarter" idx="4294967295"/>
          </p:nvPr>
        </p:nvSpPr>
        <p:spPr>
          <a:xfrm>
            <a:off x="393700" y="1816100"/>
            <a:ext cx="8343900" cy="4368800"/>
          </a:xfrm>
        </p:spPr>
        <p:txBody>
          <a:bodyPr/>
          <a:lstStyle/>
          <a:p>
            <a:pPr marL="457200" indent="-457200">
              <a:lnSpc>
                <a:spcPct val="80000"/>
              </a:lnSpc>
              <a:buFont typeface="+mj-lt"/>
              <a:buAutoNum type="arabicPeriod" startAt="3"/>
            </a:pPr>
            <a:r>
              <a:rPr lang="en-GB" sz="2400" dirty="0"/>
              <a:t>Classification of mental disorders requires an appropriate system with valid diagnostic criteria: DC-LD has been specifically formulated for people with learning [intellectual] disabilities, and can be used to complement ICD-10. </a:t>
            </a:r>
          </a:p>
          <a:p>
            <a:pPr marL="457200" indent="-457200">
              <a:lnSpc>
                <a:spcPct val="80000"/>
              </a:lnSpc>
              <a:buFont typeface="+mj-lt"/>
              <a:buAutoNum type="arabicPeriod" startAt="3"/>
            </a:pPr>
            <a:endParaRPr lang="en-GB" sz="2400" dirty="0"/>
          </a:p>
          <a:p>
            <a:pPr marL="457200" indent="-457200">
              <a:lnSpc>
                <a:spcPct val="80000"/>
              </a:lnSpc>
              <a:buFont typeface="+mj-lt"/>
              <a:buAutoNum type="arabicPeriod" startAt="3"/>
            </a:pPr>
            <a:endParaRPr lang="en-GB" sz="2400" dirty="0"/>
          </a:p>
          <a:p>
            <a:pPr marL="457200" indent="-457200">
              <a:lnSpc>
                <a:spcPct val="80000"/>
              </a:lnSpc>
              <a:buFont typeface="+mj-lt"/>
              <a:buAutoNum type="arabicPeriod" startAt="3"/>
            </a:pPr>
            <a:r>
              <a:rPr lang="en-GB" sz="2400" dirty="0"/>
              <a:t>Aetiology of mental disorders is best understood using a </a:t>
            </a:r>
            <a:r>
              <a:rPr lang="en-GB" sz="2400" b="1" i="1" dirty="0"/>
              <a:t>biological-psychological-social-developmental framework</a:t>
            </a:r>
            <a:r>
              <a:rPr lang="en-GB" sz="2400" dirty="0"/>
              <a:t>. The same framework is also useful when designing plans of treatment/intervention/support </a:t>
            </a:r>
          </a:p>
        </p:txBody>
      </p:sp>
      <p:sp>
        <p:nvSpPr>
          <p:cNvPr id="3" name="Rectangle 2"/>
          <p:cNvSpPr/>
          <p:nvPr/>
        </p:nvSpPr>
        <p:spPr>
          <a:xfrm>
            <a:off x="3314596" y="823323"/>
            <a:ext cx="2943434" cy="584775"/>
          </a:xfrm>
          <a:prstGeom prst="rect">
            <a:avLst/>
          </a:prstGeom>
        </p:spPr>
        <p:txBody>
          <a:bodyPr wrap="none">
            <a:spAutoFit/>
          </a:bodyPr>
          <a:lstStyle/>
          <a:p>
            <a:pPr algn="ctr"/>
            <a:r>
              <a:rPr lang="en-GB" sz="3200" b="1" dirty="0">
                <a:solidFill>
                  <a:srgbClr val="A00054"/>
                </a:solidFill>
                <a:latin typeface="+mj-lt"/>
                <a:ea typeface="+mj-ea"/>
                <a:cs typeface="+mj-cs"/>
              </a:rPr>
              <a:t>CONCLUSION</a:t>
            </a:r>
          </a:p>
        </p:txBody>
      </p:sp>
    </p:spTree>
    <p:extLst>
      <p:ext uri="{BB962C8B-B14F-4D97-AF65-F5344CB8AC3E}">
        <p14:creationId xmlns:p14="http://schemas.microsoft.com/office/powerpoint/2010/main" val="319431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indent="-457200">
              <a:buAutoNum type="arabicPeriod"/>
            </a:pPr>
            <a:r>
              <a:rPr lang="en-GB" dirty="0"/>
              <a:t>In individuals with severe intellectual disability, self-injurious behaviour has a peak occurrence between the ages of:</a:t>
            </a:r>
            <a:r>
              <a:rPr lang="en-US" dirty="0"/>
              <a:t> </a:t>
            </a:r>
          </a:p>
          <a:p>
            <a:pPr marL="457200" lvl="1" indent="0">
              <a:buNone/>
            </a:pPr>
            <a:endParaRPr lang="en-GB" dirty="0"/>
          </a:p>
          <a:p>
            <a:pPr marL="1073150" indent="-627063">
              <a:buFont typeface="+mj-lt"/>
              <a:buAutoNum type="alphaUcPeriod"/>
            </a:pPr>
            <a:r>
              <a:rPr lang="en-GB" dirty="0"/>
              <a:t>10 – 15 years</a:t>
            </a:r>
          </a:p>
          <a:p>
            <a:pPr marL="1073150" indent="-627063">
              <a:buFont typeface="+mj-lt"/>
              <a:buAutoNum type="alphaUcPeriod"/>
            </a:pPr>
            <a:r>
              <a:rPr lang="en-GB" dirty="0"/>
              <a:t>15 – 20 years</a:t>
            </a:r>
          </a:p>
          <a:p>
            <a:pPr marL="1073150" indent="-627063">
              <a:buFont typeface="+mj-lt"/>
              <a:buAutoNum type="alphaUcPeriod"/>
            </a:pPr>
            <a:r>
              <a:rPr lang="en-GB" dirty="0"/>
              <a:t>20 – 25 years</a:t>
            </a:r>
          </a:p>
          <a:p>
            <a:pPr marL="1073150" indent="-627063">
              <a:buFont typeface="+mj-lt"/>
              <a:buAutoNum type="alphaUcPeriod"/>
            </a:pPr>
            <a:r>
              <a:rPr lang="en-GB" dirty="0"/>
              <a:t>25 – 30 years</a:t>
            </a:r>
          </a:p>
          <a:p>
            <a:pPr marL="1073150" indent="-627063">
              <a:buFont typeface="+mj-lt"/>
              <a:buAutoNum type="alphaUcPeriod"/>
            </a:pPr>
            <a:r>
              <a:rPr lang="en-GB" dirty="0"/>
              <a:t>35 – 40 years</a:t>
            </a:r>
            <a:endParaRPr lang="en-US" dirty="0"/>
          </a:p>
        </p:txBody>
      </p:sp>
    </p:spTree>
    <p:extLst>
      <p:ext uri="{BB962C8B-B14F-4D97-AF65-F5344CB8AC3E}">
        <p14:creationId xmlns:p14="http://schemas.microsoft.com/office/powerpoint/2010/main" val="3911585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1327992"/>
          </a:xfrm>
        </p:spPr>
        <p:txBody>
          <a:bodyPr/>
          <a:lstStyle/>
          <a:p>
            <a:pPr marL="457200" indent="-457200">
              <a:buAutoNum type="arabicPeriod"/>
            </a:pPr>
            <a:r>
              <a:rPr lang="en-GB" dirty="0"/>
              <a:t>In individuals with severe intellectual disability, self-injurious behaviour has a peak occurrence between the ages of:</a:t>
            </a:r>
            <a:r>
              <a:rPr lang="en-US" dirty="0"/>
              <a:t> </a:t>
            </a:r>
          </a:p>
          <a:p>
            <a:pPr marL="457200" lvl="1" indent="0">
              <a:buNone/>
            </a:pPr>
            <a:endParaRPr lang="en-GB" dirty="0"/>
          </a:p>
          <a:p>
            <a:pPr marL="1073150" indent="-627063">
              <a:buFont typeface="+mj-lt"/>
              <a:buAutoNum type="alphaUcPeriod"/>
            </a:pPr>
            <a:r>
              <a:rPr lang="en-GB" dirty="0"/>
              <a:t>10 – 15 years</a:t>
            </a:r>
          </a:p>
          <a:p>
            <a:pPr marL="1073150" indent="-627063">
              <a:buFont typeface="+mj-lt"/>
              <a:buAutoNum type="alphaUcPeriod"/>
            </a:pPr>
            <a:r>
              <a:rPr lang="en-GB" b="1" dirty="0"/>
              <a:t>15 – 20 years</a:t>
            </a:r>
          </a:p>
          <a:p>
            <a:pPr marL="1073150" indent="-627063">
              <a:buFont typeface="+mj-lt"/>
              <a:buAutoNum type="alphaUcPeriod"/>
            </a:pPr>
            <a:r>
              <a:rPr lang="en-GB" dirty="0"/>
              <a:t>20 – 25 years</a:t>
            </a:r>
          </a:p>
          <a:p>
            <a:pPr marL="1073150" indent="-627063">
              <a:buFont typeface="+mj-lt"/>
              <a:buAutoNum type="alphaUcPeriod"/>
            </a:pPr>
            <a:r>
              <a:rPr lang="en-GB" dirty="0"/>
              <a:t>25 – 30 years</a:t>
            </a:r>
          </a:p>
          <a:p>
            <a:pPr marL="1073150" indent="-627063">
              <a:buFont typeface="+mj-lt"/>
              <a:buAutoNum type="alphaUcPeriod"/>
            </a:pPr>
            <a:r>
              <a:rPr lang="en-GB" dirty="0"/>
              <a:t>35 – 40 years</a:t>
            </a:r>
            <a:endParaRPr lang="en-US" dirty="0"/>
          </a:p>
        </p:txBody>
      </p:sp>
    </p:spTree>
    <p:extLst>
      <p:ext uri="{BB962C8B-B14F-4D97-AF65-F5344CB8AC3E}">
        <p14:creationId xmlns:p14="http://schemas.microsoft.com/office/powerpoint/2010/main" val="448168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0" indent="0">
              <a:buNone/>
            </a:pPr>
            <a:r>
              <a:rPr lang="en-GB" dirty="0"/>
              <a:t>2. 	Self-Injurious behaviour is common in which of the 	following:</a:t>
            </a:r>
          </a:p>
          <a:p>
            <a:pPr marL="0" indent="0">
              <a:buNone/>
            </a:pPr>
            <a:endParaRPr lang="en-GB" dirty="0"/>
          </a:p>
          <a:p>
            <a:pPr marL="808038" indent="-446088">
              <a:buFont typeface="+mj-lt"/>
              <a:buAutoNum type="alphaUcPeriod"/>
            </a:pPr>
            <a:r>
              <a:rPr lang="en-US" dirty="0"/>
              <a:t>Cri du chat syndrome</a:t>
            </a:r>
          </a:p>
          <a:p>
            <a:pPr marL="808038" indent="-446088">
              <a:buFont typeface="+mj-lt"/>
              <a:buAutoNum type="alphaUcPeriod"/>
            </a:pPr>
            <a:r>
              <a:rPr lang="en-US" dirty="0" err="1"/>
              <a:t>Angelman</a:t>
            </a:r>
            <a:r>
              <a:rPr lang="en-US" dirty="0"/>
              <a:t> syndrome</a:t>
            </a:r>
          </a:p>
          <a:p>
            <a:pPr marL="808038" indent="-446088">
              <a:buFont typeface="+mj-lt"/>
              <a:buAutoNum type="alphaUcPeriod"/>
            </a:pPr>
            <a:r>
              <a:rPr lang="en-US" dirty="0"/>
              <a:t>Down syndrome</a:t>
            </a:r>
          </a:p>
          <a:p>
            <a:pPr marL="808038" indent="-446088">
              <a:buFont typeface="+mj-lt"/>
              <a:buAutoNum type="alphaUcPeriod"/>
            </a:pPr>
            <a:r>
              <a:rPr lang="en-US" dirty="0"/>
              <a:t>Cornelia de Lange syndrome</a:t>
            </a:r>
          </a:p>
          <a:p>
            <a:pPr marL="808038" indent="-446088">
              <a:buFont typeface="+mj-lt"/>
              <a:buAutoNum type="alphaUcPeriod"/>
            </a:pPr>
            <a:r>
              <a:rPr lang="en-US" dirty="0" err="1"/>
              <a:t>Lesch</a:t>
            </a:r>
            <a:r>
              <a:rPr lang="en-US" dirty="0"/>
              <a:t> </a:t>
            </a:r>
            <a:r>
              <a:rPr lang="en-US" dirty="0" err="1"/>
              <a:t>Nyhan</a:t>
            </a:r>
            <a:r>
              <a:rPr lang="en-US" dirty="0"/>
              <a:t> syndrome</a:t>
            </a:r>
          </a:p>
        </p:txBody>
      </p:sp>
    </p:spTree>
    <p:extLst>
      <p:ext uri="{BB962C8B-B14F-4D97-AF65-F5344CB8AC3E}">
        <p14:creationId xmlns:p14="http://schemas.microsoft.com/office/powerpoint/2010/main" val="3171644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0" indent="0">
              <a:buNone/>
            </a:pPr>
            <a:r>
              <a:rPr lang="en-GB" dirty="0"/>
              <a:t>2. 	Self-Injurious behaviour is common in which of the 	following:</a:t>
            </a:r>
          </a:p>
          <a:p>
            <a:pPr marL="0" indent="0">
              <a:buNone/>
            </a:pPr>
            <a:endParaRPr lang="en-GB" dirty="0"/>
          </a:p>
          <a:p>
            <a:pPr marL="808038" indent="-446088">
              <a:buFont typeface="+mj-lt"/>
              <a:buAutoNum type="alphaUcPeriod"/>
            </a:pPr>
            <a:r>
              <a:rPr lang="en-US" dirty="0"/>
              <a:t>Cri du chat syndrome</a:t>
            </a:r>
          </a:p>
          <a:p>
            <a:pPr marL="808038" indent="-446088">
              <a:buFont typeface="+mj-lt"/>
              <a:buAutoNum type="alphaUcPeriod"/>
            </a:pPr>
            <a:r>
              <a:rPr lang="en-US" dirty="0" err="1"/>
              <a:t>Angelman</a:t>
            </a:r>
            <a:r>
              <a:rPr lang="en-US" dirty="0"/>
              <a:t> syndrome</a:t>
            </a:r>
          </a:p>
          <a:p>
            <a:pPr marL="808038" indent="-446088">
              <a:buFont typeface="+mj-lt"/>
              <a:buAutoNum type="alphaUcPeriod"/>
            </a:pPr>
            <a:r>
              <a:rPr lang="en-US" dirty="0"/>
              <a:t>Down syndrome</a:t>
            </a:r>
          </a:p>
          <a:p>
            <a:pPr marL="808038" indent="-446088">
              <a:buFont typeface="+mj-lt"/>
              <a:buAutoNum type="alphaUcPeriod"/>
            </a:pPr>
            <a:r>
              <a:rPr lang="en-US" dirty="0"/>
              <a:t>Cornelia de Lange syndrome</a:t>
            </a:r>
          </a:p>
          <a:p>
            <a:pPr marL="808038" indent="-446088">
              <a:buFont typeface="+mj-lt"/>
              <a:buAutoNum type="alphaUcPeriod"/>
            </a:pPr>
            <a:r>
              <a:rPr lang="en-US" b="1" dirty="0" err="1"/>
              <a:t>Lesch</a:t>
            </a:r>
            <a:r>
              <a:rPr lang="en-US" b="1" dirty="0"/>
              <a:t> </a:t>
            </a:r>
            <a:r>
              <a:rPr lang="en-US" b="1" dirty="0" err="1"/>
              <a:t>Nyhan</a:t>
            </a:r>
            <a:r>
              <a:rPr lang="en-US" b="1" dirty="0"/>
              <a:t> syndrome</a:t>
            </a:r>
          </a:p>
        </p:txBody>
      </p:sp>
    </p:spTree>
    <p:extLst>
      <p:ext uri="{BB962C8B-B14F-4D97-AF65-F5344CB8AC3E}">
        <p14:creationId xmlns:p14="http://schemas.microsoft.com/office/powerpoint/2010/main" val="1090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5800" y="2130425"/>
            <a:ext cx="7772400" cy="1470025"/>
          </a:xfrm>
        </p:spPr>
        <p:txBody>
          <a:bodyPr anchor="ctr"/>
          <a:lstStyle/>
          <a:p>
            <a:r>
              <a:rPr lang="en-GB" b="1" dirty="0">
                <a:solidFill>
                  <a:srgbClr val="A00054"/>
                </a:solidFill>
              </a:rPr>
              <a:t>Mental disorders in the ID population</a:t>
            </a:r>
          </a:p>
        </p:txBody>
      </p:sp>
      <p:sp>
        <p:nvSpPr>
          <p:cNvPr id="3" name="Subtitle 2"/>
          <p:cNvSpPr>
            <a:spLocks noGrp="1"/>
          </p:cNvSpPr>
          <p:nvPr>
            <p:ph type="subTitle" idx="4294967295"/>
          </p:nvPr>
        </p:nvSpPr>
        <p:spPr>
          <a:xfrm>
            <a:off x="1752600" y="3789040"/>
            <a:ext cx="5943600" cy="1987550"/>
          </a:xfrm>
        </p:spPr>
        <p:txBody>
          <a:bodyPr>
            <a:normAutofit fontScale="85000" lnSpcReduction="10000"/>
          </a:bodyPr>
          <a:lstStyle/>
          <a:p>
            <a:pPr marL="0" indent="0" algn="ctr">
              <a:lnSpc>
                <a:spcPct val="90000"/>
              </a:lnSpc>
              <a:buFont typeface="Wingdings" pitchFamily="2" charset="2"/>
              <a:buNone/>
            </a:pPr>
            <a:r>
              <a:rPr lang="en-GB" dirty="0">
                <a:solidFill>
                  <a:srgbClr val="898989"/>
                </a:solidFill>
              </a:rPr>
              <a:t>Dr </a:t>
            </a:r>
            <a:r>
              <a:rPr lang="en-GB" dirty="0" err="1">
                <a:solidFill>
                  <a:srgbClr val="898989"/>
                </a:solidFill>
              </a:rPr>
              <a:t>Pradip</a:t>
            </a:r>
            <a:r>
              <a:rPr lang="en-GB" dirty="0">
                <a:solidFill>
                  <a:srgbClr val="898989"/>
                </a:solidFill>
              </a:rPr>
              <a:t> Patel</a:t>
            </a:r>
          </a:p>
          <a:p>
            <a:pPr marL="0" indent="0" algn="ctr">
              <a:lnSpc>
                <a:spcPct val="90000"/>
              </a:lnSpc>
              <a:buFont typeface="Wingdings" pitchFamily="2" charset="2"/>
              <a:buNone/>
            </a:pPr>
            <a:r>
              <a:rPr lang="en-GB" dirty="0">
                <a:solidFill>
                  <a:srgbClr val="898989"/>
                </a:solidFill>
              </a:rPr>
              <a:t>Consultant Psychiatrist</a:t>
            </a:r>
          </a:p>
          <a:p>
            <a:pPr marL="0" indent="0" algn="ctr">
              <a:lnSpc>
                <a:spcPct val="90000"/>
              </a:lnSpc>
              <a:buFont typeface="Wingdings" pitchFamily="2" charset="2"/>
              <a:buNone/>
            </a:pPr>
            <a:r>
              <a:rPr lang="en-GB" dirty="0">
                <a:solidFill>
                  <a:srgbClr val="898989"/>
                </a:solidFill>
              </a:rPr>
              <a:t>Lancashire Care NHS Foundation Trust</a:t>
            </a:r>
          </a:p>
          <a:p>
            <a:pPr marL="0" indent="0" algn="ctr">
              <a:lnSpc>
                <a:spcPct val="90000"/>
              </a:lnSpc>
              <a:buFont typeface="Wingdings" pitchFamily="2" charset="2"/>
              <a:buNone/>
            </a:pPr>
            <a:r>
              <a:rPr lang="en-GB" dirty="0">
                <a:solidFill>
                  <a:srgbClr val="898989"/>
                </a:solidFill>
              </a:rPr>
              <a:t>Pradip.Patel@lancashirecare.nhs.uk</a:t>
            </a:r>
          </a:p>
          <a:p>
            <a:pPr marL="0" indent="0" algn="ctr">
              <a:lnSpc>
                <a:spcPct val="90000"/>
              </a:lnSpc>
              <a:buFont typeface="Wingdings" pitchFamily="2" charset="2"/>
              <a:buNone/>
            </a:pPr>
            <a:endParaRPr lang="en-GB" dirty="0">
              <a:solidFill>
                <a:srgbClr val="898989"/>
              </a:solidFill>
            </a:endParaRPr>
          </a:p>
        </p:txBody>
      </p:sp>
    </p:spTree>
    <p:extLst>
      <p:ext uri="{BB962C8B-B14F-4D97-AF65-F5344CB8AC3E}">
        <p14:creationId xmlns:p14="http://schemas.microsoft.com/office/powerpoint/2010/main" val="3774504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lvl="1" indent="-457200">
              <a:buNone/>
            </a:pPr>
            <a:r>
              <a:rPr lang="en-GB" dirty="0"/>
              <a:t>3.	Prevalence of depression in ID is around:</a:t>
            </a:r>
          </a:p>
          <a:p>
            <a:pPr marL="457200" lvl="1" indent="-457200">
              <a:buNone/>
            </a:pPr>
            <a:endParaRPr lang="en-GB" dirty="0"/>
          </a:p>
          <a:p>
            <a:pPr marL="1169988" lvl="1" indent="-712788">
              <a:buFont typeface="+mj-lt"/>
              <a:buAutoNum type="alphaUcPeriod"/>
            </a:pPr>
            <a:r>
              <a:rPr lang="en-GB" dirty="0"/>
              <a:t>1%</a:t>
            </a:r>
          </a:p>
          <a:p>
            <a:pPr marL="1169988" lvl="1" indent="-712788">
              <a:buFont typeface="+mj-lt"/>
              <a:buAutoNum type="alphaUcPeriod"/>
            </a:pPr>
            <a:r>
              <a:rPr lang="en-GB" dirty="0"/>
              <a:t>2 – 4%</a:t>
            </a:r>
          </a:p>
          <a:p>
            <a:pPr marL="1169988" lvl="1" indent="-712788">
              <a:buFont typeface="+mj-lt"/>
              <a:buAutoNum type="alphaUcPeriod"/>
            </a:pPr>
            <a:r>
              <a:rPr lang="en-GB" dirty="0"/>
              <a:t>5 – 15%</a:t>
            </a:r>
          </a:p>
          <a:p>
            <a:pPr marL="1169988" lvl="1" indent="-712788">
              <a:buFont typeface="+mj-lt"/>
              <a:buAutoNum type="alphaUcPeriod"/>
            </a:pPr>
            <a:r>
              <a:rPr lang="en-GB" dirty="0"/>
              <a:t>16 – 25%</a:t>
            </a:r>
          </a:p>
          <a:p>
            <a:pPr marL="1169988" lvl="1" indent="-712788">
              <a:buFont typeface="+mj-lt"/>
              <a:buAutoNum type="alphaUcPeriod"/>
            </a:pPr>
            <a:r>
              <a:rPr lang="en-GB" dirty="0"/>
              <a:t>26 – 35%</a:t>
            </a:r>
          </a:p>
        </p:txBody>
      </p:sp>
    </p:spTree>
    <p:extLst>
      <p:ext uri="{BB962C8B-B14F-4D97-AF65-F5344CB8AC3E}">
        <p14:creationId xmlns:p14="http://schemas.microsoft.com/office/powerpoint/2010/main" val="3321022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lvl="1" indent="-457200">
              <a:buNone/>
            </a:pPr>
            <a:r>
              <a:rPr lang="en-GB" dirty="0"/>
              <a:t>3.	Prevalence of depression in ID is around:</a:t>
            </a:r>
          </a:p>
          <a:p>
            <a:pPr marL="457200" lvl="1" indent="-457200">
              <a:buNone/>
            </a:pPr>
            <a:endParaRPr lang="en-GB" dirty="0"/>
          </a:p>
          <a:p>
            <a:pPr marL="1169988" lvl="1" indent="-712788">
              <a:buFont typeface="+mj-lt"/>
              <a:buAutoNum type="alphaUcPeriod"/>
            </a:pPr>
            <a:r>
              <a:rPr lang="en-GB" dirty="0"/>
              <a:t>1%</a:t>
            </a:r>
          </a:p>
          <a:p>
            <a:pPr marL="1169988" lvl="1" indent="-712788">
              <a:buFont typeface="+mj-lt"/>
              <a:buAutoNum type="alphaUcPeriod"/>
            </a:pPr>
            <a:r>
              <a:rPr lang="en-GB" b="1" dirty="0"/>
              <a:t>2 – 4%</a:t>
            </a:r>
          </a:p>
          <a:p>
            <a:pPr marL="1169988" lvl="1" indent="-712788">
              <a:buFont typeface="+mj-lt"/>
              <a:buAutoNum type="alphaUcPeriod"/>
            </a:pPr>
            <a:r>
              <a:rPr lang="en-GB" dirty="0"/>
              <a:t>5 – 15%</a:t>
            </a:r>
          </a:p>
          <a:p>
            <a:pPr marL="1169988" lvl="1" indent="-712788">
              <a:buFont typeface="+mj-lt"/>
              <a:buAutoNum type="alphaUcPeriod"/>
            </a:pPr>
            <a:r>
              <a:rPr lang="en-GB" dirty="0"/>
              <a:t>16 – 25%</a:t>
            </a:r>
          </a:p>
          <a:p>
            <a:pPr marL="1169988" lvl="1" indent="-712788">
              <a:buFont typeface="+mj-lt"/>
              <a:buAutoNum type="alphaUcPeriod"/>
            </a:pPr>
            <a:r>
              <a:rPr lang="en-GB" dirty="0"/>
              <a:t>26 – 35%</a:t>
            </a:r>
          </a:p>
        </p:txBody>
      </p:sp>
    </p:spTree>
    <p:extLst>
      <p:ext uri="{BB962C8B-B14F-4D97-AF65-F5344CB8AC3E}">
        <p14:creationId xmlns:p14="http://schemas.microsoft.com/office/powerpoint/2010/main" val="1090121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lvl="1" indent="-457200">
              <a:buNone/>
            </a:pPr>
            <a:r>
              <a:rPr lang="en-GB" dirty="0"/>
              <a:t>4.	Which of the following apply to the PAS-ADD:</a:t>
            </a:r>
          </a:p>
          <a:p>
            <a:pPr marL="457200" lvl="1" indent="0">
              <a:buNone/>
            </a:pPr>
            <a:endParaRPr lang="en-GB" dirty="0"/>
          </a:p>
          <a:p>
            <a:pPr marL="914400" lvl="1" indent="-457200">
              <a:buFont typeface="+mj-lt"/>
              <a:buAutoNum type="alphaUcPeriod"/>
            </a:pPr>
            <a:r>
              <a:rPr lang="en-GB" dirty="0"/>
              <a:t>Was developed from the SCID</a:t>
            </a:r>
          </a:p>
          <a:p>
            <a:pPr marL="914400" lvl="1" indent="-457200">
              <a:buFont typeface="+mj-lt"/>
              <a:buAutoNum type="alphaUcPeriod"/>
            </a:pPr>
            <a:r>
              <a:rPr lang="en-GB" dirty="0"/>
              <a:t>Focuses exclusively on Axis II disorders</a:t>
            </a:r>
          </a:p>
          <a:p>
            <a:pPr marL="914400" lvl="1" indent="-457200">
              <a:buFont typeface="+mj-lt"/>
              <a:buAutoNum type="alphaUcPeriod"/>
            </a:pPr>
            <a:r>
              <a:rPr lang="en-GB" dirty="0"/>
              <a:t>Designed for completion by carers with knowledge of psychopathology</a:t>
            </a:r>
          </a:p>
          <a:p>
            <a:pPr marL="914400" lvl="1" indent="-457200">
              <a:buFont typeface="+mj-lt"/>
              <a:buAutoNum type="alphaUcPeriod"/>
            </a:pPr>
            <a:r>
              <a:rPr lang="en-GB" dirty="0"/>
              <a:t>Each item is rated on a 6 point scale</a:t>
            </a:r>
          </a:p>
          <a:p>
            <a:pPr marL="914400" lvl="1" indent="-457200">
              <a:buFont typeface="+mj-lt"/>
              <a:buAutoNum type="alphaUcPeriod"/>
            </a:pPr>
            <a:r>
              <a:rPr lang="en-GB" dirty="0"/>
              <a:t>It comprises a life events and problems section</a:t>
            </a:r>
          </a:p>
        </p:txBody>
      </p:sp>
    </p:spTree>
    <p:extLst>
      <p:ext uri="{BB962C8B-B14F-4D97-AF65-F5344CB8AC3E}">
        <p14:creationId xmlns:p14="http://schemas.microsoft.com/office/powerpoint/2010/main" val="2209025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lvl="1" indent="-457200">
              <a:buNone/>
            </a:pPr>
            <a:r>
              <a:rPr lang="en-GB" dirty="0"/>
              <a:t>4.	Which of the following apply to the PAS-ADD:</a:t>
            </a:r>
          </a:p>
          <a:p>
            <a:pPr marL="457200" lvl="1" indent="0">
              <a:buNone/>
            </a:pPr>
            <a:endParaRPr lang="en-GB" dirty="0"/>
          </a:p>
          <a:p>
            <a:pPr marL="914400" lvl="1" indent="-457200">
              <a:buFont typeface="+mj-lt"/>
              <a:buAutoNum type="alphaUcPeriod"/>
            </a:pPr>
            <a:r>
              <a:rPr lang="en-GB" dirty="0"/>
              <a:t>Was developed from the SCID</a:t>
            </a:r>
          </a:p>
          <a:p>
            <a:pPr marL="914400" lvl="1" indent="-457200">
              <a:buFont typeface="+mj-lt"/>
              <a:buAutoNum type="alphaUcPeriod"/>
            </a:pPr>
            <a:r>
              <a:rPr lang="en-GB" dirty="0"/>
              <a:t>Focuses exclusively on Axis II disorders</a:t>
            </a:r>
          </a:p>
          <a:p>
            <a:pPr marL="914400" lvl="1" indent="-457200">
              <a:buFont typeface="+mj-lt"/>
              <a:buAutoNum type="alphaUcPeriod"/>
            </a:pPr>
            <a:r>
              <a:rPr lang="en-GB" dirty="0"/>
              <a:t>Designed for completion by carers with knowledge of psychopathology</a:t>
            </a:r>
          </a:p>
          <a:p>
            <a:pPr marL="914400" lvl="1" indent="-457200">
              <a:buFont typeface="+mj-lt"/>
              <a:buAutoNum type="alphaUcPeriod"/>
            </a:pPr>
            <a:r>
              <a:rPr lang="en-GB" dirty="0"/>
              <a:t>Each item is rated on a 6 point scale</a:t>
            </a:r>
          </a:p>
          <a:p>
            <a:pPr marL="914400" lvl="1" indent="-457200">
              <a:buFont typeface="+mj-lt"/>
              <a:buAutoNum type="alphaUcPeriod"/>
            </a:pPr>
            <a:r>
              <a:rPr lang="en-GB" b="1" dirty="0"/>
              <a:t>It comprises a life events and problems section</a:t>
            </a:r>
          </a:p>
        </p:txBody>
      </p:sp>
    </p:spTree>
    <p:extLst>
      <p:ext uri="{BB962C8B-B14F-4D97-AF65-F5344CB8AC3E}">
        <p14:creationId xmlns:p14="http://schemas.microsoft.com/office/powerpoint/2010/main" val="3953888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2457450"/>
          </a:xfrm>
        </p:spPr>
        <p:txBody>
          <a:bodyPr/>
          <a:lstStyle/>
          <a:p>
            <a:pPr marL="457200" lvl="1" indent="-457200">
              <a:buNone/>
            </a:pPr>
            <a:r>
              <a:rPr lang="en-GB" dirty="0"/>
              <a:t>5.In patients with ID and schizophrenia, compared with patients with ID alone, the following were noted:</a:t>
            </a:r>
          </a:p>
          <a:p>
            <a:pPr marL="457200" lvl="1" indent="-457200">
              <a:buNone/>
            </a:pPr>
            <a:endParaRPr lang="en-GB" dirty="0"/>
          </a:p>
          <a:p>
            <a:pPr marL="1169987" lvl="1" indent="-457200">
              <a:buFont typeface="+mj-lt"/>
              <a:buAutoNum type="alphaUcPeriod"/>
            </a:pPr>
            <a:r>
              <a:rPr lang="en-GB" dirty="0"/>
              <a:t>Impaired mobility</a:t>
            </a:r>
          </a:p>
          <a:p>
            <a:pPr marL="1169987" lvl="1" indent="-457200">
              <a:buFont typeface="+mj-lt"/>
              <a:buAutoNum type="alphaUcPeriod"/>
            </a:pPr>
            <a:r>
              <a:rPr lang="en-GB" dirty="0"/>
              <a:t>High birth weight</a:t>
            </a:r>
          </a:p>
          <a:p>
            <a:pPr marL="1169987" lvl="1" indent="-457200">
              <a:buFont typeface="+mj-lt"/>
              <a:buAutoNum type="alphaUcPeriod"/>
            </a:pPr>
            <a:r>
              <a:rPr lang="en-GB" dirty="0"/>
              <a:t>Gestation beyond 38 weeks</a:t>
            </a:r>
          </a:p>
          <a:p>
            <a:pPr marL="1169987" lvl="1" indent="-457200">
              <a:buFont typeface="+mj-lt"/>
              <a:buAutoNum type="alphaUcPeriod"/>
            </a:pPr>
            <a:r>
              <a:rPr lang="en-GB" dirty="0"/>
              <a:t>Impaired hearing</a:t>
            </a:r>
          </a:p>
          <a:p>
            <a:pPr marL="1169987" lvl="1" indent="-457200">
              <a:buFont typeface="+mj-lt"/>
              <a:buAutoNum type="alphaUcPeriod"/>
            </a:pPr>
            <a:r>
              <a:rPr lang="en-GB" dirty="0"/>
              <a:t>Low rates of obstetric complications</a:t>
            </a:r>
          </a:p>
        </p:txBody>
      </p:sp>
    </p:spTree>
    <p:extLst>
      <p:ext uri="{BB962C8B-B14F-4D97-AF65-F5344CB8AC3E}">
        <p14:creationId xmlns:p14="http://schemas.microsoft.com/office/powerpoint/2010/main" val="84077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5526"/>
            <a:ext cx="8503920" cy="679449"/>
          </a:xfrm>
        </p:spPr>
        <p:txBody>
          <a:bodyPr/>
          <a:lstStyle/>
          <a:p>
            <a:pPr algn="ctr"/>
            <a:r>
              <a:rPr lang="en-GB" sz="3200" dirty="0"/>
              <a:t>Mental Disorders in Intellectual Disability</a:t>
            </a:r>
            <a:endParaRPr lang="en-US" sz="3200"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457200" y="2191385"/>
            <a:ext cx="7839075" cy="838894"/>
          </a:xfrm>
        </p:spPr>
        <p:txBody>
          <a:bodyPr/>
          <a:lstStyle/>
          <a:p>
            <a:pPr marL="457200" lvl="1" indent="-457200">
              <a:buNone/>
            </a:pPr>
            <a:r>
              <a:rPr lang="en-GB" dirty="0"/>
              <a:t>5.   In patients with ID and schizophrenia, compared with patients with ID alone, the following was noted:</a:t>
            </a:r>
          </a:p>
          <a:p>
            <a:pPr marL="457200" lvl="1" indent="-457200">
              <a:buNone/>
            </a:pPr>
            <a:endParaRPr lang="en-GB" dirty="0"/>
          </a:p>
          <a:p>
            <a:pPr marL="1169987" lvl="1" indent="-457200">
              <a:buFont typeface="+mj-lt"/>
              <a:buAutoNum type="alphaUcPeriod"/>
            </a:pPr>
            <a:r>
              <a:rPr lang="en-GB" dirty="0"/>
              <a:t>Impaired mobility</a:t>
            </a:r>
          </a:p>
          <a:p>
            <a:pPr marL="1169987" lvl="1" indent="-457200">
              <a:buFont typeface="+mj-lt"/>
              <a:buAutoNum type="alphaUcPeriod"/>
            </a:pPr>
            <a:r>
              <a:rPr lang="en-GB" dirty="0"/>
              <a:t>High birth weight</a:t>
            </a:r>
          </a:p>
          <a:p>
            <a:pPr marL="1169987" lvl="1" indent="-457200">
              <a:buFont typeface="+mj-lt"/>
              <a:buAutoNum type="alphaUcPeriod"/>
            </a:pPr>
            <a:r>
              <a:rPr lang="en-GB" dirty="0"/>
              <a:t>Gestation beyond 38 weeks</a:t>
            </a:r>
          </a:p>
          <a:p>
            <a:pPr marL="1169987" lvl="1" indent="-457200">
              <a:buFont typeface="+mj-lt"/>
              <a:buAutoNum type="alphaUcPeriod"/>
            </a:pPr>
            <a:r>
              <a:rPr lang="en-GB" b="1" dirty="0"/>
              <a:t>Impaired hearing</a:t>
            </a:r>
          </a:p>
          <a:p>
            <a:pPr marL="1169987" lvl="1" indent="-457200">
              <a:buFont typeface="+mj-lt"/>
              <a:buAutoNum type="alphaUcPeriod"/>
            </a:pPr>
            <a:r>
              <a:rPr lang="en-GB" dirty="0"/>
              <a:t>Low rates of obstetric complications</a:t>
            </a:r>
          </a:p>
        </p:txBody>
      </p:sp>
    </p:spTree>
    <p:extLst>
      <p:ext uri="{BB962C8B-B14F-4D97-AF65-F5344CB8AC3E}">
        <p14:creationId xmlns:p14="http://schemas.microsoft.com/office/powerpoint/2010/main" val="76737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285" y="1025526"/>
            <a:ext cx="8739962" cy="679449"/>
          </a:xfrm>
        </p:spPr>
        <p:txBody>
          <a:bodyPr/>
          <a:lstStyle/>
          <a:p>
            <a:r>
              <a:rPr lang="en-GB" sz="3200" dirty="0"/>
              <a:t>Mental Disorders in Intellectual Disability</a:t>
            </a:r>
            <a:endParaRPr lang="en-US" sz="3200" dirty="0"/>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sz="quarter" idx="4294967295"/>
          </p:nvPr>
        </p:nvSpPr>
        <p:spPr>
          <a:xfrm>
            <a:off x="484632" y="2349500"/>
            <a:ext cx="8491538" cy="3455988"/>
          </a:xfrm>
        </p:spPr>
        <p:txBody>
          <a:bodyPr/>
          <a:lstStyle/>
          <a:p>
            <a:pPr marL="273050" indent="-273050"/>
            <a:r>
              <a:rPr lang="en-GB" sz="2400" dirty="0"/>
              <a:t>Provide an overview of mental health problems in people with intellectual disability</a:t>
            </a:r>
          </a:p>
          <a:p>
            <a:pPr marL="273050" indent="-273050"/>
            <a:endParaRPr lang="en-GB" sz="2400" dirty="0"/>
          </a:p>
          <a:p>
            <a:pPr marL="273050" indent="-273050"/>
            <a:r>
              <a:rPr lang="en-GB" sz="2400" dirty="0"/>
              <a:t>Give a brief overview of common psychiatric disorders, their prevalence, diagnostic difficulties and discuss differences in clinical presentation as compared to the general population</a:t>
            </a:r>
          </a:p>
          <a:p>
            <a:pPr marL="273050" indent="-273050"/>
            <a:endParaRPr lang="en-GB" sz="2400" dirty="0"/>
          </a:p>
        </p:txBody>
      </p:sp>
      <p:sp>
        <p:nvSpPr>
          <p:cNvPr id="4" name="Rectangle 3"/>
          <p:cNvSpPr/>
          <p:nvPr/>
        </p:nvSpPr>
        <p:spPr>
          <a:xfrm>
            <a:off x="2409668" y="1312066"/>
            <a:ext cx="4319901" cy="523220"/>
          </a:xfrm>
          <a:prstGeom prst="rect">
            <a:avLst/>
          </a:prstGeom>
        </p:spPr>
        <p:txBody>
          <a:bodyPr wrap="none">
            <a:spAutoFit/>
          </a:bodyPr>
          <a:lstStyle/>
          <a:p>
            <a:pPr algn="ctr"/>
            <a:r>
              <a:rPr lang="en-GB" sz="2800" b="1" dirty="0">
                <a:solidFill>
                  <a:srgbClr val="A00054"/>
                </a:solidFill>
                <a:latin typeface="+mj-lt"/>
                <a:ea typeface="+mj-ea"/>
                <a:cs typeface="+mj-cs"/>
              </a:rPr>
              <a:t>AIMS AND OBJECTIVES</a:t>
            </a:r>
          </a:p>
        </p:txBody>
      </p:sp>
    </p:spTree>
    <p:extLst>
      <p:ext uri="{BB962C8B-B14F-4D97-AF65-F5344CB8AC3E}">
        <p14:creationId xmlns:p14="http://schemas.microsoft.com/office/powerpoint/2010/main" val="8218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37375651"/>
              </p:ext>
            </p:extLst>
          </p:nvPr>
        </p:nvGraphicFramePr>
        <p:xfrm>
          <a:off x="457200" y="1796902"/>
          <a:ext cx="7467600" cy="467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7200" y="1017885"/>
            <a:ext cx="8453336" cy="954107"/>
          </a:xfrm>
          <a:prstGeom prst="rect">
            <a:avLst/>
          </a:prstGeom>
        </p:spPr>
        <p:txBody>
          <a:bodyPr wrap="square">
            <a:spAutoFit/>
          </a:bodyPr>
          <a:lstStyle/>
          <a:p>
            <a:pPr algn="ctr"/>
            <a:r>
              <a:rPr lang="en-GB" sz="2800" b="1" dirty="0">
                <a:solidFill>
                  <a:srgbClr val="A00054"/>
                </a:solidFill>
                <a:latin typeface="+mj-lt"/>
                <a:ea typeface="+mj-ea"/>
                <a:cs typeface="+mj-cs"/>
              </a:rPr>
              <a:t>COMPLEX INTERACTIONS BETWEEN ID, PHYSICAL HEALTH AND MENTAL DISORDERS</a:t>
            </a:r>
          </a:p>
        </p:txBody>
      </p:sp>
    </p:spTree>
    <p:extLst>
      <p:ext uri="{BB962C8B-B14F-4D97-AF65-F5344CB8AC3E}">
        <p14:creationId xmlns:p14="http://schemas.microsoft.com/office/powerpoint/2010/main" val="119569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4563" y="1844675"/>
            <a:ext cx="8199437" cy="3787775"/>
          </a:xfrm>
        </p:spPr>
        <p:txBody>
          <a:bodyPr>
            <a:normAutofit/>
          </a:bodyPr>
          <a:lstStyle/>
          <a:p>
            <a:r>
              <a:rPr lang="en-GB" sz="2600"/>
              <a:t>Studies on prevalence of </a:t>
            </a:r>
            <a:r>
              <a:rPr lang="en-GB" sz="2600" b="1"/>
              <a:t>psychiatric illness</a:t>
            </a:r>
            <a:r>
              <a:rPr lang="en-GB" sz="2600"/>
              <a:t> among </a:t>
            </a:r>
            <a:r>
              <a:rPr lang="en-GB" sz="2600" b="1"/>
              <a:t>adults</a:t>
            </a:r>
            <a:r>
              <a:rPr lang="en-GB" sz="2600"/>
              <a:t> with intellectual disability report a wide range, between 10% - 39%</a:t>
            </a:r>
          </a:p>
          <a:p>
            <a:r>
              <a:rPr lang="en-GB" sz="2600"/>
              <a:t>Prevalence depends on the sample selection; definition of psychiatric illness (some included and some excluded diagnoses such as behavioural disorders, pervasive developmental disorders and dementia); the diagnostic criteria used; and the diagnostic methods used.</a:t>
            </a:r>
          </a:p>
        </p:txBody>
      </p:sp>
      <p:sp>
        <p:nvSpPr>
          <p:cNvPr id="3076" name="TextBox 3"/>
          <p:cNvSpPr txBox="1">
            <a:spLocks noChangeArrowheads="1"/>
          </p:cNvSpPr>
          <p:nvPr/>
        </p:nvSpPr>
        <p:spPr bwMode="auto">
          <a:xfrm>
            <a:off x="611188" y="5734050"/>
            <a:ext cx="8143875" cy="1157288"/>
          </a:xfrm>
          <a:prstGeom prst="rect">
            <a:avLst/>
          </a:prstGeom>
          <a:noFill/>
          <a:ln w="9525">
            <a:noFill/>
            <a:miter lim="800000"/>
            <a:headEnd/>
            <a:tailEnd/>
          </a:ln>
        </p:spPr>
        <p:txBody>
          <a:bodyPr>
            <a:spAutoFit/>
          </a:bodyPr>
          <a:lstStyle/>
          <a:p>
            <a:r>
              <a:rPr lang="en-GB" sz="1400" b="1" dirty="0">
                <a:latin typeface="Calibri" pitchFamily="34" charset="0"/>
              </a:rPr>
              <a:t>.</a:t>
            </a:r>
            <a:r>
              <a:rPr lang="en-GB" sz="1400" dirty="0">
                <a:latin typeface="Calibri" pitchFamily="34" charset="0"/>
              </a:rPr>
              <a:t> </a:t>
            </a:r>
            <a:r>
              <a:rPr lang="en-GB" sz="1400" dirty="0" err="1">
                <a:latin typeface="Calibri" pitchFamily="34" charset="0"/>
              </a:rPr>
              <a:t>Borthwick</a:t>
            </a:r>
            <a:r>
              <a:rPr lang="en-GB" sz="1400" dirty="0">
                <a:latin typeface="Calibri" pitchFamily="34" charset="0"/>
              </a:rPr>
              <a:t>-Duffy SA. Epidemiology and prevalence of psychopathology in people with mental retardation. </a:t>
            </a:r>
            <a:r>
              <a:rPr lang="en-GB" sz="1400" i="1" dirty="0">
                <a:latin typeface="Calibri" pitchFamily="34" charset="0"/>
              </a:rPr>
              <a:t>Journal of Consulting &amp; Clinical Psychology</a:t>
            </a:r>
            <a:r>
              <a:rPr lang="en-GB" sz="1400" dirty="0">
                <a:latin typeface="Calibri" pitchFamily="34" charset="0"/>
              </a:rPr>
              <a:t> 1994; </a:t>
            </a:r>
            <a:r>
              <a:rPr lang="en-GB" sz="1400" b="1" dirty="0">
                <a:latin typeface="Calibri" pitchFamily="34" charset="0"/>
              </a:rPr>
              <a:t>62(1)</a:t>
            </a:r>
            <a:r>
              <a:rPr lang="en-GB" sz="1400" dirty="0">
                <a:latin typeface="Calibri" pitchFamily="34" charset="0"/>
              </a:rPr>
              <a:t>: 17-27</a:t>
            </a:r>
            <a:r>
              <a:rPr lang="en-GB" dirty="0">
                <a:latin typeface="Calibri" pitchFamily="34" charset="0"/>
              </a:rPr>
              <a:t/>
            </a:r>
            <a:br>
              <a:rPr lang="en-GB" dirty="0">
                <a:latin typeface="Calibri" pitchFamily="34" charset="0"/>
              </a:rPr>
            </a:br>
            <a:r>
              <a:rPr lang="en-GB" sz="1200" dirty="0" err="1"/>
              <a:t>Elita</a:t>
            </a:r>
            <a:r>
              <a:rPr lang="en-GB" sz="1200" dirty="0"/>
              <a:t> Smiley </a:t>
            </a:r>
            <a:r>
              <a:rPr lang="en-GB" sz="1200" b="1" i="1" dirty="0"/>
              <a:t>(2005),</a:t>
            </a:r>
            <a:r>
              <a:rPr lang="en-GB" sz="1200" b="1" dirty="0"/>
              <a:t> Epidemiology of mental health problems in adults with learning disability: an update </a:t>
            </a:r>
            <a:r>
              <a:rPr lang="en-GB" sz="1200" b="1" i="1" dirty="0"/>
              <a:t>Advances in Psychiatric Treatment vol. 11, 214–222</a:t>
            </a:r>
            <a:endParaRPr lang="en-GB" sz="1200" dirty="0"/>
          </a:p>
          <a:p>
            <a:endParaRPr lang="en-GB" dirty="0">
              <a:latin typeface="Calibri" pitchFamily="34" charset="0"/>
            </a:endParaRPr>
          </a:p>
        </p:txBody>
      </p:sp>
      <p:sp>
        <p:nvSpPr>
          <p:cNvPr id="4" name="Rectangle 3"/>
          <p:cNvSpPr/>
          <p:nvPr/>
        </p:nvSpPr>
        <p:spPr>
          <a:xfrm>
            <a:off x="485977" y="912620"/>
            <a:ext cx="8064635" cy="954107"/>
          </a:xfrm>
          <a:prstGeom prst="rect">
            <a:avLst/>
          </a:prstGeom>
        </p:spPr>
        <p:txBody>
          <a:bodyPr wrap="square">
            <a:spAutoFit/>
          </a:bodyPr>
          <a:lstStyle/>
          <a:p>
            <a:pPr algn="ctr"/>
            <a:r>
              <a:rPr lang="en-GB" sz="2800" b="1" dirty="0">
                <a:solidFill>
                  <a:srgbClr val="A00054"/>
                </a:solidFill>
                <a:latin typeface="+mj-lt"/>
                <a:ea typeface="+mj-ea"/>
                <a:cs typeface="+mj-cs"/>
              </a:rPr>
              <a:t>Prevalence of mental illness in adults with intellectual disability</a:t>
            </a:r>
          </a:p>
        </p:txBody>
      </p:sp>
    </p:spTree>
    <p:extLst>
      <p:ext uri="{BB962C8B-B14F-4D97-AF65-F5344CB8AC3E}">
        <p14:creationId xmlns:p14="http://schemas.microsoft.com/office/powerpoint/2010/main" val="273089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7225" y="2205038"/>
            <a:ext cx="7954963" cy="1368425"/>
          </a:xfrm>
        </p:spPr>
        <p:txBody>
          <a:bodyPr>
            <a:normAutofit fontScale="85000" lnSpcReduction="10000"/>
          </a:bodyPr>
          <a:lstStyle/>
          <a:p>
            <a:pPr>
              <a:lnSpc>
                <a:spcPct val="90000"/>
              </a:lnSpc>
            </a:pPr>
            <a:r>
              <a:rPr lang="en-GB" sz="3000" dirty="0">
                <a:latin typeface="Verdana" pitchFamily="34" charset="0"/>
              </a:rPr>
              <a:t>It is not clear whether or not the prevalence of psychiatric illness increases with the severity of intellectual </a:t>
            </a:r>
            <a:r>
              <a:rPr lang="en-GB" sz="3000" dirty="0" err="1">
                <a:latin typeface="Verdana" pitchFamily="34" charset="0"/>
              </a:rPr>
              <a:t>disability</a:t>
            </a:r>
            <a:r>
              <a:rPr lang="en-GB" sz="3000" baseline="30000" dirty="0" err="1">
                <a:latin typeface="Verdana" pitchFamily="34" charset="0"/>
              </a:rPr>
              <a:t>i,ii,iii</a:t>
            </a:r>
            <a:r>
              <a:rPr lang="en-GB" sz="3000" dirty="0">
                <a:latin typeface="Verdana" pitchFamily="34" charset="0"/>
              </a:rPr>
              <a:t>.</a:t>
            </a:r>
            <a:br>
              <a:rPr lang="en-GB" sz="3000" dirty="0">
                <a:latin typeface="Verdana" pitchFamily="34" charset="0"/>
              </a:rPr>
            </a:br>
            <a:endParaRPr lang="en-GB" sz="3000" dirty="0">
              <a:latin typeface="Verdana" pitchFamily="34" charset="0"/>
            </a:endParaRPr>
          </a:p>
        </p:txBody>
      </p:sp>
      <p:sp>
        <p:nvSpPr>
          <p:cNvPr id="5124" name="TextBox 4"/>
          <p:cNvSpPr txBox="1">
            <a:spLocks noChangeArrowheads="1"/>
          </p:cNvSpPr>
          <p:nvPr/>
        </p:nvSpPr>
        <p:spPr bwMode="auto">
          <a:xfrm>
            <a:off x="468313" y="3933825"/>
            <a:ext cx="8143875" cy="2714625"/>
          </a:xfrm>
          <a:prstGeom prst="rect">
            <a:avLst/>
          </a:prstGeom>
          <a:noFill/>
          <a:ln w="9525">
            <a:noFill/>
            <a:miter lim="800000"/>
            <a:headEnd/>
            <a:tailEnd/>
          </a:ln>
        </p:spPr>
        <p:txBody>
          <a:bodyPr>
            <a:spAutoFit/>
          </a:bodyPr>
          <a:lstStyle/>
          <a:p>
            <a:pPr marL="400050" indent="-400050">
              <a:buFontTx/>
              <a:buAutoNum type="romanLcPeriod"/>
            </a:pPr>
            <a:r>
              <a:rPr lang="en-GB">
                <a:latin typeface="Calibri" pitchFamily="34" charset="0"/>
              </a:rPr>
              <a:t>Corbett J. Psychiatric morbidity and mental retardation. In </a:t>
            </a:r>
            <a:r>
              <a:rPr lang="en-GB" i="1">
                <a:latin typeface="Calibri" pitchFamily="34" charset="0"/>
              </a:rPr>
              <a:t>Psychiatric Illness and Mental Handicap. </a:t>
            </a:r>
            <a:r>
              <a:rPr lang="en-GB">
                <a:latin typeface="Calibri" pitchFamily="34" charset="0"/>
              </a:rPr>
              <a:t>(eds. FE James and RP Snaith). London: Royal College of Psychiatrists, Gaskell Press, 1979. pp.11-25</a:t>
            </a:r>
          </a:p>
          <a:p>
            <a:pPr marL="400050" indent="-400050">
              <a:buFontTx/>
              <a:buAutoNum type="romanLcPeriod"/>
            </a:pPr>
            <a:r>
              <a:rPr lang="en-GB">
                <a:latin typeface="Calibri" pitchFamily="34" charset="0"/>
              </a:rPr>
              <a:t>Göstason R. Psychiatric illness among the mentally retarded. A Swedish population study. </a:t>
            </a:r>
            <a:r>
              <a:rPr lang="en-GB" i="1">
                <a:latin typeface="Calibri" pitchFamily="34" charset="0"/>
              </a:rPr>
              <a:t>Acta Psychiatrica Scandinavica, Supplementum</a:t>
            </a:r>
            <a:r>
              <a:rPr lang="en-GB">
                <a:latin typeface="Calibri" pitchFamily="34" charset="0"/>
              </a:rPr>
              <a:t> 1985; </a:t>
            </a:r>
            <a:r>
              <a:rPr lang="en-GB" b="1">
                <a:latin typeface="Calibri" pitchFamily="34" charset="0"/>
              </a:rPr>
              <a:t>318</a:t>
            </a:r>
            <a:r>
              <a:rPr lang="en-GB">
                <a:latin typeface="Calibri" pitchFamily="34" charset="0"/>
              </a:rPr>
              <a:t>:1-117</a:t>
            </a:r>
          </a:p>
          <a:p>
            <a:pPr marL="400050" indent="-400050">
              <a:buFontTx/>
              <a:buAutoNum type="romanLcPeriod"/>
            </a:pPr>
            <a:r>
              <a:rPr lang="en-GB">
                <a:latin typeface="Calibri" pitchFamily="34" charset="0"/>
              </a:rPr>
              <a:t>Lund J. The prevalence of psychiatric morbidity in mentally retarded adults</a:t>
            </a:r>
            <a:r>
              <a:rPr lang="en-GB" i="1">
                <a:latin typeface="Calibri" pitchFamily="34" charset="0"/>
              </a:rPr>
              <a:t>. Acta Psychiatrica Scandinavica</a:t>
            </a:r>
            <a:r>
              <a:rPr lang="en-GB">
                <a:latin typeface="Calibri" pitchFamily="34" charset="0"/>
              </a:rPr>
              <a:t> 1985; </a:t>
            </a:r>
            <a:r>
              <a:rPr lang="en-GB" b="1">
                <a:latin typeface="Calibri" pitchFamily="34" charset="0"/>
              </a:rPr>
              <a:t>72(6)</a:t>
            </a:r>
            <a:r>
              <a:rPr lang="en-GB">
                <a:latin typeface="Calibri" pitchFamily="34" charset="0"/>
              </a:rPr>
              <a:t>: 563-70</a:t>
            </a:r>
            <a:r>
              <a:rPr lang="en-GB" sz="1400">
                <a:latin typeface="Calibri" pitchFamily="34" charset="0"/>
              </a:rPr>
              <a:t/>
            </a:r>
            <a:br>
              <a:rPr lang="en-GB" sz="1400">
                <a:latin typeface="Calibri" pitchFamily="34" charset="0"/>
              </a:rPr>
            </a:br>
            <a:r>
              <a:rPr lang="en-GB" sz="1400">
                <a:latin typeface="Calibri" pitchFamily="34" charset="0"/>
              </a:rPr>
              <a:t/>
            </a:r>
            <a:br>
              <a:rPr lang="en-GB" sz="1400">
                <a:latin typeface="Calibri" pitchFamily="34" charset="0"/>
              </a:rPr>
            </a:br>
            <a:endParaRPr lang="en-GB" sz="1400">
              <a:latin typeface="Calibri" pitchFamily="34" charset="0"/>
            </a:endParaRPr>
          </a:p>
        </p:txBody>
      </p:sp>
      <p:sp>
        <p:nvSpPr>
          <p:cNvPr id="4" name="Rectangle 3"/>
          <p:cNvSpPr/>
          <p:nvPr/>
        </p:nvSpPr>
        <p:spPr>
          <a:xfrm>
            <a:off x="468313" y="936510"/>
            <a:ext cx="8325491" cy="954107"/>
          </a:xfrm>
          <a:prstGeom prst="rect">
            <a:avLst/>
          </a:prstGeom>
        </p:spPr>
        <p:txBody>
          <a:bodyPr wrap="square">
            <a:spAutoFit/>
          </a:bodyPr>
          <a:lstStyle/>
          <a:p>
            <a:pPr algn="ctr"/>
            <a:r>
              <a:rPr lang="en-GB" sz="2800" b="1" dirty="0">
                <a:solidFill>
                  <a:srgbClr val="A00054"/>
                </a:solidFill>
                <a:latin typeface="+mj-lt"/>
                <a:ea typeface="+mj-ea"/>
                <a:cs typeface="+mj-cs"/>
              </a:rPr>
              <a:t>Psychiatric illness and severity of Learning (Intellectual) Disability</a:t>
            </a:r>
          </a:p>
        </p:txBody>
      </p:sp>
    </p:spTree>
    <p:extLst>
      <p:ext uri="{BB962C8B-B14F-4D97-AF65-F5344CB8AC3E}">
        <p14:creationId xmlns:p14="http://schemas.microsoft.com/office/powerpoint/2010/main" val="160742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113" y="1692275"/>
            <a:ext cx="7875587" cy="3582988"/>
          </a:xfrm>
        </p:spPr>
        <p:txBody>
          <a:bodyPr>
            <a:normAutofit/>
          </a:bodyPr>
          <a:lstStyle/>
          <a:p>
            <a:pPr>
              <a:lnSpc>
                <a:spcPct val="80000"/>
              </a:lnSpc>
              <a:buFont typeface="Wingdings" pitchFamily="2" charset="2"/>
              <a:buNone/>
            </a:pPr>
            <a:r>
              <a:rPr lang="en-GB" sz="2400" dirty="0">
                <a:latin typeface="Verdana" pitchFamily="34" charset="0"/>
              </a:rPr>
              <a:t>Prevalence of specific psychiatric illnesses in adults with intellectual disability </a:t>
            </a:r>
            <a:r>
              <a:rPr lang="en-GB" sz="2400" baseline="30000" dirty="0" err="1">
                <a:latin typeface="Verdana" pitchFamily="34" charset="0"/>
              </a:rPr>
              <a:t>i,ii,iii,iv</a:t>
            </a:r>
            <a:r>
              <a:rPr lang="en-GB" sz="2400" dirty="0">
                <a:latin typeface="Verdana" pitchFamily="34" charset="0"/>
              </a:rPr>
              <a:t>.</a:t>
            </a:r>
          </a:p>
          <a:p>
            <a:pPr>
              <a:lnSpc>
                <a:spcPct val="80000"/>
              </a:lnSpc>
            </a:pPr>
            <a:r>
              <a:rPr lang="en-GB" sz="2200" dirty="0">
                <a:latin typeface="Verdana" pitchFamily="34" charset="0"/>
              </a:rPr>
              <a:t>The point prevalence of </a:t>
            </a:r>
            <a:r>
              <a:rPr lang="en-GB" sz="2200" b="1" dirty="0">
                <a:latin typeface="Verdana" pitchFamily="34" charset="0"/>
              </a:rPr>
              <a:t>schizophrenia</a:t>
            </a:r>
            <a:r>
              <a:rPr lang="en-GB" sz="2200" dirty="0">
                <a:latin typeface="Verdana" pitchFamily="34" charset="0"/>
              </a:rPr>
              <a:t> is reported as between 1.3% and 3.7%. </a:t>
            </a:r>
          </a:p>
          <a:p>
            <a:pPr>
              <a:lnSpc>
                <a:spcPct val="80000"/>
              </a:lnSpc>
            </a:pPr>
            <a:r>
              <a:rPr lang="en-GB" sz="2200" dirty="0">
                <a:latin typeface="Verdana" pitchFamily="34" charset="0"/>
              </a:rPr>
              <a:t>The point prevalence of </a:t>
            </a:r>
            <a:r>
              <a:rPr lang="en-GB" sz="2200" b="1" dirty="0">
                <a:latin typeface="Verdana" pitchFamily="34" charset="0"/>
              </a:rPr>
              <a:t>affective disorders</a:t>
            </a:r>
            <a:r>
              <a:rPr lang="en-GB" sz="2200" dirty="0">
                <a:latin typeface="Verdana" pitchFamily="34" charset="0"/>
              </a:rPr>
              <a:t> including </a:t>
            </a:r>
            <a:r>
              <a:rPr lang="en-GB" sz="2200" b="1" dirty="0">
                <a:latin typeface="Verdana" pitchFamily="34" charset="0"/>
              </a:rPr>
              <a:t>depressive illness</a:t>
            </a:r>
            <a:r>
              <a:rPr lang="en-GB" sz="2200" dirty="0">
                <a:latin typeface="Verdana" pitchFamily="34" charset="0"/>
              </a:rPr>
              <a:t> and </a:t>
            </a:r>
            <a:r>
              <a:rPr lang="en-GB" sz="2200" b="1" dirty="0">
                <a:latin typeface="Verdana" pitchFamily="34" charset="0"/>
              </a:rPr>
              <a:t>mania</a:t>
            </a:r>
            <a:r>
              <a:rPr lang="en-GB" sz="2200" dirty="0">
                <a:latin typeface="Verdana" pitchFamily="34" charset="0"/>
              </a:rPr>
              <a:t> are reported as between 1.2% and 6%.</a:t>
            </a:r>
          </a:p>
          <a:p>
            <a:pPr>
              <a:lnSpc>
                <a:spcPct val="80000"/>
              </a:lnSpc>
            </a:pPr>
            <a:r>
              <a:rPr lang="en-GB" sz="2200" dirty="0">
                <a:latin typeface="Verdana" pitchFamily="34" charset="0"/>
              </a:rPr>
              <a:t>The point prevalence </a:t>
            </a:r>
            <a:r>
              <a:rPr lang="en-GB" sz="2200" b="1" dirty="0">
                <a:latin typeface="Verdana" pitchFamily="34" charset="0"/>
              </a:rPr>
              <a:t>of anxiety related neurotic disorders</a:t>
            </a:r>
            <a:r>
              <a:rPr lang="en-GB" sz="2200" dirty="0">
                <a:latin typeface="Verdana" pitchFamily="34" charset="0"/>
              </a:rPr>
              <a:t> is found in around 16.4% adults (20-64 years).</a:t>
            </a:r>
          </a:p>
        </p:txBody>
      </p:sp>
      <p:sp>
        <p:nvSpPr>
          <p:cNvPr id="6148" name="TextBox 3"/>
          <p:cNvSpPr txBox="1">
            <a:spLocks noChangeArrowheads="1"/>
          </p:cNvSpPr>
          <p:nvPr/>
        </p:nvSpPr>
        <p:spPr bwMode="auto">
          <a:xfrm>
            <a:off x="431800" y="4786245"/>
            <a:ext cx="8424862" cy="2498725"/>
          </a:xfrm>
          <a:prstGeom prst="rect">
            <a:avLst/>
          </a:prstGeom>
          <a:noFill/>
          <a:ln w="9525">
            <a:noFill/>
            <a:miter lim="800000"/>
            <a:headEnd/>
            <a:tailEnd/>
          </a:ln>
        </p:spPr>
        <p:txBody>
          <a:bodyPr>
            <a:spAutoFit/>
          </a:bodyPr>
          <a:lstStyle/>
          <a:p>
            <a:pPr marL="400050" indent="-400050">
              <a:buFontTx/>
              <a:buAutoNum type="romanLcPeriod"/>
            </a:pPr>
            <a:r>
              <a:rPr lang="en-GB" sz="1200" dirty="0">
                <a:latin typeface="Calibri" pitchFamily="34" charset="0"/>
              </a:rPr>
              <a:t>Turner TH. Schizophrenia and mental handicap: an historical review, with implications for further research. </a:t>
            </a:r>
            <a:r>
              <a:rPr lang="en-GB" sz="1200" i="1" dirty="0">
                <a:latin typeface="Calibri" pitchFamily="34" charset="0"/>
              </a:rPr>
              <a:t>Psychological Medicine</a:t>
            </a:r>
            <a:r>
              <a:rPr lang="en-GB" sz="1200" dirty="0">
                <a:latin typeface="Calibri" pitchFamily="34" charset="0"/>
              </a:rPr>
              <a:t> 1989; </a:t>
            </a:r>
            <a:r>
              <a:rPr lang="en-GB" sz="1200" b="1" dirty="0">
                <a:latin typeface="Calibri" pitchFamily="34" charset="0"/>
              </a:rPr>
              <a:t>19(2)</a:t>
            </a:r>
            <a:r>
              <a:rPr lang="en-GB" sz="1200" dirty="0">
                <a:latin typeface="Calibri" pitchFamily="34" charset="0"/>
              </a:rPr>
              <a:t>: 301-14</a:t>
            </a:r>
          </a:p>
          <a:p>
            <a:pPr marL="400050" indent="-400050">
              <a:buFontTx/>
              <a:buAutoNum type="romanLcPeriod"/>
            </a:pPr>
            <a:r>
              <a:rPr lang="en-GB" sz="1200" dirty="0">
                <a:latin typeface="Calibri" pitchFamily="34" charset="0"/>
              </a:rPr>
              <a:t>Lund J. The prevalence of psychiatric morbidity in mentally retarded adults</a:t>
            </a:r>
            <a:r>
              <a:rPr lang="en-GB" sz="1200" i="1" dirty="0">
                <a:latin typeface="Calibri" pitchFamily="34" charset="0"/>
              </a:rPr>
              <a:t>. Acta </a:t>
            </a:r>
            <a:r>
              <a:rPr lang="en-GB" sz="1200" i="1" dirty="0" err="1">
                <a:latin typeface="Calibri" pitchFamily="34" charset="0"/>
              </a:rPr>
              <a:t>Psychiatrica</a:t>
            </a:r>
            <a:r>
              <a:rPr lang="en-GB" sz="1200" i="1" dirty="0">
                <a:latin typeface="Calibri" pitchFamily="34" charset="0"/>
              </a:rPr>
              <a:t> </a:t>
            </a:r>
            <a:r>
              <a:rPr lang="en-GB" sz="1200" i="1" dirty="0" err="1">
                <a:latin typeface="Calibri" pitchFamily="34" charset="0"/>
              </a:rPr>
              <a:t>Scandinavica</a:t>
            </a:r>
            <a:r>
              <a:rPr lang="en-GB" sz="1200" dirty="0">
                <a:latin typeface="Calibri" pitchFamily="34" charset="0"/>
              </a:rPr>
              <a:t> 1985; 72(6): 563-70</a:t>
            </a:r>
          </a:p>
          <a:p>
            <a:pPr marL="400050" indent="-400050">
              <a:buFontTx/>
              <a:buAutoNum type="romanLcPeriod"/>
            </a:pPr>
            <a:r>
              <a:rPr lang="en-GB" sz="1200" dirty="0" err="1">
                <a:latin typeface="Calibri" pitchFamily="34" charset="0"/>
              </a:rPr>
              <a:t>Hagnell</a:t>
            </a:r>
            <a:r>
              <a:rPr lang="en-GB" sz="1200" dirty="0">
                <a:latin typeface="Calibri" pitchFamily="34" charset="0"/>
              </a:rPr>
              <a:t> O, </a:t>
            </a:r>
            <a:r>
              <a:rPr lang="en-GB" sz="1200" dirty="0" err="1">
                <a:latin typeface="Calibri" pitchFamily="34" charset="0"/>
              </a:rPr>
              <a:t>Öjesjö</a:t>
            </a:r>
            <a:r>
              <a:rPr lang="en-GB" sz="1200" dirty="0">
                <a:latin typeface="Calibri" pitchFamily="34" charset="0"/>
              </a:rPr>
              <a:t> L, </a:t>
            </a:r>
            <a:r>
              <a:rPr lang="en-GB" sz="1200" dirty="0" err="1">
                <a:latin typeface="Calibri" pitchFamily="34" charset="0"/>
              </a:rPr>
              <a:t>Otterbeck</a:t>
            </a:r>
            <a:r>
              <a:rPr lang="en-GB" sz="1200" dirty="0">
                <a:latin typeface="Calibri" pitchFamily="34" charset="0"/>
              </a:rPr>
              <a:t> L, </a:t>
            </a:r>
            <a:r>
              <a:rPr lang="en-GB" sz="1200" dirty="0" err="1">
                <a:latin typeface="Calibri" pitchFamily="34" charset="0"/>
              </a:rPr>
              <a:t>Rorsman</a:t>
            </a:r>
            <a:r>
              <a:rPr lang="en-GB" sz="1200" dirty="0">
                <a:latin typeface="Calibri" pitchFamily="34" charset="0"/>
              </a:rPr>
              <a:t> B. Prevalence of mental disorders, personality traits and mental complaints in the </a:t>
            </a:r>
            <a:r>
              <a:rPr lang="en-GB" sz="1200" dirty="0" err="1">
                <a:latin typeface="Calibri" pitchFamily="34" charset="0"/>
              </a:rPr>
              <a:t>Lundby</a:t>
            </a:r>
            <a:r>
              <a:rPr lang="en-GB" sz="1200" dirty="0">
                <a:latin typeface="Calibri" pitchFamily="34" charset="0"/>
              </a:rPr>
              <a:t> study. </a:t>
            </a:r>
            <a:r>
              <a:rPr lang="en-GB" sz="1200" i="1" dirty="0">
                <a:latin typeface="Calibri" pitchFamily="34" charset="0"/>
              </a:rPr>
              <a:t>Scandinavian Journal of Social Medicine. </a:t>
            </a:r>
            <a:r>
              <a:rPr lang="en-GB" sz="1200" i="1" dirty="0" err="1">
                <a:latin typeface="Calibri" pitchFamily="34" charset="0"/>
              </a:rPr>
              <a:t>Supplementum</a:t>
            </a:r>
            <a:r>
              <a:rPr lang="en-GB" sz="1200" i="1" dirty="0">
                <a:latin typeface="Calibri" pitchFamily="34" charset="0"/>
              </a:rPr>
              <a:t>. </a:t>
            </a:r>
            <a:r>
              <a:rPr lang="en-GB" sz="1200" dirty="0">
                <a:latin typeface="Calibri" pitchFamily="34" charset="0"/>
              </a:rPr>
              <a:t>1993; </a:t>
            </a:r>
            <a:r>
              <a:rPr lang="en-GB" sz="1200" b="1" dirty="0">
                <a:latin typeface="Calibri" pitchFamily="34" charset="0"/>
              </a:rPr>
              <a:t>21(Suppl.50)</a:t>
            </a:r>
            <a:r>
              <a:rPr lang="en-GB" sz="1200" dirty="0">
                <a:latin typeface="Calibri" pitchFamily="34" charset="0"/>
              </a:rPr>
              <a:t>: 1-76</a:t>
            </a:r>
          </a:p>
          <a:p>
            <a:pPr marL="400050" indent="-400050">
              <a:buFontTx/>
              <a:buAutoNum type="romanLcPeriod"/>
            </a:pPr>
            <a:r>
              <a:rPr lang="en-GB" sz="1200" dirty="0">
                <a:latin typeface="Calibri" pitchFamily="34" charset="0"/>
              </a:rPr>
              <a:t>Cooper SA. Psychiatry of elderly compared to younger adults with intellectual disability</a:t>
            </a:r>
            <a:r>
              <a:rPr lang="en-GB" sz="1200" i="1" dirty="0">
                <a:latin typeface="Calibri" pitchFamily="34" charset="0"/>
              </a:rPr>
              <a:t>. Journal of Applied Research in Intellectual Disability</a:t>
            </a:r>
            <a:r>
              <a:rPr lang="en-GB" sz="1200" dirty="0">
                <a:latin typeface="Calibri" pitchFamily="34" charset="0"/>
              </a:rPr>
              <a:t> 1997; </a:t>
            </a:r>
            <a:r>
              <a:rPr lang="en-GB" sz="1200" b="1" dirty="0">
                <a:latin typeface="Calibri" pitchFamily="34" charset="0"/>
              </a:rPr>
              <a:t>10(4)</a:t>
            </a:r>
            <a:r>
              <a:rPr lang="en-GB" sz="1200" dirty="0">
                <a:latin typeface="Calibri" pitchFamily="34" charset="0"/>
              </a:rPr>
              <a:t>: 303-11</a:t>
            </a:r>
            <a:r>
              <a:rPr lang="en-GB" sz="1400" dirty="0">
                <a:latin typeface="Calibri" pitchFamily="34" charset="0"/>
              </a:rPr>
              <a:t> </a:t>
            </a:r>
            <a:r>
              <a:rPr lang="en-GB" dirty="0">
                <a:latin typeface="Calibri" pitchFamily="34" charset="0"/>
              </a:rPr>
              <a:t/>
            </a:r>
            <a:br>
              <a:rPr lang="en-GB" dirty="0">
                <a:latin typeface="Calibri" pitchFamily="34" charset="0"/>
              </a:rPr>
            </a:br>
            <a:r>
              <a:rPr lang="en-GB" dirty="0">
                <a:latin typeface="Calibri" pitchFamily="34" charset="0"/>
              </a:rPr>
              <a:t> </a:t>
            </a:r>
            <a:br>
              <a:rPr lang="en-GB" dirty="0">
                <a:latin typeface="Calibri" pitchFamily="34" charset="0"/>
              </a:rPr>
            </a:br>
            <a:r>
              <a:rPr lang="en-GB" dirty="0">
                <a:latin typeface="Calibri" pitchFamily="34" charset="0"/>
              </a:rPr>
              <a:t> </a:t>
            </a:r>
            <a:br>
              <a:rPr lang="en-GB" dirty="0">
                <a:latin typeface="Calibri" pitchFamily="34" charset="0"/>
              </a:rPr>
            </a:br>
            <a:r>
              <a:rPr lang="en-GB" dirty="0">
                <a:latin typeface="Calibri" pitchFamily="34" charset="0"/>
              </a:rPr>
              <a:t> </a:t>
            </a:r>
            <a:br>
              <a:rPr lang="en-GB" dirty="0">
                <a:latin typeface="Calibri" pitchFamily="34" charset="0"/>
              </a:rPr>
            </a:br>
            <a:endParaRPr lang="en-GB" dirty="0">
              <a:latin typeface="Calibri" pitchFamily="34" charset="0"/>
            </a:endParaRPr>
          </a:p>
        </p:txBody>
      </p:sp>
      <p:sp>
        <p:nvSpPr>
          <p:cNvPr id="4" name="Rectangle 3"/>
          <p:cNvSpPr/>
          <p:nvPr/>
        </p:nvSpPr>
        <p:spPr>
          <a:xfrm>
            <a:off x="395288" y="1128197"/>
            <a:ext cx="8408244" cy="584775"/>
          </a:xfrm>
          <a:prstGeom prst="rect">
            <a:avLst/>
          </a:prstGeom>
        </p:spPr>
        <p:txBody>
          <a:bodyPr wrap="square">
            <a:spAutoFit/>
          </a:bodyPr>
          <a:lstStyle/>
          <a:p>
            <a:pPr algn="ctr"/>
            <a:r>
              <a:rPr lang="en-GB" sz="3200" b="1" dirty="0">
                <a:solidFill>
                  <a:srgbClr val="A00054"/>
                </a:solidFill>
                <a:latin typeface="+mj-lt"/>
                <a:ea typeface="+mj-ea"/>
                <a:cs typeface="+mj-cs"/>
              </a:rPr>
              <a:t>Prevalence of specific mental illness</a:t>
            </a:r>
          </a:p>
        </p:txBody>
      </p:sp>
    </p:spTree>
    <p:extLst>
      <p:ext uri="{BB962C8B-B14F-4D97-AF65-F5344CB8AC3E}">
        <p14:creationId xmlns:p14="http://schemas.microsoft.com/office/powerpoint/2010/main" val="1216652551"/>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495</TotalTime>
  <Words>3151</Words>
  <Application>Microsoft Office PowerPoint</Application>
  <PresentationFormat>On-screen Show (4:3)</PresentationFormat>
  <Paragraphs>335</Paragraphs>
  <Slides>46</Slides>
  <Notes>30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Psychiatry Recruitment PP</vt:lpstr>
      <vt:lpstr>PowerPoint Presentation</vt:lpstr>
      <vt:lpstr>Mental Disorders in Intellectual Disability</vt:lpstr>
      <vt:lpstr>Mental Disorders in Intellectual Disability</vt:lpstr>
      <vt:lpstr>Mental disorders in the ID population</vt:lpstr>
      <vt:lpstr>PowerPoint Presentation</vt:lpstr>
      <vt:lpstr>PowerPoint Presentation</vt:lpstr>
      <vt:lpstr>PowerPoint Presentation</vt:lpstr>
      <vt:lpstr>PowerPoint Presentation</vt:lpstr>
      <vt:lpstr>PowerPoint Presentation</vt:lpstr>
      <vt:lpstr>Estimated prevalence rates for mental disorder from population-based studies of adults with LD</vt:lpstr>
      <vt:lpstr>Anxiety Disorders in people with intellectual disability</vt:lpstr>
      <vt:lpstr>ANXIETY DISORDERS AND intellectual disability</vt:lpstr>
      <vt:lpstr>Classification of Anxiety Disorders </vt:lpstr>
      <vt:lpstr>Prevalence in those with ID</vt:lpstr>
      <vt:lpstr>PowerPoint Presentation</vt:lpstr>
      <vt:lpstr>PowerPoint Presentation</vt:lpstr>
      <vt:lpstr>PowerPoint Presentation</vt:lpstr>
      <vt:lpstr>PowerPoint Presentation</vt:lpstr>
      <vt:lpstr>Depression in people with intellectual disability</vt:lpstr>
      <vt:lpstr>PowerPoint Presentation</vt:lpstr>
      <vt:lpstr>Clinical presentation</vt:lpstr>
      <vt:lpstr>DC-LD CATEGORY IIIB4.1-  DEPRESSIVE EPISODE</vt:lpstr>
      <vt:lpstr>DC-LD DIAGNOSTIC CRITERIA FOR DEPRESSION - 2</vt:lpstr>
      <vt:lpstr>BIPOLAR AFFECTIVE DISORDER AND INTELLECTUAL DISABILITY</vt:lpstr>
      <vt:lpstr>BIPOLAR DISORDER AND INTELLECTUAL DISABILITY</vt:lpstr>
      <vt:lpstr>Psychosis in people with intellectual disabilities</vt:lpstr>
      <vt:lpstr>Diagnostic Issues</vt:lpstr>
      <vt:lpstr>Misdiagnosis of hallucinations and delusions- a neuro-developmental perspective</vt:lpstr>
      <vt:lpstr>DEMENTIA AND intellectual disability</vt:lpstr>
      <vt:lpstr>PowerPoint Presentation</vt:lpstr>
      <vt:lpstr>PowerPoint Presentation</vt:lpstr>
      <vt:lpstr>SPECIFIC ASSESSMENT TOOLS</vt:lpstr>
      <vt:lpstr>SPECIFIC ASSESSMENT TOOLS</vt:lpstr>
      <vt:lpstr>PowerPoint Presentation</vt:lpstr>
      <vt:lpstr>PowerPoint Presentation</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lpstr>Mental Disorders in Intellectual Disability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Thomas Gareth (LCFT)</cp:lastModifiedBy>
  <cp:revision>54</cp:revision>
  <dcterms:created xsi:type="dcterms:W3CDTF">2016-02-23T11:02:26Z</dcterms:created>
  <dcterms:modified xsi:type="dcterms:W3CDTF">2016-12-29T14:23:39Z</dcterms:modified>
</cp:coreProperties>
</file>