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handoutMasterIdLst>
    <p:handoutMasterId r:id="rId48"/>
  </p:handoutMasterIdLst>
  <p:sldIdLst>
    <p:sldId id="256" r:id="rId2"/>
    <p:sldId id="282" r:id="rId3"/>
    <p:sldId id="283" r:id="rId4"/>
    <p:sldId id="284" r:id="rId5"/>
    <p:sldId id="320" r:id="rId6"/>
    <p:sldId id="411" r:id="rId7"/>
    <p:sldId id="407" r:id="rId8"/>
    <p:sldId id="408" r:id="rId9"/>
    <p:sldId id="377" r:id="rId10"/>
    <p:sldId id="412" r:id="rId11"/>
    <p:sldId id="409" r:id="rId12"/>
    <p:sldId id="424" r:id="rId13"/>
    <p:sldId id="423" r:id="rId14"/>
    <p:sldId id="425" r:id="rId15"/>
    <p:sldId id="426" r:id="rId16"/>
    <p:sldId id="427" r:id="rId17"/>
    <p:sldId id="428" r:id="rId18"/>
    <p:sldId id="429" r:id="rId19"/>
    <p:sldId id="436" r:id="rId20"/>
    <p:sldId id="437" r:id="rId21"/>
    <p:sldId id="435" r:id="rId22"/>
    <p:sldId id="430" r:id="rId23"/>
    <p:sldId id="432" r:id="rId24"/>
    <p:sldId id="434" r:id="rId25"/>
    <p:sldId id="381" r:id="rId26"/>
    <p:sldId id="413" r:id="rId27"/>
    <p:sldId id="379" r:id="rId28"/>
    <p:sldId id="431" r:id="rId29"/>
    <p:sldId id="378" r:id="rId30"/>
    <p:sldId id="419" r:id="rId31"/>
    <p:sldId id="415" r:id="rId32"/>
    <p:sldId id="418" r:id="rId33"/>
    <p:sldId id="414" r:id="rId34"/>
    <p:sldId id="416" r:id="rId35"/>
    <p:sldId id="417" r:id="rId36"/>
    <p:sldId id="420" r:id="rId37"/>
    <p:sldId id="422" r:id="rId38"/>
    <p:sldId id="287" r:id="rId39"/>
    <p:sldId id="433" r:id="rId40"/>
    <p:sldId id="438" r:id="rId41"/>
    <p:sldId id="340" r:id="rId42"/>
    <p:sldId id="387" r:id="rId43"/>
    <p:sldId id="403" r:id="rId44"/>
    <p:sldId id="390" r:id="rId45"/>
    <p:sldId id="349" r:id="rId4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66"/>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9" autoAdjust="0"/>
    <p:restoredTop sz="85349" autoAdjust="0"/>
  </p:normalViewPr>
  <p:slideViewPr>
    <p:cSldViewPr snapToGrid="0" snapToObjects="1">
      <p:cViewPr varScale="1">
        <p:scale>
          <a:sx n="93" d="100"/>
          <a:sy n="93" d="100"/>
        </p:scale>
        <p:origin x="18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52" d="100"/>
          <a:sy n="52" d="100"/>
        </p:scale>
        <p:origin x="163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Sheet1!$A$22</c:f>
              <c:strCache>
                <c:ptCount val="1"/>
                <c:pt idx="0">
                  <c:v>HIGH PRICE</c:v>
                </c:pt>
              </c:strCache>
            </c:strRef>
          </c:tx>
          <c:spPr>
            <a:ln w="25400" cap="rnd">
              <a:noFill/>
              <a:round/>
            </a:ln>
            <a:effectLst/>
          </c:spPr>
          <c:marker>
            <c:symbol val="none"/>
          </c:marker>
          <c:val>
            <c:numRef>
              <c:f>Sheet1!$B$22:$Y$22</c:f>
              <c:numCache>
                <c:formatCode>General</c:formatCode>
                <c:ptCount val="24"/>
                <c:pt idx="0">
                  <c:v>3.1</c:v>
                </c:pt>
                <c:pt idx="1">
                  <c:v>1</c:v>
                </c:pt>
                <c:pt idx="3">
                  <c:v>2.6</c:v>
                </c:pt>
                <c:pt idx="4">
                  <c:v>3.5</c:v>
                </c:pt>
                <c:pt idx="6">
                  <c:v>0.1</c:v>
                </c:pt>
                <c:pt idx="7">
                  <c:v>0.3</c:v>
                </c:pt>
                <c:pt idx="9">
                  <c:v>2.1</c:v>
                </c:pt>
                <c:pt idx="10">
                  <c:v>0.7</c:v>
                </c:pt>
                <c:pt idx="12">
                  <c:v>3.2</c:v>
                </c:pt>
                <c:pt idx="13">
                  <c:v>1.1000000000000001</c:v>
                </c:pt>
                <c:pt idx="15">
                  <c:v>2.8</c:v>
                </c:pt>
                <c:pt idx="16">
                  <c:v>1.8</c:v>
                </c:pt>
                <c:pt idx="18">
                  <c:v>1</c:v>
                </c:pt>
                <c:pt idx="19">
                  <c:v>0.2</c:v>
                </c:pt>
                <c:pt idx="21">
                  <c:v>6.6</c:v>
                </c:pt>
                <c:pt idx="22">
                  <c:v>5.6</c:v>
                </c:pt>
              </c:numCache>
            </c:numRef>
          </c:val>
          <c:smooth val="0"/>
          <c:extLst>
            <c:ext xmlns:c16="http://schemas.microsoft.com/office/drawing/2014/chart" uri="{C3380CC4-5D6E-409C-BE32-E72D297353CC}">
              <c16:uniqueId val="{00000000-2E09-4C89-97DC-27E01A300AAA}"/>
            </c:ext>
          </c:extLst>
        </c:ser>
        <c:ser>
          <c:idx val="1"/>
          <c:order val="1"/>
          <c:tx>
            <c:strRef>
              <c:f>Sheet1!$A$23</c:f>
              <c:strCache>
                <c:ptCount val="1"/>
                <c:pt idx="0">
                  <c:v>LOW PRICE</c:v>
                </c:pt>
              </c:strCache>
            </c:strRef>
          </c:tx>
          <c:spPr>
            <a:ln w="25400" cap="rnd">
              <a:noFill/>
              <a:round/>
            </a:ln>
            <a:effectLst/>
          </c:spPr>
          <c:marker>
            <c:symbol val="none"/>
          </c:marker>
          <c:val>
            <c:numRef>
              <c:f>Sheet1!$B$23:$Y$23</c:f>
              <c:numCache>
                <c:formatCode>General</c:formatCode>
                <c:ptCount val="24"/>
                <c:pt idx="0">
                  <c:v>0.4</c:v>
                </c:pt>
                <c:pt idx="1">
                  <c:v>0.1</c:v>
                </c:pt>
                <c:pt idx="3">
                  <c:v>0.3</c:v>
                </c:pt>
                <c:pt idx="4">
                  <c:v>0.2</c:v>
                </c:pt>
                <c:pt idx="6">
                  <c:v>0</c:v>
                </c:pt>
                <c:pt idx="7">
                  <c:v>0.03</c:v>
                </c:pt>
                <c:pt idx="9">
                  <c:v>0.5</c:v>
                </c:pt>
                <c:pt idx="10">
                  <c:v>0.05</c:v>
                </c:pt>
                <c:pt idx="12">
                  <c:v>0.3</c:v>
                </c:pt>
                <c:pt idx="13">
                  <c:v>0.2</c:v>
                </c:pt>
                <c:pt idx="15">
                  <c:v>0.3</c:v>
                </c:pt>
                <c:pt idx="16">
                  <c:v>0.3</c:v>
                </c:pt>
                <c:pt idx="18">
                  <c:v>0.04</c:v>
                </c:pt>
                <c:pt idx="19">
                  <c:v>0</c:v>
                </c:pt>
                <c:pt idx="21">
                  <c:v>1</c:v>
                </c:pt>
                <c:pt idx="22">
                  <c:v>0.3</c:v>
                </c:pt>
              </c:numCache>
            </c:numRef>
          </c:val>
          <c:smooth val="0"/>
          <c:extLst>
            <c:ext xmlns:c16="http://schemas.microsoft.com/office/drawing/2014/chart" uri="{C3380CC4-5D6E-409C-BE32-E72D297353CC}">
              <c16:uniqueId val="{00000001-2E09-4C89-97DC-27E01A300AAA}"/>
            </c:ext>
          </c:extLst>
        </c:ser>
        <c:ser>
          <c:idx val="2"/>
          <c:order val="2"/>
          <c:tx>
            <c:strRef>
              <c:f>Sheet1!$A$24</c:f>
              <c:strCache>
                <c:ptCount val="1"/>
                <c:pt idx="0">
                  <c:v>CLOSING PRICE</c:v>
                </c:pt>
              </c:strCache>
            </c:strRef>
          </c:tx>
          <c:spPr>
            <a:ln w="25400" cap="rnd">
              <a:noFill/>
              <a:round/>
            </a:ln>
            <a:effectLst/>
          </c:spPr>
          <c:marker>
            <c:symbol val="circle"/>
            <c:size val="6"/>
            <c:spPr>
              <a:solidFill>
                <a:schemeClr val="tx1"/>
              </a:solidFill>
              <a:ln>
                <a:noFill/>
              </a:ln>
              <a:effectLst/>
            </c:spPr>
          </c:marker>
          <c:val>
            <c:numRef>
              <c:f>Sheet1!$B$24:$Y$24</c:f>
              <c:numCache>
                <c:formatCode>General</c:formatCode>
                <c:ptCount val="24"/>
                <c:pt idx="0">
                  <c:v>1.2</c:v>
                </c:pt>
                <c:pt idx="1">
                  <c:v>0.3</c:v>
                </c:pt>
                <c:pt idx="3">
                  <c:v>0.9</c:v>
                </c:pt>
                <c:pt idx="4">
                  <c:v>0.8</c:v>
                </c:pt>
                <c:pt idx="6">
                  <c:v>0.02</c:v>
                </c:pt>
                <c:pt idx="7">
                  <c:v>0.1</c:v>
                </c:pt>
                <c:pt idx="9">
                  <c:v>1</c:v>
                </c:pt>
                <c:pt idx="10">
                  <c:v>0.2</c:v>
                </c:pt>
                <c:pt idx="12">
                  <c:v>1</c:v>
                </c:pt>
                <c:pt idx="13">
                  <c:v>0.4</c:v>
                </c:pt>
                <c:pt idx="15">
                  <c:v>1</c:v>
                </c:pt>
                <c:pt idx="16">
                  <c:v>0.7</c:v>
                </c:pt>
                <c:pt idx="18">
                  <c:v>0.2</c:v>
                </c:pt>
                <c:pt idx="19">
                  <c:v>0.02</c:v>
                </c:pt>
                <c:pt idx="21">
                  <c:v>2.6</c:v>
                </c:pt>
                <c:pt idx="22">
                  <c:v>1.3</c:v>
                </c:pt>
              </c:numCache>
            </c:numRef>
          </c:val>
          <c:smooth val="0"/>
          <c:extLst>
            <c:ext xmlns:c16="http://schemas.microsoft.com/office/drawing/2014/chart" uri="{C3380CC4-5D6E-409C-BE32-E72D297353CC}">
              <c16:uniqueId val="{00000002-2E09-4C89-97DC-27E01A300AAA}"/>
            </c:ext>
          </c:extLst>
        </c:ser>
        <c:dLbls>
          <c:showLegendKey val="0"/>
          <c:showVal val="0"/>
          <c:showCatName val="0"/>
          <c:showSerName val="0"/>
          <c:showPercent val="0"/>
          <c:showBubbleSize val="0"/>
        </c:dLbls>
        <c:hiLowLines>
          <c:spPr>
            <a:ln w="15875" cap="flat" cmpd="sng" algn="ctr">
              <a:solidFill>
                <a:schemeClr val="accent2"/>
              </a:solidFill>
              <a:round/>
            </a:ln>
            <a:effectLst/>
          </c:spPr>
        </c:hiLowLines>
        <c:axId val="200319904"/>
        <c:axId val="200326976"/>
      </c:stockChart>
      <c:catAx>
        <c:axId val="200319904"/>
        <c:scaling>
          <c:orientation val="minMax"/>
        </c:scaling>
        <c:delete val="1"/>
        <c:axPos val="b"/>
        <c:majorTickMark val="none"/>
        <c:minorTickMark val="none"/>
        <c:tickLblPos val="nextTo"/>
        <c:crossAx val="200326976"/>
        <c:crosses val="autoZero"/>
        <c:auto val="1"/>
        <c:lblAlgn val="ctr"/>
        <c:lblOffset val="100"/>
        <c:noMultiLvlLbl val="0"/>
      </c:catAx>
      <c:valAx>
        <c:axId val="200326976"/>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0319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c:f>
              <c:strCache>
                <c:ptCount val="1"/>
                <c:pt idx="0">
                  <c:v>BPD (remission)</c:v>
                </c:pt>
              </c:strCache>
            </c:strRef>
          </c:tx>
          <c:spPr>
            <a:solidFill>
              <a:schemeClr val="accent1">
                <a:lumMod val="60000"/>
                <a:lumOff val="40000"/>
              </a:schemeClr>
            </a:solidFill>
            <a:ln>
              <a:noFill/>
            </a:ln>
            <a:effectLst/>
          </c:spPr>
          <c:invertIfNegative val="0"/>
          <c:cat>
            <c:strRef>
              <c:f>Sheet1!$B$2:$I$2</c:f>
              <c:strCache>
                <c:ptCount val="8"/>
                <c:pt idx="0">
                  <c:v>2 yr</c:v>
                </c:pt>
                <c:pt idx="1">
                  <c:v>4 yr</c:v>
                </c:pt>
                <c:pt idx="2">
                  <c:v>6 yr</c:v>
                </c:pt>
                <c:pt idx="3">
                  <c:v>8 yr</c:v>
                </c:pt>
                <c:pt idx="4">
                  <c:v>10 yr</c:v>
                </c:pt>
                <c:pt idx="5">
                  <c:v>12 yr</c:v>
                </c:pt>
                <c:pt idx="6">
                  <c:v>14 yr</c:v>
                </c:pt>
                <c:pt idx="7">
                  <c:v>16 yr</c:v>
                </c:pt>
              </c:strCache>
            </c:strRef>
          </c:cat>
          <c:val>
            <c:numRef>
              <c:f>Sheet1!$B$3:$I$3</c:f>
              <c:numCache>
                <c:formatCode>General</c:formatCode>
                <c:ptCount val="8"/>
                <c:pt idx="0">
                  <c:v>35</c:v>
                </c:pt>
                <c:pt idx="1">
                  <c:v>55</c:v>
                </c:pt>
                <c:pt idx="2">
                  <c:v>76</c:v>
                </c:pt>
                <c:pt idx="3">
                  <c:v>88</c:v>
                </c:pt>
                <c:pt idx="4">
                  <c:v>91</c:v>
                </c:pt>
                <c:pt idx="5">
                  <c:v>95</c:v>
                </c:pt>
                <c:pt idx="6">
                  <c:v>97</c:v>
                </c:pt>
                <c:pt idx="7">
                  <c:v>99</c:v>
                </c:pt>
              </c:numCache>
            </c:numRef>
          </c:val>
          <c:extLst>
            <c:ext xmlns:c16="http://schemas.microsoft.com/office/drawing/2014/chart" uri="{C3380CC4-5D6E-409C-BE32-E72D297353CC}">
              <c16:uniqueId val="{00000000-F57B-4235-8D07-383E0EB0CF0E}"/>
            </c:ext>
          </c:extLst>
        </c:ser>
        <c:ser>
          <c:idx val="1"/>
          <c:order val="1"/>
          <c:tx>
            <c:strRef>
              <c:f>Sheet1!$A$4</c:f>
              <c:strCache>
                <c:ptCount val="1"/>
                <c:pt idx="0">
                  <c:v>Other PD (remission)</c:v>
                </c:pt>
              </c:strCache>
            </c:strRef>
          </c:tx>
          <c:spPr>
            <a:solidFill>
              <a:schemeClr val="accent2">
                <a:lumMod val="40000"/>
                <a:lumOff val="60000"/>
              </a:schemeClr>
            </a:solidFill>
            <a:ln>
              <a:noFill/>
            </a:ln>
            <a:effectLst/>
          </c:spPr>
          <c:invertIfNegative val="0"/>
          <c:cat>
            <c:strRef>
              <c:f>Sheet1!$B$2:$I$2</c:f>
              <c:strCache>
                <c:ptCount val="8"/>
                <c:pt idx="0">
                  <c:v>2 yr</c:v>
                </c:pt>
                <c:pt idx="1">
                  <c:v>4 yr</c:v>
                </c:pt>
                <c:pt idx="2">
                  <c:v>6 yr</c:v>
                </c:pt>
                <c:pt idx="3">
                  <c:v>8 yr</c:v>
                </c:pt>
                <c:pt idx="4">
                  <c:v>10 yr</c:v>
                </c:pt>
                <c:pt idx="5">
                  <c:v>12 yr</c:v>
                </c:pt>
                <c:pt idx="6">
                  <c:v>14 yr</c:v>
                </c:pt>
                <c:pt idx="7">
                  <c:v>16 yr</c:v>
                </c:pt>
              </c:strCache>
            </c:strRef>
          </c:cat>
          <c:val>
            <c:numRef>
              <c:f>Sheet1!$B$4:$I$4</c:f>
              <c:numCache>
                <c:formatCode>General</c:formatCode>
                <c:ptCount val="8"/>
                <c:pt idx="0">
                  <c:v>88</c:v>
                </c:pt>
                <c:pt idx="1">
                  <c:v>96</c:v>
                </c:pt>
                <c:pt idx="2">
                  <c:v>99</c:v>
                </c:pt>
                <c:pt idx="3">
                  <c:v>99</c:v>
                </c:pt>
                <c:pt idx="4">
                  <c:v>99</c:v>
                </c:pt>
                <c:pt idx="5">
                  <c:v>99</c:v>
                </c:pt>
                <c:pt idx="6">
                  <c:v>99</c:v>
                </c:pt>
                <c:pt idx="7">
                  <c:v>99</c:v>
                </c:pt>
              </c:numCache>
            </c:numRef>
          </c:val>
          <c:extLst>
            <c:ext xmlns:c16="http://schemas.microsoft.com/office/drawing/2014/chart" uri="{C3380CC4-5D6E-409C-BE32-E72D297353CC}">
              <c16:uniqueId val="{00000001-F57B-4235-8D07-383E0EB0CF0E}"/>
            </c:ext>
          </c:extLst>
        </c:ser>
        <c:dLbls>
          <c:showLegendKey val="0"/>
          <c:showVal val="0"/>
          <c:showCatName val="0"/>
          <c:showSerName val="0"/>
          <c:showPercent val="0"/>
          <c:showBubbleSize val="0"/>
        </c:dLbls>
        <c:gapWidth val="94"/>
        <c:axId val="1912085231"/>
        <c:axId val="1912081487"/>
      </c:barChart>
      <c:lineChart>
        <c:grouping val="standard"/>
        <c:varyColors val="0"/>
        <c:ser>
          <c:idx val="2"/>
          <c:order val="2"/>
          <c:tx>
            <c:strRef>
              <c:f>Sheet1!$A$5</c:f>
              <c:strCache>
                <c:ptCount val="1"/>
                <c:pt idx="0">
                  <c:v>BPD (recovery)</c:v>
                </c:pt>
              </c:strCache>
            </c:strRef>
          </c:tx>
          <c:spPr>
            <a:ln w="28575" cap="rnd" cmpd="sng">
              <a:solidFill>
                <a:schemeClr val="accent1">
                  <a:lumMod val="50000"/>
                </a:schemeClr>
              </a:solidFill>
              <a:prstDash val="sysDash"/>
              <a:round/>
            </a:ln>
            <a:effectLst/>
          </c:spPr>
          <c:marker>
            <c:symbol val="none"/>
          </c:marker>
          <c:cat>
            <c:strRef>
              <c:f>Sheet1!$B$2:$I$2</c:f>
              <c:strCache>
                <c:ptCount val="8"/>
                <c:pt idx="0">
                  <c:v>2 yr</c:v>
                </c:pt>
                <c:pt idx="1">
                  <c:v>4 yr</c:v>
                </c:pt>
                <c:pt idx="2">
                  <c:v>6 yr</c:v>
                </c:pt>
                <c:pt idx="3">
                  <c:v>8 yr</c:v>
                </c:pt>
                <c:pt idx="4">
                  <c:v>10 yr</c:v>
                </c:pt>
                <c:pt idx="5">
                  <c:v>12 yr</c:v>
                </c:pt>
                <c:pt idx="6">
                  <c:v>14 yr</c:v>
                </c:pt>
                <c:pt idx="7">
                  <c:v>16 yr</c:v>
                </c:pt>
              </c:strCache>
            </c:strRef>
          </c:cat>
          <c:val>
            <c:numRef>
              <c:f>Sheet1!$B$5:$I$5</c:f>
              <c:numCache>
                <c:formatCode>General</c:formatCode>
                <c:ptCount val="8"/>
                <c:pt idx="0">
                  <c:v>14</c:v>
                </c:pt>
                <c:pt idx="1">
                  <c:v>27</c:v>
                </c:pt>
                <c:pt idx="2">
                  <c:v>36</c:v>
                </c:pt>
                <c:pt idx="3">
                  <c:v>43</c:v>
                </c:pt>
                <c:pt idx="4">
                  <c:v>47</c:v>
                </c:pt>
                <c:pt idx="5">
                  <c:v>50</c:v>
                </c:pt>
                <c:pt idx="6">
                  <c:v>56</c:v>
                </c:pt>
                <c:pt idx="7">
                  <c:v>60</c:v>
                </c:pt>
              </c:numCache>
            </c:numRef>
          </c:val>
          <c:smooth val="0"/>
          <c:extLst>
            <c:ext xmlns:c16="http://schemas.microsoft.com/office/drawing/2014/chart" uri="{C3380CC4-5D6E-409C-BE32-E72D297353CC}">
              <c16:uniqueId val="{00000002-F57B-4235-8D07-383E0EB0CF0E}"/>
            </c:ext>
          </c:extLst>
        </c:ser>
        <c:ser>
          <c:idx val="3"/>
          <c:order val="3"/>
          <c:tx>
            <c:strRef>
              <c:f>Sheet1!$A$6</c:f>
              <c:strCache>
                <c:ptCount val="1"/>
                <c:pt idx="0">
                  <c:v>Other PD (recovery)</c:v>
                </c:pt>
              </c:strCache>
            </c:strRef>
          </c:tx>
          <c:spPr>
            <a:ln w="28575" cap="rnd">
              <a:solidFill>
                <a:schemeClr val="accent2"/>
              </a:solidFill>
              <a:prstDash val="sysDash"/>
              <a:round/>
            </a:ln>
            <a:effectLst/>
          </c:spPr>
          <c:marker>
            <c:symbol val="none"/>
          </c:marker>
          <c:cat>
            <c:strRef>
              <c:f>Sheet1!$B$2:$I$2</c:f>
              <c:strCache>
                <c:ptCount val="8"/>
                <c:pt idx="0">
                  <c:v>2 yr</c:v>
                </c:pt>
                <c:pt idx="1">
                  <c:v>4 yr</c:v>
                </c:pt>
                <c:pt idx="2">
                  <c:v>6 yr</c:v>
                </c:pt>
                <c:pt idx="3">
                  <c:v>8 yr</c:v>
                </c:pt>
                <c:pt idx="4">
                  <c:v>10 yr</c:v>
                </c:pt>
                <c:pt idx="5">
                  <c:v>12 yr</c:v>
                </c:pt>
                <c:pt idx="6">
                  <c:v>14 yr</c:v>
                </c:pt>
                <c:pt idx="7">
                  <c:v>16 yr</c:v>
                </c:pt>
              </c:strCache>
            </c:strRef>
          </c:cat>
          <c:val>
            <c:numRef>
              <c:f>Sheet1!$B$6:$I$6</c:f>
              <c:numCache>
                <c:formatCode>General</c:formatCode>
                <c:ptCount val="8"/>
                <c:pt idx="0">
                  <c:v>51</c:v>
                </c:pt>
                <c:pt idx="1">
                  <c:v>67</c:v>
                </c:pt>
                <c:pt idx="2">
                  <c:v>71</c:v>
                </c:pt>
                <c:pt idx="3">
                  <c:v>77</c:v>
                </c:pt>
                <c:pt idx="4">
                  <c:v>84</c:v>
                </c:pt>
                <c:pt idx="5">
                  <c:v>85</c:v>
                </c:pt>
                <c:pt idx="6">
                  <c:v>85</c:v>
                </c:pt>
                <c:pt idx="7">
                  <c:v>85</c:v>
                </c:pt>
              </c:numCache>
            </c:numRef>
          </c:val>
          <c:smooth val="0"/>
          <c:extLst>
            <c:ext xmlns:c16="http://schemas.microsoft.com/office/drawing/2014/chart" uri="{C3380CC4-5D6E-409C-BE32-E72D297353CC}">
              <c16:uniqueId val="{00000003-F57B-4235-8D07-383E0EB0CF0E}"/>
            </c:ext>
          </c:extLst>
        </c:ser>
        <c:dLbls>
          <c:showLegendKey val="0"/>
          <c:showVal val="0"/>
          <c:showCatName val="0"/>
          <c:showSerName val="0"/>
          <c:showPercent val="0"/>
          <c:showBubbleSize val="0"/>
        </c:dLbls>
        <c:marker val="1"/>
        <c:smooth val="0"/>
        <c:axId val="1912085231"/>
        <c:axId val="1912081487"/>
      </c:lineChart>
      <c:catAx>
        <c:axId val="191208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2081487"/>
        <c:crosses val="autoZero"/>
        <c:auto val="1"/>
        <c:lblAlgn val="ctr"/>
        <c:lblOffset val="100"/>
        <c:noMultiLvlLbl val="0"/>
      </c:catAx>
      <c:valAx>
        <c:axId val="191208148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2085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effectLst>
              <a:innerShdw blurRad="63500" dist="50800" dir="10800000">
                <a:prstClr val="black">
                  <a:alpha val="50000"/>
                </a:prstClr>
              </a:innerShdw>
            </a:effectLst>
          </c:spPr>
          <c:dPt>
            <c:idx val="0"/>
            <c:bubble3D val="0"/>
            <c:spPr>
              <a:solidFill>
                <a:schemeClr val="accent1"/>
              </a:solidFill>
              <a:ln w="19050">
                <a:solidFill>
                  <a:schemeClr val="lt1"/>
                </a:solidFill>
              </a:ln>
              <a:effectLst>
                <a:innerShdw blurRad="63500" dist="50800" dir="10800000">
                  <a:prstClr val="black">
                    <a:alpha val="50000"/>
                  </a:prstClr>
                </a:innerShdw>
              </a:effectLst>
            </c:spPr>
            <c:extLst>
              <c:ext xmlns:c16="http://schemas.microsoft.com/office/drawing/2014/chart" uri="{C3380CC4-5D6E-409C-BE32-E72D297353CC}">
                <c16:uniqueId val="{00000001-BE14-467A-AB32-545CA2A9002B}"/>
              </c:ext>
            </c:extLst>
          </c:dPt>
          <c:dPt>
            <c:idx val="1"/>
            <c:bubble3D val="0"/>
            <c:spPr>
              <a:solidFill>
                <a:schemeClr val="accent2"/>
              </a:solidFill>
              <a:ln w="19050">
                <a:solidFill>
                  <a:schemeClr val="lt1"/>
                </a:solidFill>
              </a:ln>
              <a:effectLst>
                <a:innerShdw blurRad="63500" dist="50800" dir="10800000">
                  <a:prstClr val="black">
                    <a:alpha val="50000"/>
                  </a:prstClr>
                </a:innerShdw>
              </a:effectLst>
            </c:spPr>
            <c:extLst>
              <c:ext xmlns:c16="http://schemas.microsoft.com/office/drawing/2014/chart" uri="{C3380CC4-5D6E-409C-BE32-E72D297353CC}">
                <c16:uniqueId val="{00000003-BE14-467A-AB32-545CA2A9002B}"/>
              </c:ext>
            </c:extLst>
          </c:dPt>
          <c:val>
            <c:numRef>
              <c:f>Sheet1!$A$18:$B$18</c:f>
              <c:numCache>
                <c:formatCode>General</c:formatCode>
                <c:ptCount val="2"/>
                <c:pt idx="0">
                  <c:v>92</c:v>
                </c:pt>
                <c:pt idx="1">
                  <c:v>8</c:v>
                </c:pt>
              </c:numCache>
            </c:numRef>
          </c:val>
          <c:extLst>
            <c:ext xmlns:c16="http://schemas.microsoft.com/office/drawing/2014/chart" uri="{C3380CC4-5D6E-409C-BE32-E72D297353CC}">
              <c16:uniqueId val="{00000004-BE14-467A-AB32-545CA2A9002B}"/>
            </c:ext>
          </c:extLst>
        </c:ser>
        <c:dLbls>
          <c:showLegendKey val="0"/>
          <c:showVal val="0"/>
          <c:showCatName val="0"/>
          <c:showSerName val="0"/>
          <c:showPercent val="0"/>
          <c:showBubbleSize val="0"/>
          <c:showLeaderLines val="1"/>
        </c:dLbls>
        <c:firstSliceAng val="0"/>
        <c:holeSize val="4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effectLst>
              <a:innerShdw blurRad="63500" dist="50800" dir="10800000">
                <a:prstClr val="black">
                  <a:alpha val="50000"/>
                </a:prstClr>
              </a:innerShdw>
            </a:effectLst>
          </c:spPr>
          <c:dPt>
            <c:idx val="0"/>
            <c:bubble3D val="0"/>
            <c:spPr>
              <a:solidFill>
                <a:schemeClr val="accent1"/>
              </a:solidFill>
              <a:ln w="19050">
                <a:solidFill>
                  <a:schemeClr val="lt1"/>
                </a:solidFill>
              </a:ln>
              <a:effectLst>
                <a:innerShdw blurRad="63500" dist="50800" dir="10800000">
                  <a:prstClr val="black">
                    <a:alpha val="50000"/>
                  </a:prstClr>
                </a:innerShdw>
              </a:effectLst>
            </c:spPr>
            <c:extLst>
              <c:ext xmlns:c16="http://schemas.microsoft.com/office/drawing/2014/chart" uri="{C3380CC4-5D6E-409C-BE32-E72D297353CC}">
                <c16:uniqueId val="{00000001-38E6-4287-9AE5-711D6CB70E77}"/>
              </c:ext>
            </c:extLst>
          </c:dPt>
          <c:dPt>
            <c:idx val="1"/>
            <c:bubble3D val="0"/>
            <c:spPr>
              <a:solidFill>
                <a:schemeClr val="accent2"/>
              </a:solidFill>
              <a:ln w="19050">
                <a:solidFill>
                  <a:schemeClr val="lt1"/>
                </a:solidFill>
              </a:ln>
              <a:effectLst>
                <a:innerShdw blurRad="63500" dist="50800" dir="10800000">
                  <a:prstClr val="black">
                    <a:alpha val="50000"/>
                  </a:prstClr>
                </a:innerShdw>
              </a:effectLst>
            </c:spPr>
            <c:extLst>
              <c:ext xmlns:c16="http://schemas.microsoft.com/office/drawing/2014/chart" uri="{C3380CC4-5D6E-409C-BE32-E72D297353CC}">
                <c16:uniqueId val="{00000003-38E6-4287-9AE5-711D6CB70E77}"/>
              </c:ext>
            </c:extLst>
          </c:dPt>
          <c:val>
            <c:numRef>
              <c:f>Sheet1!$A$21:$B$21</c:f>
              <c:numCache>
                <c:formatCode>General</c:formatCode>
                <c:ptCount val="2"/>
                <c:pt idx="0">
                  <c:v>87</c:v>
                </c:pt>
                <c:pt idx="1">
                  <c:v>13</c:v>
                </c:pt>
              </c:numCache>
            </c:numRef>
          </c:val>
          <c:extLst>
            <c:ext xmlns:c16="http://schemas.microsoft.com/office/drawing/2014/chart" uri="{C3380CC4-5D6E-409C-BE32-E72D297353CC}">
              <c16:uniqueId val="{00000004-38E6-4287-9AE5-711D6CB70E77}"/>
            </c:ext>
          </c:extLst>
        </c:ser>
        <c:dLbls>
          <c:showLegendKey val="0"/>
          <c:showVal val="0"/>
          <c:showCatName val="0"/>
          <c:showSerName val="0"/>
          <c:showPercent val="0"/>
          <c:showBubbleSize val="0"/>
          <c:showLeaderLines val="1"/>
        </c:dLbls>
        <c:firstSliceAng val="0"/>
        <c:holeSize val="42"/>
      </c:doughnutChart>
      <c:spPr>
        <a:noFill/>
        <a:ln>
          <a:noFill/>
        </a:ln>
        <a:effectLst/>
      </c:spPr>
    </c:plotArea>
    <c:plotVisOnly val="1"/>
    <c:dispBlanksAs val="gap"/>
    <c:showDLblsOverMax val="0"/>
  </c:chart>
  <c:spPr>
    <a:noFill/>
    <a:ln>
      <a:noFill/>
    </a:ln>
    <a:effectLst>
      <a:innerShdw blurRad="63500" dist="50800" dir="10800000">
        <a:prstClr val="black">
          <a:alpha val="50000"/>
        </a:prstClr>
      </a:innerShdw>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effectLst>
              <a:innerShdw blurRad="63500" dist="50800" dir="10800000">
                <a:prstClr val="black">
                  <a:alpha val="50000"/>
                </a:prstClr>
              </a:innerShdw>
            </a:effectLst>
          </c:spPr>
          <c:dPt>
            <c:idx val="0"/>
            <c:bubble3D val="0"/>
            <c:spPr>
              <a:solidFill>
                <a:schemeClr val="accent1"/>
              </a:solidFill>
              <a:ln w="19050">
                <a:solidFill>
                  <a:schemeClr val="lt1"/>
                </a:solidFill>
              </a:ln>
              <a:effectLst>
                <a:innerShdw blurRad="63500" dist="50800" dir="10800000">
                  <a:prstClr val="black">
                    <a:alpha val="50000"/>
                  </a:prstClr>
                </a:innerShdw>
              </a:effectLst>
            </c:spPr>
            <c:extLst>
              <c:ext xmlns:c16="http://schemas.microsoft.com/office/drawing/2014/chart" uri="{C3380CC4-5D6E-409C-BE32-E72D297353CC}">
                <c16:uniqueId val="{00000001-A8D6-46D6-BAA7-CE237CC79ED7}"/>
              </c:ext>
            </c:extLst>
          </c:dPt>
          <c:dPt>
            <c:idx val="1"/>
            <c:bubble3D val="0"/>
            <c:spPr>
              <a:solidFill>
                <a:schemeClr val="accent2"/>
              </a:solidFill>
              <a:ln w="19050">
                <a:solidFill>
                  <a:schemeClr val="lt1"/>
                </a:solidFill>
              </a:ln>
              <a:effectLst>
                <a:innerShdw blurRad="63500" dist="50800" dir="10800000">
                  <a:prstClr val="black">
                    <a:alpha val="50000"/>
                  </a:prstClr>
                </a:innerShdw>
              </a:effectLst>
            </c:spPr>
            <c:extLst>
              <c:ext xmlns:c16="http://schemas.microsoft.com/office/drawing/2014/chart" uri="{C3380CC4-5D6E-409C-BE32-E72D297353CC}">
                <c16:uniqueId val="{00000003-A8D6-46D6-BAA7-CE237CC79ED7}"/>
              </c:ext>
            </c:extLst>
          </c:dPt>
          <c:dPt>
            <c:idx val="2"/>
            <c:bubble3D val="0"/>
            <c:spPr>
              <a:solidFill>
                <a:schemeClr val="accent3"/>
              </a:solidFill>
              <a:ln w="19050">
                <a:solidFill>
                  <a:schemeClr val="lt1"/>
                </a:solidFill>
              </a:ln>
              <a:effectLst>
                <a:innerShdw blurRad="63500" dist="50800" dir="10800000">
                  <a:prstClr val="black">
                    <a:alpha val="50000"/>
                  </a:prstClr>
                </a:innerShdw>
              </a:effectLst>
            </c:spPr>
            <c:extLst>
              <c:ext xmlns:c16="http://schemas.microsoft.com/office/drawing/2014/chart" uri="{C3380CC4-5D6E-409C-BE32-E72D297353CC}">
                <c16:uniqueId val="{00000005-A8D6-46D6-BAA7-CE237CC79ED7}"/>
              </c:ext>
            </c:extLst>
          </c:dPt>
          <c:dPt>
            <c:idx val="3"/>
            <c:bubble3D val="0"/>
            <c:spPr>
              <a:solidFill>
                <a:schemeClr val="accent4"/>
              </a:solidFill>
              <a:ln w="19050">
                <a:solidFill>
                  <a:schemeClr val="lt1"/>
                </a:solidFill>
              </a:ln>
              <a:effectLst>
                <a:innerShdw blurRad="63500" dist="50800" dir="10800000">
                  <a:prstClr val="black">
                    <a:alpha val="50000"/>
                  </a:prstClr>
                </a:innerShdw>
              </a:effectLst>
            </c:spPr>
            <c:extLst>
              <c:ext xmlns:c16="http://schemas.microsoft.com/office/drawing/2014/chart" uri="{C3380CC4-5D6E-409C-BE32-E72D297353CC}">
                <c16:uniqueId val="{00000007-A8D6-46D6-BAA7-CE237CC79ED7}"/>
              </c:ext>
            </c:extLst>
          </c:dPt>
          <c:dPt>
            <c:idx val="4"/>
            <c:bubble3D val="0"/>
            <c:spPr>
              <a:solidFill>
                <a:schemeClr val="accent5"/>
              </a:solidFill>
              <a:ln w="19050">
                <a:solidFill>
                  <a:schemeClr val="lt1"/>
                </a:solidFill>
              </a:ln>
              <a:effectLst>
                <a:innerShdw blurRad="63500" dist="50800" dir="10800000">
                  <a:prstClr val="black">
                    <a:alpha val="50000"/>
                  </a:prstClr>
                </a:innerShdw>
              </a:effectLst>
            </c:spPr>
            <c:extLst>
              <c:ext xmlns:c16="http://schemas.microsoft.com/office/drawing/2014/chart" uri="{C3380CC4-5D6E-409C-BE32-E72D297353CC}">
                <c16:uniqueId val="{00000009-A8D6-46D6-BAA7-CE237CC79ED7}"/>
              </c:ext>
            </c:extLst>
          </c:dPt>
          <c:val>
            <c:numRef>
              <c:f>Sheet1!$A$30:$A$34</c:f>
              <c:numCache>
                <c:formatCode>General</c:formatCode>
                <c:ptCount val="5"/>
                <c:pt idx="0">
                  <c:v>13</c:v>
                </c:pt>
                <c:pt idx="1">
                  <c:v>21</c:v>
                </c:pt>
                <c:pt idx="2">
                  <c:v>28</c:v>
                </c:pt>
                <c:pt idx="3">
                  <c:v>23</c:v>
                </c:pt>
                <c:pt idx="4">
                  <c:v>16</c:v>
                </c:pt>
              </c:numCache>
            </c:numRef>
          </c:val>
          <c:extLst>
            <c:ext xmlns:c16="http://schemas.microsoft.com/office/drawing/2014/chart" uri="{C3380CC4-5D6E-409C-BE32-E72D297353CC}">
              <c16:uniqueId val="{0000000A-A8D6-46D6-BAA7-CE237CC79ED7}"/>
            </c:ext>
          </c:extLst>
        </c:ser>
        <c:dLbls>
          <c:showLegendKey val="0"/>
          <c:showVal val="0"/>
          <c:showCatName val="0"/>
          <c:showSerName val="0"/>
          <c:showPercent val="0"/>
          <c:showBubbleSize val="0"/>
          <c:showLeaderLines val="1"/>
        </c:dLbls>
        <c:firstSliceAng val="0"/>
        <c:holeSize val="4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6/29/2020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6/29/2020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Emotionally unstable personality disorder was first described by Adolph Stern in 1938, a psychoanalyst who coined the term ‘borderline’.</a:t>
            </a:r>
          </a:p>
          <a:p>
            <a:r>
              <a:rPr lang="en-GB" baseline="0" dirty="0"/>
              <a:t>ICD-10 uses the more descriptive </a:t>
            </a:r>
            <a:r>
              <a:rPr lang="en-GB" baseline="0" dirty="0" err="1"/>
              <a:t>EUPD</a:t>
            </a:r>
            <a:r>
              <a:rPr lang="en-GB" baseline="0" dirty="0"/>
              <a:t> term and two subtypes – the impulsive and borderline type.</a:t>
            </a:r>
          </a:p>
          <a:p>
            <a:r>
              <a:rPr lang="en-GB" baseline="0" dirty="0"/>
              <a:t>Both are characterised by lability of mood and intense difficulties with interpersonal relationships.</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16</a:t>
            </a:fld>
            <a:endParaRPr lang="en-US" altLang="en-US"/>
          </a:p>
        </p:txBody>
      </p:sp>
    </p:spTree>
    <p:extLst>
      <p:ext uri="{BB962C8B-B14F-4D97-AF65-F5344CB8AC3E}">
        <p14:creationId xmlns:p14="http://schemas.microsoft.com/office/powerpoint/2010/main" val="178189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cluster C personality disorders are characterised by high levels of anxiety and fear. </a:t>
            </a:r>
          </a:p>
          <a:p>
            <a:r>
              <a:rPr lang="en-GB" baseline="0" dirty="0"/>
              <a:t>Often they will yearn for attention and relationships with others but have a morbid fear of rejection.</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17</a:t>
            </a:fld>
            <a:endParaRPr lang="en-US" altLang="en-US"/>
          </a:p>
        </p:txBody>
      </p:sp>
    </p:spTree>
    <p:extLst>
      <p:ext uri="{BB962C8B-B14F-4D97-AF65-F5344CB8AC3E}">
        <p14:creationId xmlns:p14="http://schemas.microsoft.com/office/powerpoint/2010/main" val="1001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Kendler (2006) found that there was only modest evidence for genetic factors implicating development of Cluster A disorders, with the most evidence for schizotypal.</a:t>
            </a:r>
          </a:p>
          <a:p>
            <a:r>
              <a:rPr lang="en-GB" baseline="0" dirty="0"/>
              <a:t>Environmental factors were found to be much more significant.</a:t>
            </a:r>
          </a:p>
          <a:p>
            <a:r>
              <a:rPr lang="en-GB" baseline="0" dirty="0"/>
              <a:t>Specifically, paranoid features can emerge due to deficits of parental care and emotional support during early developmental stages.</a:t>
            </a:r>
          </a:p>
          <a:p>
            <a:endParaRPr lang="en-GB" baseline="0"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18</a:t>
            </a:fld>
            <a:endParaRPr lang="en-US" altLang="en-US"/>
          </a:p>
        </p:txBody>
      </p:sp>
    </p:spTree>
    <p:extLst>
      <p:ext uri="{BB962C8B-B14F-4D97-AF65-F5344CB8AC3E}">
        <p14:creationId xmlns:p14="http://schemas.microsoft.com/office/powerpoint/2010/main" val="3475540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err="1"/>
              <a:t>EUPD</a:t>
            </a:r>
            <a:r>
              <a:rPr lang="en-GB" baseline="0" dirty="0"/>
              <a:t> is very complex and multifactorial in terms of aetiology.</a:t>
            </a:r>
          </a:p>
          <a:p>
            <a:r>
              <a:rPr lang="en-GB" baseline="0" dirty="0"/>
              <a:t>There are numerous biological links which have been found, but they do not alone explain the full spectrum of </a:t>
            </a:r>
            <a:r>
              <a:rPr lang="en-GB" baseline="0" dirty="0" err="1"/>
              <a:t>EUPD</a:t>
            </a:r>
            <a:r>
              <a:rPr lang="en-GB" baseline="0" dirty="0"/>
              <a:t>. It is likely they lead to predisposition, and subsequent exposure to environmental or social factors leads to full disorder.</a:t>
            </a:r>
          </a:p>
          <a:p>
            <a:endParaRPr lang="en-GB" baseline="0" dirty="0"/>
          </a:p>
          <a:p>
            <a:r>
              <a:rPr lang="en-GB" baseline="0" dirty="0"/>
              <a:t>Childhood trauma has been thought to play a significant role (up to 45% of </a:t>
            </a:r>
            <a:r>
              <a:rPr lang="en-GB" baseline="0" dirty="0" err="1"/>
              <a:t>EUPD</a:t>
            </a:r>
            <a:r>
              <a:rPr lang="en-GB" baseline="0" dirty="0"/>
              <a:t> cases have childhood sexual abuse according to Battle, 2004), however a more recent study from Windom (2009) found no specific link.</a:t>
            </a:r>
          </a:p>
          <a:p>
            <a:r>
              <a:rPr lang="en-GB" baseline="0" dirty="0"/>
              <a:t>Attachment difficulties in early life can lead to poor regulation of emotion, and low distress tolerance. Maladaptive coping strategies ensue and can have a subsequent effect on the environment around the person, disrupting health social development.</a:t>
            </a:r>
          </a:p>
          <a:p>
            <a:r>
              <a:rPr lang="en-GB" baseline="0" dirty="0"/>
              <a:t>However, adverse life experiences alone cannot explain why some people with similar histories will develop </a:t>
            </a:r>
            <a:r>
              <a:rPr lang="en-GB" baseline="0" dirty="0" err="1"/>
              <a:t>EUPD</a:t>
            </a:r>
            <a:r>
              <a:rPr lang="en-GB" baseline="0" dirty="0"/>
              <a:t>, while others will not.</a:t>
            </a:r>
          </a:p>
          <a:p>
            <a:endParaRPr lang="en-GB" baseline="0" dirty="0"/>
          </a:p>
          <a:p>
            <a:r>
              <a:rPr lang="en-GB" baseline="0" dirty="0"/>
              <a:t>The interaction between genes and environment is clearly complex and multifactorial and is not yet fully understood.</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19</a:t>
            </a:fld>
            <a:endParaRPr lang="en-US" altLang="en-US"/>
          </a:p>
        </p:txBody>
      </p:sp>
    </p:spTree>
    <p:extLst>
      <p:ext uri="{BB962C8B-B14F-4D97-AF65-F5344CB8AC3E}">
        <p14:creationId xmlns:p14="http://schemas.microsoft.com/office/powerpoint/2010/main" val="2162938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Dissocial </a:t>
            </a:r>
            <a:r>
              <a:rPr lang="en-GB" baseline="0" dirty="0" err="1"/>
              <a:t>PD</a:t>
            </a:r>
            <a:r>
              <a:rPr lang="en-GB" baseline="0" dirty="0"/>
              <a:t> is strongly linked with childhood developmental illnesses such as ADHD, particularly the impulsive subtype. </a:t>
            </a:r>
          </a:p>
          <a:p>
            <a:r>
              <a:rPr lang="en-GB" baseline="0" dirty="0"/>
              <a:t>In addition, conduct disorder is often a precursor to dissocial PD.</a:t>
            </a:r>
          </a:p>
          <a:p>
            <a:endParaRPr lang="en-GB" baseline="0" dirty="0"/>
          </a:p>
          <a:p>
            <a:r>
              <a:rPr lang="en-GB" baseline="0" dirty="0"/>
              <a:t>A developmental environment with poor respect for authority, lack of rules enforced, inconsistent care, violence and physical abuse are all strong predictors of dissocial PD.</a:t>
            </a:r>
          </a:p>
          <a:p>
            <a:r>
              <a:rPr lang="en-GB" baseline="0" dirty="0"/>
              <a:t>To some extent, the behaviours associated with dissocial </a:t>
            </a:r>
            <a:r>
              <a:rPr lang="en-GB" baseline="0" dirty="0" err="1"/>
              <a:t>PD</a:t>
            </a:r>
            <a:r>
              <a:rPr lang="en-GB" baseline="0" dirty="0"/>
              <a:t> (</a:t>
            </a:r>
            <a:r>
              <a:rPr lang="en-GB" baseline="0" dirty="0" err="1"/>
              <a:t>eg</a:t>
            </a:r>
            <a:r>
              <a:rPr lang="en-GB" baseline="0" dirty="0"/>
              <a:t> criminality) are a normal adaptation to the criminal environment they find themselves in.</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20</a:t>
            </a:fld>
            <a:endParaRPr lang="en-US" altLang="en-US"/>
          </a:p>
        </p:txBody>
      </p:sp>
    </p:spTree>
    <p:extLst>
      <p:ext uri="{BB962C8B-B14F-4D97-AF65-F5344CB8AC3E}">
        <p14:creationId xmlns:p14="http://schemas.microsoft.com/office/powerpoint/2010/main" val="3096859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Millon and Davis (2000) found evidence to suggest some links between biological mechanisms that </a:t>
            </a:r>
            <a:r>
              <a:rPr lang="en-GB" baseline="0" dirty="0" err="1"/>
              <a:t>underly</a:t>
            </a:r>
            <a:r>
              <a:rPr lang="en-GB" baseline="0" dirty="0"/>
              <a:t> anxiety disorders and the development of avoidant </a:t>
            </a:r>
            <a:r>
              <a:rPr lang="en-GB" baseline="0" dirty="0" err="1"/>
              <a:t>PD</a:t>
            </a:r>
            <a:r>
              <a:rPr lang="en-GB" baseline="0" dirty="0"/>
              <a:t>, however there is no current convincing evidence to support similar roles in the development of dependent or </a:t>
            </a:r>
            <a:r>
              <a:rPr lang="en-GB" baseline="0" dirty="0" err="1"/>
              <a:t>anankastic</a:t>
            </a:r>
            <a:r>
              <a:rPr lang="en-GB" baseline="0" dirty="0"/>
              <a:t> PD.</a:t>
            </a:r>
          </a:p>
          <a:p>
            <a:endParaRPr lang="en-GB" baseline="0" dirty="0"/>
          </a:p>
          <a:p>
            <a:r>
              <a:rPr lang="en-GB" baseline="0" dirty="0"/>
              <a:t>Environmental factors thought to be significant for all the cluster C disorders.</a:t>
            </a:r>
          </a:p>
          <a:p>
            <a:r>
              <a:rPr lang="en-GB" baseline="0" dirty="0"/>
              <a:t>Environments with over-control from parents can have a psychological impact on the child.</a:t>
            </a:r>
          </a:p>
          <a:p>
            <a:endParaRPr lang="en-GB" baseline="0"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21</a:t>
            </a:fld>
            <a:endParaRPr lang="en-US" altLang="en-US"/>
          </a:p>
        </p:txBody>
      </p:sp>
    </p:spTree>
    <p:extLst>
      <p:ext uri="{BB962C8B-B14F-4D97-AF65-F5344CB8AC3E}">
        <p14:creationId xmlns:p14="http://schemas.microsoft.com/office/powerpoint/2010/main" val="274896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Multiple studies have demonstrated that personality disorders are common.</a:t>
            </a:r>
          </a:p>
          <a:p>
            <a:r>
              <a:rPr lang="en-GB" baseline="0" dirty="0"/>
              <a:t>In a study of UK households, Coid (2006) found the prevalence of </a:t>
            </a:r>
            <a:r>
              <a:rPr lang="en-GB" baseline="0" dirty="0" err="1"/>
              <a:t>PD</a:t>
            </a:r>
            <a:r>
              <a:rPr lang="en-GB" baseline="0" dirty="0"/>
              <a:t> to be 4.4%, occurring in men more commonly for all diagnoses (except for schizotypal). While more men may have </a:t>
            </a:r>
            <a:r>
              <a:rPr lang="en-GB" baseline="0" dirty="0" err="1"/>
              <a:t>EUPD</a:t>
            </a:r>
            <a:r>
              <a:rPr lang="en-GB" baseline="0" dirty="0"/>
              <a:t>, women tend to present more commonly to services.</a:t>
            </a:r>
          </a:p>
          <a:p>
            <a:r>
              <a:rPr lang="en-GB" baseline="0" dirty="0"/>
              <a:t>Personality disorder is extremely common in secondary care mental health services, accounting for 50% of patients seen, and around a quarter of primary care attendees. Prevalence in prison populations is as high as 80%.</a:t>
            </a:r>
          </a:p>
          <a:p>
            <a:endParaRPr lang="en-GB" baseline="0" dirty="0"/>
          </a:p>
          <a:p>
            <a:r>
              <a:rPr lang="en-GB" baseline="0" dirty="0"/>
              <a:t>People with personality disorder can expect a 17-18 year reduction on their lifespan compared to controls, which is not explainable by lifestyle factors or suicide rates.</a:t>
            </a:r>
          </a:p>
          <a:p>
            <a:endParaRPr lang="en-GB" baseline="0" dirty="0"/>
          </a:p>
          <a:p>
            <a:r>
              <a:rPr lang="en-GB" baseline="0" dirty="0"/>
              <a:t>Coid found strong associations between cluster B disorders and diagnoses of psychosis, affective and anxiety disorders.</a:t>
            </a:r>
          </a:p>
          <a:p>
            <a:r>
              <a:rPr lang="en-GB" baseline="0" dirty="0"/>
              <a:t>Coid found strong associations between cluster C disorders and diagnoses of affective and anxiety disorder.</a:t>
            </a:r>
          </a:p>
          <a:p>
            <a:r>
              <a:rPr lang="en-GB" baseline="0" dirty="0"/>
              <a:t>People who were separated, unemployed, of low socioeconomic class or living in urban areas showed an increased prevalence of most personality disorder.</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22</a:t>
            </a:fld>
            <a:endParaRPr lang="en-US" altLang="en-US"/>
          </a:p>
        </p:txBody>
      </p:sp>
    </p:spTree>
    <p:extLst>
      <p:ext uri="{BB962C8B-B14F-4D97-AF65-F5344CB8AC3E}">
        <p14:creationId xmlns:p14="http://schemas.microsoft.com/office/powerpoint/2010/main" val="1857534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Coid et al (2006) conducted a thorough review of prevalence of personality disorders in a household survey of the UK (</a:t>
            </a:r>
            <a:r>
              <a:rPr lang="en-GB" baseline="0" dirty="0" err="1"/>
              <a:t>ie</a:t>
            </a:r>
            <a:r>
              <a:rPr lang="en-GB" baseline="0" dirty="0"/>
              <a:t> not inpatients, prisoners, </a:t>
            </a:r>
            <a:r>
              <a:rPr lang="en-GB" baseline="0" dirty="0" err="1"/>
              <a:t>etc</a:t>
            </a:r>
            <a:r>
              <a:rPr lang="en-GB" baseline="0" dirty="0"/>
              <a:t>).</a:t>
            </a:r>
          </a:p>
          <a:p>
            <a:r>
              <a:rPr lang="en-GB" baseline="0" dirty="0"/>
              <a:t>This graph demonstrates the weighted prevalence for each disorder and the broad confidence intervals.</a:t>
            </a:r>
          </a:p>
          <a:p>
            <a:r>
              <a:rPr lang="en-GB" baseline="0" dirty="0"/>
              <a:t>Cluster C was the most prevalent (and specifically </a:t>
            </a:r>
            <a:r>
              <a:rPr lang="en-GB" baseline="0" dirty="0" err="1"/>
              <a:t>anankastic</a:t>
            </a:r>
            <a:r>
              <a:rPr lang="en-GB" baseline="0" dirty="0"/>
              <a:t> therein), with cluster A and B being less so.</a:t>
            </a:r>
          </a:p>
          <a:p>
            <a:r>
              <a:rPr lang="en-GB" baseline="0" dirty="0"/>
              <a:t>The weighted prevalence for antisocial </a:t>
            </a:r>
            <a:r>
              <a:rPr lang="en-GB" baseline="0" dirty="0" err="1"/>
              <a:t>PD</a:t>
            </a:r>
            <a:r>
              <a:rPr lang="en-GB" baseline="0" dirty="0"/>
              <a:t> was 5 times greater in men than women.</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23</a:t>
            </a:fld>
            <a:endParaRPr lang="en-US" altLang="en-US"/>
          </a:p>
        </p:txBody>
      </p:sp>
    </p:spTree>
    <p:extLst>
      <p:ext uri="{BB962C8B-B14F-4D97-AF65-F5344CB8AC3E}">
        <p14:creationId xmlns:p14="http://schemas.microsoft.com/office/powerpoint/2010/main" val="3408731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Deliberate self-harm is common in </a:t>
            </a:r>
            <a:r>
              <a:rPr lang="en-GB" baseline="0" dirty="0" err="1"/>
              <a:t>EUPD</a:t>
            </a:r>
            <a:r>
              <a:rPr lang="en-GB" baseline="0" dirty="0"/>
              <a:t> patients (50-80% of cases)</a:t>
            </a:r>
          </a:p>
          <a:p>
            <a:r>
              <a:rPr lang="en-GB" baseline="0" dirty="0"/>
              <a:t>Suicide rate in </a:t>
            </a:r>
            <a:r>
              <a:rPr lang="en-GB" baseline="0" dirty="0" err="1"/>
              <a:t>EUPD</a:t>
            </a:r>
            <a:r>
              <a:rPr lang="en-GB" baseline="0" dirty="0"/>
              <a:t> samples is between 5-10% (which is 400 times that of the general population)</a:t>
            </a:r>
          </a:p>
          <a:p>
            <a:r>
              <a:rPr lang="en-GB" baseline="0" dirty="0"/>
              <a:t>Patients with </a:t>
            </a:r>
            <a:r>
              <a:rPr lang="en-GB" baseline="0" dirty="0" err="1"/>
              <a:t>EUPD</a:t>
            </a:r>
            <a:r>
              <a:rPr lang="en-GB" baseline="0" dirty="0"/>
              <a:t> who self-harm have twice the suicide rate of those who do not.</a:t>
            </a:r>
          </a:p>
          <a:p>
            <a:r>
              <a:rPr lang="en-GB" baseline="0" dirty="0"/>
              <a:t>A high proportion of patients who present with </a:t>
            </a:r>
            <a:r>
              <a:rPr lang="en-GB" baseline="0" dirty="0" err="1"/>
              <a:t>A+E</a:t>
            </a:r>
            <a:r>
              <a:rPr lang="en-GB" baseline="0" dirty="0"/>
              <a:t> with deliberate self harm have </a:t>
            </a:r>
            <a:r>
              <a:rPr lang="en-GB" baseline="0" dirty="0" err="1"/>
              <a:t>PD</a:t>
            </a:r>
            <a:r>
              <a:rPr lang="en-GB" baseline="0" dirty="0"/>
              <a:t> diagnosis or </a:t>
            </a:r>
            <a:r>
              <a:rPr lang="en-GB" baseline="0" dirty="0" err="1"/>
              <a:t>PD</a:t>
            </a:r>
            <a:r>
              <a:rPr lang="en-GB" baseline="0" dirty="0"/>
              <a:t> and another mental health comorbidity</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24</a:t>
            </a:fld>
            <a:endParaRPr lang="en-US" altLang="en-US"/>
          </a:p>
        </p:txBody>
      </p:sp>
    </p:spTree>
    <p:extLst>
      <p:ext uri="{BB962C8B-B14F-4D97-AF65-F5344CB8AC3E}">
        <p14:creationId xmlns:p14="http://schemas.microsoft.com/office/powerpoint/2010/main" val="1403036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Zanarini,</a:t>
            </a:r>
            <a:r>
              <a:rPr lang="en-GB" baseline="0" dirty="0"/>
              <a:t> et al (2003) found that symptomatic improvement of borderline </a:t>
            </a:r>
            <a:r>
              <a:rPr lang="en-GB" baseline="0" dirty="0" err="1"/>
              <a:t>PD</a:t>
            </a:r>
            <a:r>
              <a:rPr lang="en-GB" baseline="0" dirty="0"/>
              <a:t> is common over the course of up to ten years.</a:t>
            </a:r>
          </a:p>
          <a:p>
            <a:r>
              <a:rPr lang="en-GB" baseline="0" dirty="0"/>
              <a:t>In a large study, they found that once patients met the criteria for remission, they were unlikely to have a substantial and sustained recurrence of illness.</a:t>
            </a:r>
          </a:p>
          <a:p>
            <a:r>
              <a:rPr lang="en-GB" baseline="0" dirty="0"/>
              <a:t>In borderline, they found that impulsivity symptoms recover earlier in the course of recovery (the ‘burnt-out’ stereotype)</a:t>
            </a:r>
          </a:p>
          <a:p>
            <a:r>
              <a:rPr lang="en-GB" baseline="0" dirty="0"/>
              <a:t>Interpersonal difficulties are intermediate and </a:t>
            </a:r>
            <a:r>
              <a:rPr lang="en-US" baseline="0" dirty="0"/>
              <a:t>affective symptoms are more chronic.</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25</a:t>
            </a:fld>
            <a:endParaRPr lang="en-US" altLang="en-US"/>
          </a:p>
        </p:txBody>
      </p:sp>
    </p:spTree>
    <p:extLst>
      <p:ext uri="{BB962C8B-B14F-4D97-AF65-F5344CB8AC3E}">
        <p14:creationId xmlns:p14="http://schemas.microsoft.com/office/powerpoint/2010/main" val="247883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Psychologists,</a:t>
            </a:r>
            <a:r>
              <a:rPr lang="en-GB" baseline="0" dirty="0"/>
              <a:t> philosophers and psychiatrists have been battling to explain what ‘personality’ means for many years. </a:t>
            </a:r>
          </a:p>
          <a:p>
            <a:endParaRPr lang="en-GB" baseline="0" dirty="0"/>
          </a:p>
          <a:p>
            <a:r>
              <a:rPr lang="en-GB" baseline="0" dirty="0"/>
              <a:t>The generally accepted idea as described by the WHO is that personality is the patterns of thoughts, feelings and behaviour that are developed over time from our genetics, lived experience and social factors; eventually crystallising in adolescence, that will then become fairly distinctive and enduring – meaning that a person will react and respond in a certain situation characteristically and predictably in the future.</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7</a:t>
            </a:fld>
            <a:endParaRPr lang="en-US" altLang="en-US"/>
          </a:p>
        </p:txBody>
      </p:sp>
    </p:spTree>
    <p:extLst>
      <p:ext uri="{BB962C8B-B14F-4D97-AF65-F5344CB8AC3E}">
        <p14:creationId xmlns:p14="http://schemas.microsoft.com/office/powerpoint/2010/main" val="1906422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Zanarini (2012) compared</a:t>
            </a:r>
            <a:r>
              <a:rPr lang="en-GB" baseline="0" dirty="0"/>
              <a:t> outcomes for borderline </a:t>
            </a:r>
            <a:r>
              <a:rPr lang="en-GB" baseline="0" dirty="0" err="1"/>
              <a:t>PD</a:t>
            </a:r>
            <a:r>
              <a:rPr lang="en-GB" baseline="0" dirty="0"/>
              <a:t> and all other personality disorders over a 16 year period.</a:t>
            </a:r>
          </a:p>
          <a:p>
            <a:r>
              <a:rPr lang="en-GB" baseline="0" dirty="0"/>
              <a:t>By 10 years, 90% of borderline </a:t>
            </a:r>
            <a:r>
              <a:rPr lang="en-GB" baseline="0" dirty="0" err="1"/>
              <a:t>PD</a:t>
            </a:r>
            <a:r>
              <a:rPr lang="en-GB" baseline="0" dirty="0"/>
              <a:t> patients had achieved remission (</a:t>
            </a:r>
            <a:r>
              <a:rPr lang="en-GB" baseline="0" dirty="0" err="1"/>
              <a:t>ie</a:t>
            </a:r>
            <a:r>
              <a:rPr lang="en-GB" baseline="0" dirty="0"/>
              <a:t> no longer diagnosable illness)</a:t>
            </a:r>
          </a:p>
          <a:p>
            <a:r>
              <a:rPr lang="en-GB" baseline="0" dirty="0"/>
              <a:t>Other personality disorders improved at a much faster rate, with 96% achieving remission by year 4.</a:t>
            </a:r>
          </a:p>
          <a:p>
            <a:endParaRPr lang="en-GB" baseline="0" dirty="0"/>
          </a:p>
          <a:p>
            <a:r>
              <a:rPr lang="en-GB" baseline="0" dirty="0"/>
              <a:t>Recovery – defined as patient experiencing good social and vocational functioning as well as symptomatic remission improved less quickly for all personality disorders, and slower still for borderline </a:t>
            </a:r>
            <a:r>
              <a:rPr lang="en-GB" baseline="0" dirty="0" err="1"/>
              <a:t>PD</a:t>
            </a:r>
            <a:r>
              <a:rPr lang="en-GB" baseline="0" dirty="0"/>
              <a:t> patients – as indicated by the dotted lines.</a:t>
            </a:r>
          </a:p>
          <a:p>
            <a:r>
              <a:rPr lang="en-GB" baseline="0" dirty="0"/>
              <a:t>Thus, despite symptomatic recovery for the vast majority within 10 years, many will continue to struggle to function on a daily basis (up to 50% in borderline patients)</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26</a:t>
            </a:fld>
            <a:endParaRPr lang="en-US" altLang="en-US"/>
          </a:p>
        </p:txBody>
      </p:sp>
    </p:spTree>
    <p:extLst>
      <p:ext uri="{BB962C8B-B14F-4D97-AF65-F5344CB8AC3E}">
        <p14:creationId xmlns:p14="http://schemas.microsoft.com/office/powerpoint/2010/main" val="221681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is a selection of the available assessment tools.</a:t>
            </a:r>
          </a:p>
          <a:p>
            <a:r>
              <a:rPr lang="en-GB" baseline="0" dirty="0"/>
              <a:t>They have good test-retest reliability</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28</a:t>
            </a:fld>
            <a:endParaRPr lang="en-US" altLang="en-US"/>
          </a:p>
        </p:txBody>
      </p:sp>
    </p:spTree>
    <p:extLst>
      <p:ext uri="{BB962C8B-B14F-4D97-AF65-F5344CB8AC3E}">
        <p14:creationId xmlns:p14="http://schemas.microsoft.com/office/powerpoint/2010/main" val="1228421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Management of personality disorders follows a broad framework of psychosocial interventions.</a:t>
            </a:r>
          </a:p>
          <a:p>
            <a:r>
              <a:rPr lang="en-GB" dirty="0"/>
              <a:t>The vast majority of studies into management of </a:t>
            </a:r>
            <a:r>
              <a:rPr lang="en-GB" dirty="0" err="1"/>
              <a:t>PD</a:t>
            </a:r>
            <a:r>
              <a:rPr lang="en-GB" baseline="0" dirty="0"/>
              <a:t> focusses on </a:t>
            </a:r>
            <a:r>
              <a:rPr lang="en-GB" baseline="0" dirty="0" err="1"/>
              <a:t>EUPD</a:t>
            </a:r>
            <a:r>
              <a:rPr lang="en-GB" baseline="0" dirty="0"/>
              <a:t>/borderline</a:t>
            </a:r>
          </a:p>
          <a:p>
            <a:r>
              <a:rPr lang="en-GB" baseline="0" dirty="0"/>
              <a:t>As this is the most common presentation in specialist mental health services, and the area which has the largest pool of evidence-base, this is what is focussed on in terms of management.</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29</a:t>
            </a:fld>
            <a:endParaRPr lang="en-US" altLang="en-US"/>
          </a:p>
        </p:txBody>
      </p:sp>
    </p:spTree>
    <p:extLst>
      <p:ext uri="{BB962C8B-B14F-4D97-AF65-F5344CB8AC3E}">
        <p14:creationId xmlns:p14="http://schemas.microsoft.com/office/powerpoint/2010/main" val="2621606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Theories around psychological therapies in personality disorders are discussed in-depth in the psychotherapy module later in the year.</a:t>
            </a:r>
          </a:p>
          <a:p>
            <a:endParaRPr lang="en-GB" dirty="0"/>
          </a:p>
          <a:p>
            <a:r>
              <a:rPr lang="en-GB" dirty="0"/>
              <a:t>A 2012 Cochrane Review</a:t>
            </a:r>
            <a:r>
              <a:rPr lang="en-GB" baseline="0" dirty="0"/>
              <a:t> of psychological therapies into </a:t>
            </a:r>
            <a:r>
              <a:rPr lang="en-GB" baseline="0" dirty="0" err="1"/>
              <a:t>EUPD</a:t>
            </a:r>
            <a:r>
              <a:rPr lang="en-GB" baseline="0" dirty="0"/>
              <a:t> showed a substantial role for various therapies in the treatment of </a:t>
            </a:r>
            <a:r>
              <a:rPr lang="en-GB" baseline="0" dirty="0" err="1"/>
              <a:t>EUPD</a:t>
            </a:r>
            <a:r>
              <a:rPr lang="en-GB" baseline="0" dirty="0"/>
              <a:t>, however there was not a very robust evidence base.</a:t>
            </a:r>
          </a:p>
          <a:p>
            <a:endParaRPr lang="en-GB" baseline="0"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30</a:t>
            </a:fld>
            <a:endParaRPr lang="en-US" altLang="en-US"/>
          </a:p>
        </p:txBody>
      </p:sp>
    </p:spTree>
    <p:extLst>
      <p:ext uri="{BB962C8B-B14F-4D97-AF65-F5344CB8AC3E}">
        <p14:creationId xmlns:p14="http://schemas.microsoft.com/office/powerpoint/2010/main" val="699376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 advises use of a mixture of individual and group therapies integrated with other supportive services (drug and alcohol services, housing services, </a:t>
            </a:r>
            <a:r>
              <a:rPr lang="en-US" dirty="0" err="1"/>
              <a:t>etc</a:t>
            </a:r>
            <a:r>
              <a:rPr lang="en-US" dirty="0"/>
              <a:t>)</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31</a:t>
            </a:fld>
            <a:endParaRPr lang="en-US" altLang="en-US"/>
          </a:p>
        </p:txBody>
      </p:sp>
    </p:spTree>
    <p:extLst>
      <p:ext uri="{BB962C8B-B14F-4D97-AF65-F5344CB8AC3E}">
        <p14:creationId xmlns:p14="http://schemas.microsoft.com/office/powerpoint/2010/main" val="447529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thought there are key factors to successful therapy for </a:t>
            </a:r>
            <a:r>
              <a:rPr lang="en-US" dirty="0" err="1"/>
              <a:t>EUPD</a:t>
            </a:r>
            <a:r>
              <a:rPr lang="en-US" dirty="0"/>
              <a:t> patients which are common to each of the various apparently successful modalities for </a:t>
            </a:r>
            <a:r>
              <a:rPr lang="en-US" dirty="0" err="1"/>
              <a:t>EUPD</a:t>
            </a:r>
            <a:r>
              <a:rPr lang="en-US" dirty="0"/>
              <a:t>.</a:t>
            </a:r>
          </a:p>
          <a:p>
            <a:r>
              <a:rPr lang="en-US" dirty="0"/>
              <a:t>Regardless of the modality, these key factors are thought to be beneficial</a:t>
            </a:r>
            <a:r>
              <a:rPr lang="en-US" baseline="0" dirty="0"/>
              <a:t> for all </a:t>
            </a:r>
            <a:r>
              <a:rPr lang="en-US" baseline="0" dirty="0" err="1"/>
              <a:t>EUPD</a:t>
            </a:r>
            <a:r>
              <a:rPr lang="en-US" baseline="0" dirty="0"/>
              <a:t> patients.</a:t>
            </a:r>
            <a:endParaRPr lang="en-US" dirty="0"/>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32</a:t>
            </a:fld>
            <a:endParaRPr lang="en-US" altLang="en-US"/>
          </a:p>
        </p:txBody>
      </p:sp>
    </p:spTree>
    <p:extLst>
      <p:ext uri="{BB962C8B-B14F-4D97-AF65-F5344CB8AC3E}">
        <p14:creationId xmlns:p14="http://schemas.microsoft.com/office/powerpoint/2010/main" val="2450165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is no convincing robust evidence to support the use of medications to treat </a:t>
            </a:r>
            <a:r>
              <a:rPr lang="en-GB" baseline="0" dirty="0" err="1"/>
              <a:t>EUPD</a:t>
            </a:r>
            <a:r>
              <a:rPr lang="en-GB" baseline="0" dirty="0"/>
              <a:t> patients.</a:t>
            </a:r>
          </a:p>
          <a:p>
            <a:r>
              <a:rPr lang="en-GB" baseline="0" dirty="0"/>
              <a:t>NICE guidelines state that medication should NOT be prescribed for treatment of </a:t>
            </a:r>
            <a:r>
              <a:rPr lang="en-GB" baseline="0" dirty="0" err="1"/>
              <a:t>EUPD</a:t>
            </a:r>
            <a:r>
              <a:rPr lang="en-GB" baseline="0" dirty="0"/>
              <a:t>.</a:t>
            </a:r>
          </a:p>
          <a:p>
            <a:r>
              <a:rPr lang="en-GB" baseline="0" dirty="0"/>
              <a:t>Treatment in a crisis can be used as a sedative – and sedating antihistamines are recommended due to their favourable side-effect profile and low propensity for dependence.</a:t>
            </a:r>
          </a:p>
          <a:p>
            <a:r>
              <a:rPr lang="en-GB" baseline="0" dirty="0"/>
              <a:t>Treatment is recommended only to treat comorbid conditions (</a:t>
            </a:r>
            <a:r>
              <a:rPr lang="en-GB" baseline="0" dirty="0" err="1"/>
              <a:t>eg</a:t>
            </a:r>
            <a:r>
              <a:rPr lang="en-GB" baseline="0" dirty="0"/>
              <a:t> </a:t>
            </a:r>
            <a:r>
              <a:rPr lang="en-GB" baseline="0" dirty="0" err="1"/>
              <a:t>PTSD</a:t>
            </a:r>
            <a:r>
              <a:rPr lang="en-GB" baseline="0" dirty="0"/>
              <a:t>, depression, </a:t>
            </a:r>
            <a:r>
              <a:rPr lang="en-GB" baseline="0" dirty="0" err="1"/>
              <a:t>etc</a:t>
            </a:r>
            <a:r>
              <a:rPr lang="en-GB" baseline="0" dirty="0"/>
              <a:t>)</a:t>
            </a:r>
          </a:p>
          <a:p>
            <a:r>
              <a:rPr lang="en-GB" baseline="0" dirty="0"/>
              <a:t>However…</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33</a:t>
            </a:fld>
            <a:endParaRPr lang="en-US" altLang="en-US"/>
          </a:p>
        </p:txBody>
      </p:sp>
    </p:spTree>
    <p:extLst>
      <p:ext uri="{BB962C8B-B14F-4D97-AF65-F5344CB8AC3E}">
        <p14:creationId xmlns:p14="http://schemas.microsoft.com/office/powerpoint/2010/main" val="1195672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the</a:t>
            </a:r>
            <a:r>
              <a:rPr lang="en-GB" baseline="0" dirty="0"/>
              <a:t> NICE Guidance, the majority of patients with </a:t>
            </a:r>
            <a:r>
              <a:rPr lang="en-GB" baseline="0" dirty="0" err="1"/>
              <a:t>EUPD</a:t>
            </a:r>
            <a:r>
              <a:rPr lang="en-GB" baseline="0" dirty="0"/>
              <a:t> are prescribed psychotropic medication.</a:t>
            </a:r>
          </a:p>
          <a:p>
            <a:r>
              <a:rPr lang="en-GB" baseline="0" dirty="0"/>
              <a:t>87% of patients who have </a:t>
            </a:r>
            <a:r>
              <a:rPr lang="en-GB" baseline="0" dirty="0" err="1"/>
              <a:t>EUPD</a:t>
            </a:r>
            <a:r>
              <a:rPr lang="en-GB" baseline="0" dirty="0"/>
              <a:t> as their sole diagnosis (</a:t>
            </a:r>
            <a:r>
              <a:rPr lang="en-GB" baseline="0" dirty="0" err="1"/>
              <a:t>ie</a:t>
            </a:r>
            <a:r>
              <a:rPr lang="en-GB" baseline="0" dirty="0"/>
              <a:t> do not have comorbidity) are prescribed </a:t>
            </a:r>
            <a:r>
              <a:rPr lang="en-GB" baseline="0" dirty="0" err="1"/>
              <a:t>psychotropics</a:t>
            </a:r>
            <a:r>
              <a:rPr lang="en-GB" baseline="0" dirty="0"/>
              <a:t>.</a:t>
            </a:r>
          </a:p>
          <a:p>
            <a:r>
              <a:rPr lang="en-GB" baseline="0" dirty="0"/>
              <a:t>Not only that, they the majority (67%) are prescribed psychotropic medications from multiple classes.</a:t>
            </a:r>
          </a:p>
          <a:p>
            <a:r>
              <a:rPr lang="en-GB" baseline="0" dirty="0"/>
              <a:t>There is very limited evidence base to support this practice and this goes against NICE Guidance.</a:t>
            </a:r>
          </a:p>
          <a:p>
            <a:r>
              <a:rPr lang="en-GB" baseline="0" dirty="0"/>
              <a:t>So why does this happen?</a:t>
            </a:r>
          </a:p>
          <a:p>
            <a:r>
              <a:rPr lang="en-GB" baseline="0" dirty="0"/>
              <a:t>As we will see, there is some evidence that treating particular symptoms of personality disorders can be beneficial.</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34</a:t>
            </a:fld>
            <a:endParaRPr lang="en-US" altLang="en-US"/>
          </a:p>
        </p:txBody>
      </p:sp>
    </p:spTree>
    <p:extLst>
      <p:ext uri="{BB962C8B-B14F-4D97-AF65-F5344CB8AC3E}">
        <p14:creationId xmlns:p14="http://schemas.microsoft.com/office/powerpoint/2010/main" val="3428947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Siever</a:t>
            </a:r>
            <a:r>
              <a:rPr lang="en-GB" baseline="0" dirty="0"/>
              <a:t> and David (1991) developed their psychobiological model of personality disorders which identified a number of dimensions common to each of the personality disorders which they argued should be the targets for treatment, rather than treating the overall ‘personality disorder’ as a whole. Soloff (2000) further expanded on this idea. Some of these dimensions are being realised in the newer versions of DSM and </a:t>
            </a:r>
            <a:r>
              <a:rPr lang="en-GB" baseline="0" dirty="0" err="1"/>
              <a:t>ICD</a:t>
            </a:r>
            <a:r>
              <a:rPr lang="en-GB" baseline="0" dirty="0"/>
              <a:t>.</a:t>
            </a:r>
          </a:p>
          <a:p>
            <a:endParaRPr lang="en-GB" baseline="0" dirty="0"/>
          </a:p>
          <a:p>
            <a:r>
              <a:rPr lang="en-GB" baseline="0" dirty="0"/>
              <a:t>A Cochrane Review (2010) of medication for </a:t>
            </a:r>
            <a:r>
              <a:rPr lang="en-GB" baseline="0" dirty="0" err="1"/>
              <a:t>EUPD</a:t>
            </a:r>
            <a:r>
              <a:rPr lang="en-GB" baseline="0" dirty="0"/>
              <a:t> identified that some agents had a treatment effect against these specific dimensions of illness. Others argue that the review is based upon poor original trials which monitored patients for only a brief period. However, some overseas guidelines (specifically the </a:t>
            </a:r>
            <a:r>
              <a:rPr lang="en-GB" baseline="0" dirty="0" err="1"/>
              <a:t>APA</a:t>
            </a:r>
            <a:r>
              <a:rPr lang="en-GB" baseline="0" dirty="0"/>
              <a:t> guidelines in the USA) have used this data to inform their practice. There was no overall improvement in the severity of </a:t>
            </a:r>
            <a:r>
              <a:rPr lang="en-GB" baseline="0" dirty="0" err="1"/>
              <a:t>EUPD</a:t>
            </a:r>
            <a:r>
              <a:rPr lang="en-GB" baseline="0" dirty="0"/>
              <a:t> despite treatment of these symptoms.</a:t>
            </a:r>
          </a:p>
          <a:p>
            <a:endParaRPr lang="en-GB" baseline="0" dirty="0"/>
          </a:p>
          <a:p>
            <a:r>
              <a:rPr lang="en-GB" baseline="0" dirty="0"/>
              <a:t>There was evidence to suggest:</a:t>
            </a:r>
          </a:p>
          <a:p>
            <a:pPr marL="228600" indent="-228600">
              <a:buAutoNum type="arabicPeriod"/>
            </a:pPr>
            <a:r>
              <a:rPr lang="en-GB" baseline="0" dirty="0"/>
              <a:t>Mood stabilisers and some second generation antipsychotics were effective in treating mood instability</a:t>
            </a:r>
          </a:p>
          <a:p>
            <a:pPr marL="228600" indent="-228600">
              <a:buAutoNum type="arabicPeriod"/>
            </a:pPr>
            <a:r>
              <a:rPr lang="en-GB" baseline="0" dirty="0"/>
              <a:t>Some mood stabilisers helped with impulsivity (aripiprazole also improved impulsivity but worsened aggression)</a:t>
            </a:r>
          </a:p>
          <a:p>
            <a:pPr marL="228600" indent="-228600">
              <a:buAutoNum type="arabicPeriod"/>
            </a:pPr>
            <a:r>
              <a:rPr lang="en-GB" baseline="0" dirty="0"/>
              <a:t>Some second generation antipsychotics help with cognitive-perceptual disturbances</a:t>
            </a:r>
          </a:p>
          <a:p>
            <a:pPr marL="0" indent="0">
              <a:buNone/>
            </a:pPr>
            <a:endParaRPr lang="en-GB" baseline="0" dirty="0"/>
          </a:p>
          <a:p>
            <a:pPr marL="0" indent="0">
              <a:buNone/>
            </a:pPr>
            <a:r>
              <a:rPr lang="en-GB" baseline="0" dirty="0"/>
              <a:t>The two other main conclusions were:</a:t>
            </a:r>
          </a:p>
          <a:p>
            <a:pPr marL="228600" indent="-228600">
              <a:buAutoNum type="arabicPeriod"/>
            </a:pPr>
            <a:r>
              <a:rPr lang="en-GB" baseline="0" dirty="0"/>
              <a:t>There was no evidence for effective drug treatment of the core symptoms of chronic emptiness, feelings of abandonment or identity disturbance</a:t>
            </a:r>
          </a:p>
          <a:p>
            <a:pPr marL="228600" indent="-228600">
              <a:buAutoNum type="arabicPeriod"/>
            </a:pPr>
            <a:r>
              <a:rPr lang="en-GB" baseline="0" dirty="0"/>
              <a:t>There was no evidence to suggest the effectiveness of </a:t>
            </a:r>
            <a:r>
              <a:rPr lang="en-GB" baseline="0" dirty="0" err="1"/>
              <a:t>SSRIs</a:t>
            </a:r>
            <a:r>
              <a:rPr lang="en-GB" baseline="0" dirty="0"/>
              <a:t> on any dimension of the illness</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35</a:t>
            </a:fld>
            <a:endParaRPr lang="en-US" altLang="en-US"/>
          </a:p>
        </p:txBody>
      </p:sp>
    </p:spTree>
    <p:extLst>
      <p:ext uri="{BB962C8B-B14F-4D97-AF65-F5344CB8AC3E}">
        <p14:creationId xmlns:p14="http://schemas.microsoft.com/office/powerpoint/2010/main" val="1315575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Structured clinical management emerged originally as a control against psychotherapy in</a:t>
            </a:r>
            <a:r>
              <a:rPr lang="en-GB" baseline="0" dirty="0"/>
              <a:t> various studies into treatment of patients with personality disorders.</a:t>
            </a:r>
          </a:p>
          <a:p>
            <a:r>
              <a:rPr lang="en-GB" baseline="0" dirty="0"/>
              <a:t>Researchers found that </a:t>
            </a:r>
            <a:r>
              <a:rPr lang="en-GB" baseline="0" dirty="0" err="1"/>
              <a:t>SCM</a:t>
            </a:r>
            <a:r>
              <a:rPr lang="en-GB" baseline="0" dirty="0"/>
              <a:t> itself had a significant positive impact on patients. It was found to be as effective as </a:t>
            </a:r>
            <a:r>
              <a:rPr lang="en-GB" baseline="0" dirty="0" err="1"/>
              <a:t>MBT</a:t>
            </a:r>
            <a:r>
              <a:rPr lang="en-GB" baseline="0" dirty="0"/>
              <a:t> and </a:t>
            </a:r>
            <a:r>
              <a:rPr lang="en-GB" baseline="0" dirty="0" err="1"/>
              <a:t>DBT</a:t>
            </a:r>
            <a:r>
              <a:rPr lang="en-GB" baseline="0" dirty="0"/>
              <a:t> in addressing personality difficulties.</a:t>
            </a:r>
          </a:p>
          <a:p>
            <a:r>
              <a:rPr lang="en-GB" baseline="0" dirty="0"/>
              <a:t>The various facets of </a:t>
            </a:r>
            <a:r>
              <a:rPr lang="en-GB" baseline="0" dirty="0" err="1"/>
              <a:t>SCM</a:t>
            </a:r>
            <a:r>
              <a:rPr lang="en-GB" baseline="0" dirty="0"/>
              <a:t> may be familiar to you as ‘good clinical care’ provided by the </a:t>
            </a:r>
            <a:r>
              <a:rPr lang="en-GB" baseline="0" dirty="0" err="1"/>
              <a:t>CMHT</a:t>
            </a:r>
            <a:r>
              <a:rPr lang="en-GB" baseline="0" dirty="0"/>
              <a:t> in the optimal setting, but also includes a mixture of group and individual work specifically around some of the core symptom clusters of </a:t>
            </a:r>
            <a:r>
              <a:rPr lang="en-GB" baseline="0" dirty="0" err="1"/>
              <a:t>EUPD</a:t>
            </a:r>
            <a:r>
              <a:rPr lang="en-GB" baseline="0" dirty="0"/>
              <a:t>.</a:t>
            </a:r>
          </a:p>
          <a:p>
            <a:endParaRPr lang="en-GB" baseline="0" dirty="0"/>
          </a:p>
          <a:p>
            <a:r>
              <a:rPr lang="en-GB" baseline="0" dirty="0" err="1"/>
              <a:t>SCM</a:t>
            </a:r>
            <a:r>
              <a:rPr lang="en-GB" baseline="0" dirty="0"/>
              <a:t> broadly follows this structure, with three distinct phases.</a:t>
            </a:r>
          </a:p>
          <a:p>
            <a:r>
              <a:rPr lang="en-GB" baseline="0" dirty="0"/>
              <a:t>The main aims are to develop a therapeutic alliance between clinician and patient, as well as providing skills to manage with problem-solving, coping with relationships, managing emotions, as well as practical support in rationalising medications and stabilising substance misuse.</a:t>
            </a:r>
          </a:p>
          <a:p>
            <a:r>
              <a:rPr lang="en-GB" baseline="0" dirty="0" err="1"/>
              <a:t>SCM</a:t>
            </a:r>
            <a:r>
              <a:rPr lang="en-GB" baseline="0" dirty="0"/>
              <a:t> can last for long periods (2 years +) but has favourable outcomes.</a:t>
            </a:r>
          </a:p>
          <a:p>
            <a:r>
              <a:rPr lang="en-GB" baseline="0" dirty="0"/>
              <a:t>Patients will often be seen in a mixture of group and individual sessions and have weekly contact.</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36</a:t>
            </a:fld>
            <a:endParaRPr lang="en-US" altLang="en-US"/>
          </a:p>
        </p:txBody>
      </p:sp>
    </p:spTree>
    <p:extLst>
      <p:ext uri="{BB962C8B-B14F-4D97-AF65-F5344CB8AC3E}">
        <p14:creationId xmlns:p14="http://schemas.microsoft.com/office/powerpoint/2010/main" val="351736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various psychological models for how personality may form and what it looks like.</a:t>
            </a:r>
          </a:p>
          <a:p>
            <a:r>
              <a:rPr lang="en-GB" dirty="0"/>
              <a:t>These are simply different ways to conceptualise personality.</a:t>
            </a:r>
          </a:p>
          <a:p>
            <a:r>
              <a:rPr lang="en-GB" dirty="0"/>
              <a:t>One well-known concept is the dimensional 5-factor model which looks at traits belonging to particular dimensions of personality.</a:t>
            </a:r>
            <a:r>
              <a:rPr lang="en-GB" baseline="0" dirty="0"/>
              <a:t> People are thought to vary in their traits within these categories – which are Openness, Conscientiousness, Extraversion, Agreeableness and Neuroticism</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8</a:t>
            </a:fld>
            <a:endParaRPr lang="en-US" altLang="en-US"/>
          </a:p>
        </p:txBody>
      </p:sp>
    </p:spTree>
    <p:extLst>
      <p:ext uri="{BB962C8B-B14F-4D97-AF65-F5344CB8AC3E}">
        <p14:creationId xmlns:p14="http://schemas.microsoft.com/office/powerpoint/2010/main" val="3208111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37</a:t>
            </a:fld>
            <a:endParaRPr lang="en-US" altLang="en-US"/>
          </a:p>
        </p:txBody>
      </p:sp>
    </p:spTree>
    <p:extLst>
      <p:ext uri="{BB962C8B-B14F-4D97-AF65-F5344CB8AC3E}">
        <p14:creationId xmlns:p14="http://schemas.microsoft.com/office/powerpoint/2010/main" val="1239117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a:t>
            </a:r>
            <a:r>
              <a:rPr lang="en-GB" baseline="0" dirty="0"/>
              <a:t> D – Schizotypal personality </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41</a:t>
            </a:fld>
            <a:endParaRPr lang="en-US" altLang="en-US"/>
          </a:p>
        </p:txBody>
      </p:sp>
    </p:spTree>
    <p:extLst>
      <p:ext uri="{BB962C8B-B14F-4D97-AF65-F5344CB8AC3E}">
        <p14:creationId xmlns:p14="http://schemas.microsoft.com/office/powerpoint/2010/main" val="758757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a:t>
            </a:r>
            <a:r>
              <a:rPr lang="en-GB" sz="1200" kern="1200" dirty="0">
                <a:solidFill>
                  <a:schemeClr val="tx1"/>
                </a:solidFill>
                <a:latin typeface="+mn-lt"/>
                <a:ea typeface="+mn-ea"/>
                <a:cs typeface="+mn-cs"/>
              </a:rPr>
              <a:t>D 60-80%</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42</a:t>
            </a:fld>
            <a:endParaRPr lang="en-US" altLang="en-US"/>
          </a:p>
        </p:txBody>
      </p:sp>
    </p:spTree>
    <p:extLst>
      <p:ext uri="{BB962C8B-B14F-4D97-AF65-F5344CB8AC3E}">
        <p14:creationId xmlns:p14="http://schemas.microsoft.com/office/powerpoint/2010/main" val="2505346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a:t>
            </a:r>
            <a:r>
              <a:rPr lang="en-GB" sz="1200" kern="1200" dirty="0">
                <a:solidFill>
                  <a:schemeClr val="tx1"/>
                </a:solidFill>
                <a:latin typeface="+mn-lt"/>
                <a:ea typeface="+mn-ea"/>
                <a:cs typeface="+mn-cs"/>
              </a:rPr>
              <a:t>E- Schizoid</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43</a:t>
            </a:fld>
            <a:endParaRPr lang="en-US" altLang="en-US"/>
          </a:p>
        </p:txBody>
      </p:sp>
    </p:spTree>
    <p:extLst>
      <p:ext uri="{BB962C8B-B14F-4D97-AF65-F5344CB8AC3E}">
        <p14:creationId xmlns:p14="http://schemas.microsoft.com/office/powerpoint/2010/main" val="1624330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a:t>
            </a:r>
            <a:r>
              <a:rPr lang="en-GB" sz="1200" kern="1200" dirty="0">
                <a:solidFill>
                  <a:schemeClr val="tx1"/>
                </a:solidFill>
                <a:latin typeface="+mn-lt"/>
                <a:ea typeface="+mn-ea"/>
                <a:cs typeface="+mn-cs"/>
              </a:rPr>
              <a:t>D- Structured </a:t>
            </a:r>
            <a:r>
              <a:rPr lang="en-GB" sz="1200" kern="1200">
                <a:solidFill>
                  <a:schemeClr val="tx1"/>
                </a:solidFill>
                <a:latin typeface="+mn-lt"/>
                <a:ea typeface="+mn-ea"/>
                <a:cs typeface="+mn-cs"/>
              </a:rPr>
              <a:t>clinical management</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44</a:t>
            </a:fld>
            <a:endParaRPr lang="en-US" altLang="en-US"/>
          </a:p>
        </p:txBody>
      </p:sp>
    </p:spTree>
    <p:extLst>
      <p:ext uri="{BB962C8B-B14F-4D97-AF65-F5344CB8AC3E}">
        <p14:creationId xmlns:p14="http://schemas.microsoft.com/office/powerpoint/2010/main" val="137922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Studies have shown some links between genetics and personality, however the studies have been unable to reliably</a:t>
            </a:r>
            <a:r>
              <a:rPr lang="en-GB" baseline="0" dirty="0"/>
              <a:t> and categorically explain all the behaviours, traits, </a:t>
            </a:r>
            <a:r>
              <a:rPr lang="en-GB" baseline="0" dirty="0" err="1"/>
              <a:t>etc</a:t>
            </a:r>
            <a:r>
              <a:rPr lang="en-GB" baseline="0" dirty="0"/>
              <a:t> associated with particular personalities. They may explain only some of the variance.</a:t>
            </a:r>
          </a:p>
          <a:p>
            <a:endParaRPr lang="en-GB" baseline="0" dirty="0"/>
          </a:p>
          <a:p>
            <a:r>
              <a:rPr lang="en-GB" baseline="0" dirty="0"/>
              <a:t>The reality is there is likely a complex relationship between someone’s genetics, their social and familial environment, and their overall personality, or how this expresses itself.</a:t>
            </a:r>
          </a:p>
          <a:p>
            <a:endParaRPr lang="en-GB" baseline="0" dirty="0"/>
          </a:p>
          <a:p>
            <a:r>
              <a:rPr lang="en-GB" baseline="0" dirty="0"/>
              <a:t>For example, a study into </a:t>
            </a:r>
            <a:r>
              <a:rPr lang="en-GB" baseline="0" dirty="0" err="1"/>
              <a:t>MAOI</a:t>
            </a:r>
            <a:r>
              <a:rPr lang="en-GB" baseline="0" dirty="0"/>
              <a:t> transporter genotype failed to predict actioned antisocial behaviour in a large study. However, when social factors (particularly childhood maltreatment) was taken into consideration, those with this gene polymorphism were more likely to act in an antisocial manner than those who didn’t. </a:t>
            </a:r>
          </a:p>
          <a:p>
            <a:endParaRPr lang="en-GB" baseline="0" dirty="0"/>
          </a:p>
          <a:p>
            <a:r>
              <a:rPr lang="en-GB" baseline="0" dirty="0"/>
              <a:t>It’s also likely that networks of genes, rather than individual genes themselves are responsible for how the brain produces emotions and behaviours; and subsequent effects of the environment on the genes produces the personality displayed.</a:t>
            </a:r>
          </a:p>
          <a:p>
            <a:endParaRPr lang="en-GB" baseline="0" dirty="0"/>
          </a:p>
          <a:p>
            <a:r>
              <a:rPr lang="en-GB" baseline="0" dirty="0"/>
              <a:t>Interestingly, this can help us conceptualise personality disorder. People who may have a genetic predisposition and/or have significant environmental factors may go on to develop personality disorder.</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9</a:t>
            </a:fld>
            <a:endParaRPr lang="en-US" altLang="en-US"/>
          </a:p>
        </p:txBody>
      </p:sp>
    </p:spTree>
    <p:extLst>
      <p:ext uri="{BB962C8B-B14F-4D97-AF65-F5344CB8AC3E}">
        <p14:creationId xmlns:p14="http://schemas.microsoft.com/office/powerpoint/2010/main" val="314861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Personality</a:t>
            </a:r>
            <a:r>
              <a:rPr lang="en-GB" baseline="0" dirty="0"/>
              <a:t> is disordered when the person’s personality has developed in such a way as to present with harmful behaviour patterns, disturbed psychological functioning and impaired ability to relate to others.</a:t>
            </a:r>
          </a:p>
          <a:p>
            <a:endParaRPr lang="en-GB" baseline="0" dirty="0"/>
          </a:p>
          <a:p>
            <a:r>
              <a:rPr lang="en-GB" baseline="0" dirty="0"/>
              <a:t>The </a:t>
            </a:r>
            <a:r>
              <a:rPr lang="en-GB" baseline="0" dirty="0" err="1"/>
              <a:t>ICD</a:t>
            </a:r>
            <a:r>
              <a:rPr lang="en-GB" baseline="0" dirty="0"/>
              <a:t> description for personality disorder is described here.</a:t>
            </a:r>
          </a:p>
          <a:p>
            <a:r>
              <a:rPr lang="en-GB" baseline="0" dirty="0"/>
              <a:t>The updated DSM V description for personality disorder is described here.</a:t>
            </a:r>
          </a:p>
          <a:p>
            <a:endParaRPr lang="en-GB" baseline="0" dirty="0"/>
          </a:p>
          <a:p>
            <a:r>
              <a:rPr lang="en-GB" baseline="0" dirty="0"/>
              <a:t>Both require, for a diagnosis of personality disorder, for the behaviour patterns to be stable across time and situations.</a:t>
            </a:r>
          </a:p>
          <a:p>
            <a:endParaRPr lang="en-GB" baseline="0" dirty="0"/>
          </a:p>
          <a:p>
            <a:r>
              <a:rPr lang="en-GB" baseline="0" dirty="0"/>
              <a:t>Both require the behaviour/functioning not to be better understood as normative for the individual’s developmental stage or socio-cultural environment, and not be better explained solely due to the physiological effects of a substance or other mental disorder or physical condition.</a:t>
            </a:r>
          </a:p>
          <a:p>
            <a:endParaRPr lang="en-GB" baseline="0" dirty="0"/>
          </a:p>
          <a:p>
            <a:r>
              <a:rPr lang="en-GB" baseline="0" dirty="0"/>
              <a:t>Once someone has fulfilled these essential criteria (which are static for all personality disorders) one can then begin to diagnose into a particular classification of personality disorder.</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11</a:t>
            </a:fld>
            <a:endParaRPr lang="en-US" altLang="en-US"/>
          </a:p>
        </p:txBody>
      </p:sp>
    </p:spTree>
    <p:extLst>
      <p:ext uri="{BB962C8B-B14F-4D97-AF65-F5344CB8AC3E}">
        <p14:creationId xmlns:p14="http://schemas.microsoft.com/office/powerpoint/2010/main" val="1979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Both DSM and </a:t>
            </a:r>
            <a:r>
              <a:rPr lang="en-GB" baseline="0" dirty="0" err="1"/>
              <a:t>ICD</a:t>
            </a:r>
            <a:r>
              <a:rPr lang="en-GB" baseline="0" dirty="0"/>
              <a:t> have commonalities between their diagnostic classifications of personality disorders.</a:t>
            </a:r>
          </a:p>
          <a:p>
            <a:r>
              <a:rPr lang="en-GB" baseline="0" dirty="0"/>
              <a:t>The key differences are:</a:t>
            </a:r>
          </a:p>
          <a:p>
            <a:pPr marL="228600" indent="-228600">
              <a:buAutoNum type="arabicPeriod"/>
            </a:pPr>
            <a:r>
              <a:rPr lang="en-GB" baseline="0" dirty="0"/>
              <a:t>Schizotypal disorder is part of the F20 schizophreniform illnesses in ICD-10 rather than being a personality disorder. </a:t>
            </a:r>
          </a:p>
          <a:p>
            <a:pPr marL="228600" indent="-228600">
              <a:buAutoNum type="arabicPeriod"/>
            </a:pPr>
            <a:r>
              <a:rPr lang="en-GB" baseline="0" dirty="0"/>
              <a:t>Narcissistic </a:t>
            </a:r>
            <a:r>
              <a:rPr lang="en-GB" baseline="0" dirty="0" err="1"/>
              <a:t>PD</a:t>
            </a:r>
            <a:r>
              <a:rPr lang="en-GB" baseline="0" dirty="0"/>
              <a:t> is classified as ‘other’ rather than having its own code</a:t>
            </a:r>
          </a:p>
          <a:p>
            <a:pPr marL="228600" indent="-228600">
              <a:buAutoNum type="arabicPeriod"/>
            </a:pPr>
            <a:r>
              <a:rPr lang="en-GB" baseline="0" dirty="0"/>
              <a:t>There are subtle differences in name such as dissocial vs antisocial, etc.</a:t>
            </a:r>
          </a:p>
          <a:p>
            <a:pPr marL="228600" indent="-228600">
              <a:buAutoNum type="arabicPeriod"/>
            </a:pPr>
            <a:endParaRPr lang="en-GB" baseline="0" dirty="0"/>
          </a:p>
          <a:p>
            <a:pPr marL="0" indent="0">
              <a:buNone/>
            </a:pPr>
            <a:r>
              <a:rPr lang="en-GB" baseline="0" dirty="0"/>
              <a:t>There is low discriminant validity between the personality disorder diagnoses</a:t>
            </a:r>
          </a:p>
          <a:p>
            <a:pPr marL="0" indent="0">
              <a:buNone/>
            </a:pPr>
            <a:r>
              <a:rPr lang="en-GB" baseline="0" dirty="0"/>
              <a:t>That means that the criteria struggle to differentiate between the different diagnoses.</a:t>
            </a:r>
          </a:p>
          <a:p>
            <a:pPr marL="0" indent="0">
              <a:buNone/>
            </a:pPr>
            <a:r>
              <a:rPr lang="en-GB" baseline="0" dirty="0"/>
              <a:t>It is the rule, rather than the exception, that multiple diagnoses will be made.</a:t>
            </a:r>
          </a:p>
          <a:p>
            <a:pPr marL="228600" indent="-228600">
              <a:buAutoNum type="arabicPeriod"/>
            </a:pPr>
            <a:endParaRPr lang="en-GB" baseline="0" dirty="0"/>
          </a:p>
          <a:p>
            <a:pPr marL="0" indent="0">
              <a:buNone/>
            </a:pPr>
            <a:r>
              <a:rPr lang="en-GB" baseline="0" dirty="0"/>
              <a:t>As a matter of interest, DSM includes in its appendix a radical new way of looking at personality disorders using a hybrid model which would categorise 6 major personality types and focus on degree of impairment in functioning. This has been added to DSM-V to guide researchers in gathering more information.</a:t>
            </a:r>
          </a:p>
          <a:p>
            <a:pPr marL="0" indent="0">
              <a:buNone/>
            </a:pPr>
            <a:endParaRPr lang="en-GB" baseline="0" dirty="0"/>
          </a:p>
          <a:p>
            <a:pPr marL="0" indent="0">
              <a:buNone/>
            </a:pPr>
            <a:r>
              <a:rPr lang="en-GB" baseline="0" dirty="0"/>
              <a:t>ICD-11 may follow a similar pattern including 6 personality domain traits (negative affectivity, detachment, </a:t>
            </a:r>
            <a:r>
              <a:rPr lang="en-GB" baseline="0" dirty="0" err="1"/>
              <a:t>dissociality</a:t>
            </a:r>
            <a:r>
              <a:rPr lang="en-GB" baseline="0" dirty="0"/>
              <a:t>, disinhibition, </a:t>
            </a:r>
            <a:r>
              <a:rPr lang="en-GB" baseline="0" dirty="0" err="1"/>
              <a:t>anankastia</a:t>
            </a:r>
            <a:r>
              <a:rPr lang="en-GB" baseline="0" dirty="0"/>
              <a:t> and borderline pattern) with an additional specifier for degree of severity (personality difficulty, mild </a:t>
            </a:r>
            <a:r>
              <a:rPr lang="en-GB" baseline="0" dirty="0" err="1"/>
              <a:t>PD</a:t>
            </a:r>
            <a:r>
              <a:rPr lang="en-GB" baseline="0" dirty="0"/>
              <a:t>, moderate </a:t>
            </a:r>
            <a:r>
              <a:rPr lang="en-GB" baseline="0" dirty="0" err="1"/>
              <a:t>PD</a:t>
            </a:r>
            <a:r>
              <a:rPr lang="en-GB" baseline="0" dirty="0"/>
              <a:t>, severe </a:t>
            </a:r>
            <a:r>
              <a:rPr lang="en-GB" baseline="0" dirty="0" err="1"/>
              <a:t>PD</a:t>
            </a:r>
            <a:r>
              <a:rPr lang="en-GB" baseline="0" dirty="0"/>
              <a:t>, severity unspecified)</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12</a:t>
            </a:fld>
            <a:endParaRPr lang="en-US" altLang="en-US"/>
          </a:p>
        </p:txBody>
      </p:sp>
    </p:spTree>
    <p:extLst>
      <p:ext uri="{BB962C8B-B14F-4D97-AF65-F5344CB8AC3E}">
        <p14:creationId xmlns:p14="http://schemas.microsoft.com/office/powerpoint/2010/main" val="78449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DSM-III introduced the concept of grouping personality disorders into clusters – A, B and C</a:t>
            </a:r>
          </a:p>
          <a:p>
            <a:r>
              <a:rPr lang="en-GB" baseline="0" dirty="0"/>
              <a:t>The clusters are grossly based on characteristics of the personality disorders.</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13</a:t>
            </a:fld>
            <a:endParaRPr lang="en-US" altLang="en-US"/>
          </a:p>
        </p:txBody>
      </p:sp>
    </p:spTree>
    <p:extLst>
      <p:ext uri="{BB962C8B-B14F-4D97-AF65-F5344CB8AC3E}">
        <p14:creationId xmlns:p14="http://schemas.microsoft.com/office/powerpoint/2010/main" val="370189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Cluster A personality disorders are characterised by odd, eccentric beliefs, behaviours and mannerisms.</a:t>
            </a:r>
          </a:p>
          <a:p>
            <a:r>
              <a:rPr lang="en-GB" baseline="0" dirty="0"/>
              <a:t>They are people who tend to be very suspicious and paranoid. They are often unable to form and maintain close relationships either due to their paranoid beliefs, or because of a general disinterest in such relationships.</a:t>
            </a:r>
          </a:p>
          <a:p>
            <a:r>
              <a:rPr lang="en-GB" baseline="0" dirty="0"/>
              <a:t>They may experience perceptual disturbances but these are distinguishable from true psychotic phenomena.</a:t>
            </a:r>
          </a:p>
          <a:p>
            <a:endParaRPr lang="en-GB" baseline="0" dirty="0"/>
          </a:p>
          <a:p>
            <a:r>
              <a:rPr lang="en-GB" baseline="0" dirty="0"/>
              <a:t>Please note that schizotypal disorder is considered by </a:t>
            </a:r>
            <a:r>
              <a:rPr lang="en-GB" baseline="0" dirty="0" err="1"/>
              <a:t>ICD</a:t>
            </a:r>
            <a:r>
              <a:rPr lang="en-GB" baseline="0" dirty="0"/>
              <a:t> to be a schizophrenic-like illness, rather than a personality disorder. </a:t>
            </a:r>
          </a:p>
          <a:p>
            <a:r>
              <a:rPr lang="en-GB" baseline="0" dirty="0"/>
              <a:t>There is evidence to suggest people with schizotypal may progress to schizophrenia and other psychotic disorders.</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14</a:t>
            </a:fld>
            <a:endParaRPr lang="en-US" altLang="en-US"/>
          </a:p>
        </p:txBody>
      </p:sp>
    </p:spTree>
    <p:extLst>
      <p:ext uri="{BB962C8B-B14F-4D97-AF65-F5344CB8AC3E}">
        <p14:creationId xmlns:p14="http://schemas.microsoft.com/office/powerpoint/2010/main" val="13973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Cluster B personality disorders are characterised by dramatic, overly emotional or unpredictable behaviour.</a:t>
            </a:r>
          </a:p>
          <a:p>
            <a:r>
              <a:rPr lang="en-GB" baseline="0" dirty="0"/>
              <a:t>People may have extreme difficulties in relating to others and may be exploitative of others in relationships.</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15</a:t>
            </a:fld>
            <a:endParaRPr lang="en-US" altLang="en-US"/>
          </a:p>
        </p:txBody>
      </p:sp>
    </p:spTree>
    <p:extLst>
      <p:ext uri="{BB962C8B-B14F-4D97-AF65-F5344CB8AC3E}">
        <p14:creationId xmlns:p14="http://schemas.microsoft.com/office/powerpoint/2010/main" val="290380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TextBox 1"/>
          <p:cNvSpPr txBox="1">
            <a:spLocks noChangeArrowheads="1"/>
          </p:cNvSpPr>
          <p:nvPr/>
        </p:nvSpPr>
        <p:spPr bwMode="auto">
          <a:xfrm>
            <a:off x="384175" y="1393607"/>
            <a:ext cx="81429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3600" b="1">
                <a:solidFill>
                  <a:srgbClr val="A00054"/>
                </a:solidFill>
              </a:rPr>
              <a:t>MRCPsych General </a:t>
            </a:r>
            <a:r>
              <a:rPr lang="en-GB" altLang="en-US" sz="3600" b="1" dirty="0">
                <a:solidFill>
                  <a:srgbClr val="A00054"/>
                </a:solidFill>
              </a:rPr>
              <a:t>Adult Module</a:t>
            </a:r>
          </a:p>
        </p:txBody>
      </p:sp>
      <p:sp>
        <p:nvSpPr>
          <p:cNvPr id="2" name="TextBox 1"/>
          <p:cNvSpPr txBox="1"/>
          <p:nvPr/>
        </p:nvSpPr>
        <p:spPr>
          <a:xfrm>
            <a:off x="725714" y="3551833"/>
            <a:ext cx="7613424" cy="646331"/>
          </a:xfrm>
          <a:prstGeom prst="rect">
            <a:avLst/>
          </a:prstGeom>
          <a:noFill/>
        </p:spPr>
        <p:txBody>
          <a:bodyPr wrap="square" rtlCol="0">
            <a:spAutoFit/>
          </a:bodyPr>
          <a:lstStyle/>
          <a:p>
            <a:pPr algn="ctr"/>
            <a:r>
              <a:rPr lang="en-GB" sz="3600" b="1" dirty="0">
                <a:solidFill>
                  <a:srgbClr val="A00054"/>
                </a:solidFill>
              </a:rPr>
              <a:t>Personality Disorders</a:t>
            </a:r>
            <a:endParaRPr lang="en-US" b="1" dirty="0">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2682876"/>
            <a:ext cx="7772400" cy="679449"/>
          </a:xfrm>
        </p:spPr>
        <p:txBody>
          <a:bodyPr/>
          <a:lstStyle/>
          <a:p>
            <a:pPr algn="ctr"/>
            <a:r>
              <a:rPr lang="en-GB" dirty="0"/>
              <a:t>What is ‘personality </a:t>
            </a:r>
            <a:r>
              <a:rPr lang="en-GB" u="sng" dirty="0"/>
              <a:t>disorder</a:t>
            </a:r>
            <a:r>
              <a:rPr lang="en-GB" dirty="0"/>
              <a:t>’?</a:t>
            </a:r>
          </a:p>
        </p:txBody>
      </p:sp>
    </p:spTree>
    <p:extLst>
      <p:ext uri="{BB962C8B-B14F-4D97-AF65-F5344CB8AC3E}">
        <p14:creationId xmlns:p14="http://schemas.microsoft.com/office/powerpoint/2010/main" val="1867491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7443"/>
            <a:ext cx="7772400" cy="679449"/>
          </a:xfrm>
        </p:spPr>
        <p:txBody>
          <a:bodyPr/>
          <a:lstStyle/>
          <a:p>
            <a:r>
              <a:rPr lang="en-GB" sz="2800" dirty="0"/>
              <a:t>What is personality disorder</a:t>
            </a:r>
          </a:p>
        </p:txBody>
      </p:sp>
      <p:sp>
        <p:nvSpPr>
          <p:cNvPr id="6" name="TextBox 5"/>
          <p:cNvSpPr txBox="1"/>
          <p:nvPr/>
        </p:nvSpPr>
        <p:spPr>
          <a:xfrm>
            <a:off x="457200" y="1162300"/>
            <a:ext cx="8416990" cy="646331"/>
          </a:xfrm>
          <a:prstGeom prst="rect">
            <a:avLst/>
          </a:prstGeom>
          <a:noFill/>
        </p:spPr>
        <p:txBody>
          <a:bodyPr wrap="square" rtlCol="0">
            <a:spAutoFit/>
          </a:bodyPr>
          <a:lstStyle/>
          <a:p>
            <a:pPr marL="285750" indent="-285750">
              <a:buFont typeface="Wingdings" panose="05000000000000000000" pitchFamily="2" charset="2"/>
              <a:buChar char="§"/>
            </a:pPr>
            <a:r>
              <a:rPr lang="en-GB" dirty="0"/>
              <a:t>When personality develops in such a way as to be harmful or distressing to themselves and/or others and interferes with daily functioning</a:t>
            </a:r>
          </a:p>
        </p:txBody>
      </p:sp>
      <p:grpSp>
        <p:nvGrpSpPr>
          <p:cNvPr id="7" name="Group 6"/>
          <p:cNvGrpSpPr/>
          <p:nvPr/>
        </p:nvGrpSpPr>
        <p:grpSpPr>
          <a:xfrm>
            <a:off x="371856" y="1974533"/>
            <a:ext cx="5407152" cy="3997035"/>
            <a:chOff x="5725886" y="1419224"/>
            <a:chExt cx="3004457" cy="4555201"/>
          </a:xfrm>
        </p:grpSpPr>
        <p:sp>
          <p:nvSpPr>
            <p:cNvPr id="8" name="Round Diagonal Corner Rectangle 7"/>
            <p:cNvSpPr/>
            <p:nvPr/>
          </p:nvSpPr>
          <p:spPr>
            <a:xfrm>
              <a:off x="5725886" y="1419224"/>
              <a:ext cx="3004457" cy="455520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9" name="Text Placeholder 3"/>
            <p:cNvSpPr txBox="1">
              <a:spLocks/>
            </p:cNvSpPr>
            <p:nvPr/>
          </p:nvSpPr>
          <p:spPr>
            <a:xfrm>
              <a:off x="5725886" y="1419225"/>
              <a:ext cx="30044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ICD10 Description</a:t>
              </a:r>
            </a:p>
            <a:p>
              <a:pPr marL="0" indent="0">
                <a:buNone/>
              </a:pPr>
              <a:r>
                <a:rPr lang="en-US" sz="1400" dirty="0">
                  <a:latin typeface="Arial Narrow" panose="020B0606020202030204" pitchFamily="34" charset="0"/>
                </a:rPr>
                <a:t>Deeply engrained and </a:t>
              </a:r>
              <a:r>
                <a:rPr lang="en-US" sz="1400" b="1" dirty="0">
                  <a:latin typeface="Arial Narrow" panose="020B0606020202030204" pitchFamily="34" charset="0"/>
                </a:rPr>
                <a:t>enduring behavior patterns</a:t>
              </a:r>
              <a:r>
                <a:rPr lang="en-US" sz="1400" dirty="0">
                  <a:latin typeface="Arial Narrow" panose="020B0606020202030204" pitchFamily="34" charset="0"/>
                </a:rPr>
                <a:t>, manifesting as </a:t>
              </a:r>
              <a:r>
                <a:rPr lang="en-US" sz="1400" b="1" dirty="0">
                  <a:latin typeface="Arial Narrow" panose="020B0606020202030204" pitchFamily="34" charset="0"/>
                </a:rPr>
                <a:t>inflexible responses</a:t>
              </a:r>
              <a:r>
                <a:rPr lang="en-US" sz="1400" dirty="0">
                  <a:latin typeface="Arial Narrow" panose="020B0606020202030204" pitchFamily="34" charset="0"/>
                </a:rPr>
                <a:t> to a broad range of </a:t>
              </a:r>
              <a:r>
                <a:rPr lang="en-US" sz="1400" b="1" dirty="0">
                  <a:latin typeface="Arial Narrow" panose="020B0606020202030204" pitchFamily="34" charset="0"/>
                </a:rPr>
                <a:t>personal</a:t>
              </a:r>
              <a:r>
                <a:rPr lang="en-US" sz="1400" dirty="0">
                  <a:latin typeface="Arial Narrow" panose="020B0606020202030204" pitchFamily="34" charset="0"/>
                </a:rPr>
                <a:t> and </a:t>
              </a:r>
              <a:r>
                <a:rPr lang="en-US" sz="1400" b="1" dirty="0">
                  <a:latin typeface="Arial Narrow" panose="020B0606020202030204" pitchFamily="34" charset="0"/>
                </a:rPr>
                <a:t>social situations</a:t>
              </a:r>
              <a:r>
                <a:rPr lang="en-US" sz="1400" dirty="0">
                  <a:latin typeface="Arial Narrow" panose="020B0606020202030204" pitchFamily="34" charset="0"/>
                </a:rPr>
                <a:t>.</a:t>
              </a:r>
            </a:p>
            <a:p>
              <a:pPr marL="0" indent="0">
                <a:buNone/>
              </a:pPr>
              <a:endParaRPr lang="en-US" sz="1400" dirty="0">
                <a:latin typeface="Arial Narrow" panose="020B0606020202030204" pitchFamily="34" charset="0"/>
              </a:endParaRPr>
            </a:p>
            <a:p>
              <a:pPr marL="0" indent="0">
                <a:buNone/>
              </a:pPr>
              <a:r>
                <a:rPr lang="en-US" sz="1400" dirty="0">
                  <a:latin typeface="Arial Narrow" panose="020B0606020202030204" pitchFamily="34" charset="0"/>
                </a:rPr>
                <a:t>They represent </a:t>
              </a:r>
              <a:r>
                <a:rPr lang="en-US" sz="1400" b="1" dirty="0">
                  <a:latin typeface="Arial Narrow" panose="020B0606020202030204" pitchFamily="34" charset="0"/>
                </a:rPr>
                <a:t>extreme</a:t>
              </a:r>
              <a:r>
                <a:rPr lang="en-US" sz="1400" dirty="0">
                  <a:latin typeface="Arial Narrow" panose="020B0606020202030204" pitchFamily="34" charset="0"/>
                </a:rPr>
                <a:t> or </a:t>
              </a:r>
              <a:r>
                <a:rPr lang="en-US" sz="1400" b="1" dirty="0">
                  <a:latin typeface="Arial Narrow" panose="020B0606020202030204" pitchFamily="34" charset="0"/>
                </a:rPr>
                <a:t>significant deviations </a:t>
              </a:r>
              <a:r>
                <a:rPr lang="en-US" sz="1400" dirty="0">
                  <a:latin typeface="Arial Narrow" panose="020B0606020202030204" pitchFamily="34" charset="0"/>
                </a:rPr>
                <a:t>from the way in which the average individual in a given culture </a:t>
              </a:r>
              <a:r>
                <a:rPr lang="en-US" sz="1400" b="1" dirty="0">
                  <a:latin typeface="Arial Narrow" panose="020B0606020202030204" pitchFamily="34" charset="0"/>
                </a:rPr>
                <a:t>perceives</a:t>
              </a:r>
              <a:r>
                <a:rPr lang="en-US" sz="1400" dirty="0">
                  <a:latin typeface="Arial Narrow" panose="020B0606020202030204" pitchFamily="34" charset="0"/>
                </a:rPr>
                <a:t>, </a:t>
              </a:r>
              <a:r>
                <a:rPr lang="en-US" sz="1400" b="1" dirty="0">
                  <a:latin typeface="Arial Narrow" panose="020B0606020202030204" pitchFamily="34" charset="0"/>
                </a:rPr>
                <a:t>thinks</a:t>
              </a:r>
              <a:r>
                <a:rPr lang="en-US" sz="1400" dirty="0">
                  <a:latin typeface="Arial Narrow" panose="020B0606020202030204" pitchFamily="34" charset="0"/>
                </a:rPr>
                <a:t>, </a:t>
              </a:r>
              <a:r>
                <a:rPr lang="en-US" sz="1400" b="1" dirty="0">
                  <a:latin typeface="Arial Narrow" panose="020B0606020202030204" pitchFamily="34" charset="0"/>
                </a:rPr>
                <a:t>feels</a:t>
              </a:r>
              <a:r>
                <a:rPr lang="en-US" sz="1400" dirty="0">
                  <a:latin typeface="Arial Narrow" panose="020B0606020202030204" pitchFamily="34" charset="0"/>
                </a:rPr>
                <a:t> and, particularly, </a:t>
              </a:r>
              <a:r>
                <a:rPr lang="en-US" sz="1400" b="1" dirty="0">
                  <a:latin typeface="Arial Narrow" panose="020B0606020202030204" pitchFamily="34" charset="0"/>
                </a:rPr>
                <a:t>relates to others</a:t>
              </a:r>
              <a:r>
                <a:rPr lang="en-US" sz="1400" dirty="0">
                  <a:latin typeface="Arial Narrow" panose="020B0606020202030204" pitchFamily="34" charset="0"/>
                </a:rPr>
                <a:t>.</a:t>
              </a:r>
            </a:p>
            <a:p>
              <a:pPr marL="0" indent="0">
                <a:buNone/>
              </a:pPr>
              <a:endParaRPr lang="en-US" sz="1400" dirty="0">
                <a:latin typeface="Arial Narrow" panose="020B0606020202030204" pitchFamily="34" charset="0"/>
              </a:endParaRPr>
            </a:p>
            <a:p>
              <a:pPr marL="0" indent="0">
                <a:buNone/>
              </a:pPr>
              <a:r>
                <a:rPr lang="en-US" sz="1400" dirty="0">
                  <a:latin typeface="Arial Narrow" panose="020B0606020202030204" pitchFamily="34" charset="0"/>
                </a:rPr>
                <a:t>Such behavior patterns tend to be stable and to </a:t>
              </a:r>
              <a:r>
                <a:rPr lang="en-US" sz="1400" b="1" dirty="0">
                  <a:latin typeface="Arial Narrow" panose="020B0606020202030204" pitchFamily="34" charset="0"/>
                </a:rPr>
                <a:t>encompass multiple domains</a:t>
              </a:r>
              <a:r>
                <a:rPr lang="en-US" sz="1400" dirty="0">
                  <a:latin typeface="Arial Narrow" panose="020B0606020202030204" pitchFamily="34" charset="0"/>
                </a:rPr>
                <a:t> of </a:t>
              </a:r>
              <a:r>
                <a:rPr lang="en-US" sz="1400" b="1" dirty="0">
                  <a:latin typeface="Arial Narrow" panose="020B0606020202030204" pitchFamily="34" charset="0"/>
                </a:rPr>
                <a:t>behavior</a:t>
              </a:r>
              <a:r>
                <a:rPr lang="en-US" sz="1400" dirty="0">
                  <a:latin typeface="Arial Narrow" panose="020B0606020202030204" pitchFamily="34" charset="0"/>
                </a:rPr>
                <a:t> and </a:t>
              </a:r>
              <a:r>
                <a:rPr lang="en-US" sz="1400" b="1" dirty="0">
                  <a:latin typeface="Arial Narrow" panose="020B0606020202030204" pitchFamily="34" charset="0"/>
                </a:rPr>
                <a:t>psychological</a:t>
              </a:r>
              <a:r>
                <a:rPr lang="en-US" sz="1400" dirty="0">
                  <a:latin typeface="Arial Narrow" panose="020B0606020202030204" pitchFamily="34" charset="0"/>
                </a:rPr>
                <a:t> functioning. </a:t>
              </a:r>
            </a:p>
            <a:p>
              <a:pPr marL="0" indent="0">
                <a:buNone/>
              </a:pPr>
              <a:endParaRPr lang="en-US" sz="1400" dirty="0">
                <a:latin typeface="Arial Narrow" panose="020B0606020202030204" pitchFamily="34" charset="0"/>
              </a:endParaRPr>
            </a:p>
            <a:p>
              <a:pPr marL="0" indent="0">
                <a:buNone/>
              </a:pPr>
              <a:r>
                <a:rPr lang="en-US" sz="1400" dirty="0">
                  <a:latin typeface="Arial Narrow" panose="020B0606020202030204" pitchFamily="34" charset="0"/>
                </a:rPr>
                <a:t>They are frequently, but not always associated with various degrees of </a:t>
              </a:r>
              <a:r>
                <a:rPr lang="en-US" sz="1400" b="1" dirty="0">
                  <a:latin typeface="Arial Narrow" panose="020B0606020202030204" pitchFamily="34" charset="0"/>
                </a:rPr>
                <a:t>subjective distress </a:t>
              </a:r>
              <a:r>
                <a:rPr lang="en-US" sz="1400" dirty="0">
                  <a:latin typeface="Arial Narrow" panose="020B0606020202030204" pitchFamily="34" charset="0"/>
                </a:rPr>
                <a:t>and </a:t>
              </a:r>
              <a:r>
                <a:rPr lang="en-US" sz="1400" b="1" dirty="0">
                  <a:latin typeface="Arial Narrow" panose="020B0606020202030204" pitchFamily="34" charset="0"/>
                </a:rPr>
                <a:t>problems of social performance</a:t>
              </a:r>
              <a:r>
                <a:rPr lang="en-US" sz="1400" dirty="0">
                  <a:latin typeface="Arial Narrow" panose="020B0606020202030204" pitchFamily="34" charset="0"/>
                </a:rPr>
                <a:t>.</a:t>
              </a:r>
            </a:p>
            <a:p>
              <a:pPr marL="0" indent="0">
                <a:buNone/>
              </a:pPr>
              <a:endParaRPr lang="en-US" sz="1400" dirty="0">
                <a:latin typeface="Arial Narrow" panose="020B0606020202030204" pitchFamily="34" charset="0"/>
              </a:endParaRPr>
            </a:p>
            <a:p>
              <a:pPr marL="0" indent="0">
                <a:buNone/>
              </a:pPr>
              <a:r>
                <a:rPr lang="en-US" sz="1400" dirty="0">
                  <a:latin typeface="Arial Narrow" panose="020B0606020202030204" pitchFamily="34" charset="0"/>
                </a:rPr>
                <a:t>They usually manifest since childhood or adolescence and continue throughout adulthood.</a:t>
              </a:r>
            </a:p>
            <a:p>
              <a:pPr marL="0" indent="0" algn="ctr">
                <a:buNone/>
              </a:pPr>
              <a:endParaRPr lang="en-US" sz="1600" dirty="0">
                <a:latin typeface="Arial Narrow" panose="020B0606020202030204" pitchFamily="34" charset="0"/>
              </a:endParaRPr>
            </a:p>
          </p:txBody>
        </p:sp>
      </p:grpSp>
      <p:sp>
        <p:nvSpPr>
          <p:cNvPr id="10" name="TextBox 9"/>
          <p:cNvSpPr txBox="1"/>
          <p:nvPr/>
        </p:nvSpPr>
        <p:spPr>
          <a:xfrm>
            <a:off x="160020" y="6396335"/>
            <a:ext cx="7646670" cy="338554"/>
          </a:xfrm>
          <a:prstGeom prst="rect">
            <a:avLst/>
          </a:prstGeom>
          <a:noFill/>
        </p:spPr>
        <p:txBody>
          <a:bodyPr wrap="square" rtlCol="0">
            <a:spAutoFit/>
          </a:bodyPr>
          <a:lstStyle/>
          <a:p>
            <a:r>
              <a:rPr lang="en-GB" sz="800" i="1" dirty="0"/>
              <a:t>American Psychiatric Association (2013) Diagnostic and Statistical Manual of Mental Disorders (5</a:t>
            </a:r>
            <a:r>
              <a:rPr lang="en-GB" sz="800" i="1" baseline="30000" dirty="0"/>
              <a:t>TH</a:t>
            </a:r>
            <a:r>
              <a:rPr lang="en-GB" sz="800" i="1" dirty="0"/>
              <a:t> ed.) Washington, DC.</a:t>
            </a:r>
          </a:p>
          <a:p>
            <a:r>
              <a:rPr lang="en-GB" sz="800" i="1" dirty="0"/>
              <a:t>World Health Organisation (1992) International Statistical Classification of Diseases and Related Health Problems, 10</a:t>
            </a:r>
            <a:r>
              <a:rPr lang="en-GB" sz="800" i="1" baseline="30000" dirty="0"/>
              <a:t>th</a:t>
            </a:r>
            <a:r>
              <a:rPr lang="en-GB" sz="800" i="1" dirty="0"/>
              <a:t> Revision (ICD-10). Geneva: WHO</a:t>
            </a:r>
          </a:p>
        </p:txBody>
      </p:sp>
      <p:grpSp>
        <p:nvGrpSpPr>
          <p:cNvPr id="11" name="Group 10"/>
          <p:cNvGrpSpPr/>
          <p:nvPr/>
        </p:nvGrpSpPr>
        <p:grpSpPr>
          <a:xfrm>
            <a:off x="6059425" y="1974532"/>
            <a:ext cx="2814767" cy="3997035"/>
            <a:chOff x="7166332" y="1419224"/>
            <a:chExt cx="1564011" cy="4555201"/>
          </a:xfrm>
        </p:grpSpPr>
        <p:sp>
          <p:nvSpPr>
            <p:cNvPr id="12" name="Round Diagonal Corner Rectangle 11"/>
            <p:cNvSpPr/>
            <p:nvPr/>
          </p:nvSpPr>
          <p:spPr>
            <a:xfrm>
              <a:off x="7166332" y="1419224"/>
              <a:ext cx="1564011" cy="4555201"/>
            </a:xfrm>
            <a:prstGeom prst="round2DiagRect">
              <a:avLst>
                <a:gd name="adj1" fmla="val 5435"/>
                <a:gd name="adj2" fmla="val 0"/>
              </a:avLst>
            </a:prstGeom>
            <a:ln w="5715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3" name="Text Placeholder 3"/>
            <p:cNvSpPr txBox="1">
              <a:spLocks/>
            </p:cNvSpPr>
            <p:nvPr/>
          </p:nvSpPr>
          <p:spPr>
            <a:xfrm>
              <a:off x="7166332" y="1419225"/>
              <a:ext cx="1564011"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DSM-V Description</a:t>
              </a:r>
            </a:p>
            <a:p>
              <a:pPr marL="0" indent="0">
                <a:buNone/>
              </a:pPr>
              <a:r>
                <a:rPr lang="en-US" sz="1400" dirty="0">
                  <a:latin typeface="Arial Narrow" panose="020B0606020202030204" pitchFamily="34" charset="0"/>
                </a:rPr>
                <a:t>The essential features are impairments in personality (</a:t>
              </a:r>
              <a:r>
                <a:rPr lang="en-US" sz="1400" b="1" dirty="0">
                  <a:latin typeface="Arial Narrow" panose="020B0606020202030204" pitchFamily="34" charset="0"/>
                </a:rPr>
                <a:t>self</a:t>
              </a:r>
              <a:r>
                <a:rPr lang="en-US" sz="1400" dirty="0">
                  <a:latin typeface="Arial Narrow" panose="020B0606020202030204" pitchFamily="34" charset="0"/>
                </a:rPr>
                <a:t> and </a:t>
              </a:r>
              <a:r>
                <a:rPr lang="en-US" sz="1400" b="1" dirty="0">
                  <a:latin typeface="Arial Narrow" panose="020B0606020202030204" pitchFamily="34" charset="0"/>
                </a:rPr>
                <a:t>interpersonal</a:t>
              </a:r>
              <a:r>
                <a:rPr lang="en-US" sz="1400" dirty="0">
                  <a:latin typeface="Arial Narrow" panose="020B0606020202030204" pitchFamily="34" charset="0"/>
                </a:rPr>
                <a:t>) functioning and the presence of </a:t>
              </a:r>
              <a:r>
                <a:rPr lang="en-US" sz="1400" b="1" dirty="0">
                  <a:latin typeface="Arial Narrow" panose="020B0606020202030204" pitchFamily="34" charset="0"/>
                </a:rPr>
                <a:t>pathological personality traits</a:t>
              </a:r>
              <a:r>
                <a:rPr lang="en-US" sz="1400" dirty="0">
                  <a:latin typeface="Arial Narrow" panose="020B0606020202030204" pitchFamily="34" charset="0"/>
                </a:rPr>
                <a:t>.</a:t>
              </a:r>
            </a:p>
            <a:p>
              <a:pPr marL="0" indent="0">
                <a:buNone/>
              </a:pPr>
              <a:endParaRPr lang="en-US" sz="1400" dirty="0">
                <a:latin typeface="Arial Narrow" panose="020B0606020202030204" pitchFamily="34" charset="0"/>
              </a:endParaRPr>
            </a:p>
            <a:p>
              <a:pPr marL="0" indent="0">
                <a:buNone/>
              </a:pPr>
              <a:r>
                <a:rPr lang="en-US" sz="1400" dirty="0">
                  <a:latin typeface="Arial Narrow" panose="020B0606020202030204" pitchFamily="34" charset="0"/>
                </a:rPr>
                <a:t>Significant impairments in </a:t>
              </a:r>
              <a:r>
                <a:rPr lang="en-US" sz="1400" b="1" dirty="0">
                  <a:latin typeface="Arial Narrow" panose="020B0606020202030204" pitchFamily="34" charset="0"/>
                </a:rPr>
                <a:t>self</a:t>
              </a:r>
              <a:r>
                <a:rPr lang="en-US" sz="1400" dirty="0">
                  <a:latin typeface="Arial Narrow" panose="020B0606020202030204" pitchFamily="34" charset="0"/>
                </a:rPr>
                <a:t> (identity or self-direction) and </a:t>
              </a:r>
              <a:r>
                <a:rPr lang="en-US" sz="1400" b="1" dirty="0">
                  <a:latin typeface="Arial Narrow" panose="020B0606020202030204" pitchFamily="34" charset="0"/>
                </a:rPr>
                <a:t>interpersonal</a:t>
              </a:r>
              <a:r>
                <a:rPr lang="en-US" sz="1400" dirty="0">
                  <a:latin typeface="Arial Narrow" panose="020B0606020202030204" pitchFamily="34" charset="0"/>
                </a:rPr>
                <a:t> (empathy or intimacy) functioning and one or more pathological personality trait domains or trait facets.</a:t>
              </a:r>
            </a:p>
            <a:p>
              <a:pPr marL="0" indent="0">
                <a:buNone/>
              </a:pPr>
              <a:endParaRPr lang="en-US" sz="1400" dirty="0">
                <a:latin typeface="Arial Narrow" panose="020B0606020202030204" pitchFamily="34" charset="0"/>
              </a:endParaRPr>
            </a:p>
            <a:p>
              <a:pPr marL="0" indent="0">
                <a:buNone/>
              </a:pPr>
              <a:r>
                <a:rPr lang="en-US" sz="1400" dirty="0">
                  <a:latin typeface="Arial Narrow" panose="020B0606020202030204" pitchFamily="34" charset="0"/>
                </a:rPr>
                <a:t>The impairments in personality functioning and the individual’s trait expression are </a:t>
              </a:r>
              <a:r>
                <a:rPr lang="en-US" sz="1400" b="1" dirty="0">
                  <a:latin typeface="Arial Narrow" panose="020B0606020202030204" pitchFamily="34" charset="0"/>
                </a:rPr>
                <a:t>relatively</a:t>
              </a:r>
              <a:r>
                <a:rPr lang="en-US" sz="1400" dirty="0">
                  <a:latin typeface="Arial Narrow" panose="020B0606020202030204" pitchFamily="34" charset="0"/>
                </a:rPr>
                <a:t> </a:t>
              </a:r>
              <a:r>
                <a:rPr lang="en-US" sz="1400" b="1" dirty="0">
                  <a:latin typeface="Arial Narrow" panose="020B0606020202030204" pitchFamily="34" charset="0"/>
                </a:rPr>
                <a:t>stable</a:t>
              </a:r>
              <a:r>
                <a:rPr lang="en-US" sz="1400" dirty="0">
                  <a:latin typeface="Arial Narrow" panose="020B0606020202030204" pitchFamily="34" charset="0"/>
                </a:rPr>
                <a:t> across </a:t>
              </a:r>
              <a:r>
                <a:rPr lang="en-US" sz="1400" b="1" dirty="0">
                  <a:latin typeface="Arial Narrow" panose="020B0606020202030204" pitchFamily="34" charset="0"/>
                </a:rPr>
                <a:t>time</a:t>
              </a:r>
              <a:r>
                <a:rPr lang="en-US" sz="1400" dirty="0">
                  <a:latin typeface="Arial Narrow" panose="020B0606020202030204" pitchFamily="34" charset="0"/>
                </a:rPr>
                <a:t> and consistent across </a:t>
              </a:r>
              <a:r>
                <a:rPr lang="en-US" sz="1400" b="1" dirty="0">
                  <a:latin typeface="Arial Narrow" panose="020B0606020202030204" pitchFamily="34" charset="0"/>
                </a:rPr>
                <a:t>situations</a:t>
              </a:r>
              <a:r>
                <a:rPr lang="en-US" sz="1400" dirty="0">
                  <a:latin typeface="Arial Narrow" panose="020B0606020202030204" pitchFamily="34" charset="0"/>
                </a:rPr>
                <a:t>.</a:t>
              </a:r>
              <a:endParaRPr lang="en-US" sz="1200" dirty="0">
                <a:latin typeface="Arial Narrow" panose="020B0606020202030204" pitchFamily="34" charset="0"/>
              </a:endParaRPr>
            </a:p>
          </p:txBody>
        </p:sp>
      </p:grpSp>
    </p:spTree>
    <p:extLst>
      <p:ext uri="{BB962C8B-B14F-4D97-AF65-F5344CB8AC3E}">
        <p14:creationId xmlns:p14="http://schemas.microsoft.com/office/powerpoint/2010/main" val="238112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68327"/>
            <a:ext cx="7772400" cy="506094"/>
          </a:xfrm>
        </p:spPr>
        <p:txBody>
          <a:bodyPr/>
          <a:lstStyle/>
          <a:p>
            <a:r>
              <a:rPr lang="en-GB" sz="2400" dirty="0"/>
              <a:t>Personality Disorder Classification</a:t>
            </a:r>
          </a:p>
        </p:txBody>
      </p:sp>
      <p:sp>
        <p:nvSpPr>
          <p:cNvPr id="5" name="TextBox 4"/>
          <p:cNvSpPr txBox="1"/>
          <p:nvPr/>
        </p:nvSpPr>
        <p:spPr>
          <a:xfrm>
            <a:off x="160020" y="6396335"/>
            <a:ext cx="7646670" cy="338554"/>
          </a:xfrm>
          <a:prstGeom prst="rect">
            <a:avLst/>
          </a:prstGeom>
          <a:noFill/>
        </p:spPr>
        <p:txBody>
          <a:bodyPr wrap="square" rtlCol="0">
            <a:spAutoFit/>
          </a:bodyPr>
          <a:lstStyle/>
          <a:p>
            <a:r>
              <a:rPr lang="en-GB" sz="800" i="1" dirty="0"/>
              <a:t>American Psychiatric Association (2013) Diagnostic and Statistical Manual of Mental Disorders (5</a:t>
            </a:r>
            <a:r>
              <a:rPr lang="en-GB" sz="800" i="1" baseline="30000" dirty="0"/>
              <a:t>TH</a:t>
            </a:r>
            <a:r>
              <a:rPr lang="en-GB" sz="800" i="1" dirty="0"/>
              <a:t> ed.) Washington, DC.</a:t>
            </a:r>
          </a:p>
          <a:p>
            <a:r>
              <a:rPr lang="en-GB" sz="800" i="1" dirty="0"/>
              <a:t>World Health Organisation (1992) International Statistical Classification of Diseases and Related Health Problems, 10</a:t>
            </a:r>
            <a:r>
              <a:rPr lang="en-GB" sz="800" i="1" baseline="30000" dirty="0"/>
              <a:t>th</a:t>
            </a:r>
            <a:r>
              <a:rPr lang="en-GB" sz="800" i="1" dirty="0"/>
              <a:t> Revision (ICD-10). Geneva: WHO</a:t>
            </a:r>
          </a:p>
        </p:txBody>
      </p:sp>
      <p:grpSp>
        <p:nvGrpSpPr>
          <p:cNvPr id="6" name="Group 5"/>
          <p:cNvGrpSpPr/>
          <p:nvPr/>
        </p:nvGrpSpPr>
        <p:grpSpPr>
          <a:xfrm>
            <a:off x="330927" y="1818890"/>
            <a:ext cx="2709454" cy="3997035"/>
            <a:chOff x="5725886" y="1419224"/>
            <a:chExt cx="3004457" cy="4555201"/>
          </a:xfrm>
        </p:grpSpPr>
        <p:sp>
          <p:nvSpPr>
            <p:cNvPr id="4" name="Round Diagonal Corner Rectangle 3"/>
            <p:cNvSpPr/>
            <p:nvPr/>
          </p:nvSpPr>
          <p:spPr>
            <a:xfrm>
              <a:off x="5725886" y="1419224"/>
              <a:ext cx="3004457" cy="455520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Text Placeholder 3"/>
            <p:cNvSpPr txBox="1">
              <a:spLocks/>
            </p:cNvSpPr>
            <p:nvPr/>
          </p:nvSpPr>
          <p:spPr>
            <a:xfrm>
              <a:off x="5725886" y="1419225"/>
              <a:ext cx="29282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ICD-10</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pSp>
      <p:sp>
        <p:nvSpPr>
          <p:cNvPr id="9" name="TextBox 8"/>
          <p:cNvSpPr txBox="1"/>
          <p:nvPr/>
        </p:nvSpPr>
        <p:spPr>
          <a:xfrm>
            <a:off x="457199" y="1162300"/>
            <a:ext cx="8393293" cy="369332"/>
          </a:xfrm>
          <a:prstGeom prst="rect">
            <a:avLst/>
          </a:prstGeom>
          <a:noFill/>
        </p:spPr>
        <p:txBody>
          <a:bodyPr wrap="square" rtlCol="0">
            <a:spAutoFit/>
          </a:bodyPr>
          <a:lstStyle/>
          <a:p>
            <a:r>
              <a:rPr lang="en-GB" dirty="0"/>
              <a:t>There are differences in diagnoses between </a:t>
            </a:r>
            <a:r>
              <a:rPr lang="en-GB" dirty="0" err="1"/>
              <a:t>ICD</a:t>
            </a:r>
            <a:r>
              <a:rPr lang="en-GB" dirty="0"/>
              <a:t> and DSM:</a:t>
            </a:r>
          </a:p>
        </p:txBody>
      </p:sp>
      <p:sp>
        <p:nvSpPr>
          <p:cNvPr id="13" name="Round Diagonal Corner Rectangle 12"/>
          <p:cNvSpPr/>
          <p:nvPr/>
        </p:nvSpPr>
        <p:spPr>
          <a:xfrm>
            <a:off x="3237957" y="1818889"/>
            <a:ext cx="2705506" cy="4000231"/>
          </a:xfrm>
          <a:prstGeom prst="round2DiagRect">
            <a:avLst>
              <a:gd name="adj1" fmla="val 5435"/>
              <a:gd name="adj2" fmla="val 0"/>
            </a:avLst>
          </a:prstGeom>
          <a:ln w="5715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4" name="Text Placeholder 3"/>
          <p:cNvSpPr txBox="1">
            <a:spLocks/>
          </p:cNvSpPr>
          <p:nvPr/>
        </p:nvSpPr>
        <p:spPr>
          <a:xfrm>
            <a:off x="3237957" y="1818890"/>
            <a:ext cx="2613659" cy="399703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DSM-V</a:t>
            </a:r>
          </a:p>
        </p:txBody>
      </p:sp>
      <p:sp>
        <p:nvSpPr>
          <p:cNvPr id="16" name="Round Diagonal Corner Rectangle 15"/>
          <p:cNvSpPr/>
          <p:nvPr/>
        </p:nvSpPr>
        <p:spPr>
          <a:xfrm>
            <a:off x="6141039" y="1822085"/>
            <a:ext cx="2709454" cy="3997035"/>
          </a:xfrm>
          <a:prstGeom prst="round2DiagRect">
            <a:avLst>
              <a:gd name="adj1" fmla="val 5435"/>
              <a:gd name="adj2" fmla="val 0"/>
            </a:avLst>
          </a:prstGeom>
          <a:ln w="57150">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17" name="Text Placeholder 3"/>
          <p:cNvSpPr txBox="1">
            <a:spLocks/>
          </p:cNvSpPr>
          <p:nvPr/>
        </p:nvSpPr>
        <p:spPr>
          <a:xfrm>
            <a:off x="6141039" y="1822086"/>
            <a:ext cx="2709454" cy="399703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DSM-V</a:t>
            </a:r>
          </a:p>
          <a:p>
            <a:pPr marL="0" indent="0" algn="ctr">
              <a:buNone/>
            </a:pPr>
            <a:r>
              <a:rPr lang="en-GB" sz="1600" dirty="0">
                <a:latin typeface="Arial Narrow" panose="020B0606020202030204" pitchFamily="34" charset="0"/>
              </a:rPr>
              <a:t>Retains current diagnostic classification but also includes a radical shift in the appendix for further research into a hybrid methodology retaining six personality types but addressing degree of impairment in functioning.</a:t>
            </a:r>
          </a:p>
          <a:p>
            <a:pPr marL="0" indent="0" algn="ctr">
              <a:buNone/>
            </a:pPr>
            <a:endParaRPr lang="en-GB" sz="1600" dirty="0">
              <a:latin typeface="Arial Narrow" panose="020B0606020202030204" pitchFamily="34" charset="0"/>
            </a:endParaRPr>
          </a:p>
          <a:p>
            <a:pPr marL="0" indent="0" algn="ctr">
              <a:buNone/>
            </a:pPr>
            <a:r>
              <a:rPr lang="en-GB" sz="1600" b="1" dirty="0">
                <a:latin typeface="Arial Narrow" panose="020B0606020202030204" pitchFamily="34" charset="0"/>
              </a:rPr>
              <a:t>ICD-11</a:t>
            </a:r>
          </a:p>
          <a:p>
            <a:pPr marL="0" indent="0" algn="ctr">
              <a:buNone/>
            </a:pPr>
            <a:r>
              <a:rPr lang="en-GB" sz="1600" dirty="0">
                <a:latin typeface="Arial Narrow" panose="020B0606020202030204" pitchFamily="34" charset="0"/>
              </a:rPr>
              <a:t>Is mooted to follow a similar pattern using 6 domain traits with an additional specifier for severity of disorder</a:t>
            </a:r>
          </a:p>
        </p:txBody>
      </p:sp>
      <p:graphicFrame>
        <p:nvGraphicFramePr>
          <p:cNvPr id="3" name="Table 2"/>
          <p:cNvGraphicFramePr>
            <a:graphicFrameLocks noGrp="1"/>
          </p:cNvGraphicFramePr>
          <p:nvPr>
            <p:extLst>
              <p:ext uri="{D42A27DB-BD31-4B8C-83A1-F6EECF244321}">
                <p14:modId xmlns:p14="http://schemas.microsoft.com/office/powerpoint/2010/main" val="2177605175"/>
              </p:ext>
            </p:extLst>
          </p:nvPr>
        </p:nvGraphicFramePr>
        <p:xfrm>
          <a:off x="330927" y="2219961"/>
          <a:ext cx="2709454" cy="3449325"/>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F60.0 Paranoid</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7482665"/>
                  </a:ext>
                </a:extLst>
              </a:tr>
              <a:tr h="313575">
                <a:tc>
                  <a:txBody>
                    <a:bodyPr/>
                    <a:lstStyle/>
                    <a:p>
                      <a:pPr algn="ctr"/>
                      <a:r>
                        <a:rPr lang="en-GB" sz="1400" dirty="0">
                          <a:latin typeface="Arial Narrow" panose="020B0606020202030204" pitchFamily="34" charset="0"/>
                        </a:rPr>
                        <a:t>F60.1 Schizoid</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64388425"/>
                  </a:ext>
                </a:extLst>
              </a:tr>
              <a:tr h="313575">
                <a:tc>
                  <a:txBody>
                    <a:bodyPr/>
                    <a:lstStyle/>
                    <a:p>
                      <a:pPr algn="ctr"/>
                      <a:r>
                        <a:rPr lang="en-GB" sz="1400" dirty="0">
                          <a:latin typeface="Arial Narrow" panose="020B0606020202030204" pitchFamily="34" charset="0"/>
                        </a:rPr>
                        <a:t>F60.2 Dissocial</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07809"/>
                  </a:ext>
                </a:extLst>
              </a:tr>
              <a:tr h="313575">
                <a:tc>
                  <a:txBody>
                    <a:bodyPr/>
                    <a:lstStyle/>
                    <a:p>
                      <a:pPr algn="ctr"/>
                      <a:r>
                        <a:rPr lang="en-GB" sz="1400" dirty="0">
                          <a:latin typeface="Arial Narrow" panose="020B0606020202030204" pitchFamily="34" charset="0"/>
                        </a:rPr>
                        <a:t>F60.3 Emotionally Unstable</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76849821"/>
                  </a:ext>
                </a:extLst>
              </a:tr>
              <a:tr h="313575">
                <a:tc>
                  <a:txBody>
                    <a:bodyPr/>
                    <a:lstStyle/>
                    <a:p>
                      <a:pPr algn="ctr"/>
                      <a:r>
                        <a:rPr lang="en-GB" sz="1400" dirty="0">
                          <a:latin typeface="Arial Narrow" panose="020B0606020202030204" pitchFamily="34" charset="0"/>
                        </a:rPr>
                        <a:t>F60.4 Histrionic</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61311107"/>
                  </a:ext>
                </a:extLst>
              </a:tr>
              <a:tr h="313575">
                <a:tc>
                  <a:txBody>
                    <a:bodyPr/>
                    <a:lstStyle/>
                    <a:p>
                      <a:pPr algn="ct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274459152"/>
                  </a:ext>
                </a:extLst>
              </a:tr>
              <a:tr h="313575">
                <a:tc>
                  <a:txBody>
                    <a:bodyPr/>
                    <a:lstStyle/>
                    <a:p>
                      <a:pPr algn="ctr"/>
                      <a:r>
                        <a:rPr lang="en-GB" sz="1400" dirty="0">
                          <a:latin typeface="Arial Narrow" panose="020B0606020202030204" pitchFamily="34" charset="0"/>
                        </a:rPr>
                        <a:t>F60.5 Anankastic</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9578523"/>
                  </a:ext>
                </a:extLst>
              </a:tr>
              <a:tr h="313575">
                <a:tc>
                  <a:txBody>
                    <a:bodyPr/>
                    <a:lstStyle/>
                    <a:p>
                      <a:pPr algn="ctr"/>
                      <a:r>
                        <a:rPr lang="en-GB" sz="1400" dirty="0">
                          <a:latin typeface="Arial Narrow" panose="020B0606020202030204" pitchFamily="34" charset="0"/>
                        </a:rPr>
                        <a:t>F60.6 Anxious</a:t>
                      </a:r>
                      <a:r>
                        <a:rPr lang="en-GB" sz="1400" baseline="0" dirty="0">
                          <a:latin typeface="Arial Narrow" panose="020B0606020202030204" pitchFamily="34" charset="0"/>
                        </a:rPr>
                        <a:t> (avoidant)</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79426031"/>
                  </a:ext>
                </a:extLst>
              </a:tr>
              <a:tr h="313575">
                <a:tc>
                  <a:txBody>
                    <a:bodyPr/>
                    <a:lstStyle/>
                    <a:p>
                      <a:pPr algn="ctr"/>
                      <a:r>
                        <a:rPr lang="en-GB" sz="1400" dirty="0">
                          <a:latin typeface="Arial Narrow" panose="020B0606020202030204" pitchFamily="34" charset="0"/>
                        </a:rPr>
                        <a:t>F60.7 Dependent</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4879464"/>
                  </a:ext>
                </a:extLst>
              </a:tr>
              <a:tr h="313575">
                <a:tc>
                  <a:txBody>
                    <a:bodyPr/>
                    <a:lstStyle/>
                    <a:p>
                      <a:pPr algn="ctr"/>
                      <a:r>
                        <a:rPr lang="en-GB" sz="1400" dirty="0">
                          <a:latin typeface="Arial Narrow" panose="020B0606020202030204" pitchFamily="34" charset="0"/>
                        </a:rPr>
                        <a:t>F60.8 Other (</a:t>
                      </a:r>
                      <a:r>
                        <a:rPr lang="en-GB" sz="1400" dirty="0" err="1">
                          <a:latin typeface="Arial Narrow" panose="020B0606020202030204" pitchFamily="34" charset="0"/>
                        </a:rPr>
                        <a:t>inc.</a:t>
                      </a:r>
                      <a:r>
                        <a:rPr lang="en-GB" sz="1400" dirty="0">
                          <a:latin typeface="Arial Narrow" panose="020B0606020202030204" pitchFamily="34" charset="0"/>
                        </a:rPr>
                        <a:t> narcissistic)</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56581363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114823499"/>
              </p:ext>
            </p:extLst>
          </p:nvPr>
        </p:nvGraphicFramePr>
        <p:xfrm>
          <a:off x="3234009" y="2239322"/>
          <a:ext cx="2709454" cy="3429965"/>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1815">
                <a:tc>
                  <a:txBody>
                    <a:bodyPr/>
                    <a:lstStyle/>
                    <a:p>
                      <a:pPr algn="ctr"/>
                      <a:r>
                        <a:rPr lang="en-GB" sz="1400" dirty="0">
                          <a:solidFill>
                            <a:schemeClr val="tx1"/>
                          </a:solidFill>
                          <a:latin typeface="Arial Narrow" panose="020B0606020202030204" pitchFamily="34" charset="0"/>
                        </a:rPr>
                        <a:t>Paranoid</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67482665"/>
                  </a:ext>
                </a:extLst>
              </a:tr>
              <a:tr h="311815">
                <a:tc>
                  <a:txBody>
                    <a:bodyPr/>
                    <a:lstStyle/>
                    <a:p>
                      <a:pPr algn="ctr"/>
                      <a:r>
                        <a:rPr lang="en-GB" sz="1400" dirty="0">
                          <a:solidFill>
                            <a:schemeClr val="tx1"/>
                          </a:solidFill>
                          <a:latin typeface="Arial Narrow" panose="020B0606020202030204" pitchFamily="34" charset="0"/>
                        </a:rPr>
                        <a:t>Schizoid</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1815">
                <a:tc>
                  <a:txBody>
                    <a:bodyPr/>
                    <a:lstStyle/>
                    <a:p>
                      <a:pPr algn="ctr"/>
                      <a:r>
                        <a:rPr lang="en-GB" sz="1400" dirty="0">
                          <a:solidFill>
                            <a:schemeClr val="tx1"/>
                          </a:solidFill>
                          <a:latin typeface="Arial Narrow" panose="020B0606020202030204" pitchFamily="34" charset="0"/>
                        </a:rPr>
                        <a:t>Schizotypal</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76849821"/>
                  </a:ext>
                </a:extLst>
              </a:tr>
              <a:tr h="311815">
                <a:tc>
                  <a:txBody>
                    <a:bodyPr/>
                    <a:lstStyle/>
                    <a:p>
                      <a:pPr algn="ctr"/>
                      <a:r>
                        <a:rPr lang="en-GB" sz="1400" dirty="0">
                          <a:solidFill>
                            <a:schemeClr val="tx1"/>
                          </a:solidFill>
                          <a:latin typeface="Arial Narrow" panose="020B0606020202030204" pitchFamily="34" charset="0"/>
                        </a:rPr>
                        <a:t>Antisocial</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61311107"/>
                  </a:ext>
                </a:extLst>
              </a:tr>
              <a:tr h="311815">
                <a:tc>
                  <a:txBody>
                    <a:bodyPr/>
                    <a:lstStyle/>
                    <a:p>
                      <a:pPr algn="ctr"/>
                      <a:r>
                        <a:rPr lang="en-GB" sz="1400" dirty="0">
                          <a:solidFill>
                            <a:schemeClr val="tx1"/>
                          </a:solidFill>
                          <a:latin typeface="Arial Narrow" panose="020B0606020202030204" pitchFamily="34" charset="0"/>
                        </a:rPr>
                        <a:t>Borderline</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3369578523"/>
                  </a:ext>
                </a:extLst>
              </a:tr>
              <a:tr h="311815">
                <a:tc>
                  <a:txBody>
                    <a:bodyPr/>
                    <a:lstStyle/>
                    <a:p>
                      <a:pPr algn="ctr"/>
                      <a:r>
                        <a:rPr lang="en-GB" sz="1400" dirty="0">
                          <a:solidFill>
                            <a:schemeClr val="tx1"/>
                          </a:solidFill>
                          <a:latin typeface="Arial Narrow" panose="020B0606020202030204" pitchFamily="34" charset="0"/>
                        </a:rPr>
                        <a:t>Histrionic</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79426031"/>
                  </a:ext>
                </a:extLst>
              </a:tr>
              <a:tr h="311815">
                <a:tc>
                  <a:txBody>
                    <a:bodyPr/>
                    <a:lstStyle/>
                    <a:p>
                      <a:pPr algn="ctr"/>
                      <a:r>
                        <a:rPr lang="en-GB" sz="1400" dirty="0">
                          <a:solidFill>
                            <a:schemeClr val="tx1"/>
                          </a:solidFill>
                          <a:latin typeface="Arial Narrow" panose="020B0606020202030204" pitchFamily="34" charset="0"/>
                        </a:rPr>
                        <a:t>Narcissistic</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394879464"/>
                  </a:ext>
                </a:extLst>
              </a:tr>
              <a:tr h="311815">
                <a:tc>
                  <a:txBody>
                    <a:bodyPr/>
                    <a:lstStyle/>
                    <a:p>
                      <a:pPr algn="ctr"/>
                      <a:r>
                        <a:rPr lang="en-GB" sz="1400" dirty="0">
                          <a:solidFill>
                            <a:schemeClr val="tx1"/>
                          </a:solidFill>
                          <a:latin typeface="Arial Narrow" panose="020B0606020202030204" pitchFamily="34" charset="0"/>
                        </a:rPr>
                        <a:t>Obsessive-Compulsive</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46559124"/>
                  </a:ext>
                </a:extLst>
              </a:tr>
              <a:tr h="311815">
                <a:tc>
                  <a:txBody>
                    <a:bodyPr/>
                    <a:lstStyle/>
                    <a:p>
                      <a:pPr algn="ctr"/>
                      <a:r>
                        <a:rPr lang="en-GB" sz="1400" dirty="0">
                          <a:solidFill>
                            <a:schemeClr val="tx1"/>
                          </a:solidFill>
                          <a:latin typeface="Arial Narrow" panose="020B0606020202030204" pitchFamily="34" charset="0"/>
                        </a:rPr>
                        <a:t>Avoidant</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251142442"/>
                  </a:ext>
                </a:extLst>
              </a:tr>
              <a:tr h="311815">
                <a:tc>
                  <a:txBody>
                    <a:bodyPr/>
                    <a:lstStyle/>
                    <a:p>
                      <a:pPr algn="ctr"/>
                      <a:r>
                        <a:rPr lang="en-GB" sz="1400" dirty="0">
                          <a:solidFill>
                            <a:schemeClr val="tx1"/>
                          </a:solidFill>
                          <a:latin typeface="Arial Narrow" panose="020B0606020202030204" pitchFamily="34" charset="0"/>
                        </a:rPr>
                        <a:t>Dependent</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37803193"/>
                  </a:ext>
                </a:extLst>
              </a:tr>
              <a:tr h="311815">
                <a:tc>
                  <a:txBody>
                    <a:bodyPr/>
                    <a:lstStyle/>
                    <a:p>
                      <a:pPr algn="ctr"/>
                      <a:endParaRPr lang="en-GB" sz="1400" dirty="0">
                        <a:solidFill>
                          <a:schemeClr val="tx1"/>
                        </a:solidFill>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599967868"/>
                  </a:ext>
                </a:extLst>
              </a:tr>
            </a:tbl>
          </a:graphicData>
        </a:graphic>
      </p:graphicFrame>
    </p:spTree>
    <p:extLst>
      <p:ext uri="{BB962C8B-B14F-4D97-AF65-F5344CB8AC3E}">
        <p14:creationId xmlns:p14="http://schemas.microsoft.com/office/powerpoint/2010/main" val="223528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2606"/>
            <a:ext cx="7772400" cy="679449"/>
          </a:xfrm>
        </p:spPr>
        <p:txBody>
          <a:bodyPr/>
          <a:lstStyle/>
          <a:p>
            <a:r>
              <a:rPr lang="en-GB" sz="2800" dirty="0"/>
              <a:t>Personality Disorder Clusters</a:t>
            </a:r>
          </a:p>
        </p:txBody>
      </p:sp>
      <p:sp>
        <p:nvSpPr>
          <p:cNvPr id="5" name="TextBox 4"/>
          <p:cNvSpPr txBox="1"/>
          <p:nvPr/>
        </p:nvSpPr>
        <p:spPr>
          <a:xfrm>
            <a:off x="160020" y="6396335"/>
            <a:ext cx="7646670" cy="215444"/>
          </a:xfrm>
          <a:prstGeom prst="rect">
            <a:avLst/>
          </a:prstGeom>
          <a:noFill/>
        </p:spPr>
        <p:txBody>
          <a:bodyPr wrap="square" rtlCol="0">
            <a:spAutoFit/>
          </a:bodyPr>
          <a:lstStyle/>
          <a:p>
            <a:r>
              <a:rPr lang="en-GB" sz="800" i="1" dirty="0"/>
              <a:t>American Psychiatric Association (1980) Diagnostic and Statistical Manual of Mental Disorders (3</a:t>
            </a:r>
            <a:r>
              <a:rPr lang="en-GB" sz="800" i="1" baseline="30000" dirty="0"/>
              <a:t>rd</a:t>
            </a:r>
            <a:r>
              <a:rPr lang="en-GB" sz="800" i="1" dirty="0"/>
              <a:t> ed.) Washington, DC.</a:t>
            </a:r>
          </a:p>
        </p:txBody>
      </p:sp>
      <p:grpSp>
        <p:nvGrpSpPr>
          <p:cNvPr id="6" name="Group 5"/>
          <p:cNvGrpSpPr/>
          <p:nvPr/>
        </p:nvGrpSpPr>
        <p:grpSpPr>
          <a:xfrm>
            <a:off x="330927" y="1818890"/>
            <a:ext cx="2709454" cy="3997035"/>
            <a:chOff x="5725886" y="1419224"/>
            <a:chExt cx="3004457" cy="4555201"/>
          </a:xfrm>
        </p:grpSpPr>
        <p:sp>
          <p:nvSpPr>
            <p:cNvPr id="4" name="Round Diagonal Corner Rectangle 3"/>
            <p:cNvSpPr/>
            <p:nvPr/>
          </p:nvSpPr>
          <p:spPr>
            <a:xfrm>
              <a:off x="5725886" y="1419224"/>
              <a:ext cx="3004457" cy="455520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Text Placeholder 3"/>
            <p:cNvSpPr txBox="1">
              <a:spLocks/>
            </p:cNvSpPr>
            <p:nvPr/>
          </p:nvSpPr>
          <p:spPr>
            <a:xfrm>
              <a:off x="5725886" y="1419225"/>
              <a:ext cx="29282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Cluster A</a:t>
              </a:r>
            </a:p>
            <a:p>
              <a:pPr marL="0" indent="0" algn="ctr">
                <a:buNone/>
              </a:pPr>
              <a:r>
                <a:rPr lang="en-US" sz="1600" b="1" i="1" dirty="0">
                  <a:solidFill>
                    <a:schemeClr val="accent6">
                      <a:lumMod val="75000"/>
                    </a:schemeClr>
                  </a:solidFill>
                  <a:latin typeface="Arial Narrow" panose="020B0606020202030204" pitchFamily="34" charset="0"/>
                </a:rPr>
                <a:t>Odd or Eccentric</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a:p>
              <a:pPr marL="0" indent="0" algn="ctr">
                <a:buNone/>
              </a:pPr>
              <a:r>
                <a:rPr lang="en-GB" sz="1600" b="1" dirty="0">
                  <a:latin typeface="Arial Narrow" panose="020B0606020202030204" pitchFamily="34" charset="0"/>
                </a:rPr>
                <a:t>Paranoid</a:t>
              </a:r>
            </a:p>
            <a:p>
              <a:pPr marL="0" indent="0" algn="ctr">
                <a:buNone/>
              </a:pPr>
              <a:endParaRPr lang="en-GB" sz="1600" b="1" dirty="0">
                <a:latin typeface="Arial Narrow" panose="020B0606020202030204" pitchFamily="34" charset="0"/>
              </a:endParaRPr>
            </a:p>
            <a:p>
              <a:pPr marL="0" indent="0" algn="ctr">
                <a:buNone/>
              </a:pPr>
              <a:r>
                <a:rPr lang="en-GB" sz="1600" b="1" dirty="0">
                  <a:latin typeface="Arial Narrow" panose="020B0606020202030204" pitchFamily="34" charset="0"/>
                </a:rPr>
                <a:t>Schizoid</a:t>
              </a:r>
            </a:p>
            <a:p>
              <a:pPr marL="0" indent="0" algn="ctr">
                <a:buNone/>
              </a:pPr>
              <a:endParaRPr lang="en-GB" sz="1600" b="1" dirty="0">
                <a:latin typeface="Arial Narrow" panose="020B0606020202030204" pitchFamily="34" charset="0"/>
              </a:endParaRPr>
            </a:p>
            <a:p>
              <a:pPr marL="0" indent="0" algn="ctr">
                <a:buNone/>
              </a:pPr>
              <a:r>
                <a:rPr lang="en-GB" sz="1600" b="1" dirty="0">
                  <a:latin typeface="Arial Narrow" panose="020B0606020202030204" pitchFamily="34" charset="0"/>
                </a:rPr>
                <a:t>Schizotypal</a:t>
              </a:r>
            </a:p>
          </p:txBody>
        </p:sp>
      </p:grpSp>
      <p:sp>
        <p:nvSpPr>
          <p:cNvPr id="9" name="TextBox 8"/>
          <p:cNvSpPr txBox="1"/>
          <p:nvPr/>
        </p:nvSpPr>
        <p:spPr>
          <a:xfrm>
            <a:off x="457200" y="1162300"/>
            <a:ext cx="6640830" cy="369332"/>
          </a:xfrm>
          <a:prstGeom prst="rect">
            <a:avLst/>
          </a:prstGeom>
          <a:noFill/>
        </p:spPr>
        <p:txBody>
          <a:bodyPr wrap="square" rtlCol="0">
            <a:spAutoFit/>
          </a:bodyPr>
          <a:lstStyle/>
          <a:p>
            <a:r>
              <a:rPr lang="en-GB" dirty="0"/>
              <a:t>DSM-III grouped personality disorders into clusters:</a:t>
            </a:r>
          </a:p>
        </p:txBody>
      </p:sp>
      <p:sp>
        <p:nvSpPr>
          <p:cNvPr id="13" name="Round Diagonal Corner Rectangle 12"/>
          <p:cNvSpPr/>
          <p:nvPr/>
        </p:nvSpPr>
        <p:spPr>
          <a:xfrm>
            <a:off x="3237957" y="1818889"/>
            <a:ext cx="2640736" cy="4000231"/>
          </a:xfrm>
          <a:prstGeom prst="round2DiagRect">
            <a:avLst>
              <a:gd name="adj1" fmla="val 5435"/>
              <a:gd name="adj2" fmla="val 0"/>
            </a:avLst>
          </a:prstGeom>
          <a:ln w="5715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4" name="Text Placeholder 3"/>
          <p:cNvSpPr txBox="1">
            <a:spLocks/>
          </p:cNvSpPr>
          <p:nvPr/>
        </p:nvSpPr>
        <p:spPr>
          <a:xfrm>
            <a:off x="3237957" y="1818890"/>
            <a:ext cx="2613659" cy="399703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Cluster B</a:t>
            </a:r>
          </a:p>
          <a:p>
            <a:pPr marL="0" indent="0" algn="ctr">
              <a:buNone/>
            </a:pPr>
            <a:r>
              <a:rPr lang="en-US" sz="1600" b="1" i="1" dirty="0">
                <a:solidFill>
                  <a:schemeClr val="accent4"/>
                </a:solidFill>
                <a:latin typeface="Arial Narrow" panose="020B0606020202030204" pitchFamily="34" charset="0"/>
              </a:rPr>
              <a:t>Dramatic or Erratic</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a:p>
            <a:pPr marL="0" indent="0" algn="ctr">
              <a:buNone/>
            </a:pPr>
            <a:r>
              <a:rPr lang="en-US" sz="1600" b="1" dirty="0">
                <a:latin typeface="Arial Narrow" panose="020B0606020202030204" pitchFamily="34" charset="0"/>
              </a:rPr>
              <a:t>Histrionic</a:t>
            </a:r>
          </a:p>
          <a:p>
            <a:pPr marL="0" indent="0" algn="ctr">
              <a:buNone/>
            </a:pPr>
            <a:endParaRPr lang="en-US" sz="1600" b="1" dirty="0">
              <a:latin typeface="Arial Narrow" panose="020B0606020202030204" pitchFamily="34" charset="0"/>
            </a:endParaRPr>
          </a:p>
          <a:p>
            <a:pPr marL="0" indent="0" algn="ctr">
              <a:buNone/>
            </a:pPr>
            <a:r>
              <a:rPr lang="en-US" sz="1600" b="1" dirty="0">
                <a:latin typeface="Arial Narrow" panose="020B0606020202030204" pitchFamily="34" charset="0"/>
              </a:rPr>
              <a:t>Narcissistic</a:t>
            </a:r>
          </a:p>
          <a:p>
            <a:pPr marL="0" indent="0" algn="ctr">
              <a:buNone/>
            </a:pPr>
            <a:endParaRPr lang="en-US" sz="1600" b="1" dirty="0">
              <a:latin typeface="Arial Narrow" panose="020B0606020202030204" pitchFamily="34" charset="0"/>
            </a:endParaRPr>
          </a:p>
          <a:p>
            <a:pPr marL="0" indent="0" algn="ctr">
              <a:buNone/>
            </a:pPr>
            <a:r>
              <a:rPr lang="en-US" sz="1600" b="1" dirty="0">
                <a:latin typeface="Arial Narrow" panose="020B0606020202030204" pitchFamily="34" charset="0"/>
              </a:rPr>
              <a:t>Borderline</a:t>
            </a:r>
          </a:p>
          <a:p>
            <a:pPr marL="0" indent="0" algn="ctr">
              <a:buNone/>
            </a:pPr>
            <a:endParaRPr lang="en-US" sz="1600" b="1" dirty="0">
              <a:latin typeface="Arial Narrow" panose="020B0606020202030204" pitchFamily="34" charset="0"/>
            </a:endParaRPr>
          </a:p>
          <a:p>
            <a:pPr marL="0" indent="0" algn="ctr">
              <a:buNone/>
            </a:pPr>
            <a:r>
              <a:rPr lang="en-US" sz="1600" b="1" dirty="0">
                <a:latin typeface="Arial Narrow" panose="020B0606020202030204" pitchFamily="34" charset="0"/>
              </a:rPr>
              <a:t>Antisocial</a:t>
            </a:r>
          </a:p>
          <a:p>
            <a:pPr marL="0" indent="0" algn="ctr">
              <a:buNone/>
            </a:pPr>
            <a:endParaRPr lang="en-GB" sz="1600" b="1" dirty="0">
              <a:latin typeface="Arial Narrow" panose="020B0606020202030204" pitchFamily="34" charset="0"/>
            </a:endParaRPr>
          </a:p>
        </p:txBody>
      </p:sp>
      <p:sp>
        <p:nvSpPr>
          <p:cNvPr id="16" name="Round Diagonal Corner Rectangle 15"/>
          <p:cNvSpPr/>
          <p:nvPr/>
        </p:nvSpPr>
        <p:spPr>
          <a:xfrm>
            <a:off x="6141039" y="1822085"/>
            <a:ext cx="2709454" cy="3997035"/>
          </a:xfrm>
          <a:prstGeom prst="round2DiagRect">
            <a:avLst>
              <a:gd name="adj1" fmla="val 5435"/>
              <a:gd name="adj2" fmla="val 0"/>
            </a:avLst>
          </a:prstGeom>
          <a:ln w="57150">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17" name="Text Placeholder 3"/>
          <p:cNvSpPr txBox="1">
            <a:spLocks/>
          </p:cNvSpPr>
          <p:nvPr/>
        </p:nvSpPr>
        <p:spPr>
          <a:xfrm>
            <a:off x="6141039" y="1822086"/>
            <a:ext cx="2709454" cy="3997034"/>
          </a:xfrm>
          <a:prstGeom prst="rect">
            <a:avLst/>
          </a:prstGeom>
          <a:ln>
            <a:noFill/>
          </a:ln>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Cluster C</a:t>
            </a:r>
          </a:p>
          <a:p>
            <a:pPr marL="0" indent="0" algn="ctr">
              <a:buNone/>
            </a:pPr>
            <a:r>
              <a:rPr lang="en-US" sz="1600" b="1" i="1" dirty="0">
                <a:solidFill>
                  <a:schemeClr val="accent3">
                    <a:lumMod val="75000"/>
                  </a:schemeClr>
                </a:solidFill>
                <a:latin typeface="Arial Narrow" panose="020B0606020202030204" pitchFamily="34" charset="0"/>
              </a:rPr>
              <a:t>Anxious</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a:p>
            <a:pPr marL="0" indent="0" algn="ctr">
              <a:buNone/>
            </a:pPr>
            <a:r>
              <a:rPr lang="en-GB" sz="1600" b="1" dirty="0">
                <a:latin typeface="Arial Narrow" panose="020B0606020202030204" pitchFamily="34" charset="0"/>
              </a:rPr>
              <a:t>Avoidant</a:t>
            </a:r>
          </a:p>
          <a:p>
            <a:pPr marL="0" indent="0" algn="ctr">
              <a:buNone/>
            </a:pPr>
            <a:endParaRPr lang="en-GB" sz="1600" b="1" dirty="0">
              <a:latin typeface="Arial Narrow" panose="020B0606020202030204" pitchFamily="34" charset="0"/>
            </a:endParaRPr>
          </a:p>
          <a:p>
            <a:pPr marL="0" indent="0" algn="ctr">
              <a:buNone/>
            </a:pPr>
            <a:r>
              <a:rPr lang="en-GB" sz="1600" b="1" dirty="0">
                <a:latin typeface="Arial Narrow" panose="020B0606020202030204" pitchFamily="34" charset="0"/>
              </a:rPr>
              <a:t>Dependant</a:t>
            </a:r>
          </a:p>
          <a:p>
            <a:pPr marL="0" indent="0" algn="ctr">
              <a:buNone/>
            </a:pPr>
            <a:endParaRPr lang="en-GB" sz="1600" b="1" dirty="0">
              <a:latin typeface="Arial Narrow" panose="020B0606020202030204" pitchFamily="34" charset="0"/>
            </a:endParaRPr>
          </a:p>
          <a:p>
            <a:pPr marL="0" indent="0" algn="ctr">
              <a:buNone/>
            </a:pPr>
            <a:r>
              <a:rPr lang="en-GB" sz="1600" b="1" dirty="0">
                <a:latin typeface="Arial Narrow" panose="020B0606020202030204" pitchFamily="34" charset="0"/>
              </a:rPr>
              <a:t>Obsessive-Compulsive</a:t>
            </a:r>
          </a:p>
        </p:txBody>
      </p:sp>
    </p:spTree>
    <p:extLst>
      <p:ext uri="{BB962C8B-B14F-4D97-AF65-F5344CB8AC3E}">
        <p14:creationId xmlns:p14="http://schemas.microsoft.com/office/powerpoint/2010/main" val="57640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68327"/>
            <a:ext cx="7772400" cy="506094"/>
          </a:xfrm>
        </p:spPr>
        <p:txBody>
          <a:bodyPr/>
          <a:lstStyle/>
          <a:p>
            <a:r>
              <a:rPr lang="en-GB" sz="2400" dirty="0"/>
              <a:t>Features of Cluster A </a:t>
            </a:r>
            <a:r>
              <a:rPr lang="en-GB" sz="2400" dirty="0" err="1"/>
              <a:t>PD</a:t>
            </a:r>
            <a:endParaRPr lang="en-GB" sz="2400" dirty="0"/>
          </a:p>
        </p:txBody>
      </p:sp>
      <p:sp>
        <p:nvSpPr>
          <p:cNvPr id="5" name="TextBox 4"/>
          <p:cNvSpPr txBox="1"/>
          <p:nvPr/>
        </p:nvSpPr>
        <p:spPr>
          <a:xfrm>
            <a:off x="160020" y="6396335"/>
            <a:ext cx="7646670" cy="338554"/>
          </a:xfrm>
          <a:prstGeom prst="rect">
            <a:avLst/>
          </a:prstGeom>
          <a:noFill/>
        </p:spPr>
        <p:txBody>
          <a:bodyPr wrap="square" rtlCol="0">
            <a:spAutoFit/>
          </a:bodyPr>
          <a:lstStyle/>
          <a:p>
            <a:r>
              <a:rPr lang="en-GB" sz="800" i="1" dirty="0"/>
              <a:t>American Psychiatric Association (2013) Diagnostic and Statistical Manual of Mental Disorders (5</a:t>
            </a:r>
            <a:r>
              <a:rPr lang="en-GB" sz="800" i="1" baseline="30000" dirty="0"/>
              <a:t>TH</a:t>
            </a:r>
            <a:r>
              <a:rPr lang="en-GB" sz="800" i="1" dirty="0"/>
              <a:t> ed.) Washington, DC.</a:t>
            </a:r>
          </a:p>
          <a:p>
            <a:r>
              <a:rPr lang="en-GB" sz="800" i="1" dirty="0"/>
              <a:t>World Health Organisation (1992) International Statistical Classification of Diseases and Related Health Problems, 10</a:t>
            </a:r>
            <a:r>
              <a:rPr lang="en-GB" sz="800" i="1" baseline="30000" dirty="0"/>
              <a:t>th</a:t>
            </a:r>
            <a:r>
              <a:rPr lang="en-GB" sz="800" i="1" dirty="0"/>
              <a:t> Revision (ICD-10). Geneva: WHO</a:t>
            </a:r>
          </a:p>
        </p:txBody>
      </p:sp>
      <p:grpSp>
        <p:nvGrpSpPr>
          <p:cNvPr id="6" name="Group 5"/>
          <p:cNvGrpSpPr/>
          <p:nvPr/>
        </p:nvGrpSpPr>
        <p:grpSpPr>
          <a:xfrm>
            <a:off x="341576" y="2687365"/>
            <a:ext cx="2709454" cy="3002787"/>
            <a:chOff x="5725886" y="1419224"/>
            <a:chExt cx="3004457" cy="4555201"/>
          </a:xfrm>
        </p:grpSpPr>
        <p:sp>
          <p:nvSpPr>
            <p:cNvPr id="4" name="Round Diagonal Corner Rectangle 3"/>
            <p:cNvSpPr/>
            <p:nvPr/>
          </p:nvSpPr>
          <p:spPr>
            <a:xfrm>
              <a:off x="5725886" y="1419224"/>
              <a:ext cx="3004457" cy="455520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Text Placeholder 3"/>
            <p:cNvSpPr txBox="1">
              <a:spLocks/>
            </p:cNvSpPr>
            <p:nvPr/>
          </p:nvSpPr>
          <p:spPr>
            <a:xfrm>
              <a:off x="5725886" y="1419225"/>
              <a:ext cx="29282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Paranoid </a:t>
              </a:r>
              <a:r>
                <a:rPr lang="en-US" sz="1600" b="1" dirty="0" err="1">
                  <a:latin typeface="Arial Narrow" panose="020B0606020202030204" pitchFamily="34" charset="0"/>
                </a:rPr>
                <a:t>PD</a:t>
              </a:r>
              <a:endParaRPr lang="en-US" sz="1600" b="1" dirty="0">
                <a:latin typeface="Arial Narrow" panose="020B0606020202030204" pitchFamily="34" charset="0"/>
              </a:endParaRP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pSp>
      <p:graphicFrame>
        <p:nvGraphicFramePr>
          <p:cNvPr id="3" name="Table 2"/>
          <p:cNvGraphicFramePr>
            <a:graphicFrameLocks noGrp="1"/>
          </p:cNvGraphicFramePr>
          <p:nvPr>
            <p:extLst>
              <p:ext uri="{D42A27DB-BD31-4B8C-83A1-F6EECF244321}">
                <p14:modId xmlns:p14="http://schemas.microsoft.com/office/powerpoint/2010/main" val="1346671730"/>
              </p:ext>
            </p:extLst>
          </p:nvPr>
        </p:nvGraphicFramePr>
        <p:xfrm>
          <a:off x="341576" y="3088436"/>
          <a:ext cx="2709454" cy="2508600"/>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Irrational</a:t>
                      </a:r>
                      <a:r>
                        <a:rPr lang="en-GB" sz="1400" baseline="0" dirty="0">
                          <a:latin typeface="Arial Narrow" panose="020B0606020202030204" pitchFamily="34" charset="0"/>
                        </a:rPr>
                        <a:t> s</a:t>
                      </a:r>
                      <a:r>
                        <a:rPr lang="en-GB" sz="1400" dirty="0">
                          <a:latin typeface="Arial Narrow" panose="020B0606020202030204" pitchFamily="34" charset="0"/>
                        </a:rPr>
                        <a:t>uspicion</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7482665"/>
                  </a:ext>
                </a:extLst>
              </a:tr>
              <a:tr h="313575">
                <a:tc>
                  <a:txBody>
                    <a:bodyPr/>
                    <a:lstStyle/>
                    <a:p>
                      <a:pPr algn="ctr"/>
                      <a:r>
                        <a:rPr lang="en-GB" sz="1400" dirty="0">
                          <a:latin typeface="Arial Narrow" panose="020B0606020202030204" pitchFamily="34" charset="0"/>
                        </a:rPr>
                        <a:t>Mistrustful</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latin typeface="Arial Narrow" panose="020B0606020202030204" pitchFamily="34" charset="0"/>
                        </a:rPr>
                        <a:t>Jealous</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64388425"/>
                  </a:ext>
                </a:extLst>
              </a:tr>
              <a:tr h="313575">
                <a:tc>
                  <a:txBody>
                    <a:bodyPr/>
                    <a:lstStyle/>
                    <a:p>
                      <a:pPr algn="ctr"/>
                      <a:r>
                        <a:rPr lang="en-GB" sz="1400" dirty="0">
                          <a:latin typeface="Arial Narrow" panose="020B0606020202030204" pitchFamily="34" charset="0"/>
                        </a:rPr>
                        <a:t>Sensitive</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07809"/>
                  </a:ext>
                </a:extLst>
              </a:tr>
              <a:tr h="313575">
                <a:tc>
                  <a:txBody>
                    <a:bodyPr/>
                    <a:lstStyle/>
                    <a:p>
                      <a:pPr algn="ctr"/>
                      <a:r>
                        <a:rPr lang="en-GB" sz="1400" dirty="0">
                          <a:latin typeface="Arial Narrow" panose="020B0606020202030204" pitchFamily="34" charset="0"/>
                        </a:rPr>
                        <a:t>Resentful</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76849821"/>
                  </a:ext>
                </a:extLst>
              </a:tr>
              <a:tr h="313575">
                <a:tc>
                  <a:txBody>
                    <a:bodyPr/>
                    <a:lstStyle/>
                    <a:p>
                      <a:pPr algn="ctr"/>
                      <a:r>
                        <a:rPr lang="en-GB" sz="1400" dirty="0">
                          <a:latin typeface="Arial Narrow" panose="020B0606020202030204" pitchFamily="34" charset="0"/>
                        </a:rPr>
                        <a:t>Bears grudges</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61311107"/>
                  </a:ext>
                </a:extLst>
              </a:tr>
              <a:tr h="313575">
                <a:tc>
                  <a:txBody>
                    <a:bodyPr/>
                    <a:lstStyle/>
                    <a:p>
                      <a:pPr algn="ctr"/>
                      <a:r>
                        <a:rPr lang="en-GB" sz="1400" dirty="0">
                          <a:latin typeface="Arial Narrow" panose="020B0606020202030204" pitchFamily="34" charset="0"/>
                        </a:rPr>
                        <a:t>Self-importance</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274459152"/>
                  </a:ext>
                </a:extLst>
              </a:tr>
              <a:tr h="313575">
                <a:tc>
                  <a:txBody>
                    <a:bodyPr/>
                    <a:lstStyle/>
                    <a:p>
                      <a:pPr algn="ctr"/>
                      <a:r>
                        <a:rPr lang="en-GB" sz="1400" dirty="0">
                          <a:latin typeface="Arial Narrow" panose="020B0606020202030204" pitchFamily="34" charset="0"/>
                        </a:rPr>
                        <a:t>Interpret</a:t>
                      </a:r>
                      <a:r>
                        <a:rPr lang="en-GB" sz="1400" baseline="0" dirty="0">
                          <a:latin typeface="Arial Narrow" panose="020B0606020202030204" pitchFamily="34" charset="0"/>
                        </a:rPr>
                        <a:t> motives as malevolent</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9578523"/>
                  </a:ext>
                </a:extLst>
              </a:tr>
            </a:tbl>
          </a:graphicData>
        </a:graphic>
      </p:graphicFrame>
      <p:grpSp>
        <p:nvGrpSpPr>
          <p:cNvPr id="18" name="Group 17"/>
          <p:cNvGrpSpPr/>
          <p:nvPr/>
        </p:nvGrpSpPr>
        <p:grpSpPr>
          <a:xfrm>
            <a:off x="3246901" y="2669945"/>
            <a:ext cx="2709454" cy="3020207"/>
            <a:chOff x="5725886" y="1419224"/>
            <a:chExt cx="3004457" cy="4555201"/>
          </a:xfrm>
        </p:grpSpPr>
        <p:sp>
          <p:nvSpPr>
            <p:cNvPr id="19" name="Round Diagonal Corner Rectangle 18"/>
            <p:cNvSpPr/>
            <p:nvPr/>
          </p:nvSpPr>
          <p:spPr>
            <a:xfrm>
              <a:off x="5725886" y="1419224"/>
              <a:ext cx="3004457" cy="455520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0" name="Text Placeholder 3"/>
            <p:cNvSpPr txBox="1">
              <a:spLocks/>
            </p:cNvSpPr>
            <p:nvPr/>
          </p:nvSpPr>
          <p:spPr>
            <a:xfrm>
              <a:off x="5725886" y="1419225"/>
              <a:ext cx="29282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Schizoid </a:t>
              </a:r>
              <a:r>
                <a:rPr lang="en-US" sz="1600" b="1" dirty="0" err="1">
                  <a:latin typeface="Arial Narrow" panose="020B0606020202030204" pitchFamily="34" charset="0"/>
                </a:rPr>
                <a:t>PD</a:t>
              </a:r>
              <a:endParaRPr lang="en-US" sz="1600" b="1" dirty="0">
                <a:latin typeface="Arial Narrow" panose="020B0606020202030204" pitchFamily="34" charset="0"/>
              </a:endParaRP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pSp>
      <p:graphicFrame>
        <p:nvGraphicFramePr>
          <p:cNvPr id="21" name="Table 20"/>
          <p:cNvGraphicFramePr>
            <a:graphicFrameLocks noGrp="1"/>
          </p:cNvGraphicFramePr>
          <p:nvPr>
            <p:extLst>
              <p:ext uri="{D42A27DB-BD31-4B8C-83A1-F6EECF244321}">
                <p14:modId xmlns:p14="http://schemas.microsoft.com/office/powerpoint/2010/main" val="997888575"/>
              </p:ext>
            </p:extLst>
          </p:nvPr>
        </p:nvGraphicFramePr>
        <p:xfrm>
          <a:off x="3253225" y="3088435"/>
          <a:ext cx="2709454" cy="2508600"/>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Emotionally</a:t>
                      </a:r>
                      <a:r>
                        <a:rPr lang="en-GB" sz="1400" baseline="0" dirty="0">
                          <a:latin typeface="Arial Narrow" panose="020B0606020202030204" pitchFamily="34" charset="0"/>
                        </a:rPr>
                        <a:t> detached</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7482665"/>
                  </a:ext>
                </a:extLst>
              </a:tr>
              <a:tr h="313575">
                <a:tc>
                  <a:txBody>
                    <a:bodyPr/>
                    <a:lstStyle/>
                    <a:p>
                      <a:pPr algn="ctr"/>
                      <a:r>
                        <a:rPr lang="en-GB" sz="1400" dirty="0">
                          <a:latin typeface="Arial Narrow" panose="020B0606020202030204" pitchFamily="34" charset="0"/>
                        </a:rPr>
                        <a:t>Apathy</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latin typeface="Arial Narrow" panose="020B0606020202030204" pitchFamily="34" charset="0"/>
                        </a:rPr>
                        <a:t>Aloof</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64388425"/>
                  </a:ext>
                </a:extLst>
              </a:tr>
              <a:tr h="313575">
                <a:tc>
                  <a:txBody>
                    <a:bodyPr/>
                    <a:lstStyle/>
                    <a:p>
                      <a:pPr algn="ctr"/>
                      <a:r>
                        <a:rPr lang="en-GB" sz="1400" dirty="0">
                          <a:latin typeface="Arial Narrow" panose="020B0606020202030204" pitchFamily="34" charset="0"/>
                        </a:rPr>
                        <a:t>Lack</a:t>
                      </a:r>
                      <a:r>
                        <a:rPr lang="en-GB" sz="1400" baseline="0" dirty="0">
                          <a:latin typeface="Arial Narrow" panose="020B0606020202030204" pitchFamily="34" charset="0"/>
                        </a:rPr>
                        <a:t> of desire for close friendships</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07809"/>
                  </a:ext>
                </a:extLst>
              </a:tr>
              <a:tr h="313575">
                <a:tc>
                  <a:txBody>
                    <a:bodyPr/>
                    <a:lstStyle/>
                    <a:p>
                      <a:pPr algn="ctr"/>
                      <a:r>
                        <a:rPr lang="en-GB" sz="1400" dirty="0">
                          <a:latin typeface="Arial Narrow" panose="020B0606020202030204" pitchFamily="34" charset="0"/>
                        </a:rPr>
                        <a:t>Preoccupation</a:t>
                      </a:r>
                      <a:r>
                        <a:rPr lang="en-GB" sz="1400" baseline="0" dirty="0">
                          <a:latin typeface="Arial Narrow" panose="020B0606020202030204" pitchFamily="34" charset="0"/>
                        </a:rPr>
                        <a:t> with fantasy</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76849821"/>
                  </a:ext>
                </a:extLst>
              </a:tr>
              <a:tr h="313575">
                <a:tc>
                  <a:txBody>
                    <a:bodyPr/>
                    <a:lstStyle/>
                    <a:p>
                      <a:pPr algn="ctr"/>
                      <a:r>
                        <a:rPr lang="en-GB" sz="1400" dirty="0">
                          <a:latin typeface="Arial Narrow" panose="020B0606020202030204" pitchFamily="34" charset="0"/>
                        </a:rPr>
                        <a:t>Introspective</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61311107"/>
                  </a:ext>
                </a:extLst>
              </a:tr>
              <a:tr h="313575">
                <a:tc>
                  <a:txBody>
                    <a:bodyPr/>
                    <a:lstStyle/>
                    <a:p>
                      <a:pPr algn="ct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274459152"/>
                  </a:ext>
                </a:extLst>
              </a:tr>
              <a:tr h="313575">
                <a:tc>
                  <a:txBody>
                    <a:bodyPr/>
                    <a:lstStyle/>
                    <a:p>
                      <a:pPr algn="ct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9578523"/>
                  </a:ext>
                </a:extLst>
              </a:tr>
            </a:tbl>
          </a:graphicData>
        </a:graphic>
      </p:graphicFrame>
      <p:grpSp>
        <p:nvGrpSpPr>
          <p:cNvPr id="23" name="Group 22"/>
          <p:cNvGrpSpPr/>
          <p:nvPr/>
        </p:nvGrpSpPr>
        <p:grpSpPr>
          <a:xfrm>
            <a:off x="6141876" y="2652825"/>
            <a:ext cx="2709454" cy="3037327"/>
            <a:chOff x="5725886" y="1419224"/>
            <a:chExt cx="3004457" cy="4555201"/>
          </a:xfrm>
        </p:grpSpPr>
        <p:sp>
          <p:nvSpPr>
            <p:cNvPr id="24" name="Round Diagonal Corner Rectangle 23"/>
            <p:cNvSpPr/>
            <p:nvPr/>
          </p:nvSpPr>
          <p:spPr>
            <a:xfrm>
              <a:off x="5725886" y="1419224"/>
              <a:ext cx="3004457" cy="455520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5" name="Text Placeholder 3"/>
            <p:cNvSpPr txBox="1">
              <a:spLocks/>
            </p:cNvSpPr>
            <p:nvPr/>
          </p:nvSpPr>
          <p:spPr>
            <a:xfrm>
              <a:off x="5725886" y="1419225"/>
              <a:ext cx="29282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Schizotypal </a:t>
              </a:r>
              <a:r>
                <a:rPr lang="en-US" sz="1600" b="1" dirty="0" err="1">
                  <a:latin typeface="Arial Narrow" panose="020B0606020202030204" pitchFamily="34" charset="0"/>
                </a:rPr>
                <a:t>PD</a:t>
              </a:r>
              <a:r>
                <a:rPr lang="en-US" sz="1600" b="1" dirty="0">
                  <a:latin typeface="Arial Narrow" panose="020B0606020202030204" pitchFamily="34" charset="0"/>
                </a:rPr>
                <a:t> (DSM-V)</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pSp>
      <p:graphicFrame>
        <p:nvGraphicFramePr>
          <p:cNvPr id="26" name="Table 25"/>
          <p:cNvGraphicFramePr>
            <a:graphicFrameLocks noGrp="1"/>
          </p:cNvGraphicFramePr>
          <p:nvPr>
            <p:extLst>
              <p:ext uri="{D42A27DB-BD31-4B8C-83A1-F6EECF244321}">
                <p14:modId xmlns:p14="http://schemas.microsoft.com/office/powerpoint/2010/main" val="383943372"/>
              </p:ext>
            </p:extLst>
          </p:nvPr>
        </p:nvGraphicFramePr>
        <p:xfrm>
          <a:off x="6141876" y="3071315"/>
          <a:ext cx="2709454" cy="2508600"/>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Extreme discomfort in interactions</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7482665"/>
                  </a:ext>
                </a:extLst>
              </a:tr>
              <a:tr h="313575">
                <a:tc>
                  <a:txBody>
                    <a:bodyPr/>
                    <a:lstStyle/>
                    <a:p>
                      <a:pPr algn="ctr"/>
                      <a:r>
                        <a:rPr lang="en-GB" sz="1400" dirty="0">
                          <a:latin typeface="Arial Narrow" panose="020B0606020202030204" pitchFamily="34" charset="0"/>
                        </a:rPr>
                        <a:t>Paranoid</a:t>
                      </a:r>
                      <a:r>
                        <a:rPr lang="en-GB" sz="1400" baseline="0" dirty="0">
                          <a:latin typeface="Arial Narrow" panose="020B0606020202030204" pitchFamily="34" charset="0"/>
                        </a:rPr>
                        <a:t> thoughts</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latin typeface="Arial Narrow" panose="020B0606020202030204" pitchFamily="34" charset="0"/>
                        </a:rPr>
                        <a:t>Perceptual</a:t>
                      </a:r>
                      <a:r>
                        <a:rPr lang="en-GB" sz="1400" baseline="0" dirty="0">
                          <a:latin typeface="Arial Narrow" panose="020B0606020202030204" pitchFamily="34" charset="0"/>
                        </a:rPr>
                        <a:t> abnormalities</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64388425"/>
                  </a:ext>
                </a:extLst>
              </a:tr>
              <a:tr h="313575">
                <a:tc>
                  <a:txBody>
                    <a:bodyPr/>
                    <a:lstStyle/>
                    <a:p>
                      <a:pPr algn="ctr"/>
                      <a:r>
                        <a:rPr lang="en-GB" sz="1400" dirty="0">
                          <a:latin typeface="Arial Narrow" panose="020B0606020202030204" pitchFamily="34" charset="0"/>
                        </a:rPr>
                        <a:t>Strange beliefs or magical thinking</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07809"/>
                  </a:ext>
                </a:extLst>
              </a:tr>
              <a:tr h="313575">
                <a:tc>
                  <a:txBody>
                    <a:bodyPr/>
                    <a:lstStyle/>
                    <a:p>
                      <a:pPr algn="ctr"/>
                      <a:r>
                        <a:rPr lang="en-GB" sz="1400" dirty="0">
                          <a:latin typeface="Arial Narrow" panose="020B0606020202030204" pitchFamily="34" charset="0"/>
                        </a:rPr>
                        <a:t>Inappropriate or constricted affect</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76849821"/>
                  </a:ext>
                </a:extLst>
              </a:tr>
              <a:tr h="313575">
                <a:tc>
                  <a:txBody>
                    <a:bodyPr/>
                    <a:lstStyle/>
                    <a:p>
                      <a:pPr algn="ctr"/>
                      <a:r>
                        <a:rPr lang="en-GB" sz="1400" dirty="0">
                          <a:latin typeface="Arial Narrow" panose="020B0606020202030204" pitchFamily="34" charset="0"/>
                        </a:rPr>
                        <a:t>Odd, eccentric, peculiar behaviour</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61311107"/>
                  </a:ext>
                </a:extLst>
              </a:tr>
              <a:tr h="313575">
                <a:tc>
                  <a:txBody>
                    <a:bodyPr/>
                    <a:lstStyle/>
                    <a:p>
                      <a:pPr algn="ct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274459152"/>
                  </a:ext>
                </a:extLst>
              </a:tr>
              <a:tr h="313575">
                <a:tc>
                  <a:txBody>
                    <a:bodyPr/>
                    <a:lstStyle/>
                    <a:p>
                      <a:pPr algn="ct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9578523"/>
                  </a:ext>
                </a:extLst>
              </a:tr>
            </a:tbl>
          </a:graphicData>
        </a:graphic>
      </p:graphicFrame>
      <p:sp>
        <p:nvSpPr>
          <p:cNvPr id="27" name="TextBox 26"/>
          <p:cNvSpPr txBox="1"/>
          <p:nvPr/>
        </p:nvSpPr>
        <p:spPr>
          <a:xfrm>
            <a:off x="457200" y="1162300"/>
            <a:ext cx="8416990" cy="923330"/>
          </a:xfrm>
          <a:prstGeom prst="rect">
            <a:avLst/>
          </a:prstGeom>
          <a:noFill/>
        </p:spPr>
        <p:txBody>
          <a:bodyPr wrap="square" rtlCol="0">
            <a:spAutoFit/>
          </a:bodyPr>
          <a:lstStyle/>
          <a:p>
            <a:pPr marL="285750" indent="-285750">
              <a:buFont typeface="Wingdings" panose="05000000000000000000" pitchFamily="2" charset="2"/>
              <a:buChar char="§"/>
            </a:pPr>
            <a:r>
              <a:rPr lang="en-GB" dirty="0"/>
              <a:t>Characterised by odd, eccentric beliefs and behaviours</a:t>
            </a:r>
          </a:p>
          <a:p>
            <a:pPr marL="285750" indent="-285750">
              <a:buFont typeface="Wingdings" panose="05000000000000000000" pitchFamily="2" charset="2"/>
              <a:buChar char="§"/>
            </a:pPr>
            <a:r>
              <a:rPr lang="en-GB" dirty="0"/>
              <a:t>Have an unwillingness and inability to form and maintain close relationships</a:t>
            </a:r>
          </a:p>
          <a:p>
            <a:pPr marL="285750" indent="-285750">
              <a:buFont typeface="Wingdings" panose="05000000000000000000" pitchFamily="2" charset="2"/>
              <a:buChar char="§"/>
            </a:pPr>
            <a:r>
              <a:rPr lang="en-GB" dirty="0"/>
              <a:t>Unusual perceptions are distinguishable from psychotic illness</a:t>
            </a:r>
          </a:p>
        </p:txBody>
      </p:sp>
    </p:spTree>
    <p:extLst>
      <p:ext uri="{BB962C8B-B14F-4D97-AF65-F5344CB8AC3E}">
        <p14:creationId xmlns:p14="http://schemas.microsoft.com/office/powerpoint/2010/main" val="22915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68327"/>
            <a:ext cx="7772400" cy="506094"/>
          </a:xfrm>
        </p:spPr>
        <p:txBody>
          <a:bodyPr/>
          <a:lstStyle/>
          <a:p>
            <a:r>
              <a:rPr lang="en-GB" sz="2400" dirty="0"/>
              <a:t>Features of Cluster B </a:t>
            </a:r>
            <a:r>
              <a:rPr lang="en-GB" sz="2400" dirty="0" err="1"/>
              <a:t>PD</a:t>
            </a:r>
            <a:endParaRPr lang="en-GB" sz="2400" dirty="0"/>
          </a:p>
        </p:txBody>
      </p:sp>
      <p:sp>
        <p:nvSpPr>
          <p:cNvPr id="5" name="TextBox 4"/>
          <p:cNvSpPr txBox="1"/>
          <p:nvPr/>
        </p:nvSpPr>
        <p:spPr>
          <a:xfrm>
            <a:off x="160020" y="6396335"/>
            <a:ext cx="7646670" cy="338554"/>
          </a:xfrm>
          <a:prstGeom prst="rect">
            <a:avLst/>
          </a:prstGeom>
          <a:noFill/>
        </p:spPr>
        <p:txBody>
          <a:bodyPr wrap="square" rtlCol="0">
            <a:spAutoFit/>
          </a:bodyPr>
          <a:lstStyle/>
          <a:p>
            <a:r>
              <a:rPr lang="en-GB" sz="800" i="1" dirty="0"/>
              <a:t>American Psychiatric Association (2013) Diagnostic and Statistical Manual of Mental Disorders (5</a:t>
            </a:r>
            <a:r>
              <a:rPr lang="en-GB" sz="800" i="1" baseline="30000" dirty="0"/>
              <a:t>TH</a:t>
            </a:r>
            <a:r>
              <a:rPr lang="en-GB" sz="800" i="1" dirty="0"/>
              <a:t> ed.) Washington, DC.</a:t>
            </a:r>
          </a:p>
          <a:p>
            <a:r>
              <a:rPr lang="en-GB" sz="800" i="1" dirty="0"/>
              <a:t>World Health Organisation (1992) International Statistical Classification of Diseases and Related Health Problems, 10</a:t>
            </a:r>
            <a:r>
              <a:rPr lang="en-GB" sz="800" i="1" baseline="30000" dirty="0"/>
              <a:t>th</a:t>
            </a:r>
            <a:r>
              <a:rPr lang="en-GB" sz="800" i="1" dirty="0"/>
              <a:t> Revision (ICD-10). Geneva: WHO</a:t>
            </a:r>
          </a:p>
        </p:txBody>
      </p:sp>
      <p:sp>
        <p:nvSpPr>
          <p:cNvPr id="4" name="Round Diagonal Corner Rectangle 3"/>
          <p:cNvSpPr/>
          <p:nvPr/>
        </p:nvSpPr>
        <p:spPr>
          <a:xfrm>
            <a:off x="341576" y="2058715"/>
            <a:ext cx="2709454" cy="3002787"/>
          </a:xfrm>
          <a:prstGeom prst="round2DiagRect">
            <a:avLst>
              <a:gd name="adj1" fmla="val 5435"/>
              <a:gd name="adj2" fmla="val 0"/>
            </a:avLst>
          </a:prstGeom>
          <a:ln w="5715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7" name="Text Placeholder 3"/>
          <p:cNvSpPr txBox="1">
            <a:spLocks/>
          </p:cNvSpPr>
          <p:nvPr/>
        </p:nvSpPr>
        <p:spPr>
          <a:xfrm>
            <a:off x="341576" y="2058716"/>
            <a:ext cx="2640736" cy="300278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Dissocial </a:t>
            </a:r>
            <a:r>
              <a:rPr lang="en-US" sz="1600" b="1" dirty="0" err="1">
                <a:latin typeface="Arial Narrow" panose="020B0606020202030204" pitchFamily="34" charset="0"/>
              </a:rPr>
              <a:t>PD</a:t>
            </a:r>
            <a:endParaRPr lang="en-US" sz="1600" b="1" dirty="0">
              <a:latin typeface="Arial Narrow" panose="020B0606020202030204" pitchFamily="34" charset="0"/>
            </a:endParaRP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43380065"/>
              </p:ext>
            </p:extLst>
          </p:nvPr>
        </p:nvGraphicFramePr>
        <p:xfrm>
          <a:off x="341576" y="2459786"/>
          <a:ext cx="2709454" cy="2508600"/>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solidFill>
                            <a:schemeClr val="tx1"/>
                          </a:solidFill>
                          <a:latin typeface="Arial Narrow" panose="020B0606020202030204" pitchFamily="34" charset="0"/>
                        </a:rPr>
                        <a:t>Callous disregard for others</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67482665"/>
                  </a:ext>
                </a:extLst>
              </a:tr>
              <a:tr h="313575">
                <a:tc>
                  <a:txBody>
                    <a:bodyPr/>
                    <a:lstStyle/>
                    <a:p>
                      <a:pPr algn="ctr"/>
                      <a:r>
                        <a:rPr lang="en-GB" sz="1400" dirty="0">
                          <a:solidFill>
                            <a:schemeClr val="tx1"/>
                          </a:solidFill>
                          <a:latin typeface="Arial Narrow" panose="020B0606020202030204" pitchFamily="34" charset="0"/>
                        </a:rPr>
                        <a:t>Transient relationships</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solidFill>
                            <a:schemeClr val="tx1"/>
                          </a:solidFill>
                          <a:latin typeface="Arial Narrow" panose="020B0606020202030204" pitchFamily="34" charset="0"/>
                        </a:rPr>
                        <a:t>Irresponsible</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764388425"/>
                  </a:ext>
                </a:extLst>
              </a:tr>
              <a:tr h="313575">
                <a:tc>
                  <a:txBody>
                    <a:bodyPr/>
                    <a:lstStyle/>
                    <a:p>
                      <a:pPr algn="ctr"/>
                      <a:r>
                        <a:rPr lang="en-GB" sz="1400" dirty="0">
                          <a:solidFill>
                            <a:schemeClr val="tx1"/>
                          </a:solidFill>
                          <a:latin typeface="Arial Narrow" panose="020B0606020202030204" pitchFamily="34" charset="0"/>
                        </a:rPr>
                        <a:t>Impulsive and irritable</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07809"/>
                  </a:ext>
                </a:extLst>
              </a:tr>
              <a:tr h="313575">
                <a:tc>
                  <a:txBody>
                    <a:bodyPr/>
                    <a:lstStyle/>
                    <a:p>
                      <a:pPr algn="ctr"/>
                      <a:r>
                        <a:rPr lang="en-GB" sz="1400" dirty="0">
                          <a:solidFill>
                            <a:schemeClr val="tx1"/>
                          </a:solidFill>
                          <a:latin typeface="Arial Narrow" panose="020B0606020202030204" pitchFamily="34" charset="0"/>
                        </a:rPr>
                        <a:t>Lack of guilt and remorse</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76849821"/>
                  </a:ext>
                </a:extLst>
              </a:tr>
              <a:tr h="313575">
                <a:tc>
                  <a:txBody>
                    <a:bodyPr/>
                    <a:lstStyle/>
                    <a:p>
                      <a:pPr algn="ctr"/>
                      <a:r>
                        <a:rPr lang="en-GB" sz="1400" dirty="0">
                          <a:solidFill>
                            <a:schemeClr val="tx1"/>
                          </a:solidFill>
                          <a:latin typeface="Arial Narrow" panose="020B0606020202030204" pitchFamily="34" charset="0"/>
                        </a:rPr>
                        <a:t>Fail to accept responsibility</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61311107"/>
                  </a:ext>
                </a:extLst>
              </a:tr>
              <a:tr h="313575">
                <a:tc>
                  <a:txBody>
                    <a:bodyPr/>
                    <a:lstStyle/>
                    <a:p>
                      <a:pPr algn="ctr"/>
                      <a:r>
                        <a:rPr lang="en-GB" sz="1400" dirty="0">
                          <a:solidFill>
                            <a:schemeClr val="tx1"/>
                          </a:solidFill>
                          <a:latin typeface="Arial Narrow" panose="020B0606020202030204" pitchFamily="34" charset="0"/>
                        </a:rPr>
                        <a:t>Criminal and antisocial </a:t>
                      </a:r>
                      <a:r>
                        <a:rPr lang="en-GB" sz="1400" dirty="0" err="1">
                          <a:solidFill>
                            <a:schemeClr val="tx1"/>
                          </a:solidFill>
                          <a:latin typeface="Arial Narrow" panose="020B0606020202030204" pitchFamily="34" charset="0"/>
                        </a:rPr>
                        <a:t>behvaiour</a:t>
                      </a:r>
                      <a:endParaRPr lang="en-GB" sz="1400" dirty="0">
                        <a:solidFill>
                          <a:schemeClr val="tx1"/>
                        </a:solidFill>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274459152"/>
                  </a:ext>
                </a:extLst>
              </a:tr>
              <a:tr h="313575">
                <a:tc>
                  <a:txBody>
                    <a:bodyPr/>
                    <a:lstStyle/>
                    <a:p>
                      <a:pPr algn="ctr"/>
                      <a:endParaRPr lang="en-GB" sz="1400" dirty="0">
                        <a:solidFill>
                          <a:schemeClr val="tx1"/>
                        </a:solidFill>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9578523"/>
                  </a:ext>
                </a:extLst>
              </a:tr>
            </a:tbl>
          </a:graphicData>
        </a:graphic>
      </p:graphicFrame>
      <p:sp>
        <p:nvSpPr>
          <p:cNvPr id="19" name="Round Diagonal Corner Rectangle 18"/>
          <p:cNvSpPr/>
          <p:nvPr/>
        </p:nvSpPr>
        <p:spPr>
          <a:xfrm>
            <a:off x="3246901" y="2041295"/>
            <a:ext cx="2709454" cy="3020207"/>
          </a:xfrm>
          <a:prstGeom prst="round2DiagRect">
            <a:avLst>
              <a:gd name="adj1" fmla="val 5435"/>
              <a:gd name="adj2" fmla="val 0"/>
            </a:avLst>
          </a:prstGeom>
          <a:ln w="5715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0" name="Text Placeholder 3"/>
          <p:cNvSpPr txBox="1">
            <a:spLocks/>
          </p:cNvSpPr>
          <p:nvPr/>
        </p:nvSpPr>
        <p:spPr>
          <a:xfrm>
            <a:off x="3246901" y="2041296"/>
            <a:ext cx="2640736" cy="302020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Histrionic </a:t>
            </a:r>
            <a:r>
              <a:rPr lang="en-US" sz="1600" b="1" dirty="0" err="1">
                <a:latin typeface="Arial Narrow" panose="020B0606020202030204" pitchFamily="34" charset="0"/>
              </a:rPr>
              <a:t>PD</a:t>
            </a:r>
            <a:endParaRPr lang="en-US" sz="1600" b="1" dirty="0">
              <a:latin typeface="Arial Narrow" panose="020B0606020202030204" pitchFamily="34" charset="0"/>
            </a:endParaRP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415605655"/>
              </p:ext>
            </p:extLst>
          </p:nvPr>
        </p:nvGraphicFramePr>
        <p:xfrm>
          <a:off x="3253225" y="2459785"/>
          <a:ext cx="2709454" cy="2508600"/>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solidFill>
                            <a:schemeClr val="tx1"/>
                          </a:solidFill>
                          <a:latin typeface="Arial Narrow" panose="020B0606020202030204" pitchFamily="34" charset="0"/>
                        </a:rPr>
                        <a:t>Self-dramatization</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67482665"/>
                  </a:ext>
                </a:extLst>
              </a:tr>
              <a:tr h="313575">
                <a:tc>
                  <a:txBody>
                    <a:bodyPr/>
                    <a:lstStyle/>
                    <a:p>
                      <a:pPr algn="ctr"/>
                      <a:r>
                        <a:rPr lang="en-GB" sz="1400" dirty="0">
                          <a:solidFill>
                            <a:schemeClr val="tx1"/>
                          </a:solidFill>
                          <a:latin typeface="Arial Narrow" panose="020B0606020202030204" pitchFamily="34" charset="0"/>
                        </a:rPr>
                        <a:t>Shallow, labile affect</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solidFill>
                            <a:schemeClr val="tx1"/>
                          </a:solidFill>
                          <a:latin typeface="Arial Narrow" panose="020B0606020202030204" pitchFamily="34" charset="0"/>
                        </a:rPr>
                        <a:t>Seeks</a:t>
                      </a:r>
                      <a:r>
                        <a:rPr lang="en-GB" sz="1400" baseline="0" dirty="0">
                          <a:solidFill>
                            <a:schemeClr val="tx1"/>
                          </a:solidFill>
                          <a:latin typeface="Arial Narrow" panose="020B0606020202030204" pitchFamily="34" charset="0"/>
                        </a:rPr>
                        <a:t> attention and excitement</a:t>
                      </a:r>
                      <a:endParaRPr lang="en-GB" sz="1400" dirty="0">
                        <a:solidFill>
                          <a:schemeClr val="tx1"/>
                        </a:solidFill>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764388425"/>
                  </a:ext>
                </a:extLst>
              </a:tr>
              <a:tr h="313575">
                <a:tc>
                  <a:txBody>
                    <a:bodyPr/>
                    <a:lstStyle/>
                    <a:p>
                      <a:pPr algn="ctr"/>
                      <a:r>
                        <a:rPr lang="en-GB" sz="1400" dirty="0">
                          <a:solidFill>
                            <a:schemeClr val="tx1"/>
                          </a:solidFill>
                          <a:latin typeface="Arial Narrow" panose="020B0606020202030204" pitchFamily="34" charset="0"/>
                        </a:rPr>
                        <a:t>Suggestibility</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07809"/>
                  </a:ext>
                </a:extLst>
              </a:tr>
              <a:tr h="313575">
                <a:tc>
                  <a:txBody>
                    <a:bodyPr/>
                    <a:lstStyle/>
                    <a:p>
                      <a:pPr algn="ctr"/>
                      <a:r>
                        <a:rPr lang="en-GB" sz="1400" dirty="0">
                          <a:solidFill>
                            <a:schemeClr val="tx1"/>
                          </a:solidFill>
                          <a:latin typeface="Arial Narrow" panose="020B0606020202030204" pitchFamily="34" charset="0"/>
                        </a:rPr>
                        <a:t>Inappropriately seductive</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76849821"/>
                  </a:ext>
                </a:extLst>
              </a:tr>
              <a:tr h="313575">
                <a:tc>
                  <a:txBody>
                    <a:bodyPr/>
                    <a:lstStyle/>
                    <a:p>
                      <a:pPr algn="ctr"/>
                      <a:r>
                        <a:rPr lang="en-GB" sz="1400" dirty="0">
                          <a:solidFill>
                            <a:schemeClr val="tx1"/>
                          </a:solidFill>
                          <a:latin typeface="Arial Narrow" panose="020B0606020202030204" pitchFamily="34" charset="0"/>
                        </a:rPr>
                        <a:t>Exaggerated expression of emotions</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61311107"/>
                  </a:ext>
                </a:extLst>
              </a:tr>
              <a:tr h="313575">
                <a:tc>
                  <a:txBody>
                    <a:bodyPr/>
                    <a:lstStyle/>
                    <a:p>
                      <a:pPr algn="ctr"/>
                      <a:r>
                        <a:rPr lang="en-GB" sz="1400" dirty="0">
                          <a:solidFill>
                            <a:schemeClr val="tx1"/>
                          </a:solidFill>
                          <a:latin typeface="Arial Narrow" panose="020B0606020202030204" pitchFamily="34" charset="0"/>
                        </a:rPr>
                        <a:t>Self-indulgence</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274459152"/>
                  </a:ext>
                </a:extLst>
              </a:tr>
              <a:tr h="313575">
                <a:tc>
                  <a:txBody>
                    <a:bodyPr/>
                    <a:lstStyle/>
                    <a:p>
                      <a:pPr algn="ctr"/>
                      <a:endParaRPr lang="en-GB" sz="1400" dirty="0">
                        <a:solidFill>
                          <a:schemeClr val="tx1"/>
                        </a:solidFill>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9578523"/>
                  </a:ext>
                </a:extLst>
              </a:tr>
            </a:tbl>
          </a:graphicData>
        </a:graphic>
      </p:graphicFrame>
      <p:sp>
        <p:nvSpPr>
          <p:cNvPr id="24" name="Round Diagonal Corner Rectangle 23"/>
          <p:cNvSpPr/>
          <p:nvPr/>
        </p:nvSpPr>
        <p:spPr>
          <a:xfrm>
            <a:off x="6141876" y="2024175"/>
            <a:ext cx="2709454" cy="3037327"/>
          </a:xfrm>
          <a:prstGeom prst="round2DiagRect">
            <a:avLst>
              <a:gd name="adj1" fmla="val 5435"/>
              <a:gd name="adj2" fmla="val 0"/>
            </a:avLst>
          </a:prstGeom>
          <a:ln w="5715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5" name="Text Placeholder 3"/>
          <p:cNvSpPr txBox="1">
            <a:spLocks/>
          </p:cNvSpPr>
          <p:nvPr/>
        </p:nvSpPr>
        <p:spPr>
          <a:xfrm>
            <a:off x="6141876" y="2024176"/>
            <a:ext cx="2640736" cy="30373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Narcissistic </a:t>
            </a:r>
            <a:r>
              <a:rPr lang="en-US" sz="1600" b="1" dirty="0" err="1">
                <a:latin typeface="Arial Narrow" panose="020B0606020202030204" pitchFamily="34" charset="0"/>
              </a:rPr>
              <a:t>PD</a:t>
            </a:r>
            <a:r>
              <a:rPr lang="en-US" sz="1600" b="1" dirty="0">
                <a:latin typeface="Arial Narrow" panose="020B0606020202030204" pitchFamily="34" charset="0"/>
              </a:rPr>
              <a:t> (DSM-V)</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1660465315"/>
              </p:ext>
            </p:extLst>
          </p:nvPr>
        </p:nvGraphicFramePr>
        <p:xfrm>
          <a:off x="6141876" y="2442665"/>
          <a:ext cx="2709454" cy="2508600"/>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solidFill>
                            <a:schemeClr val="tx1"/>
                          </a:solidFill>
                          <a:latin typeface="Arial Narrow" panose="020B0606020202030204" pitchFamily="34" charset="0"/>
                        </a:rPr>
                        <a:t>Grandiose sense</a:t>
                      </a:r>
                      <a:r>
                        <a:rPr lang="en-GB" sz="1400" baseline="0" dirty="0">
                          <a:solidFill>
                            <a:schemeClr val="tx1"/>
                          </a:solidFill>
                          <a:latin typeface="Arial Narrow" panose="020B0606020202030204" pitchFamily="34" charset="0"/>
                        </a:rPr>
                        <a:t> of self-importance</a:t>
                      </a:r>
                      <a:endParaRPr lang="en-GB" sz="1400" dirty="0">
                        <a:solidFill>
                          <a:schemeClr val="tx1"/>
                        </a:solidFill>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67482665"/>
                  </a:ext>
                </a:extLst>
              </a:tr>
              <a:tr h="313575">
                <a:tc>
                  <a:txBody>
                    <a:bodyPr/>
                    <a:lstStyle/>
                    <a:p>
                      <a:pPr algn="ctr"/>
                      <a:r>
                        <a:rPr lang="en-GB" sz="1400" dirty="0">
                          <a:solidFill>
                            <a:schemeClr val="tx1"/>
                          </a:solidFill>
                          <a:latin typeface="Arial Narrow" panose="020B0606020202030204" pitchFamily="34" charset="0"/>
                        </a:rPr>
                        <a:t>Fantasises about unlimited success</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solidFill>
                            <a:schemeClr val="tx1"/>
                          </a:solidFill>
                          <a:latin typeface="Arial Narrow" panose="020B0606020202030204" pitchFamily="34" charset="0"/>
                        </a:rPr>
                        <a:t>Believes self to be special</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764388425"/>
                  </a:ext>
                </a:extLst>
              </a:tr>
              <a:tr h="313575">
                <a:tc>
                  <a:txBody>
                    <a:bodyPr/>
                    <a:lstStyle/>
                    <a:p>
                      <a:pPr algn="ctr"/>
                      <a:r>
                        <a:rPr lang="en-GB" sz="1400" dirty="0">
                          <a:solidFill>
                            <a:schemeClr val="tx1"/>
                          </a:solidFill>
                          <a:latin typeface="Arial Narrow" panose="020B0606020202030204" pitchFamily="34" charset="0"/>
                        </a:rPr>
                        <a:t>Requires excessive admiration</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07809"/>
                  </a:ext>
                </a:extLst>
              </a:tr>
              <a:tr h="313575">
                <a:tc>
                  <a:txBody>
                    <a:bodyPr/>
                    <a:lstStyle/>
                    <a:p>
                      <a:pPr algn="ctr"/>
                      <a:r>
                        <a:rPr lang="en-GB" sz="1400" dirty="0">
                          <a:solidFill>
                            <a:schemeClr val="tx1"/>
                          </a:solidFill>
                          <a:latin typeface="Arial Narrow" panose="020B0606020202030204" pitchFamily="34" charset="0"/>
                        </a:rPr>
                        <a:t>Sense of entitlement from</a:t>
                      </a:r>
                      <a:r>
                        <a:rPr lang="en-GB" sz="1400" baseline="0" dirty="0">
                          <a:solidFill>
                            <a:schemeClr val="tx1"/>
                          </a:solidFill>
                          <a:latin typeface="Arial Narrow" panose="020B0606020202030204" pitchFamily="34" charset="0"/>
                        </a:rPr>
                        <a:t> others</a:t>
                      </a:r>
                      <a:endParaRPr lang="en-GB" sz="1400" dirty="0">
                        <a:solidFill>
                          <a:schemeClr val="tx1"/>
                        </a:solidFill>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76849821"/>
                  </a:ext>
                </a:extLst>
              </a:tr>
              <a:tr h="313575">
                <a:tc>
                  <a:txBody>
                    <a:bodyPr/>
                    <a:lstStyle/>
                    <a:p>
                      <a:pPr algn="ctr"/>
                      <a:r>
                        <a:rPr lang="en-GB" sz="1400" dirty="0">
                          <a:solidFill>
                            <a:schemeClr val="tx1"/>
                          </a:solidFill>
                          <a:latin typeface="Arial Narrow" panose="020B0606020202030204" pitchFamily="34" charset="0"/>
                        </a:rPr>
                        <a:t>Exploits others for own benefit</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61311107"/>
                  </a:ext>
                </a:extLst>
              </a:tr>
              <a:tr h="313575">
                <a:tc>
                  <a:txBody>
                    <a:bodyPr/>
                    <a:lstStyle/>
                    <a:p>
                      <a:pPr algn="ctr"/>
                      <a:r>
                        <a:rPr lang="en-GB" sz="1400" dirty="0">
                          <a:solidFill>
                            <a:schemeClr val="tx1"/>
                          </a:solidFill>
                          <a:latin typeface="Arial Narrow" panose="020B0606020202030204" pitchFamily="34" charset="0"/>
                        </a:rPr>
                        <a:t>Lack of empathy</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274459152"/>
                  </a:ext>
                </a:extLst>
              </a:tr>
              <a:tr h="313575">
                <a:tc>
                  <a:txBody>
                    <a:bodyPr/>
                    <a:lstStyle/>
                    <a:p>
                      <a:pPr algn="ctr"/>
                      <a:r>
                        <a:rPr lang="en-GB" sz="1400" dirty="0">
                          <a:solidFill>
                            <a:schemeClr val="tx1"/>
                          </a:solidFill>
                          <a:latin typeface="Arial Narrow" panose="020B0606020202030204" pitchFamily="34" charset="0"/>
                        </a:rPr>
                        <a:t>Envious of others</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9578523"/>
                  </a:ext>
                </a:extLst>
              </a:tr>
            </a:tbl>
          </a:graphicData>
        </a:graphic>
      </p:graphicFrame>
      <p:sp>
        <p:nvSpPr>
          <p:cNvPr id="27" name="TextBox 26"/>
          <p:cNvSpPr txBox="1"/>
          <p:nvPr/>
        </p:nvSpPr>
        <p:spPr>
          <a:xfrm>
            <a:off x="457200" y="1162300"/>
            <a:ext cx="8416990" cy="646331"/>
          </a:xfrm>
          <a:prstGeom prst="rect">
            <a:avLst/>
          </a:prstGeom>
          <a:noFill/>
        </p:spPr>
        <p:txBody>
          <a:bodyPr wrap="square" rtlCol="0">
            <a:spAutoFit/>
          </a:bodyPr>
          <a:lstStyle/>
          <a:p>
            <a:pPr marL="285750" indent="-285750">
              <a:buFont typeface="Wingdings" panose="05000000000000000000" pitchFamily="2" charset="2"/>
              <a:buChar char="§"/>
            </a:pPr>
            <a:r>
              <a:rPr lang="en-GB" dirty="0"/>
              <a:t>Characterised by dramatic, overly emotional or unpredictable behaviour</a:t>
            </a:r>
          </a:p>
          <a:p>
            <a:pPr marL="285750" indent="-285750">
              <a:buFont typeface="Wingdings" panose="05000000000000000000" pitchFamily="2" charset="2"/>
              <a:buChar char="§"/>
            </a:pPr>
            <a:r>
              <a:rPr lang="en-GB" dirty="0"/>
              <a:t>Extreme difficulty in relating to others</a:t>
            </a:r>
          </a:p>
        </p:txBody>
      </p:sp>
    </p:spTree>
    <p:extLst>
      <p:ext uri="{BB962C8B-B14F-4D97-AF65-F5344CB8AC3E}">
        <p14:creationId xmlns:p14="http://schemas.microsoft.com/office/powerpoint/2010/main" val="5179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9" grpId="0" animBg="1"/>
      <p:bldP spid="20" grpId="0"/>
      <p:bldP spid="24"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Diagonal Corner Rectangle 14"/>
          <p:cNvSpPr/>
          <p:nvPr/>
        </p:nvSpPr>
        <p:spPr>
          <a:xfrm>
            <a:off x="6152226" y="2041294"/>
            <a:ext cx="2709454" cy="3020207"/>
          </a:xfrm>
          <a:prstGeom prst="round2DiagRect">
            <a:avLst>
              <a:gd name="adj1" fmla="val 5435"/>
              <a:gd name="adj2" fmla="val 0"/>
            </a:avLst>
          </a:prstGeom>
          <a:ln w="5715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57200" y="568327"/>
            <a:ext cx="7772400" cy="506094"/>
          </a:xfrm>
        </p:spPr>
        <p:txBody>
          <a:bodyPr/>
          <a:lstStyle/>
          <a:p>
            <a:r>
              <a:rPr lang="en-GB" sz="2400" dirty="0"/>
              <a:t>Features of Cluster B </a:t>
            </a:r>
            <a:r>
              <a:rPr lang="en-GB" sz="2400" dirty="0" err="1"/>
              <a:t>PD</a:t>
            </a:r>
            <a:endParaRPr lang="en-GB" sz="2400" dirty="0"/>
          </a:p>
        </p:txBody>
      </p:sp>
      <p:sp>
        <p:nvSpPr>
          <p:cNvPr id="5" name="TextBox 4"/>
          <p:cNvSpPr txBox="1"/>
          <p:nvPr/>
        </p:nvSpPr>
        <p:spPr>
          <a:xfrm>
            <a:off x="160020" y="6396335"/>
            <a:ext cx="7646670" cy="338554"/>
          </a:xfrm>
          <a:prstGeom prst="rect">
            <a:avLst/>
          </a:prstGeom>
          <a:noFill/>
        </p:spPr>
        <p:txBody>
          <a:bodyPr wrap="square" rtlCol="0">
            <a:spAutoFit/>
          </a:bodyPr>
          <a:lstStyle/>
          <a:p>
            <a:r>
              <a:rPr lang="en-GB" sz="800" i="1" dirty="0"/>
              <a:t>American Psychiatric Association (2013) Diagnostic and Statistical Manual of Mental Disorders (5</a:t>
            </a:r>
            <a:r>
              <a:rPr lang="en-GB" sz="800" i="1" baseline="30000" dirty="0"/>
              <a:t>TH</a:t>
            </a:r>
            <a:r>
              <a:rPr lang="en-GB" sz="800" i="1" dirty="0"/>
              <a:t> ed.) Washington, DC.</a:t>
            </a:r>
          </a:p>
          <a:p>
            <a:r>
              <a:rPr lang="en-GB" sz="800" i="1" dirty="0"/>
              <a:t>World Health Organisation (1992) International Statistical Classification of Diseases and Related Health Problems, 10</a:t>
            </a:r>
            <a:r>
              <a:rPr lang="en-GB" sz="800" i="1" baseline="30000" dirty="0"/>
              <a:t>th</a:t>
            </a:r>
            <a:r>
              <a:rPr lang="en-GB" sz="800" i="1" dirty="0"/>
              <a:t> Revision (ICD-10). Geneva: WHO</a:t>
            </a:r>
          </a:p>
        </p:txBody>
      </p:sp>
      <p:sp>
        <p:nvSpPr>
          <p:cNvPr id="4" name="Round Diagonal Corner Rectangle 3"/>
          <p:cNvSpPr/>
          <p:nvPr/>
        </p:nvSpPr>
        <p:spPr>
          <a:xfrm>
            <a:off x="341576" y="2058715"/>
            <a:ext cx="2709454" cy="3002787"/>
          </a:xfrm>
          <a:prstGeom prst="round2DiagRect">
            <a:avLst>
              <a:gd name="adj1" fmla="val 5435"/>
              <a:gd name="adj2" fmla="val 0"/>
            </a:avLst>
          </a:prstGeom>
          <a:ln w="5715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7" name="Text Placeholder 3"/>
          <p:cNvSpPr txBox="1">
            <a:spLocks/>
          </p:cNvSpPr>
          <p:nvPr/>
        </p:nvSpPr>
        <p:spPr>
          <a:xfrm>
            <a:off x="341576" y="2058716"/>
            <a:ext cx="2640736" cy="300278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err="1">
                <a:latin typeface="Arial Narrow" panose="020B0606020202030204" pitchFamily="34" charset="0"/>
              </a:rPr>
              <a:t>EUPD</a:t>
            </a:r>
            <a:r>
              <a:rPr lang="en-US" sz="1600" b="1" dirty="0">
                <a:latin typeface="Arial Narrow" panose="020B0606020202030204" pitchFamily="34" charset="0"/>
              </a:rPr>
              <a:t> Impulsive Type</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79252672"/>
              </p:ext>
            </p:extLst>
          </p:nvPr>
        </p:nvGraphicFramePr>
        <p:xfrm>
          <a:off x="341576" y="2459786"/>
          <a:ext cx="2709454" cy="2508600"/>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solidFill>
                            <a:schemeClr val="tx1"/>
                          </a:solidFill>
                          <a:latin typeface="Arial Narrow" panose="020B0606020202030204" pitchFamily="34" charset="0"/>
                        </a:rPr>
                        <a:t>Emotional lability</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67482665"/>
                  </a:ext>
                </a:extLst>
              </a:tr>
              <a:tr h="313575">
                <a:tc>
                  <a:txBody>
                    <a:bodyPr/>
                    <a:lstStyle/>
                    <a:p>
                      <a:pPr algn="ctr"/>
                      <a:r>
                        <a:rPr lang="en-GB" sz="1400" dirty="0">
                          <a:solidFill>
                            <a:schemeClr val="tx1"/>
                          </a:solidFill>
                          <a:latin typeface="Arial Narrow" panose="020B0606020202030204" pitchFamily="34" charset="0"/>
                        </a:rPr>
                        <a:t>Explosive outbursts of emotion</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solidFill>
                            <a:schemeClr val="tx1"/>
                          </a:solidFill>
                          <a:latin typeface="Arial Narrow" panose="020B0606020202030204" pitchFamily="34" charset="0"/>
                        </a:rPr>
                        <a:t>Lack of impulse control</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764388425"/>
                  </a:ext>
                </a:extLst>
              </a:tr>
              <a:tr h="313575">
                <a:tc>
                  <a:txBody>
                    <a:bodyPr/>
                    <a:lstStyle/>
                    <a:p>
                      <a:pPr algn="ctr"/>
                      <a:r>
                        <a:rPr lang="en-GB" sz="1400" dirty="0">
                          <a:solidFill>
                            <a:schemeClr val="tx1"/>
                          </a:solidFill>
                          <a:latin typeface="Arial Narrow" panose="020B0606020202030204" pitchFamily="34" charset="0"/>
                        </a:rPr>
                        <a:t>Liability to anger and violence</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07809"/>
                  </a:ext>
                </a:extLst>
              </a:tr>
              <a:tr h="313575">
                <a:tc>
                  <a:txBody>
                    <a:bodyPr/>
                    <a:lstStyle/>
                    <a:p>
                      <a:pPr algn="ctr"/>
                      <a:r>
                        <a:rPr lang="en-GB" sz="1400" dirty="0">
                          <a:solidFill>
                            <a:schemeClr val="tx1"/>
                          </a:solidFill>
                          <a:latin typeface="Arial Narrow" panose="020B0606020202030204" pitchFamily="34" charset="0"/>
                        </a:rPr>
                        <a:t>Quarrelsome</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76849821"/>
                  </a:ext>
                </a:extLst>
              </a:tr>
              <a:tr h="313575">
                <a:tc>
                  <a:txBody>
                    <a:bodyPr/>
                    <a:lstStyle/>
                    <a:p>
                      <a:pPr algn="ctr"/>
                      <a:r>
                        <a:rPr lang="en-GB" sz="1400" dirty="0">
                          <a:solidFill>
                            <a:schemeClr val="tx1"/>
                          </a:solidFill>
                          <a:latin typeface="Arial Narrow" panose="020B0606020202030204" pitchFamily="34" charset="0"/>
                        </a:rPr>
                        <a:t>Difficulty maintaining course of action</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61311107"/>
                  </a:ext>
                </a:extLst>
              </a:tr>
              <a:tr h="313575">
                <a:tc>
                  <a:txBody>
                    <a:bodyPr/>
                    <a:lstStyle/>
                    <a:p>
                      <a:pPr algn="ctr"/>
                      <a:r>
                        <a:rPr lang="en-GB" sz="1400" dirty="0">
                          <a:solidFill>
                            <a:schemeClr val="tx1"/>
                          </a:solidFill>
                          <a:latin typeface="Arial Narrow" panose="020B0606020202030204" pitchFamily="34" charset="0"/>
                        </a:rPr>
                        <a:t>Unstable</a:t>
                      </a:r>
                      <a:r>
                        <a:rPr lang="en-GB" sz="1400" baseline="0" dirty="0">
                          <a:solidFill>
                            <a:schemeClr val="tx1"/>
                          </a:solidFill>
                          <a:latin typeface="Arial Narrow" panose="020B0606020202030204" pitchFamily="34" charset="0"/>
                        </a:rPr>
                        <a:t>, capricious mood</a:t>
                      </a:r>
                      <a:endParaRPr lang="en-GB" sz="1400" dirty="0">
                        <a:solidFill>
                          <a:schemeClr val="tx1"/>
                        </a:solidFill>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274459152"/>
                  </a:ext>
                </a:extLst>
              </a:tr>
              <a:tr h="313575">
                <a:tc>
                  <a:txBody>
                    <a:bodyPr/>
                    <a:lstStyle/>
                    <a:p>
                      <a:pPr algn="ctr"/>
                      <a:endParaRPr lang="en-GB" sz="1400" dirty="0">
                        <a:solidFill>
                          <a:schemeClr val="tx1"/>
                        </a:solidFill>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9578523"/>
                  </a:ext>
                </a:extLst>
              </a:tr>
            </a:tbl>
          </a:graphicData>
        </a:graphic>
      </p:graphicFrame>
      <p:sp>
        <p:nvSpPr>
          <p:cNvPr id="19" name="Round Diagonal Corner Rectangle 18"/>
          <p:cNvSpPr/>
          <p:nvPr/>
        </p:nvSpPr>
        <p:spPr>
          <a:xfrm>
            <a:off x="3246901" y="2041295"/>
            <a:ext cx="2709454" cy="3020207"/>
          </a:xfrm>
          <a:prstGeom prst="round2DiagRect">
            <a:avLst>
              <a:gd name="adj1" fmla="val 5435"/>
              <a:gd name="adj2" fmla="val 0"/>
            </a:avLst>
          </a:prstGeom>
          <a:ln w="5715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0" name="Text Placeholder 3"/>
          <p:cNvSpPr txBox="1">
            <a:spLocks/>
          </p:cNvSpPr>
          <p:nvPr/>
        </p:nvSpPr>
        <p:spPr>
          <a:xfrm>
            <a:off x="3246901" y="2041296"/>
            <a:ext cx="2640736" cy="302020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err="1">
                <a:latin typeface="Arial Narrow" panose="020B0606020202030204" pitchFamily="34" charset="0"/>
              </a:rPr>
              <a:t>EUPD</a:t>
            </a:r>
            <a:r>
              <a:rPr lang="en-US" sz="1600" b="1" dirty="0">
                <a:latin typeface="Arial Narrow" panose="020B0606020202030204" pitchFamily="34" charset="0"/>
              </a:rPr>
              <a:t> </a:t>
            </a:r>
            <a:r>
              <a:rPr lang="en-US" sz="1600" b="1" dirty="0" err="1">
                <a:latin typeface="Arial Narrow" panose="020B0606020202030204" pitchFamily="34" charset="0"/>
              </a:rPr>
              <a:t>PD</a:t>
            </a:r>
            <a:r>
              <a:rPr lang="en-US" sz="1600" b="1" dirty="0">
                <a:latin typeface="Arial Narrow" panose="020B0606020202030204" pitchFamily="34" charset="0"/>
              </a:rPr>
              <a:t> Borderline Type</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431095844"/>
              </p:ext>
            </p:extLst>
          </p:nvPr>
        </p:nvGraphicFramePr>
        <p:xfrm>
          <a:off x="3253225" y="2459785"/>
          <a:ext cx="2709454" cy="2508600"/>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solidFill>
                            <a:schemeClr val="tx1"/>
                          </a:solidFill>
                          <a:latin typeface="Arial Narrow" panose="020B0606020202030204" pitchFamily="34" charset="0"/>
                        </a:rPr>
                        <a:t>Disturbances</a:t>
                      </a:r>
                      <a:r>
                        <a:rPr lang="en-GB" sz="1400" baseline="0" dirty="0">
                          <a:solidFill>
                            <a:schemeClr val="tx1"/>
                          </a:solidFill>
                          <a:latin typeface="Arial Narrow" panose="020B0606020202030204" pitchFamily="34" charset="0"/>
                        </a:rPr>
                        <a:t> in self-image</a:t>
                      </a:r>
                      <a:endParaRPr lang="en-GB" sz="1400" dirty="0">
                        <a:solidFill>
                          <a:schemeClr val="tx1"/>
                        </a:solidFill>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67482665"/>
                  </a:ext>
                </a:extLst>
              </a:tr>
              <a:tr h="313575">
                <a:tc>
                  <a:txBody>
                    <a:bodyPr/>
                    <a:lstStyle/>
                    <a:p>
                      <a:pPr algn="ctr"/>
                      <a:r>
                        <a:rPr lang="en-GB" sz="1400" dirty="0">
                          <a:solidFill>
                            <a:schemeClr val="tx1"/>
                          </a:solidFill>
                          <a:latin typeface="Arial Narrow" panose="020B0606020202030204" pitchFamily="34" charset="0"/>
                        </a:rPr>
                        <a:t>Chronic feelings of emptiness</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solidFill>
                            <a:schemeClr val="tx1"/>
                          </a:solidFill>
                          <a:latin typeface="Arial Narrow" panose="020B0606020202030204" pitchFamily="34" charset="0"/>
                        </a:rPr>
                        <a:t>Intense and unstable relationships</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764388425"/>
                  </a:ext>
                </a:extLst>
              </a:tr>
              <a:tr h="313575">
                <a:tc>
                  <a:txBody>
                    <a:bodyPr/>
                    <a:lstStyle/>
                    <a:p>
                      <a:pPr algn="ctr"/>
                      <a:r>
                        <a:rPr lang="en-GB" sz="1400" dirty="0">
                          <a:solidFill>
                            <a:schemeClr val="tx1"/>
                          </a:solidFill>
                          <a:latin typeface="Arial Narrow" panose="020B0606020202030204" pitchFamily="34" charset="0"/>
                        </a:rPr>
                        <a:t>Tendency</a:t>
                      </a:r>
                      <a:r>
                        <a:rPr lang="en-GB" sz="1400" baseline="0" dirty="0">
                          <a:solidFill>
                            <a:schemeClr val="tx1"/>
                          </a:solidFill>
                          <a:latin typeface="Arial Narrow" panose="020B0606020202030204" pitchFamily="34" charset="0"/>
                        </a:rPr>
                        <a:t> to self-destructive behaviour</a:t>
                      </a:r>
                      <a:endParaRPr lang="en-GB" sz="1400" dirty="0">
                        <a:solidFill>
                          <a:schemeClr val="tx1"/>
                        </a:solidFill>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07809"/>
                  </a:ext>
                </a:extLst>
              </a:tr>
              <a:tr h="313575">
                <a:tc>
                  <a:txBody>
                    <a:bodyPr/>
                    <a:lstStyle/>
                    <a:p>
                      <a:pPr algn="ctr"/>
                      <a:r>
                        <a:rPr lang="en-GB" sz="1400" dirty="0">
                          <a:solidFill>
                            <a:schemeClr val="tx1"/>
                          </a:solidFill>
                          <a:latin typeface="Arial Narrow" panose="020B0606020202030204" pitchFamily="34" charset="0"/>
                        </a:rPr>
                        <a:t>Fear</a:t>
                      </a:r>
                      <a:r>
                        <a:rPr lang="en-GB" sz="1400" baseline="0" dirty="0">
                          <a:solidFill>
                            <a:schemeClr val="tx1"/>
                          </a:solidFill>
                          <a:latin typeface="Arial Narrow" panose="020B0606020202030204" pitchFamily="34" charset="0"/>
                        </a:rPr>
                        <a:t> of abandonment</a:t>
                      </a:r>
                      <a:endParaRPr lang="en-GB" sz="1400" dirty="0">
                        <a:solidFill>
                          <a:schemeClr val="tx1"/>
                        </a:solidFill>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76849821"/>
                  </a:ext>
                </a:extLst>
              </a:tr>
              <a:tr h="313575">
                <a:tc>
                  <a:txBody>
                    <a:bodyPr/>
                    <a:lstStyle/>
                    <a:p>
                      <a:pPr algn="ctr"/>
                      <a:endParaRPr lang="en-GB" sz="1400" dirty="0">
                        <a:solidFill>
                          <a:schemeClr val="tx1"/>
                        </a:solidFill>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61311107"/>
                  </a:ext>
                </a:extLst>
              </a:tr>
              <a:tr h="313575">
                <a:tc>
                  <a:txBody>
                    <a:bodyPr/>
                    <a:lstStyle/>
                    <a:p>
                      <a:pPr algn="ctr"/>
                      <a:endParaRPr lang="en-GB" sz="1400" dirty="0">
                        <a:solidFill>
                          <a:schemeClr val="tx1"/>
                        </a:solidFill>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274459152"/>
                  </a:ext>
                </a:extLst>
              </a:tr>
              <a:tr h="313575">
                <a:tc>
                  <a:txBody>
                    <a:bodyPr/>
                    <a:lstStyle/>
                    <a:p>
                      <a:pPr algn="ctr"/>
                      <a:endParaRPr lang="en-GB" sz="1400" dirty="0">
                        <a:solidFill>
                          <a:schemeClr val="tx1"/>
                        </a:solidFill>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9578523"/>
                  </a:ext>
                </a:extLst>
              </a:tr>
            </a:tbl>
          </a:graphicData>
        </a:graphic>
      </p:graphicFrame>
      <p:sp>
        <p:nvSpPr>
          <p:cNvPr id="27" name="TextBox 26"/>
          <p:cNvSpPr txBox="1"/>
          <p:nvPr/>
        </p:nvSpPr>
        <p:spPr>
          <a:xfrm>
            <a:off x="457200" y="1162300"/>
            <a:ext cx="8416990" cy="646331"/>
          </a:xfrm>
          <a:prstGeom prst="rect">
            <a:avLst/>
          </a:prstGeom>
          <a:noFill/>
        </p:spPr>
        <p:txBody>
          <a:bodyPr wrap="square" rtlCol="0">
            <a:spAutoFit/>
          </a:bodyPr>
          <a:lstStyle/>
          <a:p>
            <a:pPr marL="285750" indent="-285750">
              <a:buFont typeface="Wingdings" panose="05000000000000000000" pitchFamily="2" charset="2"/>
              <a:buChar char="§"/>
            </a:pPr>
            <a:r>
              <a:rPr lang="en-GB" dirty="0"/>
              <a:t>Emotionally Unstable Personality Disorder is characterised by emotional lability, impulsivity and disturbance in interpersonal relationships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301906" y="2164293"/>
            <a:ext cx="2430614" cy="1596177"/>
          </a:xfrm>
          <a:prstGeom prst="rect">
            <a:avLst/>
          </a:prstGeom>
        </p:spPr>
      </p:pic>
      <p:sp>
        <p:nvSpPr>
          <p:cNvPr id="16" name="Text Placeholder 3"/>
          <p:cNvSpPr txBox="1">
            <a:spLocks/>
          </p:cNvSpPr>
          <p:nvPr/>
        </p:nvSpPr>
        <p:spPr>
          <a:xfrm>
            <a:off x="6158550" y="3845928"/>
            <a:ext cx="2640736" cy="116391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100" i="1" dirty="0">
                <a:latin typeface="Arial Narrow" panose="020B0606020202030204" pitchFamily="34" charset="0"/>
              </a:rPr>
              <a:t>‘It is well known that a large group of patients fit frankly neither into the psychotic not into the psychoneurotic group, and that this </a:t>
            </a:r>
            <a:r>
              <a:rPr lang="en-GB" sz="1100" b="1" i="1" dirty="0">
                <a:latin typeface="Arial Narrow" panose="020B0606020202030204" pitchFamily="34" charset="0"/>
              </a:rPr>
              <a:t>borderline</a:t>
            </a:r>
            <a:r>
              <a:rPr lang="en-GB" sz="1100" i="1" dirty="0">
                <a:latin typeface="Arial Narrow" panose="020B0606020202030204" pitchFamily="34" charset="0"/>
              </a:rPr>
              <a:t> group of patients is extremely difficult to handle effectively by any psychotherapeutic method’ </a:t>
            </a:r>
          </a:p>
          <a:p>
            <a:pPr marL="0" indent="0" algn="r">
              <a:buNone/>
            </a:pPr>
            <a:r>
              <a:rPr lang="en-GB" sz="1100" dirty="0">
                <a:latin typeface="Arial Narrow" panose="020B0606020202030204" pitchFamily="34" charset="0"/>
              </a:rPr>
              <a:t>--Adolph Stern, 1938</a:t>
            </a:r>
          </a:p>
        </p:txBody>
      </p:sp>
    </p:spTree>
    <p:extLst>
      <p:ext uri="{BB962C8B-B14F-4D97-AF65-F5344CB8AC3E}">
        <p14:creationId xmlns:p14="http://schemas.microsoft.com/office/powerpoint/2010/main" val="356893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7" grpId="0"/>
      <p:bldP spid="19" grpId="0" animBg="1"/>
      <p:bldP spid="20"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68327"/>
            <a:ext cx="7772400" cy="506094"/>
          </a:xfrm>
        </p:spPr>
        <p:txBody>
          <a:bodyPr/>
          <a:lstStyle/>
          <a:p>
            <a:r>
              <a:rPr lang="en-GB" sz="2400" dirty="0"/>
              <a:t>Features of Cluster C </a:t>
            </a:r>
            <a:r>
              <a:rPr lang="en-GB" sz="2400" dirty="0" err="1"/>
              <a:t>PD</a:t>
            </a:r>
            <a:endParaRPr lang="en-GB" sz="2400" dirty="0"/>
          </a:p>
        </p:txBody>
      </p:sp>
      <p:sp>
        <p:nvSpPr>
          <p:cNvPr id="5" name="TextBox 4"/>
          <p:cNvSpPr txBox="1"/>
          <p:nvPr/>
        </p:nvSpPr>
        <p:spPr>
          <a:xfrm>
            <a:off x="160020" y="6396335"/>
            <a:ext cx="7646670" cy="338554"/>
          </a:xfrm>
          <a:prstGeom prst="rect">
            <a:avLst/>
          </a:prstGeom>
          <a:noFill/>
        </p:spPr>
        <p:txBody>
          <a:bodyPr wrap="square" rtlCol="0">
            <a:spAutoFit/>
          </a:bodyPr>
          <a:lstStyle/>
          <a:p>
            <a:r>
              <a:rPr lang="en-GB" sz="800" i="1" dirty="0"/>
              <a:t>American Psychiatric Association (2013) Diagnostic and Statistical Manual of Mental Disorders (5</a:t>
            </a:r>
            <a:r>
              <a:rPr lang="en-GB" sz="800" i="1" baseline="30000" dirty="0"/>
              <a:t>TH</a:t>
            </a:r>
            <a:r>
              <a:rPr lang="en-GB" sz="800" i="1" dirty="0"/>
              <a:t> ed.) Washington, DC.</a:t>
            </a:r>
          </a:p>
          <a:p>
            <a:r>
              <a:rPr lang="en-GB" sz="800" i="1" dirty="0"/>
              <a:t>World Health Organisation (1992) International Statistical Classification of Diseases and Related Health Problems, 10</a:t>
            </a:r>
            <a:r>
              <a:rPr lang="en-GB" sz="800" i="1" baseline="30000" dirty="0"/>
              <a:t>th</a:t>
            </a:r>
            <a:r>
              <a:rPr lang="en-GB" sz="800" i="1" dirty="0"/>
              <a:t> Revision (ICD-10). Geneva: WHO</a:t>
            </a:r>
          </a:p>
        </p:txBody>
      </p:sp>
      <p:sp>
        <p:nvSpPr>
          <p:cNvPr id="4" name="Round Diagonal Corner Rectangle 3"/>
          <p:cNvSpPr/>
          <p:nvPr/>
        </p:nvSpPr>
        <p:spPr>
          <a:xfrm>
            <a:off x="341576" y="2584495"/>
            <a:ext cx="2709454" cy="3002787"/>
          </a:xfrm>
          <a:prstGeom prst="round2DiagRect">
            <a:avLst>
              <a:gd name="adj1" fmla="val 5435"/>
              <a:gd name="adj2" fmla="val 0"/>
            </a:avLst>
          </a:prstGeom>
          <a:ln w="57150">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7" name="Text Placeholder 3"/>
          <p:cNvSpPr txBox="1">
            <a:spLocks/>
          </p:cNvSpPr>
          <p:nvPr/>
        </p:nvSpPr>
        <p:spPr>
          <a:xfrm>
            <a:off x="341576" y="2584496"/>
            <a:ext cx="2640736" cy="300278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err="1">
                <a:latin typeface="Arial Narrow" panose="020B0606020202030204" pitchFamily="34" charset="0"/>
              </a:rPr>
              <a:t>Anankastic</a:t>
            </a:r>
            <a:r>
              <a:rPr lang="en-US" sz="1600" b="1" dirty="0">
                <a:latin typeface="Arial Narrow" panose="020B0606020202030204" pitchFamily="34" charset="0"/>
              </a:rPr>
              <a:t> </a:t>
            </a:r>
            <a:r>
              <a:rPr lang="en-US" sz="1600" b="1" dirty="0" err="1">
                <a:latin typeface="Arial Narrow" panose="020B0606020202030204" pitchFamily="34" charset="0"/>
              </a:rPr>
              <a:t>PD</a:t>
            </a:r>
            <a:endParaRPr lang="en-US" sz="1600" b="1" dirty="0">
              <a:latin typeface="Arial Narrow" panose="020B0606020202030204" pitchFamily="34" charset="0"/>
            </a:endParaRP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47844093"/>
              </p:ext>
            </p:extLst>
          </p:nvPr>
        </p:nvGraphicFramePr>
        <p:xfrm>
          <a:off x="341576" y="2985566"/>
          <a:ext cx="2709454" cy="2508600"/>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Inhibited by perfectionism</a:t>
                      </a: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367482665"/>
                  </a:ext>
                </a:extLst>
              </a:tr>
              <a:tr h="313575">
                <a:tc>
                  <a:txBody>
                    <a:bodyPr/>
                    <a:lstStyle/>
                    <a:p>
                      <a:pPr algn="ctr"/>
                      <a:r>
                        <a:rPr lang="en-GB" sz="1400" dirty="0">
                          <a:latin typeface="Arial Narrow" panose="020B0606020202030204" pitchFamily="34" charset="0"/>
                        </a:rPr>
                        <a:t>Excessive conscientiousness</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latin typeface="Arial Narrow" panose="020B0606020202030204" pitchFamily="34" charset="0"/>
                        </a:rPr>
                        <a:t>Preoccupation with details</a:t>
                      </a: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764388425"/>
                  </a:ext>
                </a:extLst>
              </a:tr>
              <a:tr h="313575">
                <a:tc>
                  <a:txBody>
                    <a:bodyPr/>
                    <a:lstStyle/>
                    <a:p>
                      <a:pPr algn="ctr"/>
                      <a:r>
                        <a:rPr lang="en-GB" sz="1400" dirty="0">
                          <a:latin typeface="Arial Narrow" panose="020B0606020202030204" pitchFamily="34" charset="0"/>
                        </a:rPr>
                        <a:t>Stubbornness and rigidity</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07809"/>
                  </a:ext>
                </a:extLst>
              </a:tr>
              <a:tr h="313575">
                <a:tc>
                  <a:txBody>
                    <a:bodyPr/>
                    <a:lstStyle/>
                    <a:p>
                      <a:pPr algn="ctr"/>
                      <a:r>
                        <a:rPr lang="en-GB" sz="1400" dirty="0">
                          <a:latin typeface="Arial Narrow" panose="020B0606020202030204" pitchFamily="34" charset="0"/>
                        </a:rPr>
                        <a:t>Expects</a:t>
                      </a:r>
                      <a:r>
                        <a:rPr lang="en-GB" sz="1400" baseline="0" dirty="0">
                          <a:latin typeface="Arial Narrow" panose="020B0606020202030204" pitchFamily="34" charset="0"/>
                        </a:rPr>
                        <a:t> others to conform to their view</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376849821"/>
                  </a:ext>
                </a:extLst>
              </a:tr>
              <a:tr h="313575">
                <a:tc>
                  <a:txBody>
                    <a:bodyPr/>
                    <a:lstStyle/>
                    <a:p>
                      <a:pPr algn="ctr"/>
                      <a:r>
                        <a:rPr lang="en-GB" sz="1400" dirty="0">
                          <a:latin typeface="Arial Narrow" panose="020B0606020202030204" pitchFamily="34" charset="0"/>
                        </a:rPr>
                        <a:t>Unwelcome thoughts</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61311107"/>
                  </a:ext>
                </a:extLst>
              </a:tr>
              <a:tr h="313575">
                <a:tc>
                  <a:txBody>
                    <a:bodyPr/>
                    <a:lstStyle/>
                    <a:p>
                      <a:pPr algn="ctr"/>
                      <a:r>
                        <a:rPr lang="en-GB" sz="1400" dirty="0">
                          <a:latin typeface="Arial Narrow" panose="020B0606020202030204" pitchFamily="34" charset="0"/>
                        </a:rPr>
                        <a:t>Feelings</a:t>
                      </a:r>
                      <a:r>
                        <a:rPr lang="en-GB" sz="1400" baseline="0" dirty="0">
                          <a:latin typeface="Arial Narrow" panose="020B0606020202030204" pitchFamily="34" charset="0"/>
                        </a:rPr>
                        <a:t> of doubt</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274459152"/>
                  </a:ext>
                </a:extLst>
              </a:tr>
              <a:tr h="313575">
                <a:tc>
                  <a:txBody>
                    <a:bodyPr/>
                    <a:lstStyle/>
                    <a:p>
                      <a:pPr algn="ct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9578523"/>
                  </a:ext>
                </a:extLst>
              </a:tr>
            </a:tbl>
          </a:graphicData>
        </a:graphic>
      </p:graphicFrame>
      <p:sp>
        <p:nvSpPr>
          <p:cNvPr id="19" name="Round Diagonal Corner Rectangle 18"/>
          <p:cNvSpPr/>
          <p:nvPr/>
        </p:nvSpPr>
        <p:spPr>
          <a:xfrm>
            <a:off x="3246901" y="2567075"/>
            <a:ext cx="2709454" cy="3020207"/>
          </a:xfrm>
          <a:prstGeom prst="round2DiagRect">
            <a:avLst>
              <a:gd name="adj1" fmla="val 5435"/>
              <a:gd name="adj2" fmla="val 0"/>
            </a:avLst>
          </a:prstGeom>
          <a:ln w="57150">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0" name="Text Placeholder 3"/>
          <p:cNvSpPr txBox="1">
            <a:spLocks/>
          </p:cNvSpPr>
          <p:nvPr/>
        </p:nvSpPr>
        <p:spPr>
          <a:xfrm>
            <a:off x="3246901" y="2567076"/>
            <a:ext cx="2640736" cy="302020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Anxious (Avoidant) </a:t>
            </a:r>
            <a:r>
              <a:rPr lang="en-US" sz="1600" b="1" dirty="0" err="1">
                <a:latin typeface="Arial Narrow" panose="020B0606020202030204" pitchFamily="34" charset="0"/>
              </a:rPr>
              <a:t>PD</a:t>
            </a:r>
            <a:endParaRPr lang="en-US" sz="1600" b="1" dirty="0">
              <a:latin typeface="Arial Narrow" panose="020B0606020202030204" pitchFamily="34" charset="0"/>
            </a:endParaRP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2765110499"/>
              </p:ext>
            </p:extLst>
          </p:nvPr>
        </p:nvGraphicFramePr>
        <p:xfrm>
          <a:off x="3241795" y="2985565"/>
          <a:ext cx="2709454" cy="2508600"/>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Feelings of tension and apprehension</a:t>
                      </a: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367482665"/>
                  </a:ext>
                </a:extLst>
              </a:tr>
              <a:tr h="313575">
                <a:tc>
                  <a:txBody>
                    <a:bodyPr/>
                    <a:lstStyle/>
                    <a:p>
                      <a:pPr algn="ctr"/>
                      <a:r>
                        <a:rPr lang="en-GB" sz="1400" dirty="0">
                          <a:latin typeface="Arial Narrow" panose="020B0606020202030204" pitchFamily="34" charset="0"/>
                        </a:rPr>
                        <a:t>Feel</a:t>
                      </a:r>
                      <a:r>
                        <a:rPr lang="en-GB" sz="1400" baseline="0" dirty="0">
                          <a:latin typeface="Arial Narrow" panose="020B0606020202030204" pitchFamily="34" charset="0"/>
                        </a:rPr>
                        <a:t> insecure and inferior</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latin typeface="Arial Narrow" panose="020B0606020202030204" pitchFamily="34" charset="0"/>
                        </a:rPr>
                        <a:t>Yearning to be accepted</a:t>
                      </a: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764388425"/>
                  </a:ext>
                </a:extLst>
              </a:tr>
              <a:tr h="313575">
                <a:tc>
                  <a:txBody>
                    <a:bodyPr/>
                    <a:lstStyle/>
                    <a:p>
                      <a:pPr algn="ctr"/>
                      <a:r>
                        <a:rPr lang="en-GB" sz="1400" dirty="0">
                          <a:latin typeface="Arial Narrow" panose="020B0606020202030204" pitchFamily="34" charset="0"/>
                        </a:rPr>
                        <a:t>Hypersensitivity to rejection/criticism</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07809"/>
                  </a:ext>
                </a:extLst>
              </a:tr>
              <a:tr h="313575">
                <a:tc>
                  <a:txBody>
                    <a:bodyPr/>
                    <a:lstStyle/>
                    <a:p>
                      <a:pPr algn="ctr"/>
                      <a:r>
                        <a:rPr lang="en-GB" sz="1400" dirty="0">
                          <a:latin typeface="Arial Narrow" panose="020B0606020202030204" pitchFamily="34" charset="0"/>
                        </a:rPr>
                        <a:t>Restricted</a:t>
                      </a:r>
                      <a:r>
                        <a:rPr lang="en-GB" sz="1400" baseline="0" dirty="0">
                          <a:latin typeface="Arial Narrow" panose="020B0606020202030204" pitchFamily="34" charset="0"/>
                        </a:rPr>
                        <a:t> personal attachment</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376849821"/>
                  </a:ext>
                </a:extLst>
              </a:tr>
              <a:tr h="313575">
                <a:tc>
                  <a:txBody>
                    <a:bodyPr/>
                    <a:lstStyle/>
                    <a:p>
                      <a:pPr algn="ctr"/>
                      <a:r>
                        <a:rPr lang="en-GB" sz="1400" dirty="0">
                          <a:latin typeface="Arial Narrow" panose="020B0606020202030204" pitchFamily="34" charset="0"/>
                        </a:rPr>
                        <a:t>Excessively</a:t>
                      </a:r>
                      <a:r>
                        <a:rPr lang="en-GB" sz="1400" baseline="0" dirty="0">
                          <a:latin typeface="Arial Narrow" panose="020B0606020202030204" pitchFamily="34" charset="0"/>
                        </a:rPr>
                        <a:t> fearful of potential danger</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61311107"/>
                  </a:ext>
                </a:extLst>
              </a:tr>
              <a:tr h="313575">
                <a:tc>
                  <a:txBody>
                    <a:bodyPr/>
                    <a:lstStyle/>
                    <a:p>
                      <a:pPr algn="ctr"/>
                      <a:r>
                        <a:rPr lang="en-GB" sz="1400" dirty="0">
                          <a:latin typeface="Arial Narrow" panose="020B0606020202030204" pitchFamily="34" charset="0"/>
                        </a:rPr>
                        <a:t>Avoids social activity due</a:t>
                      </a:r>
                      <a:r>
                        <a:rPr lang="en-GB" sz="1400" baseline="0" dirty="0">
                          <a:latin typeface="Arial Narrow" panose="020B0606020202030204" pitchFamily="34" charset="0"/>
                        </a:rPr>
                        <a:t> to fear</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274459152"/>
                  </a:ext>
                </a:extLst>
              </a:tr>
              <a:tr h="313575">
                <a:tc>
                  <a:txBody>
                    <a:bodyPr/>
                    <a:lstStyle/>
                    <a:p>
                      <a:pPr algn="ct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9578523"/>
                  </a:ext>
                </a:extLst>
              </a:tr>
            </a:tbl>
          </a:graphicData>
        </a:graphic>
      </p:graphicFrame>
      <p:sp>
        <p:nvSpPr>
          <p:cNvPr id="24" name="Round Diagonal Corner Rectangle 23"/>
          <p:cNvSpPr/>
          <p:nvPr/>
        </p:nvSpPr>
        <p:spPr>
          <a:xfrm>
            <a:off x="6141876" y="2549955"/>
            <a:ext cx="2709454" cy="3037327"/>
          </a:xfrm>
          <a:prstGeom prst="round2DiagRect">
            <a:avLst>
              <a:gd name="adj1" fmla="val 5435"/>
              <a:gd name="adj2" fmla="val 0"/>
            </a:avLst>
          </a:prstGeom>
          <a:ln w="57150">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5" name="Text Placeholder 3"/>
          <p:cNvSpPr txBox="1">
            <a:spLocks/>
          </p:cNvSpPr>
          <p:nvPr/>
        </p:nvSpPr>
        <p:spPr>
          <a:xfrm>
            <a:off x="6141876" y="2549956"/>
            <a:ext cx="2640736" cy="30373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Dependent </a:t>
            </a:r>
            <a:r>
              <a:rPr lang="en-US" sz="1600" b="1" dirty="0" err="1">
                <a:latin typeface="Arial Narrow" panose="020B0606020202030204" pitchFamily="34" charset="0"/>
              </a:rPr>
              <a:t>PD</a:t>
            </a:r>
            <a:endParaRPr lang="en-US" sz="1600" b="1" dirty="0">
              <a:latin typeface="Arial Narrow" panose="020B0606020202030204" pitchFamily="34" charset="0"/>
            </a:endParaRP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3382287949"/>
              </p:ext>
            </p:extLst>
          </p:nvPr>
        </p:nvGraphicFramePr>
        <p:xfrm>
          <a:off x="6141876" y="2968445"/>
          <a:ext cx="2709454" cy="2713185"/>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Passive reliance on others</a:t>
                      </a: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367482665"/>
                  </a:ext>
                </a:extLst>
              </a:tr>
              <a:tr h="313575">
                <a:tc>
                  <a:txBody>
                    <a:bodyPr/>
                    <a:lstStyle/>
                    <a:p>
                      <a:pPr algn="ctr"/>
                      <a:r>
                        <a:rPr lang="en-GB" sz="1400" dirty="0">
                          <a:latin typeface="Arial Narrow" panose="020B0606020202030204" pitchFamily="34" charset="0"/>
                        </a:rPr>
                        <a:t>Fear of abandonment</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latin typeface="Arial Narrow" panose="020B0606020202030204" pitchFamily="34" charset="0"/>
                        </a:rPr>
                        <a:t>Feel</a:t>
                      </a:r>
                      <a:r>
                        <a:rPr lang="en-GB" sz="1400" baseline="0" dirty="0">
                          <a:latin typeface="Arial Narrow" panose="020B0606020202030204" pitchFamily="34" charset="0"/>
                        </a:rPr>
                        <a:t> helpless and incompetent</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764388425"/>
                  </a:ext>
                </a:extLst>
              </a:tr>
              <a:tr h="313575">
                <a:tc>
                  <a:txBody>
                    <a:bodyPr/>
                    <a:lstStyle/>
                    <a:p>
                      <a:pPr algn="ctr"/>
                      <a:r>
                        <a:rPr lang="en-GB" sz="1400" dirty="0">
                          <a:latin typeface="Arial Narrow" panose="020B0606020202030204" pitchFamily="34" charset="0"/>
                        </a:rPr>
                        <a:t>Passive compliance with others</a:t>
                      </a:r>
                      <a:r>
                        <a:rPr lang="en-GB" sz="1400" baseline="0" dirty="0">
                          <a:latin typeface="Arial Narrow" panose="020B0606020202030204" pitchFamily="34" charset="0"/>
                        </a:rPr>
                        <a:t> wishes</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07809"/>
                  </a:ext>
                </a:extLst>
              </a:tr>
              <a:tr h="313575">
                <a:tc>
                  <a:txBody>
                    <a:bodyPr/>
                    <a:lstStyle/>
                    <a:p>
                      <a:pPr algn="ctr"/>
                      <a:r>
                        <a:rPr lang="en-GB" sz="1400" dirty="0">
                          <a:latin typeface="Arial Narrow" panose="020B0606020202030204" pitchFamily="34" charset="0"/>
                        </a:rPr>
                        <a:t>Transfer responsibility to others</a:t>
                      </a: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376849821"/>
                  </a:ext>
                </a:extLst>
              </a:tr>
              <a:tr h="31357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dirty="0">
                          <a:latin typeface="Arial Narrow" panose="020B0606020202030204" pitchFamily="34" charset="0"/>
                        </a:rPr>
                        <a:t>Relies on others for decision-making</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61311107"/>
                  </a:ext>
                </a:extLst>
              </a:tr>
              <a:tr h="313575">
                <a:tc>
                  <a:txBody>
                    <a:bodyPr/>
                    <a:lstStyle/>
                    <a:p>
                      <a:pPr algn="ctr"/>
                      <a:r>
                        <a:rPr lang="en-GB" sz="1400" dirty="0">
                          <a:latin typeface="Arial Narrow" panose="020B0606020202030204" pitchFamily="34" charset="0"/>
                        </a:rPr>
                        <a:t>Unwilling</a:t>
                      </a:r>
                      <a:r>
                        <a:rPr lang="en-GB" sz="1400" baseline="0" dirty="0">
                          <a:latin typeface="Arial Narrow" panose="020B0606020202030204" pitchFamily="34" charset="0"/>
                        </a:rPr>
                        <a:t> to make reasonable demands</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274459152"/>
                  </a:ext>
                </a:extLst>
              </a:tr>
              <a:tr h="313575">
                <a:tc>
                  <a:txBody>
                    <a:bodyPr/>
                    <a:lstStyle/>
                    <a:p>
                      <a:pPr algn="ct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9578523"/>
                  </a:ext>
                </a:extLst>
              </a:tr>
            </a:tbl>
          </a:graphicData>
        </a:graphic>
      </p:graphicFrame>
      <p:sp>
        <p:nvSpPr>
          <p:cNvPr id="27" name="TextBox 26"/>
          <p:cNvSpPr txBox="1"/>
          <p:nvPr/>
        </p:nvSpPr>
        <p:spPr>
          <a:xfrm>
            <a:off x="457200" y="1162300"/>
            <a:ext cx="8416990" cy="923330"/>
          </a:xfrm>
          <a:prstGeom prst="rect">
            <a:avLst/>
          </a:prstGeom>
          <a:noFill/>
        </p:spPr>
        <p:txBody>
          <a:bodyPr wrap="square" rtlCol="0">
            <a:spAutoFit/>
          </a:bodyPr>
          <a:lstStyle/>
          <a:p>
            <a:pPr marL="285750" indent="-285750">
              <a:buFont typeface="Wingdings" panose="05000000000000000000" pitchFamily="2" charset="2"/>
              <a:buChar char="§"/>
            </a:pPr>
            <a:r>
              <a:rPr lang="en-GB" dirty="0"/>
              <a:t>Characterised by high levels of anxiety and fear</a:t>
            </a:r>
          </a:p>
          <a:p>
            <a:pPr marL="285750" indent="-285750">
              <a:buFont typeface="Wingdings" panose="05000000000000000000" pitchFamily="2" charset="2"/>
              <a:buChar char="§"/>
            </a:pPr>
            <a:r>
              <a:rPr lang="en-GB" dirty="0"/>
              <a:t>Often have a significant desire for relationships but struggle to manage them appropriately</a:t>
            </a:r>
          </a:p>
        </p:txBody>
      </p:sp>
    </p:spTree>
    <p:extLst>
      <p:ext uri="{BB962C8B-B14F-4D97-AF65-F5344CB8AC3E}">
        <p14:creationId xmlns:p14="http://schemas.microsoft.com/office/powerpoint/2010/main" val="110802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9" grpId="0" animBg="1"/>
      <p:bldP spid="20" grpId="0"/>
      <p:bldP spid="24"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68327"/>
            <a:ext cx="7772400" cy="506094"/>
          </a:xfrm>
        </p:spPr>
        <p:txBody>
          <a:bodyPr/>
          <a:lstStyle/>
          <a:p>
            <a:r>
              <a:rPr lang="en-GB" sz="2400" dirty="0"/>
              <a:t>Aetiology</a:t>
            </a:r>
          </a:p>
        </p:txBody>
      </p:sp>
      <p:sp>
        <p:nvSpPr>
          <p:cNvPr id="27" name="TextBox 26"/>
          <p:cNvSpPr txBox="1"/>
          <p:nvPr/>
        </p:nvSpPr>
        <p:spPr>
          <a:xfrm>
            <a:off x="457200" y="1162300"/>
            <a:ext cx="8416990"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Cluster A Personality Disorders:</a:t>
            </a:r>
          </a:p>
        </p:txBody>
      </p:sp>
      <p:grpSp>
        <p:nvGrpSpPr>
          <p:cNvPr id="4" name="Group 3"/>
          <p:cNvGrpSpPr/>
          <p:nvPr/>
        </p:nvGrpSpPr>
        <p:grpSpPr>
          <a:xfrm>
            <a:off x="561032" y="1757567"/>
            <a:ext cx="7986928" cy="1673152"/>
            <a:chOff x="5725886" y="1419224"/>
            <a:chExt cx="3004457" cy="4555201"/>
          </a:xfrm>
        </p:grpSpPr>
        <p:sp>
          <p:nvSpPr>
            <p:cNvPr id="5" name="Round Diagonal Corner Rectangle 4"/>
            <p:cNvSpPr/>
            <p:nvPr/>
          </p:nvSpPr>
          <p:spPr>
            <a:xfrm>
              <a:off x="5725886" y="1419224"/>
              <a:ext cx="3004457" cy="455520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 name="Text Placeholder 3"/>
            <p:cNvSpPr txBox="1">
              <a:spLocks/>
            </p:cNvSpPr>
            <p:nvPr/>
          </p:nvSpPr>
          <p:spPr>
            <a:xfrm>
              <a:off x="5725886" y="1419225"/>
              <a:ext cx="29282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Biological</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pSp>
      <p:graphicFrame>
        <p:nvGraphicFramePr>
          <p:cNvPr id="7" name="Table 6"/>
          <p:cNvGraphicFramePr>
            <a:graphicFrameLocks noGrp="1"/>
          </p:cNvGraphicFramePr>
          <p:nvPr>
            <p:extLst>
              <p:ext uri="{D42A27DB-BD31-4B8C-83A1-F6EECF244321}">
                <p14:modId xmlns:p14="http://schemas.microsoft.com/office/powerpoint/2010/main" val="2527317941"/>
              </p:ext>
            </p:extLst>
          </p:nvPr>
        </p:nvGraphicFramePr>
        <p:xfrm>
          <a:off x="548840" y="2097117"/>
          <a:ext cx="7999120" cy="1254300"/>
        </p:xfrm>
        <a:graphic>
          <a:graphicData uri="http://schemas.openxmlformats.org/drawingml/2006/table">
            <a:tbl>
              <a:tblPr firstRow="1" bandRow="1">
                <a:tableStyleId>{2D5ABB26-0587-4C30-8999-92F81FD0307C}</a:tableStyleId>
              </a:tblPr>
              <a:tblGrid>
                <a:gridCol w="7999120">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Modestly heritable (21-28%)</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7482665"/>
                  </a:ext>
                </a:extLst>
              </a:tr>
              <a:tr h="313575">
                <a:tc>
                  <a:txBody>
                    <a:bodyPr/>
                    <a:lstStyle/>
                    <a:p>
                      <a:pPr algn="ctr"/>
                      <a:r>
                        <a:rPr lang="en-GB" sz="1400" dirty="0">
                          <a:latin typeface="Arial Narrow" panose="020B0606020202030204" pitchFamily="34" charset="0"/>
                        </a:rPr>
                        <a:t>Schizotypal displays the </a:t>
                      </a:r>
                      <a:r>
                        <a:rPr lang="en-GB" sz="1400" b="1" dirty="0">
                          <a:latin typeface="Arial Narrow" panose="020B0606020202030204" pitchFamily="34" charset="0"/>
                        </a:rPr>
                        <a:t>most genetic</a:t>
                      </a:r>
                      <a:r>
                        <a:rPr lang="en-GB" sz="1400" b="1" baseline="0" dirty="0">
                          <a:latin typeface="Arial Narrow" panose="020B0606020202030204" pitchFamily="34" charset="0"/>
                        </a:rPr>
                        <a:t> influence</a:t>
                      </a:r>
                      <a:endParaRPr lang="en-GB" sz="1400" b="1"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latin typeface="Arial Narrow" panose="020B0606020202030204" pitchFamily="34" charset="0"/>
                        </a:rPr>
                        <a:t>Familial association between schizotypal and schizophrenia</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64388425"/>
                  </a:ext>
                </a:extLst>
              </a:tr>
              <a:tr h="313575">
                <a:tc>
                  <a:txBody>
                    <a:bodyPr/>
                    <a:lstStyle/>
                    <a:p>
                      <a:pPr algn="ctr"/>
                      <a:r>
                        <a:rPr lang="en-GB" sz="1400" dirty="0">
                          <a:latin typeface="Arial Narrow" panose="020B0606020202030204" pitchFamily="34" charset="0"/>
                        </a:rPr>
                        <a:t>Reduced cortical </a:t>
                      </a:r>
                      <a:r>
                        <a:rPr lang="en-GB" sz="1400" b="1" dirty="0">
                          <a:latin typeface="Arial Narrow" panose="020B0606020202030204" pitchFamily="34" charset="0"/>
                        </a:rPr>
                        <a:t>dopamine</a:t>
                      </a:r>
                      <a:r>
                        <a:rPr lang="en-GB" sz="1400" dirty="0">
                          <a:latin typeface="Arial Narrow" panose="020B0606020202030204" pitchFamily="34" charset="0"/>
                        </a:rPr>
                        <a:t> </a:t>
                      </a:r>
                      <a:r>
                        <a:rPr lang="en-GB" sz="1400" dirty="0">
                          <a:latin typeface="Arial Narrow" panose="020B0606020202030204" pitchFamily="34" charset="0"/>
                          <a:sym typeface="Wingdings" panose="05000000000000000000" pitchFamily="2" charset="2"/>
                        </a:rPr>
                        <a:t> poor conceptual organisation  suspiciousness and distorted perception</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07809"/>
                  </a:ext>
                </a:extLst>
              </a:tr>
            </a:tbl>
          </a:graphicData>
        </a:graphic>
      </p:graphicFrame>
      <p:sp>
        <p:nvSpPr>
          <p:cNvPr id="8" name="TextBox 7"/>
          <p:cNvSpPr txBox="1"/>
          <p:nvPr/>
        </p:nvSpPr>
        <p:spPr>
          <a:xfrm>
            <a:off x="160020" y="6396335"/>
            <a:ext cx="7646670" cy="338554"/>
          </a:xfrm>
          <a:prstGeom prst="rect">
            <a:avLst/>
          </a:prstGeom>
          <a:noFill/>
        </p:spPr>
        <p:txBody>
          <a:bodyPr wrap="square" rtlCol="0">
            <a:spAutoFit/>
          </a:bodyPr>
          <a:lstStyle/>
          <a:p>
            <a:r>
              <a:rPr lang="en-GB" sz="800" i="1" dirty="0"/>
              <a:t>Kendler, </a:t>
            </a:r>
            <a:r>
              <a:rPr lang="en-GB" sz="800" i="1" dirty="0" err="1"/>
              <a:t>K.S</a:t>
            </a:r>
            <a:r>
              <a:rPr lang="en-GB" sz="800" i="1" dirty="0"/>
              <a:t>., et al (2006) Dimensional representations of DSM-IV Cluster A personality disorders in a population-based sample of Norwegian twins: a multivariate study. Psychological Medicine; 36(11): 1583-91</a:t>
            </a:r>
          </a:p>
        </p:txBody>
      </p:sp>
      <p:grpSp>
        <p:nvGrpSpPr>
          <p:cNvPr id="14" name="Group 13"/>
          <p:cNvGrpSpPr/>
          <p:nvPr/>
        </p:nvGrpSpPr>
        <p:grpSpPr>
          <a:xfrm>
            <a:off x="561032" y="3776550"/>
            <a:ext cx="7986928" cy="1490394"/>
            <a:chOff x="5725886" y="1419224"/>
            <a:chExt cx="3004457" cy="4555201"/>
          </a:xfrm>
        </p:grpSpPr>
        <p:sp>
          <p:nvSpPr>
            <p:cNvPr id="15" name="Round Diagonal Corner Rectangle 14"/>
            <p:cNvSpPr/>
            <p:nvPr/>
          </p:nvSpPr>
          <p:spPr>
            <a:xfrm>
              <a:off x="5725886" y="1419224"/>
              <a:ext cx="3004457" cy="455520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6" name="Text Placeholder 3"/>
            <p:cNvSpPr txBox="1">
              <a:spLocks/>
            </p:cNvSpPr>
            <p:nvPr/>
          </p:nvSpPr>
          <p:spPr>
            <a:xfrm>
              <a:off x="5725886" y="1419225"/>
              <a:ext cx="29282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Environmental</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pSp>
      <p:graphicFrame>
        <p:nvGraphicFramePr>
          <p:cNvPr id="12" name="Table 11"/>
          <p:cNvGraphicFramePr>
            <a:graphicFrameLocks noGrp="1"/>
          </p:cNvGraphicFramePr>
          <p:nvPr>
            <p:extLst>
              <p:ext uri="{D42A27DB-BD31-4B8C-83A1-F6EECF244321}">
                <p14:modId xmlns:p14="http://schemas.microsoft.com/office/powerpoint/2010/main" val="3279297753"/>
              </p:ext>
            </p:extLst>
          </p:nvPr>
        </p:nvGraphicFramePr>
        <p:xfrm>
          <a:off x="561032" y="4118124"/>
          <a:ext cx="7986928" cy="940725"/>
        </p:xfrm>
        <a:graphic>
          <a:graphicData uri="http://schemas.openxmlformats.org/drawingml/2006/table">
            <a:tbl>
              <a:tblPr firstRow="1" bandRow="1">
                <a:tableStyleId>{2D5ABB26-0587-4C30-8999-92F81FD0307C}</a:tableStyleId>
              </a:tblPr>
              <a:tblGrid>
                <a:gridCol w="7986928">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Environmental factors more important</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7482665"/>
                  </a:ext>
                </a:extLst>
              </a:tr>
              <a:tr h="313575">
                <a:tc>
                  <a:txBody>
                    <a:bodyPr/>
                    <a:lstStyle/>
                    <a:p>
                      <a:pPr algn="ctr"/>
                      <a:r>
                        <a:rPr lang="en-GB" sz="1400" dirty="0">
                          <a:latin typeface="Arial Narrow" panose="020B0606020202030204" pitchFamily="34" charset="0"/>
                        </a:rPr>
                        <a:t>Deficits in early developmental stages</a:t>
                      </a:r>
                      <a:r>
                        <a:rPr lang="en-GB" sz="1400" baseline="0" dirty="0">
                          <a:latin typeface="Arial Narrow" panose="020B0606020202030204" pitchFamily="34" charset="0"/>
                        </a:rPr>
                        <a:t> lead to </a:t>
                      </a:r>
                      <a:r>
                        <a:rPr lang="en-GB" sz="1400" b="1" baseline="0" dirty="0">
                          <a:latin typeface="Arial Narrow" panose="020B0606020202030204" pitchFamily="34" charset="0"/>
                        </a:rPr>
                        <a:t>mistrust</a:t>
                      </a:r>
                      <a:r>
                        <a:rPr lang="en-GB" sz="1400" baseline="0" dirty="0">
                          <a:latin typeface="Arial Narrow" panose="020B0606020202030204" pitchFamily="34" charset="0"/>
                        </a:rPr>
                        <a:t> and </a:t>
                      </a:r>
                      <a:r>
                        <a:rPr lang="en-GB" sz="1400" b="1" baseline="0" dirty="0">
                          <a:latin typeface="Arial Narrow" panose="020B0606020202030204" pitchFamily="34" charset="0"/>
                        </a:rPr>
                        <a:t>lack of confidence</a:t>
                      </a:r>
                      <a:endParaRPr lang="en-GB" sz="1400" b="1"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b="1" dirty="0">
                          <a:latin typeface="Arial Narrow" panose="020B0606020202030204" pitchFamily="34" charset="0"/>
                        </a:rPr>
                        <a:t>Poor protective care</a:t>
                      </a:r>
                      <a:r>
                        <a:rPr lang="en-GB" sz="1400" dirty="0">
                          <a:latin typeface="Arial Narrow" panose="020B0606020202030204" pitchFamily="34" charset="0"/>
                        </a:rPr>
                        <a:t> and </a:t>
                      </a:r>
                      <a:r>
                        <a:rPr lang="en-GB" sz="1400" b="1" dirty="0">
                          <a:latin typeface="Arial Narrow" panose="020B0606020202030204" pitchFamily="34" charset="0"/>
                        </a:rPr>
                        <a:t>affective support</a:t>
                      </a:r>
                      <a:r>
                        <a:rPr lang="en-GB" sz="1400" dirty="0">
                          <a:latin typeface="Arial Narrow" panose="020B0606020202030204" pitchFamily="34" charset="0"/>
                        </a:rPr>
                        <a:t> leads to paranoid features</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64388425"/>
                  </a:ext>
                </a:extLst>
              </a:tr>
            </a:tbl>
          </a:graphicData>
        </a:graphic>
      </p:graphicFrame>
    </p:spTree>
    <p:extLst>
      <p:ext uri="{BB962C8B-B14F-4D97-AF65-F5344CB8AC3E}">
        <p14:creationId xmlns:p14="http://schemas.microsoft.com/office/powerpoint/2010/main" val="414920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68327"/>
            <a:ext cx="7772400" cy="506094"/>
          </a:xfrm>
        </p:spPr>
        <p:txBody>
          <a:bodyPr/>
          <a:lstStyle/>
          <a:p>
            <a:r>
              <a:rPr lang="en-GB" sz="2400" dirty="0"/>
              <a:t>Aetiology</a:t>
            </a:r>
          </a:p>
        </p:txBody>
      </p:sp>
      <p:sp>
        <p:nvSpPr>
          <p:cNvPr id="27" name="TextBox 26"/>
          <p:cNvSpPr txBox="1"/>
          <p:nvPr/>
        </p:nvSpPr>
        <p:spPr>
          <a:xfrm>
            <a:off x="457200" y="1162300"/>
            <a:ext cx="8416990" cy="369332"/>
          </a:xfrm>
          <a:prstGeom prst="rect">
            <a:avLst/>
          </a:prstGeom>
          <a:noFill/>
        </p:spPr>
        <p:txBody>
          <a:bodyPr wrap="square" rtlCol="0">
            <a:spAutoFit/>
          </a:bodyPr>
          <a:lstStyle/>
          <a:p>
            <a:pPr marL="285750" indent="-285750">
              <a:buFont typeface="Wingdings" panose="05000000000000000000" pitchFamily="2" charset="2"/>
              <a:buChar char="§"/>
            </a:pPr>
            <a:r>
              <a:rPr lang="en-GB" dirty="0" err="1"/>
              <a:t>EUPD</a:t>
            </a:r>
            <a:r>
              <a:rPr lang="en-GB" dirty="0"/>
              <a:t>:</a:t>
            </a:r>
          </a:p>
        </p:txBody>
      </p:sp>
      <p:grpSp>
        <p:nvGrpSpPr>
          <p:cNvPr id="4" name="Group 3"/>
          <p:cNvGrpSpPr/>
          <p:nvPr/>
        </p:nvGrpSpPr>
        <p:grpSpPr>
          <a:xfrm>
            <a:off x="561032" y="1757566"/>
            <a:ext cx="7986928" cy="1899087"/>
            <a:chOff x="5725886" y="1419221"/>
            <a:chExt cx="3004457" cy="5170315"/>
          </a:xfrm>
        </p:grpSpPr>
        <p:sp>
          <p:nvSpPr>
            <p:cNvPr id="5" name="Round Diagonal Corner Rectangle 4"/>
            <p:cNvSpPr/>
            <p:nvPr/>
          </p:nvSpPr>
          <p:spPr>
            <a:xfrm>
              <a:off x="5725886" y="1419221"/>
              <a:ext cx="3004457" cy="5170315"/>
            </a:xfrm>
            <a:prstGeom prst="round2DiagRect">
              <a:avLst>
                <a:gd name="adj1" fmla="val 5435"/>
                <a:gd name="adj2" fmla="val 0"/>
              </a:avLst>
            </a:prstGeom>
            <a:ln w="5715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6" name="Text Placeholder 3"/>
            <p:cNvSpPr txBox="1">
              <a:spLocks/>
            </p:cNvSpPr>
            <p:nvPr/>
          </p:nvSpPr>
          <p:spPr>
            <a:xfrm>
              <a:off x="5725886" y="1419225"/>
              <a:ext cx="29282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Biological</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pSp>
      <p:graphicFrame>
        <p:nvGraphicFramePr>
          <p:cNvPr id="7" name="Table 6"/>
          <p:cNvGraphicFramePr>
            <a:graphicFrameLocks noGrp="1"/>
          </p:cNvGraphicFramePr>
          <p:nvPr>
            <p:extLst>
              <p:ext uri="{D42A27DB-BD31-4B8C-83A1-F6EECF244321}">
                <p14:modId xmlns:p14="http://schemas.microsoft.com/office/powerpoint/2010/main" val="2045080728"/>
              </p:ext>
            </p:extLst>
          </p:nvPr>
        </p:nvGraphicFramePr>
        <p:xfrm>
          <a:off x="548840" y="2097117"/>
          <a:ext cx="7999120" cy="1458885"/>
        </p:xfrm>
        <a:graphic>
          <a:graphicData uri="http://schemas.openxmlformats.org/drawingml/2006/table">
            <a:tbl>
              <a:tblPr firstRow="1" bandRow="1">
                <a:tableStyleId>{2D5ABB26-0587-4C30-8999-92F81FD0307C}</a:tableStyleId>
              </a:tblPr>
              <a:tblGrid>
                <a:gridCol w="7999120">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Familial factors: parents have high incidence of mood disorders; family history of </a:t>
                      </a:r>
                      <a:r>
                        <a:rPr lang="en-GB" sz="1400" dirty="0" err="1">
                          <a:latin typeface="Arial Narrow" panose="020B0606020202030204" pitchFamily="34" charset="0"/>
                        </a:rPr>
                        <a:t>ASPD</a:t>
                      </a:r>
                      <a:r>
                        <a:rPr lang="en-GB" sz="1400" dirty="0">
                          <a:latin typeface="Arial Narrow" panose="020B0606020202030204" pitchFamily="34" charset="0"/>
                        </a:rPr>
                        <a:t>/alcoholism</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67482665"/>
                  </a:ext>
                </a:extLst>
              </a:tr>
              <a:tr h="313575">
                <a:tc>
                  <a:txBody>
                    <a:bodyPr/>
                    <a:lstStyle/>
                    <a:p>
                      <a:pPr algn="ctr"/>
                      <a:r>
                        <a:rPr lang="en-GB" sz="1400" b="1" dirty="0" err="1">
                          <a:latin typeface="Arial Narrow" panose="020B0606020202030204" pitchFamily="34" charset="0"/>
                        </a:rPr>
                        <a:t>HPA</a:t>
                      </a:r>
                      <a:r>
                        <a:rPr lang="en-GB" sz="1400" b="1" baseline="0" dirty="0">
                          <a:latin typeface="Arial Narrow" panose="020B0606020202030204" pitchFamily="34" charset="0"/>
                        </a:rPr>
                        <a:t> axis dysfunction </a:t>
                      </a:r>
                      <a:r>
                        <a:rPr lang="en-GB" sz="1400" b="0" baseline="0" dirty="0">
                          <a:latin typeface="Arial Narrow" panose="020B0606020202030204" pitchFamily="34" charset="0"/>
                        </a:rPr>
                        <a:t>– leading to increased sensitivity of the amygdala</a:t>
                      </a:r>
                      <a:endParaRPr lang="en-GB" sz="1400" b="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b="1" dirty="0">
                          <a:latin typeface="Arial Narrow" panose="020B0606020202030204" pitchFamily="34" charset="0"/>
                        </a:rPr>
                        <a:t>Abnormal limbic emotional reactivity </a:t>
                      </a:r>
                      <a:r>
                        <a:rPr lang="en-GB" sz="1400" dirty="0">
                          <a:latin typeface="Arial Narrow" panose="020B0606020202030204" pitchFamily="34" charset="0"/>
                        </a:rPr>
                        <a:t>(insufficient regulation from cingulate and prefrontal areas)</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764388425"/>
                  </a:ext>
                </a:extLst>
              </a:tr>
              <a:tr h="313575">
                <a:tc>
                  <a:txBody>
                    <a:bodyPr/>
                    <a:lstStyle/>
                    <a:p>
                      <a:pPr algn="ctr"/>
                      <a:r>
                        <a:rPr lang="en-GB" sz="1400" b="1" dirty="0">
                          <a:latin typeface="Arial Narrow" panose="020B0606020202030204" pitchFamily="34" charset="0"/>
                        </a:rPr>
                        <a:t>Reduced serotonin metabolite </a:t>
                      </a:r>
                      <a:r>
                        <a:rPr lang="en-GB" sz="1400" dirty="0">
                          <a:latin typeface="Arial Narrow" panose="020B0606020202030204" pitchFamily="34" charset="0"/>
                        </a:rPr>
                        <a:t>(5-hydroxyindole-acetic acid) in CSF,</a:t>
                      </a:r>
                      <a:r>
                        <a:rPr lang="en-GB" sz="1400" baseline="0" dirty="0">
                          <a:latin typeface="Arial Narrow" panose="020B0606020202030204" pitchFamily="34" charset="0"/>
                        </a:rPr>
                        <a:t> </a:t>
                      </a:r>
                      <a:r>
                        <a:rPr lang="en-GB" sz="1400" b="1" baseline="0" dirty="0">
                          <a:latin typeface="Arial Narrow" panose="020B0606020202030204" pitchFamily="34" charset="0"/>
                        </a:rPr>
                        <a:t>blunted prolactin response </a:t>
                      </a:r>
                      <a:r>
                        <a:rPr lang="en-GB" sz="1400" baseline="0" dirty="0">
                          <a:latin typeface="Arial Narrow" panose="020B0606020202030204" pitchFamily="34" charset="0"/>
                        </a:rPr>
                        <a:t>to serotonin agonists – thought to be associated with </a:t>
                      </a:r>
                      <a:r>
                        <a:rPr lang="en-GB" sz="1400" b="1" baseline="0" dirty="0">
                          <a:latin typeface="Arial Narrow" panose="020B0606020202030204" pitchFamily="34" charset="0"/>
                        </a:rPr>
                        <a:t>impulsive aggression</a:t>
                      </a:r>
                      <a:endParaRPr lang="en-GB" sz="1400" b="1"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07809"/>
                  </a:ext>
                </a:extLst>
              </a:tr>
            </a:tbl>
          </a:graphicData>
        </a:graphic>
      </p:graphicFrame>
      <p:grpSp>
        <p:nvGrpSpPr>
          <p:cNvPr id="14" name="Group 13"/>
          <p:cNvGrpSpPr/>
          <p:nvPr/>
        </p:nvGrpSpPr>
        <p:grpSpPr>
          <a:xfrm>
            <a:off x="561032" y="3944465"/>
            <a:ext cx="7986928" cy="1778206"/>
            <a:chOff x="5725886" y="1419224"/>
            <a:chExt cx="3004457" cy="5434862"/>
          </a:xfrm>
        </p:grpSpPr>
        <p:sp>
          <p:nvSpPr>
            <p:cNvPr id="15" name="Round Diagonal Corner Rectangle 14"/>
            <p:cNvSpPr/>
            <p:nvPr/>
          </p:nvSpPr>
          <p:spPr>
            <a:xfrm>
              <a:off x="5725886" y="1419224"/>
              <a:ext cx="3004457" cy="5434862"/>
            </a:xfrm>
            <a:prstGeom prst="round2DiagRect">
              <a:avLst>
                <a:gd name="adj1" fmla="val 5435"/>
                <a:gd name="adj2" fmla="val 0"/>
              </a:avLst>
            </a:prstGeom>
            <a:ln w="5715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6" name="Text Placeholder 3"/>
            <p:cNvSpPr txBox="1">
              <a:spLocks/>
            </p:cNvSpPr>
            <p:nvPr/>
          </p:nvSpPr>
          <p:spPr>
            <a:xfrm>
              <a:off x="5725886" y="1419225"/>
              <a:ext cx="29282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Environmental</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pSp>
      <p:graphicFrame>
        <p:nvGraphicFramePr>
          <p:cNvPr id="12" name="Table 11"/>
          <p:cNvGraphicFramePr>
            <a:graphicFrameLocks noGrp="1"/>
          </p:cNvGraphicFramePr>
          <p:nvPr>
            <p:extLst>
              <p:ext uri="{D42A27DB-BD31-4B8C-83A1-F6EECF244321}">
                <p14:modId xmlns:p14="http://schemas.microsoft.com/office/powerpoint/2010/main" val="3150763893"/>
              </p:ext>
            </p:extLst>
          </p:nvPr>
        </p:nvGraphicFramePr>
        <p:xfrm>
          <a:off x="561032" y="4286039"/>
          <a:ext cx="7986928" cy="1254300"/>
        </p:xfrm>
        <a:graphic>
          <a:graphicData uri="http://schemas.openxmlformats.org/drawingml/2006/table">
            <a:tbl>
              <a:tblPr firstRow="1" bandRow="1">
                <a:tableStyleId>{2D5ABB26-0587-4C30-8999-92F81FD0307C}</a:tableStyleId>
              </a:tblPr>
              <a:tblGrid>
                <a:gridCol w="7986928">
                  <a:extLst>
                    <a:ext uri="{9D8B030D-6E8A-4147-A177-3AD203B41FA5}">
                      <a16:colId xmlns:a16="http://schemas.microsoft.com/office/drawing/2014/main" val="3743294823"/>
                    </a:ext>
                  </a:extLst>
                </a:gridCol>
              </a:tblGrid>
              <a:tr h="313575">
                <a:tc>
                  <a:txBody>
                    <a:bodyPr/>
                    <a:lstStyle/>
                    <a:p>
                      <a:pPr algn="ctr"/>
                      <a:r>
                        <a:rPr lang="en-GB" sz="1400" b="1" dirty="0">
                          <a:latin typeface="Arial Narrow" panose="020B0606020202030204" pitchFamily="34" charset="0"/>
                        </a:rPr>
                        <a:t>Childhood trauma </a:t>
                      </a:r>
                      <a:r>
                        <a:rPr lang="en-GB" sz="1400" dirty="0">
                          <a:latin typeface="Arial Narrow" panose="020B0606020202030204" pitchFamily="34" charset="0"/>
                        </a:rPr>
                        <a:t>may play crucial role (up to 45% have history</a:t>
                      </a:r>
                      <a:r>
                        <a:rPr lang="en-GB" sz="1400" baseline="0" dirty="0">
                          <a:latin typeface="Arial Narrow" panose="020B0606020202030204" pitchFamily="34" charset="0"/>
                        </a:rPr>
                        <a:t> of CSA)</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67482665"/>
                  </a:ext>
                </a:extLst>
              </a:tr>
              <a:tr h="313575">
                <a:tc>
                  <a:txBody>
                    <a:bodyPr/>
                    <a:lstStyle/>
                    <a:p>
                      <a:pPr algn="ctr"/>
                      <a:r>
                        <a:rPr lang="en-GB" sz="1400" b="1" dirty="0">
                          <a:latin typeface="Arial Narrow" panose="020B0606020202030204" pitchFamily="34" charset="0"/>
                        </a:rPr>
                        <a:t>Attachment difficulties </a:t>
                      </a:r>
                      <a:r>
                        <a:rPr lang="en-GB" sz="1400" dirty="0">
                          <a:latin typeface="Arial Narrow" panose="020B0606020202030204" pitchFamily="34" charset="0"/>
                        </a:rPr>
                        <a:t>in early life </a:t>
                      </a:r>
                      <a:r>
                        <a:rPr lang="en-GB" sz="1400" dirty="0">
                          <a:latin typeface="Arial Narrow" panose="020B0606020202030204" pitchFamily="34" charset="0"/>
                          <a:sym typeface="Wingdings" panose="05000000000000000000" pitchFamily="2" charset="2"/>
                        </a:rPr>
                        <a:t> Deficiencies in </a:t>
                      </a:r>
                      <a:r>
                        <a:rPr lang="en-GB" sz="1400" b="1" dirty="0">
                          <a:latin typeface="Arial Narrow" panose="020B0606020202030204" pitchFamily="34" charset="0"/>
                          <a:sym typeface="Wingdings" panose="05000000000000000000" pitchFamily="2" charset="2"/>
                        </a:rPr>
                        <a:t>self identity</a:t>
                      </a:r>
                      <a:endParaRPr lang="en-GB" sz="1400" b="1"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b="0" dirty="0">
                          <a:latin typeface="Arial Narrow" panose="020B0606020202030204" pitchFamily="34" charset="0"/>
                        </a:rPr>
                        <a:t>Poor regulation and modelling of behaviour  from others leads to use of </a:t>
                      </a:r>
                      <a:r>
                        <a:rPr lang="en-GB" sz="1400" b="1" dirty="0">
                          <a:latin typeface="Arial Narrow" panose="020B0606020202030204" pitchFamily="34" charset="0"/>
                        </a:rPr>
                        <a:t>maladaptive coping strategies</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764388425"/>
                  </a:ext>
                </a:extLst>
              </a:tr>
              <a:tr h="313575">
                <a:tc>
                  <a:txBody>
                    <a:bodyPr/>
                    <a:lstStyle/>
                    <a:p>
                      <a:pPr algn="ctr"/>
                      <a:r>
                        <a:rPr lang="en-GB" sz="1400" b="0" dirty="0">
                          <a:latin typeface="Arial Narrow" panose="020B0606020202030204" pitchFamily="34" charset="0"/>
                        </a:rPr>
                        <a:t>Maladaptive traits evoke </a:t>
                      </a:r>
                      <a:r>
                        <a:rPr lang="en-GB" sz="1400" b="1" dirty="0">
                          <a:latin typeface="Arial Narrow" panose="020B0606020202030204" pitchFamily="34" charset="0"/>
                        </a:rPr>
                        <a:t>negative response </a:t>
                      </a:r>
                      <a:r>
                        <a:rPr lang="en-GB" sz="1400" b="0" dirty="0">
                          <a:latin typeface="Arial Narrow" panose="020B0606020202030204" pitchFamily="34" charset="0"/>
                        </a:rPr>
                        <a:t>from environment and </a:t>
                      </a:r>
                      <a:r>
                        <a:rPr lang="en-GB" sz="1400" b="1" dirty="0">
                          <a:latin typeface="Arial Narrow" panose="020B0606020202030204" pitchFamily="34" charset="0"/>
                        </a:rPr>
                        <a:t>disrupt</a:t>
                      </a:r>
                      <a:r>
                        <a:rPr lang="en-GB" sz="1400" b="1" baseline="0" dirty="0">
                          <a:latin typeface="Arial Narrow" panose="020B0606020202030204" pitchFamily="34" charset="0"/>
                        </a:rPr>
                        <a:t> healthy social development</a:t>
                      </a:r>
                      <a:endParaRPr lang="en-GB" sz="1400" b="1"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57002566"/>
                  </a:ext>
                </a:extLst>
              </a:tr>
            </a:tbl>
          </a:graphicData>
        </a:graphic>
      </p:graphicFrame>
      <p:sp>
        <p:nvSpPr>
          <p:cNvPr id="13" name="TextBox 12"/>
          <p:cNvSpPr txBox="1"/>
          <p:nvPr/>
        </p:nvSpPr>
        <p:spPr>
          <a:xfrm>
            <a:off x="160020" y="6396335"/>
            <a:ext cx="7752588" cy="215444"/>
          </a:xfrm>
          <a:prstGeom prst="rect">
            <a:avLst/>
          </a:prstGeom>
          <a:noFill/>
        </p:spPr>
        <p:txBody>
          <a:bodyPr wrap="square" rtlCol="0">
            <a:spAutoFit/>
          </a:bodyPr>
          <a:lstStyle/>
          <a:p>
            <a:r>
              <a:rPr lang="en-GB" sz="800" i="1" dirty="0"/>
              <a:t>Winsper, C. (2018) The aetiology of borderline personality disorder (BPD): contemporary theories and putative mechanisms. Current opinion in psychiatry. 21: 105-10</a:t>
            </a:r>
          </a:p>
        </p:txBody>
      </p:sp>
    </p:spTree>
    <p:extLst>
      <p:ext uri="{BB962C8B-B14F-4D97-AF65-F5344CB8AC3E}">
        <p14:creationId xmlns:p14="http://schemas.microsoft.com/office/powerpoint/2010/main" val="104301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GA Module: Personality Disorders</a:t>
            </a:r>
          </a:p>
        </p:txBody>
      </p:sp>
      <p:sp>
        <p:nvSpPr>
          <p:cNvPr id="5" name="Subtitle 4"/>
          <p:cNvSpPr>
            <a:spLocks noGrp="1"/>
          </p:cNvSpPr>
          <p:nvPr>
            <p:ph type="subTitle" idx="1"/>
          </p:nvPr>
        </p:nvSpPr>
        <p:spPr>
          <a:xfrm>
            <a:off x="457199" y="1757362"/>
            <a:ext cx="8069943" cy="581025"/>
          </a:xfrm>
        </p:spPr>
        <p:txBody>
          <a:bodyPr/>
          <a:lstStyle/>
          <a:p>
            <a:r>
              <a:rPr lang="en-US" dirty="0"/>
              <a:t>Aims and Objectives</a:t>
            </a:r>
          </a:p>
        </p:txBody>
      </p:sp>
      <p:sp>
        <p:nvSpPr>
          <p:cNvPr id="6" name="Text Placeholder 5"/>
          <p:cNvSpPr>
            <a:spLocks noGrp="1"/>
          </p:cNvSpPr>
          <p:nvPr>
            <p:ph type="body" sz="quarter" idx="13"/>
          </p:nvPr>
        </p:nvSpPr>
        <p:spPr>
          <a:xfrm>
            <a:off x="308611" y="2486025"/>
            <a:ext cx="8418986" cy="3604224"/>
          </a:xfrm>
        </p:spPr>
        <p:txBody>
          <a:bodyPr/>
          <a:lstStyle/>
          <a:p>
            <a:r>
              <a:rPr lang="en-US" sz="1800" dirty="0"/>
              <a:t>Aims</a:t>
            </a:r>
          </a:p>
          <a:p>
            <a:pPr lvl="1"/>
            <a:r>
              <a:rPr lang="en-US" sz="1800" dirty="0"/>
              <a:t>To give an overview of personality disorders</a:t>
            </a:r>
          </a:p>
          <a:p>
            <a:pPr marL="0" lvl="0" indent="0">
              <a:buNone/>
            </a:pPr>
            <a:endParaRPr lang="en-GB" sz="1800" dirty="0"/>
          </a:p>
          <a:p>
            <a:r>
              <a:rPr lang="en-US" sz="1800" dirty="0"/>
              <a:t>Objectives: </a:t>
            </a:r>
          </a:p>
          <a:p>
            <a:pPr lvl="1"/>
            <a:r>
              <a:rPr lang="en-US" sz="1800" dirty="0"/>
              <a:t>By the end of the sessions, trainees should have:</a:t>
            </a:r>
          </a:p>
          <a:p>
            <a:pPr marL="803275" lvl="0" indent="0">
              <a:buNone/>
            </a:pPr>
            <a:r>
              <a:rPr lang="en-GB" sz="1800" dirty="0"/>
              <a:t>An understanding of personality disorders (aetiology, epidemiology, diagnostic criteria, classification, psychopathology, clinical presentation, assessment, course and prognosis)   and their management (pharmacological, psychological, social). </a:t>
            </a:r>
          </a:p>
          <a:p>
            <a:pPr lvl="1"/>
            <a:endParaRPr lang="en-GB" sz="2000" dirty="0">
              <a:solidFill>
                <a:srgbClr val="FF0000"/>
              </a:solidFill>
            </a:endParaRPr>
          </a:p>
          <a:p>
            <a:pPr lvl="1"/>
            <a:endParaRPr lang="en-GB" sz="2000" dirty="0">
              <a:solidFill>
                <a:srgbClr val="FF0000"/>
              </a:solidFill>
            </a:endParaRPr>
          </a:p>
          <a:p>
            <a:pPr lvl="1"/>
            <a:endParaRPr lang="en-US" sz="2000" dirty="0">
              <a:solidFill>
                <a:srgbClr val="FF0000"/>
              </a:solidFill>
            </a:endParaRPr>
          </a:p>
        </p:txBody>
      </p:sp>
    </p:spTree>
    <p:extLst>
      <p:ext uri="{BB962C8B-B14F-4D97-AF65-F5344CB8AC3E}">
        <p14:creationId xmlns:p14="http://schemas.microsoft.com/office/powerpoint/2010/main" val="15574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68327"/>
            <a:ext cx="7772400" cy="506094"/>
          </a:xfrm>
        </p:spPr>
        <p:txBody>
          <a:bodyPr/>
          <a:lstStyle/>
          <a:p>
            <a:r>
              <a:rPr lang="en-GB" sz="2400" dirty="0"/>
              <a:t>Aetiology</a:t>
            </a:r>
          </a:p>
        </p:txBody>
      </p:sp>
      <p:sp>
        <p:nvSpPr>
          <p:cNvPr id="27" name="TextBox 26"/>
          <p:cNvSpPr txBox="1"/>
          <p:nvPr/>
        </p:nvSpPr>
        <p:spPr>
          <a:xfrm>
            <a:off x="457200" y="1162300"/>
            <a:ext cx="8416990"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Dissocial </a:t>
            </a:r>
            <a:r>
              <a:rPr lang="en-GB" dirty="0" err="1"/>
              <a:t>PD</a:t>
            </a:r>
            <a:r>
              <a:rPr lang="en-GB" dirty="0"/>
              <a:t>:</a:t>
            </a:r>
          </a:p>
        </p:txBody>
      </p:sp>
      <p:grpSp>
        <p:nvGrpSpPr>
          <p:cNvPr id="4" name="Group 3"/>
          <p:cNvGrpSpPr/>
          <p:nvPr/>
        </p:nvGrpSpPr>
        <p:grpSpPr>
          <a:xfrm>
            <a:off x="561032" y="1757567"/>
            <a:ext cx="7986928" cy="1790305"/>
            <a:chOff x="5725886" y="1419224"/>
            <a:chExt cx="3004457" cy="5628433"/>
          </a:xfrm>
        </p:grpSpPr>
        <p:sp>
          <p:nvSpPr>
            <p:cNvPr id="5" name="Round Diagonal Corner Rectangle 4"/>
            <p:cNvSpPr/>
            <p:nvPr/>
          </p:nvSpPr>
          <p:spPr>
            <a:xfrm>
              <a:off x="5725886" y="1419224"/>
              <a:ext cx="3004457" cy="5628433"/>
            </a:xfrm>
            <a:prstGeom prst="round2DiagRect">
              <a:avLst>
                <a:gd name="adj1" fmla="val 5435"/>
                <a:gd name="adj2" fmla="val 0"/>
              </a:avLst>
            </a:prstGeom>
            <a:ln w="5715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6" name="Text Placeholder 3"/>
            <p:cNvSpPr txBox="1">
              <a:spLocks/>
            </p:cNvSpPr>
            <p:nvPr/>
          </p:nvSpPr>
          <p:spPr>
            <a:xfrm>
              <a:off x="5725886" y="1419225"/>
              <a:ext cx="29282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Biological</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pSp>
      <p:graphicFrame>
        <p:nvGraphicFramePr>
          <p:cNvPr id="7" name="Table 6"/>
          <p:cNvGraphicFramePr>
            <a:graphicFrameLocks noGrp="1"/>
          </p:cNvGraphicFramePr>
          <p:nvPr>
            <p:extLst>
              <p:ext uri="{D42A27DB-BD31-4B8C-83A1-F6EECF244321}">
                <p14:modId xmlns:p14="http://schemas.microsoft.com/office/powerpoint/2010/main" val="3614715287"/>
              </p:ext>
            </p:extLst>
          </p:nvPr>
        </p:nvGraphicFramePr>
        <p:xfrm>
          <a:off x="548840" y="2097117"/>
          <a:ext cx="7999120" cy="1254300"/>
        </p:xfrm>
        <a:graphic>
          <a:graphicData uri="http://schemas.openxmlformats.org/drawingml/2006/table">
            <a:tbl>
              <a:tblPr firstRow="1" bandRow="1">
                <a:tableStyleId>{2D5ABB26-0587-4C30-8999-92F81FD0307C}</a:tableStyleId>
              </a:tblPr>
              <a:tblGrid>
                <a:gridCol w="7999120">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Genetic factors strongly contribute</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67482665"/>
                  </a:ext>
                </a:extLst>
              </a:tr>
              <a:tr h="313575">
                <a:tc>
                  <a:txBody>
                    <a:bodyPr/>
                    <a:lstStyle/>
                    <a:p>
                      <a:pPr algn="ctr"/>
                      <a:r>
                        <a:rPr lang="en-GB" sz="1400" b="1" dirty="0">
                          <a:latin typeface="Arial Narrow" panose="020B0606020202030204" pitchFamily="34" charset="0"/>
                        </a:rPr>
                        <a:t>Reduced </a:t>
                      </a:r>
                      <a:r>
                        <a:rPr lang="en-GB" sz="1400" b="1" dirty="0" err="1">
                          <a:latin typeface="Arial Narrow" panose="020B0606020202030204" pitchFamily="34" charset="0"/>
                        </a:rPr>
                        <a:t>serotinergic</a:t>
                      </a:r>
                      <a:r>
                        <a:rPr lang="en-GB" sz="1400" b="1" dirty="0">
                          <a:latin typeface="Arial Narrow" panose="020B0606020202030204" pitchFamily="34" charset="0"/>
                        </a:rPr>
                        <a:t> activity </a:t>
                      </a:r>
                      <a:r>
                        <a:rPr lang="en-GB" sz="1400" dirty="0">
                          <a:latin typeface="Arial Narrow" panose="020B0606020202030204" pitchFamily="34" charset="0"/>
                        </a:rPr>
                        <a:t>in the brain thought to lead to </a:t>
                      </a:r>
                      <a:r>
                        <a:rPr lang="en-GB" sz="1400" b="1" dirty="0">
                          <a:latin typeface="Arial Narrow" panose="020B0606020202030204" pitchFamily="34" charset="0"/>
                        </a:rPr>
                        <a:t>aggression</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b="1" dirty="0">
                          <a:latin typeface="Arial Narrow" panose="020B0606020202030204" pitchFamily="34" charset="0"/>
                        </a:rPr>
                        <a:t>Impulsive ADHD </a:t>
                      </a:r>
                      <a:r>
                        <a:rPr lang="en-GB" sz="1400" b="0" dirty="0">
                          <a:latin typeface="Arial Narrow" panose="020B0606020202030204" pitchFamily="34" charset="0"/>
                        </a:rPr>
                        <a:t>is a </a:t>
                      </a:r>
                      <a:r>
                        <a:rPr lang="en-GB" sz="1400" dirty="0">
                          <a:latin typeface="Arial Narrow" panose="020B0606020202030204" pitchFamily="34" charset="0"/>
                        </a:rPr>
                        <a:t>strong predictor</a:t>
                      </a:r>
                      <a:r>
                        <a:rPr lang="en-GB" sz="1400" baseline="0" dirty="0">
                          <a:latin typeface="Arial Narrow" panose="020B0606020202030204" pitchFamily="34" charset="0"/>
                        </a:rPr>
                        <a:t> for development of dissocial </a:t>
                      </a:r>
                      <a:r>
                        <a:rPr lang="en-GB" sz="1400" baseline="0" dirty="0" err="1">
                          <a:latin typeface="Arial Narrow" panose="020B0606020202030204" pitchFamily="34" charset="0"/>
                        </a:rPr>
                        <a:t>PD</a:t>
                      </a:r>
                      <a:r>
                        <a:rPr lang="en-GB" sz="1400" baseline="0" dirty="0">
                          <a:latin typeface="Arial Narrow" panose="020B0606020202030204" pitchFamily="34" charset="0"/>
                        </a:rPr>
                        <a:t> in later life</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764388425"/>
                  </a:ext>
                </a:extLst>
              </a:tr>
              <a:tr h="313575">
                <a:tc>
                  <a:txBody>
                    <a:bodyPr/>
                    <a:lstStyle/>
                    <a:p>
                      <a:pPr algn="ctr"/>
                      <a:r>
                        <a:rPr lang="en-GB" sz="1400" b="1" dirty="0">
                          <a:latin typeface="Arial Narrow" panose="020B0606020202030204" pitchFamily="34" charset="0"/>
                        </a:rPr>
                        <a:t>25% of girls </a:t>
                      </a:r>
                      <a:r>
                        <a:rPr lang="en-GB" sz="1400" dirty="0">
                          <a:latin typeface="Arial Narrow" panose="020B0606020202030204" pitchFamily="34" charset="0"/>
                        </a:rPr>
                        <a:t>and</a:t>
                      </a:r>
                      <a:r>
                        <a:rPr lang="en-GB" sz="1400" baseline="0" dirty="0">
                          <a:latin typeface="Arial Narrow" panose="020B0606020202030204" pitchFamily="34" charset="0"/>
                        </a:rPr>
                        <a:t> </a:t>
                      </a:r>
                      <a:r>
                        <a:rPr lang="en-GB" sz="1400" b="1" baseline="0" dirty="0">
                          <a:latin typeface="Arial Narrow" panose="020B0606020202030204" pitchFamily="34" charset="0"/>
                        </a:rPr>
                        <a:t>40% of boys </a:t>
                      </a:r>
                      <a:r>
                        <a:rPr lang="en-GB" sz="1400" baseline="0" dirty="0">
                          <a:latin typeface="Arial Narrow" panose="020B0606020202030204" pitchFamily="34" charset="0"/>
                        </a:rPr>
                        <a:t>with </a:t>
                      </a:r>
                      <a:r>
                        <a:rPr lang="en-GB" sz="1400" b="1" baseline="0" dirty="0">
                          <a:latin typeface="Arial Narrow" panose="020B0606020202030204" pitchFamily="34" charset="0"/>
                        </a:rPr>
                        <a:t>conduct disorder </a:t>
                      </a:r>
                      <a:r>
                        <a:rPr lang="en-GB" sz="1400" baseline="0" dirty="0">
                          <a:latin typeface="Arial Narrow" panose="020B0606020202030204" pitchFamily="34" charset="0"/>
                        </a:rPr>
                        <a:t>will develop dissocial </a:t>
                      </a:r>
                      <a:r>
                        <a:rPr lang="en-GB" sz="1400" baseline="0" dirty="0" err="1">
                          <a:latin typeface="Arial Narrow" panose="020B0606020202030204" pitchFamily="34" charset="0"/>
                        </a:rPr>
                        <a:t>PD</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47958612"/>
                  </a:ext>
                </a:extLst>
              </a:tr>
            </a:tbl>
          </a:graphicData>
        </a:graphic>
      </p:graphicFrame>
      <p:grpSp>
        <p:nvGrpSpPr>
          <p:cNvPr id="14" name="Group 13"/>
          <p:cNvGrpSpPr/>
          <p:nvPr/>
        </p:nvGrpSpPr>
        <p:grpSpPr>
          <a:xfrm>
            <a:off x="561032" y="3837510"/>
            <a:ext cx="7986928" cy="1075866"/>
            <a:chOff x="5725886" y="1419224"/>
            <a:chExt cx="3004457" cy="4555201"/>
          </a:xfrm>
        </p:grpSpPr>
        <p:sp>
          <p:nvSpPr>
            <p:cNvPr id="15" name="Round Diagonal Corner Rectangle 14"/>
            <p:cNvSpPr/>
            <p:nvPr/>
          </p:nvSpPr>
          <p:spPr>
            <a:xfrm>
              <a:off x="5725886" y="1419224"/>
              <a:ext cx="3004457" cy="4555201"/>
            </a:xfrm>
            <a:prstGeom prst="round2DiagRect">
              <a:avLst>
                <a:gd name="adj1" fmla="val 5435"/>
                <a:gd name="adj2" fmla="val 0"/>
              </a:avLst>
            </a:prstGeom>
            <a:ln w="5715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6" name="Text Placeholder 3"/>
            <p:cNvSpPr txBox="1">
              <a:spLocks/>
            </p:cNvSpPr>
            <p:nvPr/>
          </p:nvSpPr>
          <p:spPr>
            <a:xfrm>
              <a:off x="5725886" y="1419225"/>
              <a:ext cx="29282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Environmental</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pSp>
      <p:graphicFrame>
        <p:nvGraphicFramePr>
          <p:cNvPr id="12" name="Table 11"/>
          <p:cNvGraphicFramePr>
            <a:graphicFrameLocks noGrp="1"/>
          </p:cNvGraphicFramePr>
          <p:nvPr>
            <p:extLst>
              <p:ext uri="{D42A27DB-BD31-4B8C-83A1-F6EECF244321}">
                <p14:modId xmlns:p14="http://schemas.microsoft.com/office/powerpoint/2010/main" val="616147696"/>
              </p:ext>
            </p:extLst>
          </p:nvPr>
        </p:nvGraphicFramePr>
        <p:xfrm>
          <a:off x="561032" y="4179084"/>
          <a:ext cx="7986928" cy="627150"/>
        </p:xfrm>
        <a:graphic>
          <a:graphicData uri="http://schemas.openxmlformats.org/drawingml/2006/table">
            <a:tbl>
              <a:tblPr firstRow="1" bandRow="1">
                <a:tableStyleId>{2D5ABB26-0587-4C30-8999-92F81FD0307C}</a:tableStyleId>
              </a:tblPr>
              <a:tblGrid>
                <a:gridCol w="7986928">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Parental deprivation, inconsistent maternal care, family violence, severe childhood physical abuse – </a:t>
                      </a:r>
                      <a:r>
                        <a:rPr lang="en-GB" sz="1400" b="1" dirty="0">
                          <a:latin typeface="Arial Narrow" panose="020B0606020202030204" pitchFamily="34" charset="0"/>
                        </a:rPr>
                        <a:t>strong predictors</a:t>
                      </a:r>
                    </a:p>
                  </a:txBody>
                  <a:tcPr>
                    <a:lnL>
                      <a:noFill/>
                    </a:lnL>
                    <a:lnR>
                      <a:noFill/>
                    </a:lnR>
                    <a:lnT>
                      <a:noFill/>
                    </a:lnT>
                    <a:lnB>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67482665"/>
                  </a:ext>
                </a:extLst>
              </a:tr>
              <a:tr h="313575">
                <a:tc>
                  <a:txBody>
                    <a:bodyPr/>
                    <a:lstStyle/>
                    <a:p>
                      <a:pPr algn="ctr"/>
                      <a:r>
                        <a:rPr lang="en-GB" sz="1400" dirty="0">
                          <a:latin typeface="Arial Narrow" panose="020B0606020202030204" pitchFamily="34" charset="0"/>
                        </a:rPr>
                        <a:t>Social disintegration and chronic</a:t>
                      </a:r>
                      <a:r>
                        <a:rPr lang="en-GB" sz="1400" baseline="0" dirty="0">
                          <a:latin typeface="Arial Narrow" panose="020B0606020202030204" pitchFamily="34" charset="0"/>
                        </a:rPr>
                        <a:t> criminality reflect a </a:t>
                      </a:r>
                      <a:r>
                        <a:rPr lang="en-GB" sz="1400" b="1" baseline="0" dirty="0">
                          <a:latin typeface="Arial Narrow" panose="020B0606020202030204" pitchFamily="34" charset="0"/>
                        </a:rPr>
                        <a:t>normal adaptation </a:t>
                      </a:r>
                      <a:r>
                        <a:rPr lang="en-GB" sz="1400" baseline="0" dirty="0">
                          <a:latin typeface="Arial Narrow" panose="020B0606020202030204" pitchFamily="34" charset="0"/>
                        </a:rPr>
                        <a:t>to </a:t>
                      </a:r>
                      <a:r>
                        <a:rPr lang="en-GB" sz="1400" b="1" baseline="0" dirty="0">
                          <a:latin typeface="Arial Narrow" panose="020B0606020202030204" pitchFamily="34" charset="0"/>
                        </a:rPr>
                        <a:t>abnormal social environment</a:t>
                      </a:r>
                      <a:endParaRPr lang="en-GB" sz="1400" b="1"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bl>
          </a:graphicData>
        </a:graphic>
      </p:graphicFrame>
      <p:sp>
        <p:nvSpPr>
          <p:cNvPr id="17" name="TextBox 16"/>
          <p:cNvSpPr txBox="1"/>
          <p:nvPr/>
        </p:nvSpPr>
        <p:spPr>
          <a:xfrm>
            <a:off x="160020" y="6396335"/>
            <a:ext cx="7911084" cy="215444"/>
          </a:xfrm>
          <a:prstGeom prst="rect">
            <a:avLst/>
          </a:prstGeom>
          <a:noFill/>
        </p:spPr>
        <p:txBody>
          <a:bodyPr wrap="square" rtlCol="0">
            <a:spAutoFit/>
          </a:bodyPr>
          <a:lstStyle/>
          <a:p>
            <a:r>
              <a:rPr lang="en-GB" sz="800" i="1" dirty="0"/>
              <a:t>Strorebo, O.J., &amp; </a:t>
            </a:r>
            <a:r>
              <a:rPr lang="en-GB" sz="800" i="1" dirty="0" err="1"/>
              <a:t>Simonsen</a:t>
            </a:r>
            <a:r>
              <a:rPr lang="en-GB" sz="800" i="1" dirty="0"/>
              <a:t>, E. (2016) the association between ADHD and antisocial personality disorder (</a:t>
            </a:r>
            <a:r>
              <a:rPr lang="en-GB" sz="800" i="1" dirty="0" err="1"/>
              <a:t>ASPD</a:t>
            </a:r>
            <a:r>
              <a:rPr lang="en-GB" sz="800" i="1" dirty="0"/>
              <a:t>): a review. Journal of attention disorders. 20(10): 815-24</a:t>
            </a:r>
          </a:p>
        </p:txBody>
      </p:sp>
    </p:spTree>
    <p:extLst>
      <p:ext uri="{BB962C8B-B14F-4D97-AF65-F5344CB8AC3E}">
        <p14:creationId xmlns:p14="http://schemas.microsoft.com/office/powerpoint/2010/main" val="125080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68327"/>
            <a:ext cx="7772400" cy="506094"/>
          </a:xfrm>
        </p:spPr>
        <p:txBody>
          <a:bodyPr/>
          <a:lstStyle/>
          <a:p>
            <a:r>
              <a:rPr lang="en-GB" sz="2400" dirty="0"/>
              <a:t>Aetiology</a:t>
            </a:r>
          </a:p>
        </p:txBody>
      </p:sp>
      <p:sp>
        <p:nvSpPr>
          <p:cNvPr id="27" name="TextBox 26"/>
          <p:cNvSpPr txBox="1"/>
          <p:nvPr/>
        </p:nvSpPr>
        <p:spPr>
          <a:xfrm>
            <a:off x="457200" y="1162300"/>
            <a:ext cx="8416990"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Cluster C Personality Disorders:</a:t>
            </a:r>
          </a:p>
        </p:txBody>
      </p:sp>
      <p:grpSp>
        <p:nvGrpSpPr>
          <p:cNvPr id="4" name="Group 3"/>
          <p:cNvGrpSpPr/>
          <p:nvPr/>
        </p:nvGrpSpPr>
        <p:grpSpPr>
          <a:xfrm>
            <a:off x="561032" y="1757567"/>
            <a:ext cx="7986928" cy="1448929"/>
            <a:chOff x="5725886" y="1419224"/>
            <a:chExt cx="3004457" cy="4555201"/>
          </a:xfrm>
        </p:grpSpPr>
        <p:sp>
          <p:nvSpPr>
            <p:cNvPr id="5" name="Round Diagonal Corner Rectangle 4"/>
            <p:cNvSpPr/>
            <p:nvPr/>
          </p:nvSpPr>
          <p:spPr>
            <a:xfrm>
              <a:off x="5725886" y="1419224"/>
              <a:ext cx="3004457" cy="4555201"/>
            </a:xfrm>
            <a:prstGeom prst="round2DiagRect">
              <a:avLst>
                <a:gd name="adj1" fmla="val 5435"/>
                <a:gd name="adj2" fmla="val 0"/>
              </a:avLst>
            </a:prstGeom>
            <a:ln w="57150">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6" name="Text Placeholder 3"/>
            <p:cNvSpPr txBox="1">
              <a:spLocks/>
            </p:cNvSpPr>
            <p:nvPr/>
          </p:nvSpPr>
          <p:spPr>
            <a:xfrm>
              <a:off x="5725886" y="1419225"/>
              <a:ext cx="29282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Biological</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pSp>
      <p:graphicFrame>
        <p:nvGraphicFramePr>
          <p:cNvPr id="7" name="Table 6"/>
          <p:cNvGraphicFramePr>
            <a:graphicFrameLocks noGrp="1"/>
          </p:cNvGraphicFramePr>
          <p:nvPr>
            <p:extLst>
              <p:ext uri="{D42A27DB-BD31-4B8C-83A1-F6EECF244321}">
                <p14:modId xmlns:p14="http://schemas.microsoft.com/office/powerpoint/2010/main" val="2707448567"/>
              </p:ext>
            </p:extLst>
          </p:nvPr>
        </p:nvGraphicFramePr>
        <p:xfrm>
          <a:off x="548840" y="2097117"/>
          <a:ext cx="7999120" cy="940725"/>
        </p:xfrm>
        <a:graphic>
          <a:graphicData uri="http://schemas.openxmlformats.org/drawingml/2006/table">
            <a:tbl>
              <a:tblPr firstRow="1" bandRow="1">
                <a:tableStyleId>{2D5ABB26-0587-4C30-8999-92F81FD0307C}</a:tableStyleId>
              </a:tblPr>
              <a:tblGrid>
                <a:gridCol w="7999120">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Biological mechanisms of anxiety disorders/social phobias have a role in </a:t>
                      </a:r>
                      <a:r>
                        <a:rPr lang="en-GB" sz="1400" b="1" dirty="0">
                          <a:latin typeface="Arial Narrow" panose="020B0606020202030204" pitchFamily="34" charset="0"/>
                        </a:rPr>
                        <a:t>avoidant </a:t>
                      </a:r>
                      <a:r>
                        <a:rPr lang="en-GB" sz="1400" b="1" dirty="0" err="1">
                          <a:latin typeface="Arial Narrow" panose="020B0606020202030204" pitchFamily="34" charset="0"/>
                        </a:rPr>
                        <a:t>PD</a:t>
                      </a:r>
                      <a:endParaRPr lang="en-GB" sz="1400" b="1"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367482665"/>
                  </a:ext>
                </a:extLst>
              </a:tr>
              <a:tr h="313575">
                <a:tc>
                  <a:txBody>
                    <a:bodyPr/>
                    <a:lstStyle/>
                    <a:p>
                      <a:pPr algn="ctr"/>
                      <a:r>
                        <a:rPr lang="en-GB" sz="1400" b="1" dirty="0">
                          <a:latin typeface="Arial Narrow" panose="020B0606020202030204" pitchFamily="34" charset="0"/>
                        </a:rPr>
                        <a:t>Hypersensitivity</a:t>
                      </a:r>
                      <a:r>
                        <a:rPr lang="en-GB" sz="1400" dirty="0">
                          <a:latin typeface="Arial Narrow" panose="020B0606020202030204" pitchFamily="34" charset="0"/>
                        </a:rPr>
                        <a:t> of brain areas involved in </a:t>
                      </a:r>
                      <a:r>
                        <a:rPr lang="en-GB" sz="1400" b="1" dirty="0">
                          <a:latin typeface="Arial Narrow" panose="020B0606020202030204" pitchFamily="34" charset="0"/>
                        </a:rPr>
                        <a:t>separation anxie</a:t>
                      </a:r>
                      <a:r>
                        <a:rPr lang="en-GB" sz="1400" dirty="0">
                          <a:latin typeface="Arial Narrow" panose="020B0606020202030204" pitchFamily="34" charset="0"/>
                        </a:rPr>
                        <a:t>ty response</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b="1" dirty="0" err="1">
                          <a:latin typeface="Arial Narrow" panose="020B0606020202030204" pitchFamily="34" charset="0"/>
                        </a:rPr>
                        <a:t>Overactivity</a:t>
                      </a:r>
                      <a:r>
                        <a:rPr lang="en-GB" sz="1400" dirty="0">
                          <a:latin typeface="Arial Narrow" panose="020B0606020202030204" pitchFamily="34" charset="0"/>
                        </a:rPr>
                        <a:t> of </a:t>
                      </a:r>
                      <a:r>
                        <a:rPr lang="en-GB" sz="1400" dirty="0" err="1">
                          <a:latin typeface="Arial Narrow" panose="020B0606020202030204" pitchFamily="34" charset="0"/>
                        </a:rPr>
                        <a:t>serotinergic</a:t>
                      </a:r>
                      <a:r>
                        <a:rPr lang="en-GB" sz="1400" dirty="0">
                          <a:latin typeface="Arial Narrow" panose="020B0606020202030204" pitchFamily="34" charset="0"/>
                        </a:rPr>
                        <a:t> </a:t>
                      </a:r>
                      <a:r>
                        <a:rPr lang="en-GB" sz="1400" b="1" dirty="0">
                          <a:latin typeface="Arial Narrow" panose="020B0606020202030204" pitchFamily="34" charset="0"/>
                        </a:rPr>
                        <a:t>limbic</a:t>
                      </a:r>
                      <a:r>
                        <a:rPr lang="en-GB" sz="1400" dirty="0">
                          <a:latin typeface="Arial Narrow" panose="020B0606020202030204" pitchFamily="34" charset="0"/>
                        </a:rPr>
                        <a:t> neuronal circuits</a:t>
                      </a: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764388425"/>
                  </a:ext>
                </a:extLst>
              </a:tr>
            </a:tbl>
          </a:graphicData>
        </a:graphic>
      </p:graphicFrame>
      <p:sp>
        <p:nvSpPr>
          <p:cNvPr id="8" name="TextBox 7"/>
          <p:cNvSpPr txBox="1"/>
          <p:nvPr/>
        </p:nvSpPr>
        <p:spPr>
          <a:xfrm>
            <a:off x="160020" y="6396335"/>
            <a:ext cx="7646670" cy="215444"/>
          </a:xfrm>
          <a:prstGeom prst="rect">
            <a:avLst/>
          </a:prstGeom>
          <a:noFill/>
        </p:spPr>
        <p:txBody>
          <a:bodyPr wrap="square" rtlCol="0">
            <a:spAutoFit/>
          </a:bodyPr>
          <a:lstStyle/>
          <a:p>
            <a:r>
              <a:rPr lang="en-GB" sz="800" i="1" dirty="0"/>
              <a:t>Millon, T., &amp; Davis, R. (2000) Personality Disorders in modern life. New York: John Wiley &amp; Sons</a:t>
            </a:r>
          </a:p>
        </p:txBody>
      </p:sp>
      <p:grpSp>
        <p:nvGrpSpPr>
          <p:cNvPr id="14" name="Group 13"/>
          <p:cNvGrpSpPr/>
          <p:nvPr/>
        </p:nvGrpSpPr>
        <p:grpSpPr>
          <a:xfrm>
            <a:off x="561032" y="3776550"/>
            <a:ext cx="7986928" cy="1490394"/>
            <a:chOff x="5725886" y="1419224"/>
            <a:chExt cx="3004457" cy="4555201"/>
          </a:xfrm>
        </p:grpSpPr>
        <p:sp>
          <p:nvSpPr>
            <p:cNvPr id="15" name="Round Diagonal Corner Rectangle 14"/>
            <p:cNvSpPr/>
            <p:nvPr/>
          </p:nvSpPr>
          <p:spPr>
            <a:xfrm>
              <a:off x="5725886" y="1419224"/>
              <a:ext cx="3004457" cy="4555201"/>
            </a:xfrm>
            <a:prstGeom prst="round2DiagRect">
              <a:avLst>
                <a:gd name="adj1" fmla="val 5435"/>
                <a:gd name="adj2" fmla="val 0"/>
              </a:avLst>
            </a:prstGeom>
            <a:ln w="57150">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16" name="Text Placeholder 3"/>
            <p:cNvSpPr txBox="1">
              <a:spLocks/>
            </p:cNvSpPr>
            <p:nvPr/>
          </p:nvSpPr>
          <p:spPr>
            <a:xfrm>
              <a:off x="5725886" y="1419225"/>
              <a:ext cx="29282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Environmental</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pSp>
      <p:graphicFrame>
        <p:nvGraphicFramePr>
          <p:cNvPr id="12" name="Table 11"/>
          <p:cNvGraphicFramePr>
            <a:graphicFrameLocks noGrp="1"/>
          </p:cNvGraphicFramePr>
          <p:nvPr>
            <p:extLst>
              <p:ext uri="{D42A27DB-BD31-4B8C-83A1-F6EECF244321}">
                <p14:modId xmlns:p14="http://schemas.microsoft.com/office/powerpoint/2010/main" val="1887167194"/>
              </p:ext>
            </p:extLst>
          </p:nvPr>
        </p:nvGraphicFramePr>
        <p:xfrm>
          <a:off x="561032" y="4118124"/>
          <a:ext cx="7986928" cy="940725"/>
        </p:xfrm>
        <a:graphic>
          <a:graphicData uri="http://schemas.openxmlformats.org/drawingml/2006/table">
            <a:tbl>
              <a:tblPr firstRow="1" bandRow="1">
                <a:tableStyleId>{2D5ABB26-0587-4C30-8999-92F81FD0307C}</a:tableStyleId>
              </a:tblPr>
              <a:tblGrid>
                <a:gridCol w="7986928">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Criticism / rejection / relentless control by parents </a:t>
                      </a:r>
                      <a:r>
                        <a:rPr lang="en-GB" sz="1400" dirty="0">
                          <a:latin typeface="Arial Narrow" panose="020B0606020202030204" pitchFamily="34" charset="0"/>
                          <a:sym typeface="Wingdings" panose="05000000000000000000" pitchFamily="2" charset="2"/>
                        </a:rPr>
                        <a:t></a:t>
                      </a:r>
                      <a:r>
                        <a:rPr lang="en-GB" sz="1400" baseline="0" dirty="0">
                          <a:latin typeface="Arial Narrow" panose="020B0606020202030204" pitchFamily="34" charset="0"/>
                          <a:sym typeface="Wingdings" panose="05000000000000000000" pitchFamily="2" charset="2"/>
                        </a:rPr>
                        <a:t> reduced social esteem  social avoidance </a:t>
                      </a:r>
                      <a:r>
                        <a:rPr lang="en-GB" sz="1400" i="1" baseline="0" dirty="0">
                          <a:latin typeface="Arial Narrow" panose="020B0606020202030204" pitchFamily="34" charset="0"/>
                          <a:sym typeface="Wingdings" panose="05000000000000000000" pitchFamily="2" charset="2"/>
                        </a:rPr>
                        <a:t>(Avoidant </a:t>
                      </a:r>
                      <a:r>
                        <a:rPr lang="en-GB" sz="1400" i="1" baseline="0" dirty="0" err="1">
                          <a:latin typeface="Arial Narrow" panose="020B0606020202030204" pitchFamily="34" charset="0"/>
                          <a:sym typeface="Wingdings" panose="05000000000000000000" pitchFamily="2" charset="2"/>
                        </a:rPr>
                        <a:t>PD</a:t>
                      </a:r>
                      <a:r>
                        <a:rPr lang="en-GB" sz="1400" i="1" baseline="0" dirty="0">
                          <a:latin typeface="Arial Narrow" panose="020B0606020202030204" pitchFamily="34" charset="0"/>
                          <a:sym typeface="Wingdings" panose="05000000000000000000" pitchFamily="2" charset="2"/>
                        </a:rPr>
                        <a:t>)</a:t>
                      </a:r>
                      <a:endParaRPr lang="en-GB" sz="1400" i="1"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367482665"/>
                  </a:ext>
                </a:extLst>
              </a:tr>
              <a:tr h="313575">
                <a:tc>
                  <a:txBody>
                    <a:bodyPr/>
                    <a:lstStyle/>
                    <a:p>
                      <a:pPr algn="ctr"/>
                      <a:r>
                        <a:rPr lang="en-GB" sz="1400" dirty="0">
                          <a:latin typeface="Arial Narrow" panose="020B0606020202030204" pitchFamily="34" charset="0"/>
                        </a:rPr>
                        <a:t>Control from parents and restriction of autonomy </a:t>
                      </a:r>
                      <a:r>
                        <a:rPr lang="en-GB" sz="1400" dirty="0">
                          <a:latin typeface="Arial Narrow" panose="020B0606020202030204" pitchFamily="34" charset="0"/>
                          <a:sym typeface="Wingdings" panose="05000000000000000000" pitchFamily="2" charset="2"/>
                        </a:rPr>
                        <a:t> belief one is helpless  dependency on others </a:t>
                      </a:r>
                      <a:r>
                        <a:rPr lang="en-GB" sz="1400" i="1" dirty="0">
                          <a:latin typeface="Arial Narrow" panose="020B0606020202030204" pitchFamily="34" charset="0"/>
                          <a:sym typeface="Wingdings" panose="05000000000000000000" pitchFamily="2" charset="2"/>
                        </a:rPr>
                        <a:t>(Dependent</a:t>
                      </a:r>
                      <a:r>
                        <a:rPr lang="en-GB" sz="1400" i="1" baseline="0" dirty="0">
                          <a:latin typeface="Arial Narrow" panose="020B0606020202030204" pitchFamily="34" charset="0"/>
                          <a:sym typeface="Wingdings" panose="05000000000000000000" pitchFamily="2" charset="2"/>
                        </a:rPr>
                        <a:t> </a:t>
                      </a:r>
                      <a:r>
                        <a:rPr lang="en-GB" sz="1400" i="1" baseline="0" dirty="0" err="1">
                          <a:latin typeface="Arial Narrow" panose="020B0606020202030204" pitchFamily="34" charset="0"/>
                          <a:sym typeface="Wingdings" panose="05000000000000000000" pitchFamily="2" charset="2"/>
                        </a:rPr>
                        <a:t>PD</a:t>
                      </a:r>
                      <a:r>
                        <a:rPr lang="en-GB" sz="1400" i="1" baseline="0" dirty="0">
                          <a:latin typeface="Arial Narrow" panose="020B0606020202030204" pitchFamily="34" charset="0"/>
                          <a:sym typeface="Wingdings" panose="05000000000000000000" pitchFamily="2" charset="2"/>
                        </a:rPr>
                        <a:t>)</a:t>
                      </a:r>
                      <a:endParaRPr lang="en-GB" sz="1400" i="1"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latin typeface="Arial Narrow" panose="020B0606020202030204" pitchFamily="34" charset="0"/>
                        </a:rPr>
                        <a:t>Parental over-control and strong discipline </a:t>
                      </a:r>
                      <a:r>
                        <a:rPr lang="en-GB" sz="1400" dirty="0">
                          <a:latin typeface="Arial Narrow" panose="020B0606020202030204" pitchFamily="34" charset="0"/>
                          <a:sym typeface="Wingdings" panose="05000000000000000000" pitchFamily="2" charset="2"/>
                        </a:rPr>
                        <a:t> </a:t>
                      </a:r>
                      <a:r>
                        <a:rPr lang="en-GB" sz="1400" baseline="0" dirty="0">
                          <a:latin typeface="Arial Narrow" panose="020B0606020202030204" pitchFamily="34" charset="0"/>
                          <a:sym typeface="Wingdings" panose="05000000000000000000" pitchFamily="2" charset="2"/>
                        </a:rPr>
                        <a:t>guilt if fails to achieve perfection  </a:t>
                      </a:r>
                      <a:r>
                        <a:rPr lang="en-GB" sz="1400" baseline="0" dirty="0" err="1">
                          <a:latin typeface="Arial Narrow" panose="020B0606020202030204" pitchFamily="34" charset="0"/>
                          <a:sym typeface="Wingdings" panose="05000000000000000000" pitchFamily="2" charset="2"/>
                        </a:rPr>
                        <a:t>OCD</a:t>
                      </a:r>
                      <a:r>
                        <a:rPr lang="en-GB" sz="1400" baseline="0" dirty="0">
                          <a:latin typeface="Arial Narrow" panose="020B0606020202030204" pitchFamily="34" charset="0"/>
                          <a:sym typeface="Wingdings" panose="05000000000000000000" pitchFamily="2" charset="2"/>
                        </a:rPr>
                        <a:t> behaviours </a:t>
                      </a:r>
                      <a:r>
                        <a:rPr lang="en-GB" sz="1400" i="1" baseline="0" dirty="0">
                          <a:latin typeface="Arial Narrow" panose="020B0606020202030204" pitchFamily="34" charset="0"/>
                          <a:sym typeface="Wingdings" panose="05000000000000000000" pitchFamily="2" charset="2"/>
                        </a:rPr>
                        <a:t>(</a:t>
                      </a:r>
                      <a:r>
                        <a:rPr lang="en-GB" sz="1400" i="1" baseline="0" dirty="0" err="1">
                          <a:latin typeface="Arial Narrow" panose="020B0606020202030204" pitchFamily="34" charset="0"/>
                          <a:sym typeface="Wingdings" panose="05000000000000000000" pitchFamily="2" charset="2"/>
                        </a:rPr>
                        <a:t>Anankastic</a:t>
                      </a:r>
                      <a:r>
                        <a:rPr lang="en-GB" sz="1400" i="1" baseline="0" dirty="0">
                          <a:latin typeface="Arial Narrow" panose="020B0606020202030204" pitchFamily="34" charset="0"/>
                          <a:sym typeface="Wingdings" panose="05000000000000000000" pitchFamily="2" charset="2"/>
                        </a:rPr>
                        <a:t> </a:t>
                      </a:r>
                      <a:r>
                        <a:rPr lang="en-GB" sz="1400" i="1" baseline="0" dirty="0" err="1">
                          <a:latin typeface="Arial Narrow" panose="020B0606020202030204" pitchFamily="34" charset="0"/>
                          <a:sym typeface="Wingdings" panose="05000000000000000000" pitchFamily="2" charset="2"/>
                        </a:rPr>
                        <a:t>PD</a:t>
                      </a:r>
                      <a:r>
                        <a:rPr lang="en-GB" sz="1400" i="1" baseline="0" dirty="0">
                          <a:latin typeface="Arial Narrow" panose="020B0606020202030204" pitchFamily="34" charset="0"/>
                          <a:sym typeface="Wingdings" panose="05000000000000000000" pitchFamily="2" charset="2"/>
                        </a:rPr>
                        <a:t>)</a:t>
                      </a:r>
                      <a:endParaRPr lang="en-GB" sz="1400" i="1"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764388425"/>
                  </a:ext>
                </a:extLst>
              </a:tr>
            </a:tbl>
          </a:graphicData>
        </a:graphic>
      </p:graphicFrame>
    </p:spTree>
    <p:extLst>
      <p:ext uri="{BB962C8B-B14F-4D97-AF65-F5344CB8AC3E}">
        <p14:creationId xmlns:p14="http://schemas.microsoft.com/office/powerpoint/2010/main" val="178902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68327"/>
            <a:ext cx="7772400" cy="506094"/>
          </a:xfrm>
        </p:spPr>
        <p:txBody>
          <a:bodyPr/>
          <a:lstStyle/>
          <a:p>
            <a:r>
              <a:rPr lang="en-GB" sz="2400" dirty="0"/>
              <a:t>Epidemiology</a:t>
            </a:r>
          </a:p>
        </p:txBody>
      </p:sp>
      <p:sp>
        <p:nvSpPr>
          <p:cNvPr id="27" name="TextBox 26"/>
          <p:cNvSpPr txBox="1"/>
          <p:nvPr/>
        </p:nvSpPr>
        <p:spPr>
          <a:xfrm>
            <a:off x="457200" y="1162300"/>
            <a:ext cx="8416990"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Personality disorders are common </a:t>
            </a:r>
          </a:p>
        </p:txBody>
      </p:sp>
      <p:sp>
        <p:nvSpPr>
          <p:cNvPr id="4" name="TextBox 3"/>
          <p:cNvSpPr txBox="1"/>
          <p:nvPr/>
        </p:nvSpPr>
        <p:spPr>
          <a:xfrm>
            <a:off x="160020" y="6282035"/>
            <a:ext cx="8858250" cy="553998"/>
          </a:xfrm>
          <a:prstGeom prst="rect">
            <a:avLst/>
          </a:prstGeom>
          <a:noFill/>
        </p:spPr>
        <p:txBody>
          <a:bodyPr wrap="square" rtlCol="0">
            <a:spAutoFit/>
          </a:bodyPr>
          <a:lstStyle/>
          <a:p>
            <a:r>
              <a:rPr lang="en-GB" sz="600" i="1" dirty="0"/>
              <a:t>Coid, J., et al (2006) Prevalence and correlates of personality disorder in Great Britain. British Journal of Psychiatry; 188: 423-31</a:t>
            </a:r>
          </a:p>
          <a:p>
            <a:r>
              <a:rPr lang="en-GB" sz="600" i="1" dirty="0"/>
              <a:t>Zimmerman, M., </a:t>
            </a:r>
            <a:r>
              <a:rPr lang="en-GB" sz="600" i="1" dirty="0" err="1"/>
              <a:t>Chelminski</a:t>
            </a:r>
            <a:r>
              <a:rPr lang="en-GB" sz="600" i="1" dirty="0"/>
              <a:t>, I., Young, D. (2008) The frequency of personality disorders in psychiatric patients. The Psychiatric Clinics of North America. 31(3): 405-20</a:t>
            </a:r>
          </a:p>
          <a:p>
            <a:r>
              <a:rPr lang="en-GB" sz="600" i="1" dirty="0" err="1"/>
              <a:t>Fazel</a:t>
            </a:r>
            <a:r>
              <a:rPr lang="en-GB" sz="600" i="1" dirty="0"/>
              <a:t>, S., </a:t>
            </a:r>
            <a:r>
              <a:rPr lang="en-GB" sz="600" i="1" dirty="0" err="1"/>
              <a:t>Danesh</a:t>
            </a:r>
            <a:r>
              <a:rPr lang="en-GB" sz="600" i="1" dirty="0"/>
              <a:t>, J. (2002) Serious mental disorder in 23000 prisoners: a systematic review of 62 surveys. Lancet; 359(9306): 545-50</a:t>
            </a:r>
          </a:p>
          <a:p>
            <a:r>
              <a:rPr lang="en-GB" sz="600" i="1" dirty="0"/>
              <a:t>Moran, P., et al (2001) The prevalence of personality disorder among UK primary care attenders. </a:t>
            </a:r>
            <a:r>
              <a:rPr lang="en-GB" sz="600" i="1" dirty="0" err="1"/>
              <a:t>Acta</a:t>
            </a:r>
            <a:r>
              <a:rPr lang="en-GB" sz="600" i="1" dirty="0"/>
              <a:t> </a:t>
            </a:r>
            <a:r>
              <a:rPr lang="en-GB" sz="600" i="1" dirty="0" err="1"/>
              <a:t>Psychiatrica</a:t>
            </a:r>
            <a:r>
              <a:rPr lang="en-GB" sz="600" i="1" dirty="0"/>
              <a:t> </a:t>
            </a:r>
            <a:r>
              <a:rPr lang="en-GB" sz="600" i="1" dirty="0" err="1"/>
              <a:t>Scandinavica</a:t>
            </a:r>
            <a:r>
              <a:rPr lang="en-GB" sz="600" i="1" dirty="0"/>
              <a:t>. 102 (1) </a:t>
            </a:r>
          </a:p>
          <a:p>
            <a:r>
              <a:rPr lang="en-GB" sz="600" i="1" dirty="0" err="1"/>
              <a:t>Fok</a:t>
            </a:r>
            <a:r>
              <a:rPr lang="en-GB" sz="600" i="1" dirty="0"/>
              <a:t>, </a:t>
            </a:r>
            <a:r>
              <a:rPr lang="en-GB" sz="600" i="1" dirty="0" err="1"/>
              <a:t>M.L.Y</a:t>
            </a:r>
            <a:r>
              <a:rPr lang="en-GB" sz="600" i="1" dirty="0"/>
              <a:t>., et al (2012) Life expectancy at birth and all-cause mortality among people with personality disorder. Journal of psychosomatic research. 73(2): 104-7</a:t>
            </a:r>
          </a:p>
        </p:txBody>
      </p:sp>
      <p:grpSp>
        <p:nvGrpSpPr>
          <p:cNvPr id="3" name="Group 2"/>
          <p:cNvGrpSpPr/>
          <p:nvPr/>
        </p:nvGrpSpPr>
        <p:grpSpPr>
          <a:xfrm>
            <a:off x="834389" y="1783079"/>
            <a:ext cx="2137413" cy="979009"/>
            <a:chOff x="457199" y="1783079"/>
            <a:chExt cx="2137413" cy="979009"/>
          </a:xfrm>
        </p:grpSpPr>
        <p:sp>
          <p:nvSpPr>
            <p:cNvPr id="6" name="Round Diagonal Corner Rectangle 5"/>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Prevalence in UK households</a:t>
              </a:r>
            </a:p>
          </p:txBody>
        </p:sp>
        <p:sp>
          <p:nvSpPr>
            <p:cNvPr id="8"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latin typeface="Arial Narrow" panose="020B0606020202030204" pitchFamily="34" charset="0"/>
                </a:rPr>
                <a:t>4.4%</a:t>
              </a:r>
            </a:p>
          </p:txBody>
        </p:sp>
      </p:grpSp>
      <p:grpSp>
        <p:nvGrpSpPr>
          <p:cNvPr id="10" name="Group 9"/>
          <p:cNvGrpSpPr/>
          <p:nvPr/>
        </p:nvGrpSpPr>
        <p:grpSpPr>
          <a:xfrm>
            <a:off x="3423283" y="1760057"/>
            <a:ext cx="2137413" cy="979009"/>
            <a:chOff x="457199" y="1783079"/>
            <a:chExt cx="2137413" cy="979009"/>
          </a:xfrm>
        </p:grpSpPr>
        <p:sp>
          <p:nvSpPr>
            <p:cNvPr id="11" name="Round Diagonal Corner Rectangle 10"/>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2"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Prevalence in secondary care mental health services</a:t>
              </a:r>
            </a:p>
          </p:txBody>
        </p:sp>
        <p:sp>
          <p:nvSpPr>
            <p:cNvPr id="13"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latin typeface="Arial Narrow" panose="020B0606020202030204" pitchFamily="34" charset="0"/>
                </a:rPr>
                <a:t>~50%</a:t>
              </a:r>
            </a:p>
          </p:txBody>
        </p:sp>
      </p:grpSp>
      <p:grpSp>
        <p:nvGrpSpPr>
          <p:cNvPr id="14" name="Group 13"/>
          <p:cNvGrpSpPr/>
          <p:nvPr/>
        </p:nvGrpSpPr>
        <p:grpSpPr>
          <a:xfrm>
            <a:off x="5993129" y="1722118"/>
            <a:ext cx="2137413" cy="979009"/>
            <a:chOff x="457199" y="1783079"/>
            <a:chExt cx="2137413" cy="979009"/>
          </a:xfrm>
        </p:grpSpPr>
        <p:sp>
          <p:nvSpPr>
            <p:cNvPr id="15" name="Round Diagonal Corner Rectangle 14"/>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6"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Prevalence in prison population</a:t>
              </a:r>
            </a:p>
          </p:txBody>
        </p:sp>
        <p:sp>
          <p:nvSpPr>
            <p:cNvPr id="17"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latin typeface="Arial Narrow" panose="020B0606020202030204" pitchFamily="34" charset="0"/>
                </a:rPr>
                <a:t>60-80%</a:t>
              </a:r>
            </a:p>
          </p:txBody>
        </p:sp>
      </p:grpSp>
      <p:grpSp>
        <p:nvGrpSpPr>
          <p:cNvPr id="18" name="Group 17"/>
          <p:cNvGrpSpPr/>
          <p:nvPr/>
        </p:nvGrpSpPr>
        <p:grpSpPr>
          <a:xfrm>
            <a:off x="834387" y="3161965"/>
            <a:ext cx="2137413" cy="979009"/>
            <a:chOff x="457199" y="1783079"/>
            <a:chExt cx="2137413" cy="979009"/>
          </a:xfrm>
        </p:grpSpPr>
        <p:sp>
          <p:nvSpPr>
            <p:cNvPr id="19" name="Round Diagonal Corner Rectangle 18"/>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0"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For all disorders except schizotypal in household survey</a:t>
              </a:r>
            </a:p>
          </p:txBody>
        </p:sp>
        <p:sp>
          <p:nvSpPr>
            <p:cNvPr id="21"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latin typeface="Arial Narrow" panose="020B0606020202030204" pitchFamily="34" charset="0"/>
                </a:rPr>
                <a:t>M &gt; F</a:t>
              </a:r>
            </a:p>
          </p:txBody>
        </p:sp>
      </p:grpSp>
      <p:grpSp>
        <p:nvGrpSpPr>
          <p:cNvPr id="22" name="Group 21"/>
          <p:cNvGrpSpPr/>
          <p:nvPr/>
        </p:nvGrpSpPr>
        <p:grpSpPr>
          <a:xfrm>
            <a:off x="5993125" y="4533779"/>
            <a:ext cx="2137413" cy="979009"/>
            <a:chOff x="457199" y="1783079"/>
            <a:chExt cx="2137413" cy="979009"/>
          </a:xfrm>
        </p:grpSpPr>
        <p:sp>
          <p:nvSpPr>
            <p:cNvPr id="23" name="Round Diagonal Corner Rectangle 22"/>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4" name="Text Placeholder 3"/>
            <p:cNvSpPr txBox="1">
              <a:spLocks/>
            </p:cNvSpPr>
            <p:nvPr/>
          </p:nvSpPr>
          <p:spPr>
            <a:xfrm>
              <a:off x="457201" y="2526029"/>
              <a:ext cx="2137411" cy="12158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Increased prevalence</a:t>
              </a:r>
            </a:p>
          </p:txBody>
        </p:sp>
        <p:sp>
          <p:nvSpPr>
            <p:cNvPr id="25"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Separated, unemployed, low social class, living in urban areas</a:t>
              </a:r>
            </a:p>
          </p:txBody>
        </p:sp>
      </p:grpSp>
      <p:grpSp>
        <p:nvGrpSpPr>
          <p:cNvPr id="26" name="Group 25"/>
          <p:cNvGrpSpPr/>
          <p:nvPr/>
        </p:nvGrpSpPr>
        <p:grpSpPr>
          <a:xfrm>
            <a:off x="5993127" y="3129853"/>
            <a:ext cx="2137413" cy="979009"/>
            <a:chOff x="457199" y="1783079"/>
            <a:chExt cx="2137413" cy="979009"/>
          </a:xfrm>
        </p:grpSpPr>
        <p:sp>
          <p:nvSpPr>
            <p:cNvPr id="28" name="Round Diagonal Corner Rectangle 27"/>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9"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Primary Care attendees</a:t>
              </a:r>
            </a:p>
          </p:txBody>
        </p:sp>
        <p:sp>
          <p:nvSpPr>
            <p:cNvPr id="30"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latin typeface="Arial Narrow" panose="020B0606020202030204" pitchFamily="34" charset="0"/>
                </a:rPr>
                <a:t>24-28%</a:t>
              </a:r>
            </a:p>
          </p:txBody>
        </p:sp>
      </p:grpSp>
      <p:grpSp>
        <p:nvGrpSpPr>
          <p:cNvPr id="31" name="Group 30"/>
          <p:cNvGrpSpPr/>
          <p:nvPr/>
        </p:nvGrpSpPr>
        <p:grpSpPr>
          <a:xfrm>
            <a:off x="834391" y="4528119"/>
            <a:ext cx="2137413" cy="979009"/>
            <a:chOff x="457199" y="1783079"/>
            <a:chExt cx="2137413" cy="979009"/>
          </a:xfrm>
        </p:grpSpPr>
        <p:sp>
          <p:nvSpPr>
            <p:cNvPr id="32" name="Round Diagonal Corner Rectangle 31"/>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3" name="Text Placeholder 3"/>
            <p:cNvSpPr txBox="1">
              <a:spLocks/>
            </p:cNvSpPr>
            <p:nvPr/>
          </p:nvSpPr>
          <p:spPr>
            <a:xfrm>
              <a:off x="457201" y="2526029"/>
              <a:ext cx="2137411" cy="12158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Strong associations</a:t>
              </a:r>
            </a:p>
          </p:txBody>
        </p:sp>
        <p:sp>
          <p:nvSpPr>
            <p:cNvPr id="34"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Cluster B + psychotic, affective, anxiety disorders</a:t>
              </a:r>
            </a:p>
          </p:txBody>
        </p:sp>
      </p:grpSp>
      <p:grpSp>
        <p:nvGrpSpPr>
          <p:cNvPr id="35" name="Group 34"/>
          <p:cNvGrpSpPr/>
          <p:nvPr/>
        </p:nvGrpSpPr>
        <p:grpSpPr>
          <a:xfrm>
            <a:off x="3423285" y="4519957"/>
            <a:ext cx="2137413" cy="979009"/>
            <a:chOff x="457199" y="1783079"/>
            <a:chExt cx="2137413" cy="979009"/>
          </a:xfrm>
        </p:grpSpPr>
        <p:sp>
          <p:nvSpPr>
            <p:cNvPr id="36" name="Round Diagonal Corner Rectangle 35"/>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7" name="Text Placeholder 3"/>
            <p:cNvSpPr txBox="1">
              <a:spLocks/>
            </p:cNvSpPr>
            <p:nvPr/>
          </p:nvSpPr>
          <p:spPr>
            <a:xfrm>
              <a:off x="457201" y="2526029"/>
              <a:ext cx="2137411" cy="12158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Strong associations</a:t>
              </a:r>
            </a:p>
          </p:txBody>
        </p:sp>
        <p:sp>
          <p:nvSpPr>
            <p:cNvPr id="38"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Cluster C + affective disorders, anxiety disorders</a:t>
              </a:r>
            </a:p>
          </p:txBody>
        </p:sp>
      </p:grpSp>
      <p:grpSp>
        <p:nvGrpSpPr>
          <p:cNvPr id="39" name="Group 38"/>
          <p:cNvGrpSpPr/>
          <p:nvPr/>
        </p:nvGrpSpPr>
        <p:grpSpPr>
          <a:xfrm>
            <a:off x="3423287" y="3129852"/>
            <a:ext cx="2137413" cy="979009"/>
            <a:chOff x="457199" y="1783079"/>
            <a:chExt cx="2137413" cy="979009"/>
          </a:xfrm>
        </p:grpSpPr>
        <p:sp>
          <p:nvSpPr>
            <p:cNvPr id="40" name="Round Diagonal Corner Rectangle 39"/>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1"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Shorter life span for those with </a:t>
              </a:r>
              <a:r>
                <a:rPr lang="en-US" sz="1200" dirty="0" err="1">
                  <a:latin typeface="Arial Narrow" panose="020B0606020202030204" pitchFamily="34" charset="0"/>
                </a:rPr>
                <a:t>PD</a:t>
              </a:r>
              <a:r>
                <a:rPr lang="en-US" sz="1200" dirty="0">
                  <a:latin typeface="Arial Narrow" panose="020B0606020202030204" pitchFamily="34" charset="0"/>
                </a:rPr>
                <a:t>, not explained by lifestyle/suicide</a:t>
              </a:r>
            </a:p>
          </p:txBody>
        </p:sp>
        <p:sp>
          <p:nvSpPr>
            <p:cNvPr id="42"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200" b="1" dirty="0">
                  <a:latin typeface="Arial Narrow" panose="020B0606020202030204" pitchFamily="34" charset="0"/>
                </a:rPr>
                <a:t>17-18 years</a:t>
              </a:r>
            </a:p>
          </p:txBody>
        </p:sp>
      </p:grpSp>
    </p:spTree>
    <p:extLst>
      <p:ext uri="{BB962C8B-B14F-4D97-AF65-F5344CB8AC3E}">
        <p14:creationId xmlns:p14="http://schemas.microsoft.com/office/powerpoint/2010/main" val="259120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68327"/>
            <a:ext cx="7772400" cy="506094"/>
          </a:xfrm>
        </p:spPr>
        <p:txBody>
          <a:bodyPr/>
          <a:lstStyle/>
          <a:p>
            <a:r>
              <a:rPr lang="en-GB" sz="2400" dirty="0"/>
              <a:t>Epidemiology</a:t>
            </a:r>
          </a:p>
        </p:txBody>
      </p:sp>
      <p:sp>
        <p:nvSpPr>
          <p:cNvPr id="4" name="TextBox 3"/>
          <p:cNvSpPr txBox="1"/>
          <p:nvPr/>
        </p:nvSpPr>
        <p:spPr>
          <a:xfrm>
            <a:off x="160020" y="6396335"/>
            <a:ext cx="7589520" cy="338554"/>
          </a:xfrm>
          <a:prstGeom prst="rect">
            <a:avLst/>
          </a:prstGeom>
          <a:noFill/>
        </p:spPr>
        <p:txBody>
          <a:bodyPr wrap="square" rtlCol="0">
            <a:spAutoFit/>
          </a:bodyPr>
          <a:lstStyle/>
          <a:p>
            <a:r>
              <a:rPr lang="en-GB" sz="800" i="1" dirty="0"/>
              <a:t>Coid, J., et al (2006) Prevalence and correlates of personality disorder in Great Britain. British Journal of Psychiatry; 188: 423-31</a:t>
            </a:r>
          </a:p>
          <a:p>
            <a:endParaRPr lang="en-GB" sz="800" dirty="0"/>
          </a:p>
        </p:txBody>
      </p:sp>
      <p:graphicFrame>
        <p:nvGraphicFramePr>
          <p:cNvPr id="6" name="Chart 5"/>
          <p:cNvGraphicFramePr>
            <a:graphicFrameLocks/>
          </p:cNvGraphicFramePr>
          <p:nvPr>
            <p:extLst>
              <p:ext uri="{D42A27DB-BD31-4B8C-83A1-F6EECF244321}">
                <p14:modId xmlns:p14="http://schemas.microsoft.com/office/powerpoint/2010/main" val="957597314"/>
              </p:ext>
            </p:extLst>
          </p:nvPr>
        </p:nvGraphicFramePr>
        <p:xfrm>
          <a:off x="297180" y="1062991"/>
          <a:ext cx="8518208" cy="45948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48640" y="5527045"/>
            <a:ext cx="685800" cy="253916"/>
          </a:xfrm>
          <a:prstGeom prst="rect">
            <a:avLst/>
          </a:prstGeom>
          <a:noFill/>
        </p:spPr>
        <p:txBody>
          <a:bodyPr wrap="square" rtlCol="0">
            <a:spAutoFit/>
          </a:bodyPr>
          <a:lstStyle/>
          <a:p>
            <a:r>
              <a:rPr lang="en-GB" sz="1050" dirty="0">
                <a:solidFill>
                  <a:schemeClr val="accent6"/>
                </a:solidFill>
              </a:rPr>
              <a:t>M       F</a:t>
            </a:r>
          </a:p>
        </p:txBody>
      </p:sp>
      <p:sp>
        <p:nvSpPr>
          <p:cNvPr id="8" name="TextBox 7"/>
          <p:cNvSpPr txBox="1"/>
          <p:nvPr/>
        </p:nvSpPr>
        <p:spPr>
          <a:xfrm>
            <a:off x="1581150" y="5536489"/>
            <a:ext cx="685800" cy="253916"/>
          </a:xfrm>
          <a:prstGeom prst="rect">
            <a:avLst/>
          </a:prstGeom>
          <a:noFill/>
        </p:spPr>
        <p:txBody>
          <a:bodyPr wrap="square" rtlCol="0">
            <a:spAutoFit/>
          </a:bodyPr>
          <a:lstStyle/>
          <a:p>
            <a:r>
              <a:rPr lang="en-GB" sz="1050" dirty="0">
                <a:solidFill>
                  <a:schemeClr val="accent6"/>
                </a:solidFill>
              </a:rPr>
              <a:t>M       F</a:t>
            </a:r>
          </a:p>
        </p:txBody>
      </p:sp>
      <p:sp>
        <p:nvSpPr>
          <p:cNvPr id="9" name="TextBox 8"/>
          <p:cNvSpPr txBox="1"/>
          <p:nvPr/>
        </p:nvSpPr>
        <p:spPr>
          <a:xfrm>
            <a:off x="2613660" y="5536489"/>
            <a:ext cx="685800" cy="253916"/>
          </a:xfrm>
          <a:prstGeom prst="rect">
            <a:avLst/>
          </a:prstGeom>
          <a:noFill/>
        </p:spPr>
        <p:txBody>
          <a:bodyPr wrap="square" rtlCol="0">
            <a:spAutoFit/>
          </a:bodyPr>
          <a:lstStyle/>
          <a:p>
            <a:r>
              <a:rPr lang="en-GB" sz="1050" dirty="0">
                <a:solidFill>
                  <a:schemeClr val="accent6"/>
                </a:solidFill>
              </a:rPr>
              <a:t>M       F</a:t>
            </a:r>
          </a:p>
        </p:txBody>
      </p:sp>
      <p:sp>
        <p:nvSpPr>
          <p:cNvPr id="10" name="TextBox 9"/>
          <p:cNvSpPr txBox="1"/>
          <p:nvPr/>
        </p:nvSpPr>
        <p:spPr>
          <a:xfrm>
            <a:off x="3611880" y="5523868"/>
            <a:ext cx="685800" cy="253916"/>
          </a:xfrm>
          <a:prstGeom prst="rect">
            <a:avLst/>
          </a:prstGeom>
          <a:noFill/>
        </p:spPr>
        <p:txBody>
          <a:bodyPr wrap="square" rtlCol="0">
            <a:spAutoFit/>
          </a:bodyPr>
          <a:lstStyle/>
          <a:p>
            <a:r>
              <a:rPr lang="en-GB" sz="1050" dirty="0">
                <a:solidFill>
                  <a:schemeClr val="accent6"/>
                </a:solidFill>
              </a:rPr>
              <a:t>M       F</a:t>
            </a:r>
          </a:p>
        </p:txBody>
      </p:sp>
      <p:sp>
        <p:nvSpPr>
          <p:cNvPr id="11" name="TextBox 10"/>
          <p:cNvSpPr txBox="1"/>
          <p:nvPr/>
        </p:nvSpPr>
        <p:spPr>
          <a:xfrm>
            <a:off x="4610100" y="5523868"/>
            <a:ext cx="685800" cy="253916"/>
          </a:xfrm>
          <a:prstGeom prst="rect">
            <a:avLst/>
          </a:prstGeom>
          <a:noFill/>
        </p:spPr>
        <p:txBody>
          <a:bodyPr wrap="square" rtlCol="0">
            <a:spAutoFit/>
          </a:bodyPr>
          <a:lstStyle/>
          <a:p>
            <a:r>
              <a:rPr lang="en-GB" sz="1050" dirty="0">
                <a:solidFill>
                  <a:schemeClr val="accent6"/>
                </a:solidFill>
              </a:rPr>
              <a:t>M       F</a:t>
            </a:r>
          </a:p>
        </p:txBody>
      </p:sp>
      <p:sp>
        <p:nvSpPr>
          <p:cNvPr id="12" name="TextBox 11"/>
          <p:cNvSpPr txBox="1"/>
          <p:nvPr/>
        </p:nvSpPr>
        <p:spPr>
          <a:xfrm>
            <a:off x="5642610" y="5525059"/>
            <a:ext cx="685800" cy="253916"/>
          </a:xfrm>
          <a:prstGeom prst="rect">
            <a:avLst/>
          </a:prstGeom>
          <a:noFill/>
        </p:spPr>
        <p:txBody>
          <a:bodyPr wrap="square" rtlCol="0">
            <a:spAutoFit/>
          </a:bodyPr>
          <a:lstStyle/>
          <a:p>
            <a:r>
              <a:rPr lang="en-GB" sz="1050" dirty="0">
                <a:solidFill>
                  <a:schemeClr val="accent6"/>
                </a:solidFill>
              </a:rPr>
              <a:t>M       F</a:t>
            </a:r>
          </a:p>
        </p:txBody>
      </p:sp>
      <p:sp>
        <p:nvSpPr>
          <p:cNvPr id="13" name="TextBox 12"/>
          <p:cNvSpPr txBox="1"/>
          <p:nvPr/>
        </p:nvSpPr>
        <p:spPr>
          <a:xfrm>
            <a:off x="6640830" y="5525059"/>
            <a:ext cx="685800" cy="253916"/>
          </a:xfrm>
          <a:prstGeom prst="rect">
            <a:avLst/>
          </a:prstGeom>
          <a:noFill/>
        </p:spPr>
        <p:txBody>
          <a:bodyPr wrap="square" rtlCol="0">
            <a:spAutoFit/>
          </a:bodyPr>
          <a:lstStyle/>
          <a:p>
            <a:r>
              <a:rPr lang="en-GB" sz="1050" dirty="0">
                <a:solidFill>
                  <a:schemeClr val="accent6"/>
                </a:solidFill>
              </a:rPr>
              <a:t>M       F</a:t>
            </a:r>
          </a:p>
        </p:txBody>
      </p:sp>
      <p:sp>
        <p:nvSpPr>
          <p:cNvPr id="14" name="TextBox 13"/>
          <p:cNvSpPr txBox="1"/>
          <p:nvPr/>
        </p:nvSpPr>
        <p:spPr>
          <a:xfrm>
            <a:off x="7673340" y="5521679"/>
            <a:ext cx="685800" cy="253916"/>
          </a:xfrm>
          <a:prstGeom prst="rect">
            <a:avLst/>
          </a:prstGeom>
          <a:noFill/>
        </p:spPr>
        <p:txBody>
          <a:bodyPr wrap="square" rtlCol="0">
            <a:spAutoFit/>
          </a:bodyPr>
          <a:lstStyle/>
          <a:p>
            <a:r>
              <a:rPr lang="en-GB" sz="1050" dirty="0">
                <a:solidFill>
                  <a:schemeClr val="accent6"/>
                </a:solidFill>
              </a:rPr>
              <a:t>M       F</a:t>
            </a:r>
          </a:p>
        </p:txBody>
      </p:sp>
      <p:sp>
        <p:nvSpPr>
          <p:cNvPr id="7" name="TextBox 6"/>
          <p:cNvSpPr txBox="1"/>
          <p:nvPr/>
        </p:nvSpPr>
        <p:spPr>
          <a:xfrm>
            <a:off x="527685" y="5724039"/>
            <a:ext cx="775335" cy="246221"/>
          </a:xfrm>
          <a:prstGeom prst="rect">
            <a:avLst/>
          </a:prstGeom>
          <a:noFill/>
        </p:spPr>
        <p:txBody>
          <a:bodyPr wrap="square" rtlCol="0">
            <a:spAutoFit/>
          </a:bodyPr>
          <a:lstStyle/>
          <a:p>
            <a:r>
              <a:rPr lang="en-GB" sz="1000" dirty="0"/>
              <a:t>Paranoid </a:t>
            </a:r>
          </a:p>
        </p:txBody>
      </p:sp>
      <p:sp>
        <p:nvSpPr>
          <p:cNvPr id="16" name="TextBox 15"/>
          <p:cNvSpPr txBox="1"/>
          <p:nvPr/>
        </p:nvSpPr>
        <p:spPr>
          <a:xfrm>
            <a:off x="1559242" y="5731649"/>
            <a:ext cx="775335" cy="246221"/>
          </a:xfrm>
          <a:prstGeom prst="rect">
            <a:avLst/>
          </a:prstGeom>
          <a:noFill/>
        </p:spPr>
        <p:txBody>
          <a:bodyPr wrap="square" rtlCol="0">
            <a:spAutoFit/>
          </a:bodyPr>
          <a:lstStyle/>
          <a:p>
            <a:r>
              <a:rPr lang="en-GB" sz="1000" dirty="0"/>
              <a:t>Schizoid </a:t>
            </a:r>
          </a:p>
        </p:txBody>
      </p:sp>
      <p:sp>
        <p:nvSpPr>
          <p:cNvPr id="17" name="TextBox 16"/>
          <p:cNvSpPr txBox="1"/>
          <p:nvPr/>
        </p:nvSpPr>
        <p:spPr>
          <a:xfrm>
            <a:off x="2505075" y="5731649"/>
            <a:ext cx="908685" cy="246221"/>
          </a:xfrm>
          <a:prstGeom prst="rect">
            <a:avLst/>
          </a:prstGeom>
          <a:noFill/>
        </p:spPr>
        <p:txBody>
          <a:bodyPr wrap="square" rtlCol="0">
            <a:spAutoFit/>
          </a:bodyPr>
          <a:lstStyle/>
          <a:p>
            <a:r>
              <a:rPr lang="en-GB" sz="1000" dirty="0"/>
              <a:t>Schizotypal </a:t>
            </a:r>
          </a:p>
        </p:txBody>
      </p:sp>
      <p:sp>
        <p:nvSpPr>
          <p:cNvPr id="18" name="TextBox 17"/>
          <p:cNvSpPr txBox="1"/>
          <p:nvPr/>
        </p:nvSpPr>
        <p:spPr>
          <a:xfrm>
            <a:off x="3549968" y="5731648"/>
            <a:ext cx="775335" cy="246221"/>
          </a:xfrm>
          <a:prstGeom prst="rect">
            <a:avLst/>
          </a:prstGeom>
          <a:noFill/>
        </p:spPr>
        <p:txBody>
          <a:bodyPr wrap="square" rtlCol="0">
            <a:spAutoFit/>
          </a:bodyPr>
          <a:lstStyle/>
          <a:p>
            <a:r>
              <a:rPr lang="en-GB" sz="1000" dirty="0"/>
              <a:t>Antisocial </a:t>
            </a:r>
          </a:p>
        </p:txBody>
      </p:sp>
      <p:sp>
        <p:nvSpPr>
          <p:cNvPr id="19" name="TextBox 18"/>
          <p:cNvSpPr txBox="1"/>
          <p:nvPr/>
        </p:nvSpPr>
        <p:spPr>
          <a:xfrm>
            <a:off x="4543425" y="5724244"/>
            <a:ext cx="775335" cy="246221"/>
          </a:xfrm>
          <a:prstGeom prst="rect">
            <a:avLst/>
          </a:prstGeom>
          <a:noFill/>
        </p:spPr>
        <p:txBody>
          <a:bodyPr wrap="square" rtlCol="0">
            <a:spAutoFit/>
          </a:bodyPr>
          <a:lstStyle/>
          <a:p>
            <a:r>
              <a:rPr lang="en-GB" sz="1000" dirty="0"/>
              <a:t>Borderline </a:t>
            </a:r>
          </a:p>
        </p:txBody>
      </p:sp>
      <p:sp>
        <p:nvSpPr>
          <p:cNvPr id="20" name="TextBox 19"/>
          <p:cNvSpPr txBox="1"/>
          <p:nvPr/>
        </p:nvSpPr>
        <p:spPr>
          <a:xfrm>
            <a:off x="5631180" y="5724244"/>
            <a:ext cx="775335" cy="246221"/>
          </a:xfrm>
          <a:prstGeom prst="rect">
            <a:avLst/>
          </a:prstGeom>
          <a:noFill/>
        </p:spPr>
        <p:txBody>
          <a:bodyPr wrap="square" rtlCol="0">
            <a:spAutoFit/>
          </a:bodyPr>
          <a:lstStyle/>
          <a:p>
            <a:r>
              <a:rPr lang="en-GB" sz="1000" dirty="0"/>
              <a:t>Avoidant </a:t>
            </a:r>
          </a:p>
        </p:txBody>
      </p:sp>
      <p:sp>
        <p:nvSpPr>
          <p:cNvPr id="21" name="TextBox 20"/>
          <p:cNvSpPr txBox="1"/>
          <p:nvPr/>
        </p:nvSpPr>
        <p:spPr>
          <a:xfrm>
            <a:off x="6591300" y="5731649"/>
            <a:ext cx="872490" cy="246221"/>
          </a:xfrm>
          <a:prstGeom prst="rect">
            <a:avLst/>
          </a:prstGeom>
          <a:noFill/>
        </p:spPr>
        <p:txBody>
          <a:bodyPr wrap="square" rtlCol="0">
            <a:spAutoFit/>
          </a:bodyPr>
          <a:lstStyle/>
          <a:p>
            <a:r>
              <a:rPr lang="en-GB" sz="1000" dirty="0"/>
              <a:t>Dependent </a:t>
            </a:r>
          </a:p>
        </p:txBody>
      </p:sp>
      <p:sp>
        <p:nvSpPr>
          <p:cNvPr id="22" name="TextBox 21"/>
          <p:cNvSpPr txBox="1"/>
          <p:nvPr/>
        </p:nvSpPr>
        <p:spPr>
          <a:xfrm>
            <a:off x="7639050" y="5716633"/>
            <a:ext cx="857250" cy="246221"/>
          </a:xfrm>
          <a:prstGeom prst="rect">
            <a:avLst/>
          </a:prstGeom>
          <a:noFill/>
        </p:spPr>
        <p:txBody>
          <a:bodyPr wrap="square" rtlCol="0">
            <a:spAutoFit/>
          </a:bodyPr>
          <a:lstStyle/>
          <a:p>
            <a:r>
              <a:rPr lang="en-GB" sz="1000" dirty="0" err="1"/>
              <a:t>Anankastic</a:t>
            </a:r>
            <a:r>
              <a:rPr lang="en-GB" sz="1000" dirty="0"/>
              <a:t> </a:t>
            </a:r>
          </a:p>
        </p:txBody>
      </p:sp>
      <p:sp>
        <p:nvSpPr>
          <p:cNvPr id="23" name="TextBox 22"/>
          <p:cNvSpPr txBox="1"/>
          <p:nvPr/>
        </p:nvSpPr>
        <p:spPr>
          <a:xfrm>
            <a:off x="548640" y="1346966"/>
            <a:ext cx="8416990"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Prevalence of personality disorders in 2006 household survey:</a:t>
            </a:r>
          </a:p>
        </p:txBody>
      </p:sp>
    </p:spTree>
    <p:extLst>
      <p:ext uri="{BB962C8B-B14F-4D97-AF65-F5344CB8AC3E}">
        <p14:creationId xmlns:p14="http://schemas.microsoft.com/office/powerpoint/2010/main" val="2014353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68327"/>
            <a:ext cx="7772400" cy="506094"/>
          </a:xfrm>
        </p:spPr>
        <p:txBody>
          <a:bodyPr/>
          <a:lstStyle/>
          <a:p>
            <a:r>
              <a:rPr lang="en-GB" sz="2400" dirty="0"/>
              <a:t>Epidemiology</a:t>
            </a:r>
          </a:p>
        </p:txBody>
      </p:sp>
      <p:sp>
        <p:nvSpPr>
          <p:cNvPr id="4" name="TextBox 3"/>
          <p:cNvSpPr txBox="1"/>
          <p:nvPr/>
        </p:nvSpPr>
        <p:spPr>
          <a:xfrm>
            <a:off x="160020" y="6359759"/>
            <a:ext cx="7589520" cy="461665"/>
          </a:xfrm>
          <a:prstGeom prst="rect">
            <a:avLst/>
          </a:prstGeom>
          <a:noFill/>
        </p:spPr>
        <p:txBody>
          <a:bodyPr wrap="square" rtlCol="0">
            <a:spAutoFit/>
          </a:bodyPr>
          <a:lstStyle/>
          <a:p>
            <a:r>
              <a:rPr lang="en-GB" sz="800" i="1" dirty="0" err="1"/>
              <a:t>Oumaya</a:t>
            </a:r>
            <a:r>
              <a:rPr lang="en-GB" sz="800" i="1" dirty="0"/>
              <a:t>, M., et al (2008) Borderline personality disorder, self-mutilation and suicide: literature review. </a:t>
            </a:r>
            <a:r>
              <a:rPr lang="en-GB" sz="800" i="1" dirty="0" err="1"/>
              <a:t>Encephale</a:t>
            </a:r>
            <a:r>
              <a:rPr lang="en-GB" sz="800" i="1" dirty="0"/>
              <a:t>. 34(5): 452-8</a:t>
            </a:r>
          </a:p>
          <a:p>
            <a:r>
              <a:rPr lang="en-GB" sz="800" i="1" dirty="0"/>
              <a:t>Stone, </a:t>
            </a:r>
            <a:r>
              <a:rPr lang="en-GB" sz="800" i="1" dirty="0" err="1"/>
              <a:t>M.H</a:t>
            </a:r>
            <a:r>
              <a:rPr lang="en-GB" sz="800" i="1" dirty="0"/>
              <a:t>. (2016). Long-term course of borderline personality disorder. Psychodynamic psychiatry. 44(3): 449-74</a:t>
            </a:r>
          </a:p>
          <a:p>
            <a:r>
              <a:rPr lang="en-GB" sz="800" i="1" dirty="0"/>
              <a:t>Haw, C., et al (2001) Psychiatric and personality disorders in deliberate self-harm patients. British Journal of Psychiatry. 178(1): 48-54</a:t>
            </a:r>
            <a:endParaRPr lang="en-GB" sz="800" dirty="0"/>
          </a:p>
        </p:txBody>
      </p:sp>
      <p:sp>
        <p:nvSpPr>
          <p:cNvPr id="23" name="TextBox 22"/>
          <p:cNvSpPr txBox="1"/>
          <p:nvPr/>
        </p:nvSpPr>
        <p:spPr>
          <a:xfrm>
            <a:off x="548640" y="1346966"/>
            <a:ext cx="8416990" cy="646331"/>
          </a:xfrm>
          <a:prstGeom prst="rect">
            <a:avLst/>
          </a:prstGeom>
          <a:noFill/>
        </p:spPr>
        <p:txBody>
          <a:bodyPr wrap="square" rtlCol="0">
            <a:spAutoFit/>
          </a:bodyPr>
          <a:lstStyle/>
          <a:p>
            <a:pPr marL="285750" indent="-285750">
              <a:buFont typeface="Wingdings" panose="05000000000000000000" pitchFamily="2" charset="2"/>
              <a:buChar char="§"/>
            </a:pPr>
            <a:r>
              <a:rPr lang="en-GB" dirty="0"/>
              <a:t>Suicide and self-harm are highly prevalent in </a:t>
            </a:r>
            <a:r>
              <a:rPr lang="en-GB" dirty="0" err="1"/>
              <a:t>PD</a:t>
            </a:r>
            <a:r>
              <a:rPr lang="en-GB" dirty="0"/>
              <a:t> populations</a:t>
            </a:r>
          </a:p>
          <a:p>
            <a:pPr marL="285750" indent="-285750">
              <a:buFont typeface="Wingdings" panose="05000000000000000000" pitchFamily="2" charset="2"/>
              <a:buChar char="§"/>
            </a:pPr>
            <a:r>
              <a:rPr lang="en-GB" dirty="0"/>
              <a:t>In </a:t>
            </a:r>
            <a:r>
              <a:rPr lang="en-GB" dirty="0" err="1"/>
              <a:t>EUPD</a:t>
            </a:r>
            <a:r>
              <a:rPr lang="en-GB" dirty="0"/>
              <a:t>: </a:t>
            </a:r>
          </a:p>
        </p:txBody>
      </p:sp>
      <p:grpSp>
        <p:nvGrpSpPr>
          <p:cNvPr id="24" name="Group 23"/>
          <p:cNvGrpSpPr/>
          <p:nvPr/>
        </p:nvGrpSpPr>
        <p:grpSpPr>
          <a:xfrm>
            <a:off x="970025" y="2342411"/>
            <a:ext cx="2137413" cy="979009"/>
            <a:chOff x="457199" y="1783079"/>
            <a:chExt cx="2137413" cy="979009"/>
          </a:xfrm>
        </p:grpSpPr>
        <p:sp>
          <p:nvSpPr>
            <p:cNvPr id="25" name="Round Diagonal Corner Rectangle 24"/>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6"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Engage in deliberate self-harm</a:t>
              </a:r>
            </a:p>
          </p:txBody>
        </p:sp>
        <p:sp>
          <p:nvSpPr>
            <p:cNvPr id="27"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latin typeface="Arial Narrow" panose="020B0606020202030204" pitchFamily="34" charset="0"/>
                </a:rPr>
                <a:t>50-80%</a:t>
              </a:r>
            </a:p>
          </p:txBody>
        </p:sp>
      </p:grpSp>
      <p:grpSp>
        <p:nvGrpSpPr>
          <p:cNvPr id="28" name="Group 27"/>
          <p:cNvGrpSpPr/>
          <p:nvPr/>
        </p:nvGrpSpPr>
        <p:grpSpPr>
          <a:xfrm>
            <a:off x="5798437" y="2329131"/>
            <a:ext cx="2137413" cy="979009"/>
            <a:chOff x="457199" y="1783079"/>
            <a:chExt cx="2137413" cy="979009"/>
          </a:xfrm>
        </p:grpSpPr>
        <p:sp>
          <p:nvSpPr>
            <p:cNvPr id="29" name="Round Diagonal Corner Rectangle 28"/>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0"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Will die by suicide</a:t>
              </a:r>
            </a:p>
          </p:txBody>
        </p:sp>
        <p:sp>
          <p:nvSpPr>
            <p:cNvPr id="31"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latin typeface="Arial Narrow" panose="020B0606020202030204" pitchFamily="34" charset="0"/>
                </a:rPr>
                <a:t>5-10%</a:t>
              </a:r>
            </a:p>
          </p:txBody>
        </p:sp>
      </p:grpSp>
      <p:grpSp>
        <p:nvGrpSpPr>
          <p:cNvPr id="32" name="Group 31"/>
          <p:cNvGrpSpPr/>
          <p:nvPr/>
        </p:nvGrpSpPr>
        <p:grpSpPr>
          <a:xfrm>
            <a:off x="3384229" y="2344036"/>
            <a:ext cx="2137413" cy="979009"/>
            <a:chOff x="457199" y="1783079"/>
            <a:chExt cx="2137413" cy="979009"/>
          </a:xfrm>
        </p:grpSpPr>
        <p:sp>
          <p:nvSpPr>
            <p:cNvPr id="33" name="Round Diagonal Corner Rectangle 32"/>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4"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Have &gt;50 acts of deliberate self-harm</a:t>
              </a:r>
            </a:p>
          </p:txBody>
        </p:sp>
        <p:sp>
          <p:nvSpPr>
            <p:cNvPr id="35"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latin typeface="Arial Narrow" panose="020B0606020202030204" pitchFamily="34" charset="0"/>
                </a:rPr>
                <a:t>41%</a:t>
              </a:r>
            </a:p>
          </p:txBody>
        </p:sp>
      </p:grpSp>
      <p:sp>
        <p:nvSpPr>
          <p:cNvPr id="36" name="TextBox 35"/>
          <p:cNvSpPr txBox="1"/>
          <p:nvPr/>
        </p:nvSpPr>
        <p:spPr>
          <a:xfrm>
            <a:off x="548640" y="3670534"/>
            <a:ext cx="8416990" cy="646331"/>
          </a:xfrm>
          <a:prstGeom prst="rect">
            <a:avLst/>
          </a:prstGeom>
          <a:noFill/>
        </p:spPr>
        <p:txBody>
          <a:bodyPr wrap="square" rtlCol="0">
            <a:spAutoFit/>
          </a:bodyPr>
          <a:lstStyle/>
          <a:p>
            <a:pPr marL="285750" indent="-285750">
              <a:buFont typeface="Wingdings" panose="05000000000000000000" pitchFamily="2" charset="2"/>
              <a:buChar char="§"/>
            </a:pPr>
            <a:r>
              <a:rPr lang="en-GB" dirty="0"/>
              <a:t>Risks are significantly increased by comorbid MH diagnosis</a:t>
            </a:r>
          </a:p>
          <a:p>
            <a:pPr marL="285750" indent="-285750">
              <a:buFont typeface="Wingdings" panose="05000000000000000000" pitchFamily="2" charset="2"/>
              <a:buChar char="§"/>
            </a:pPr>
            <a:r>
              <a:rPr lang="en-GB" dirty="0"/>
              <a:t>In patients who present with </a:t>
            </a:r>
            <a:r>
              <a:rPr lang="en-GB" dirty="0" err="1"/>
              <a:t>DSH</a:t>
            </a:r>
            <a:r>
              <a:rPr lang="en-GB" dirty="0"/>
              <a:t> to </a:t>
            </a:r>
            <a:r>
              <a:rPr lang="en-GB" dirty="0" err="1"/>
              <a:t>A+E</a:t>
            </a:r>
            <a:r>
              <a:rPr lang="en-GB" dirty="0"/>
              <a:t>:</a:t>
            </a:r>
          </a:p>
        </p:txBody>
      </p:sp>
      <p:grpSp>
        <p:nvGrpSpPr>
          <p:cNvPr id="37" name="Group 36"/>
          <p:cNvGrpSpPr/>
          <p:nvPr/>
        </p:nvGrpSpPr>
        <p:grpSpPr>
          <a:xfrm>
            <a:off x="2292855" y="4642723"/>
            <a:ext cx="2137413" cy="979009"/>
            <a:chOff x="457199" y="1783079"/>
            <a:chExt cx="2137413" cy="979009"/>
          </a:xfrm>
        </p:grpSpPr>
        <p:sp>
          <p:nvSpPr>
            <p:cNvPr id="38" name="Round Diagonal Corner Rectangle 37"/>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9"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Diagnosed with personality disorder</a:t>
              </a:r>
            </a:p>
          </p:txBody>
        </p:sp>
        <p:sp>
          <p:nvSpPr>
            <p:cNvPr id="40"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latin typeface="Arial Narrow" panose="020B0606020202030204" pitchFamily="34" charset="0"/>
                </a:rPr>
                <a:t>45.9%</a:t>
              </a:r>
            </a:p>
          </p:txBody>
        </p:sp>
      </p:grpSp>
      <p:grpSp>
        <p:nvGrpSpPr>
          <p:cNvPr id="41" name="Group 40"/>
          <p:cNvGrpSpPr/>
          <p:nvPr/>
        </p:nvGrpSpPr>
        <p:grpSpPr>
          <a:xfrm>
            <a:off x="4721159" y="4625014"/>
            <a:ext cx="2137413" cy="979009"/>
            <a:chOff x="457199" y="1783079"/>
            <a:chExt cx="2137413" cy="979009"/>
          </a:xfrm>
        </p:grpSpPr>
        <p:sp>
          <p:nvSpPr>
            <p:cNvPr id="42" name="Round Diagonal Corner Rectangle 41"/>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3"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Diagnosed with personality disorder and MH comorbidity</a:t>
              </a:r>
            </a:p>
          </p:txBody>
        </p:sp>
        <p:sp>
          <p:nvSpPr>
            <p:cNvPr id="44"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latin typeface="Arial Narrow" panose="020B0606020202030204" pitchFamily="34" charset="0"/>
                </a:rPr>
                <a:t>44.1%</a:t>
              </a:r>
            </a:p>
          </p:txBody>
        </p:sp>
      </p:grpSp>
    </p:spTree>
    <p:extLst>
      <p:ext uri="{BB962C8B-B14F-4D97-AF65-F5344CB8AC3E}">
        <p14:creationId xmlns:p14="http://schemas.microsoft.com/office/powerpoint/2010/main" val="101634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2606"/>
            <a:ext cx="7772400" cy="679449"/>
          </a:xfrm>
        </p:spPr>
        <p:txBody>
          <a:bodyPr/>
          <a:lstStyle/>
          <a:p>
            <a:r>
              <a:rPr lang="en-GB" sz="3200" dirty="0"/>
              <a:t>Course &amp; Prognosis</a:t>
            </a:r>
          </a:p>
        </p:txBody>
      </p:sp>
      <p:sp>
        <p:nvSpPr>
          <p:cNvPr id="5" name="TextBox 4"/>
          <p:cNvSpPr txBox="1"/>
          <p:nvPr/>
        </p:nvSpPr>
        <p:spPr>
          <a:xfrm>
            <a:off x="160020" y="6396335"/>
            <a:ext cx="5657850" cy="461665"/>
          </a:xfrm>
          <a:prstGeom prst="rect">
            <a:avLst/>
          </a:prstGeom>
          <a:noFill/>
        </p:spPr>
        <p:txBody>
          <a:bodyPr wrap="square" rtlCol="0">
            <a:spAutoFit/>
          </a:bodyPr>
          <a:lstStyle/>
          <a:p>
            <a:r>
              <a:rPr lang="en-GB" sz="800" i="1" dirty="0"/>
              <a:t>Zanarini, M.C., et al (2003) The longitudinal course of borderline psychopathology: 6-year prospective follow-up of the phenomenology of borderline personality disorder. Am J Psychiatry. 160(2): 274-83</a:t>
            </a:r>
          </a:p>
          <a:p>
            <a:endParaRPr lang="en-GB" sz="800" dirty="0"/>
          </a:p>
        </p:txBody>
      </p:sp>
      <p:sp>
        <p:nvSpPr>
          <p:cNvPr id="7" name="TextBox 6"/>
          <p:cNvSpPr txBox="1"/>
          <p:nvPr/>
        </p:nvSpPr>
        <p:spPr>
          <a:xfrm>
            <a:off x="548640" y="1346966"/>
            <a:ext cx="8416990" cy="1200329"/>
          </a:xfrm>
          <a:prstGeom prst="rect">
            <a:avLst/>
          </a:prstGeom>
          <a:noFill/>
        </p:spPr>
        <p:txBody>
          <a:bodyPr wrap="square" rtlCol="0">
            <a:spAutoFit/>
          </a:bodyPr>
          <a:lstStyle/>
          <a:p>
            <a:pPr marL="285750" indent="-285750">
              <a:buFont typeface="Wingdings" panose="05000000000000000000" pitchFamily="2" charset="2"/>
              <a:buChar char="§"/>
            </a:pPr>
            <a:r>
              <a:rPr lang="en-GB" dirty="0"/>
              <a:t>Personality disorders have been considered as life-long conditions</a:t>
            </a:r>
          </a:p>
          <a:p>
            <a:pPr marL="285750" indent="-285750">
              <a:buFont typeface="Wingdings" panose="05000000000000000000" pitchFamily="2" charset="2"/>
              <a:buChar char="§"/>
            </a:pPr>
            <a:r>
              <a:rPr lang="en-GB" dirty="0"/>
              <a:t>However, evidence is emerging that their outcome is more positive</a:t>
            </a:r>
          </a:p>
          <a:p>
            <a:pPr marL="285750" indent="-285750">
              <a:buFont typeface="Wingdings" panose="05000000000000000000" pitchFamily="2" charset="2"/>
              <a:buChar char="§"/>
            </a:pPr>
            <a:r>
              <a:rPr lang="en-GB" dirty="0"/>
              <a:t>Remission over a ten year period is common</a:t>
            </a:r>
          </a:p>
          <a:p>
            <a:pPr marL="285750" indent="-285750">
              <a:buFont typeface="Wingdings" panose="05000000000000000000" pitchFamily="2" charset="2"/>
              <a:buChar char="§"/>
            </a:pPr>
            <a:r>
              <a:rPr lang="en-GB" dirty="0" err="1"/>
              <a:t>EUPD</a:t>
            </a:r>
            <a:r>
              <a:rPr lang="en-GB" dirty="0"/>
              <a:t> patients lag behind other </a:t>
            </a:r>
            <a:r>
              <a:rPr lang="en-GB" dirty="0" err="1"/>
              <a:t>PDs</a:t>
            </a:r>
            <a:r>
              <a:rPr lang="en-GB" dirty="0"/>
              <a:t> in terms of remission and recovery </a:t>
            </a:r>
          </a:p>
        </p:txBody>
      </p:sp>
      <p:grpSp>
        <p:nvGrpSpPr>
          <p:cNvPr id="17" name="Group 16"/>
          <p:cNvGrpSpPr/>
          <p:nvPr/>
        </p:nvGrpSpPr>
        <p:grpSpPr>
          <a:xfrm>
            <a:off x="4506276" y="2666433"/>
            <a:ext cx="2828928" cy="702692"/>
            <a:chOff x="457198" y="1636322"/>
            <a:chExt cx="2137414" cy="1125766"/>
          </a:xfrm>
        </p:grpSpPr>
        <p:sp>
          <p:nvSpPr>
            <p:cNvPr id="18" name="Round Diagonal Corner Rectangle 17"/>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9"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Symptomatic, vocational and social wellness</a:t>
              </a:r>
            </a:p>
          </p:txBody>
        </p:sp>
        <p:sp>
          <p:nvSpPr>
            <p:cNvPr id="20" name="Text Placeholder 3"/>
            <p:cNvSpPr txBox="1">
              <a:spLocks/>
            </p:cNvSpPr>
            <p:nvPr/>
          </p:nvSpPr>
          <p:spPr>
            <a:xfrm>
              <a:off x="457198" y="1636322"/>
              <a:ext cx="2137411" cy="72804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dirty="0">
                  <a:latin typeface="Arial Narrow" panose="020B0606020202030204" pitchFamily="34" charset="0"/>
                </a:rPr>
                <a:t>Recovery</a:t>
              </a:r>
            </a:p>
          </p:txBody>
        </p:sp>
      </p:grpSp>
      <p:grpSp>
        <p:nvGrpSpPr>
          <p:cNvPr id="21" name="Group 20"/>
          <p:cNvGrpSpPr/>
          <p:nvPr/>
        </p:nvGrpSpPr>
        <p:grpSpPr>
          <a:xfrm>
            <a:off x="1688784" y="2666433"/>
            <a:ext cx="2137414" cy="702692"/>
            <a:chOff x="457198" y="1636322"/>
            <a:chExt cx="2137414" cy="1125766"/>
          </a:xfrm>
        </p:grpSpPr>
        <p:sp>
          <p:nvSpPr>
            <p:cNvPr id="22" name="Round Diagonal Corner Rectangle 21"/>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3"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No longer meet diagnostic criteria</a:t>
              </a:r>
            </a:p>
          </p:txBody>
        </p:sp>
        <p:sp>
          <p:nvSpPr>
            <p:cNvPr id="24" name="Text Placeholder 3"/>
            <p:cNvSpPr txBox="1">
              <a:spLocks/>
            </p:cNvSpPr>
            <p:nvPr/>
          </p:nvSpPr>
          <p:spPr>
            <a:xfrm>
              <a:off x="457198" y="1636322"/>
              <a:ext cx="2137411" cy="72804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dirty="0">
                  <a:latin typeface="Arial Narrow" panose="020B0606020202030204" pitchFamily="34" charset="0"/>
                </a:rPr>
                <a:t>Remission</a:t>
              </a:r>
            </a:p>
          </p:txBody>
        </p:sp>
      </p:grpSp>
      <p:sp>
        <p:nvSpPr>
          <p:cNvPr id="25" name="TextBox 24"/>
          <p:cNvSpPr txBox="1"/>
          <p:nvPr/>
        </p:nvSpPr>
        <p:spPr>
          <a:xfrm>
            <a:off x="548640" y="3592495"/>
            <a:ext cx="8416990" cy="923330"/>
          </a:xfrm>
          <a:prstGeom prst="rect">
            <a:avLst/>
          </a:prstGeom>
          <a:noFill/>
        </p:spPr>
        <p:txBody>
          <a:bodyPr wrap="square" rtlCol="0">
            <a:spAutoFit/>
          </a:bodyPr>
          <a:lstStyle/>
          <a:p>
            <a:pPr marL="285750" indent="-285750">
              <a:buFont typeface="Wingdings" panose="05000000000000000000" pitchFamily="2" charset="2"/>
              <a:buChar char="§"/>
            </a:pPr>
            <a:r>
              <a:rPr lang="en-GB" dirty="0"/>
              <a:t>Once a patient has met criteria for </a:t>
            </a:r>
            <a:r>
              <a:rPr lang="en-GB" u="sng" dirty="0"/>
              <a:t>remission</a:t>
            </a:r>
            <a:r>
              <a:rPr lang="en-GB" dirty="0"/>
              <a:t>, a substantial and sustained recurrence of symptoms is rare</a:t>
            </a:r>
          </a:p>
          <a:p>
            <a:pPr marL="285750" indent="-285750">
              <a:buFont typeface="Wingdings" panose="05000000000000000000" pitchFamily="2" charset="2"/>
              <a:buChar char="§"/>
            </a:pPr>
            <a:r>
              <a:rPr lang="en-GB" dirty="0"/>
              <a:t>In </a:t>
            </a:r>
            <a:r>
              <a:rPr lang="en-GB" dirty="0" err="1"/>
              <a:t>EUPD</a:t>
            </a:r>
            <a:r>
              <a:rPr lang="en-GB" dirty="0"/>
              <a:t> patients, some symptoms are more chronic, and improve in order:</a:t>
            </a:r>
          </a:p>
        </p:txBody>
      </p:sp>
      <p:sp>
        <p:nvSpPr>
          <p:cNvPr id="33" name="Right Arrow 32"/>
          <p:cNvSpPr/>
          <p:nvPr/>
        </p:nvSpPr>
        <p:spPr>
          <a:xfrm>
            <a:off x="5689682" y="5118253"/>
            <a:ext cx="445770" cy="30099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nvGrpSpPr>
          <p:cNvPr id="34" name="Group 33"/>
          <p:cNvGrpSpPr/>
          <p:nvPr/>
        </p:nvGrpSpPr>
        <p:grpSpPr>
          <a:xfrm>
            <a:off x="6382731" y="4775770"/>
            <a:ext cx="1907829" cy="954470"/>
            <a:chOff x="7421846" y="4228179"/>
            <a:chExt cx="1254403" cy="633410"/>
          </a:xfrm>
        </p:grpSpPr>
        <p:sp>
          <p:nvSpPr>
            <p:cNvPr id="35" name="Oval 34"/>
            <p:cNvSpPr/>
            <p:nvPr/>
          </p:nvSpPr>
          <p:spPr>
            <a:xfrm>
              <a:off x="7421846" y="4228179"/>
              <a:ext cx="1254403" cy="63341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a:p>
          </p:txBody>
        </p:sp>
        <p:sp>
          <p:nvSpPr>
            <p:cNvPr id="36" name="Text Placeholder 3"/>
            <p:cNvSpPr txBox="1">
              <a:spLocks/>
            </p:cNvSpPr>
            <p:nvPr/>
          </p:nvSpPr>
          <p:spPr>
            <a:xfrm>
              <a:off x="7421846" y="4311857"/>
              <a:ext cx="1254403" cy="36814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chemeClr val="bg1"/>
                  </a:solidFill>
                  <a:latin typeface="Arial Narrow" panose="020B0606020202030204" pitchFamily="34" charset="0"/>
                </a:rPr>
                <a:t>Affective</a:t>
              </a:r>
            </a:p>
            <a:p>
              <a:pPr marL="0" indent="0" algn="ctr">
                <a:buNone/>
              </a:pPr>
              <a:r>
                <a:rPr lang="en-US" sz="1600" dirty="0">
                  <a:solidFill>
                    <a:schemeClr val="bg1"/>
                  </a:solidFill>
                  <a:latin typeface="Arial Narrow" panose="020B0606020202030204" pitchFamily="34" charset="0"/>
                </a:rPr>
                <a:t>symptoms</a:t>
              </a:r>
            </a:p>
          </p:txBody>
        </p:sp>
      </p:grpSp>
      <p:sp>
        <p:nvSpPr>
          <p:cNvPr id="37" name="Right Arrow 36"/>
          <p:cNvSpPr/>
          <p:nvPr/>
        </p:nvSpPr>
        <p:spPr>
          <a:xfrm>
            <a:off x="2928194" y="5120158"/>
            <a:ext cx="445770" cy="30099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nvGrpSpPr>
          <p:cNvPr id="38" name="Group 37"/>
          <p:cNvGrpSpPr/>
          <p:nvPr/>
        </p:nvGrpSpPr>
        <p:grpSpPr>
          <a:xfrm>
            <a:off x="3621243" y="4777675"/>
            <a:ext cx="1907829" cy="954470"/>
            <a:chOff x="7421846" y="4228179"/>
            <a:chExt cx="1254403" cy="633410"/>
          </a:xfrm>
        </p:grpSpPr>
        <p:sp>
          <p:nvSpPr>
            <p:cNvPr id="39" name="Oval 38"/>
            <p:cNvSpPr/>
            <p:nvPr/>
          </p:nvSpPr>
          <p:spPr>
            <a:xfrm>
              <a:off x="7421846" y="4228179"/>
              <a:ext cx="1254403" cy="63341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a:p>
          </p:txBody>
        </p:sp>
        <p:sp>
          <p:nvSpPr>
            <p:cNvPr id="40" name="Text Placeholder 3"/>
            <p:cNvSpPr txBox="1">
              <a:spLocks/>
            </p:cNvSpPr>
            <p:nvPr/>
          </p:nvSpPr>
          <p:spPr>
            <a:xfrm>
              <a:off x="7421846" y="4311857"/>
              <a:ext cx="1254403" cy="36814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chemeClr val="bg1"/>
                  </a:solidFill>
                  <a:latin typeface="Arial Narrow" panose="020B0606020202030204" pitchFamily="34" charset="0"/>
                </a:rPr>
                <a:t>Interpersonal </a:t>
              </a:r>
            </a:p>
            <a:p>
              <a:pPr marL="0" indent="0" algn="ctr">
                <a:buNone/>
              </a:pPr>
              <a:r>
                <a:rPr lang="en-US" sz="1600" dirty="0">
                  <a:solidFill>
                    <a:schemeClr val="bg1"/>
                  </a:solidFill>
                  <a:latin typeface="Arial Narrow" panose="020B0606020202030204" pitchFamily="34" charset="0"/>
                </a:rPr>
                <a:t>difficulties</a:t>
              </a:r>
            </a:p>
          </p:txBody>
        </p:sp>
      </p:grpSp>
      <p:grpSp>
        <p:nvGrpSpPr>
          <p:cNvPr id="42" name="Group 41"/>
          <p:cNvGrpSpPr/>
          <p:nvPr/>
        </p:nvGrpSpPr>
        <p:grpSpPr>
          <a:xfrm>
            <a:off x="827950" y="4803012"/>
            <a:ext cx="1907829" cy="954470"/>
            <a:chOff x="7421846" y="4228179"/>
            <a:chExt cx="1254403" cy="633410"/>
          </a:xfrm>
        </p:grpSpPr>
        <p:sp>
          <p:nvSpPr>
            <p:cNvPr id="43" name="Oval 42"/>
            <p:cNvSpPr/>
            <p:nvPr/>
          </p:nvSpPr>
          <p:spPr>
            <a:xfrm>
              <a:off x="7421846" y="4228179"/>
              <a:ext cx="1254403" cy="63341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a:p>
          </p:txBody>
        </p:sp>
        <p:sp>
          <p:nvSpPr>
            <p:cNvPr id="44" name="Text Placeholder 3"/>
            <p:cNvSpPr txBox="1">
              <a:spLocks/>
            </p:cNvSpPr>
            <p:nvPr/>
          </p:nvSpPr>
          <p:spPr>
            <a:xfrm>
              <a:off x="7421846" y="4437381"/>
              <a:ext cx="1254403" cy="24262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chemeClr val="bg1"/>
                  </a:solidFill>
                  <a:latin typeface="Arial Narrow" panose="020B0606020202030204" pitchFamily="34" charset="0"/>
                </a:rPr>
                <a:t>Impulsivity</a:t>
              </a:r>
            </a:p>
          </p:txBody>
        </p:sp>
      </p:grpSp>
    </p:spTree>
    <p:extLst>
      <p:ext uri="{BB962C8B-B14F-4D97-AF65-F5344CB8AC3E}">
        <p14:creationId xmlns:p14="http://schemas.microsoft.com/office/powerpoint/2010/main" val="99727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2606"/>
            <a:ext cx="7772400" cy="679449"/>
          </a:xfrm>
        </p:spPr>
        <p:txBody>
          <a:bodyPr/>
          <a:lstStyle/>
          <a:p>
            <a:r>
              <a:rPr lang="en-GB" sz="3200" dirty="0"/>
              <a:t>Course &amp; Prognosis</a:t>
            </a:r>
          </a:p>
        </p:txBody>
      </p:sp>
      <p:sp>
        <p:nvSpPr>
          <p:cNvPr id="4" name="TextBox 3"/>
          <p:cNvSpPr txBox="1"/>
          <p:nvPr/>
        </p:nvSpPr>
        <p:spPr>
          <a:xfrm>
            <a:off x="160020" y="6396335"/>
            <a:ext cx="7646670" cy="461665"/>
          </a:xfrm>
          <a:prstGeom prst="rect">
            <a:avLst/>
          </a:prstGeom>
          <a:noFill/>
        </p:spPr>
        <p:txBody>
          <a:bodyPr wrap="square" rtlCol="0">
            <a:spAutoFit/>
          </a:bodyPr>
          <a:lstStyle/>
          <a:p>
            <a:r>
              <a:rPr lang="en-GB" sz="800" i="1" dirty="0"/>
              <a:t>Zanarini, M.C., et al (2012) Attainment and stability of sustained symptomatic remission and recovery among borderline patients and axis II comparison subjects: a 16-year prospective follow-up study. Am J Psychiatry. 169(5): 476-483</a:t>
            </a:r>
          </a:p>
          <a:p>
            <a:endParaRPr lang="en-GB" sz="800" dirty="0"/>
          </a:p>
        </p:txBody>
      </p:sp>
      <p:graphicFrame>
        <p:nvGraphicFramePr>
          <p:cNvPr id="6" name="Chart 5"/>
          <p:cNvGraphicFramePr>
            <a:graphicFrameLocks/>
          </p:cNvGraphicFramePr>
          <p:nvPr>
            <p:extLst>
              <p:ext uri="{D42A27DB-BD31-4B8C-83A1-F6EECF244321}">
                <p14:modId xmlns:p14="http://schemas.microsoft.com/office/powerpoint/2010/main" val="3080792658"/>
              </p:ext>
            </p:extLst>
          </p:nvPr>
        </p:nvGraphicFramePr>
        <p:xfrm>
          <a:off x="160021" y="1202054"/>
          <a:ext cx="8846820" cy="49749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1468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8279"/>
            <a:ext cx="7772400" cy="408041"/>
          </a:xfrm>
        </p:spPr>
        <p:txBody>
          <a:bodyPr/>
          <a:lstStyle/>
          <a:p>
            <a:r>
              <a:rPr lang="en-GB" sz="2000" dirty="0"/>
              <a:t>Assessment of personality disorder</a:t>
            </a:r>
          </a:p>
        </p:txBody>
      </p:sp>
      <p:sp>
        <p:nvSpPr>
          <p:cNvPr id="6" name="TextBox 5"/>
          <p:cNvSpPr txBox="1"/>
          <p:nvPr/>
        </p:nvSpPr>
        <p:spPr>
          <a:xfrm>
            <a:off x="548640" y="1104810"/>
            <a:ext cx="8416990" cy="2862322"/>
          </a:xfrm>
          <a:prstGeom prst="rect">
            <a:avLst/>
          </a:prstGeom>
          <a:noFill/>
        </p:spPr>
        <p:txBody>
          <a:bodyPr wrap="square" rtlCol="0">
            <a:spAutoFit/>
          </a:bodyPr>
          <a:lstStyle/>
          <a:p>
            <a:pPr marL="285750" indent="-285750">
              <a:buFont typeface="Wingdings" panose="05000000000000000000" pitchFamily="2" charset="2"/>
              <a:buChar char="§"/>
            </a:pPr>
            <a:r>
              <a:rPr lang="en-GB" dirty="0"/>
              <a:t>Thorough history including developmental history, social history, personal history and thorough risk assessment are vital</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In order to diagnose </a:t>
            </a:r>
            <a:r>
              <a:rPr lang="en-GB" dirty="0" err="1"/>
              <a:t>PD</a:t>
            </a:r>
            <a:r>
              <a:rPr lang="en-GB" dirty="0"/>
              <a:t> it is important to gather premorbid personality history</a:t>
            </a:r>
          </a:p>
          <a:p>
            <a:pPr marL="285750" indent="-285750">
              <a:buFont typeface="Wingdings" panose="05000000000000000000" pitchFamily="2" charset="2"/>
              <a:buChar char="§"/>
            </a:pPr>
            <a:r>
              <a:rPr lang="en-GB" dirty="0"/>
              <a:t>Comorbid mental disorder may cloud the overall picture</a:t>
            </a:r>
          </a:p>
          <a:p>
            <a:pPr marL="285750" indent="-285750">
              <a:buFont typeface="Wingdings" panose="05000000000000000000" pitchFamily="2" charset="2"/>
              <a:buChar char="§"/>
            </a:pPr>
            <a:r>
              <a:rPr lang="en-GB" dirty="0"/>
              <a:t>Collateral history from someone who knew the patient well is vital</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It is important to identify comorbid mental illness</a:t>
            </a:r>
          </a:p>
          <a:p>
            <a:pPr marL="285750" indent="-285750">
              <a:buFont typeface="Wingdings" panose="05000000000000000000" pitchFamily="2" charset="2"/>
              <a:buChar char="§"/>
            </a:pPr>
            <a:r>
              <a:rPr lang="en-GB" dirty="0"/>
              <a:t>It is important to consider to what extent personality difficulties have impacted patient’s sense of self, relationships with others, daily functioning</a:t>
            </a:r>
          </a:p>
        </p:txBody>
      </p:sp>
    </p:spTree>
    <p:extLst>
      <p:ext uri="{BB962C8B-B14F-4D97-AF65-F5344CB8AC3E}">
        <p14:creationId xmlns:p14="http://schemas.microsoft.com/office/powerpoint/2010/main" val="2122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68327"/>
            <a:ext cx="7772400" cy="506094"/>
          </a:xfrm>
        </p:spPr>
        <p:txBody>
          <a:bodyPr/>
          <a:lstStyle/>
          <a:p>
            <a:r>
              <a:rPr lang="en-GB" sz="2400" dirty="0"/>
              <a:t>Assessment Tools</a:t>
            </a:r>
          </a:p>
        </p:txBody>
      </p:sp>
      <p:sp>
        <p:nvSpPr>
          <p:cNvPr id="27" name="TextBox 26"/>
          <p:cNvSpPr txBox="1"/>
          <p:nvPr/>
        </p:nvSpPr>
        <p:spPr>
          <a:xfrm>
            <a:off x="457200" y="1162300"/>
            <a:ext cx="8416990"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A variety of structured assessment tools are available for </a:t>
            </a:r>
            <a:r>
              <a:rPr lang="en-GB" dirty="0" err="1"/>
              <a:t>PD</a:t>
            </a:r>
            <a:r>
              <a:rPr lang="en-GB" dirty="0"/>
              <a:t> diagnosis:</a:t>
            </a:r>
          </a:p>
        </p:txBody>
      </p:sp>
      <p:sp>
        <p:nvSpPr>
          <p:cNvPr id="6" name="Round Diagonal Corner Rectangle 5"/>
          <p:cNvSpPr/>
          <p:nvPr/>
        </p:nvSpPr>
        <p:spPr>
          <a:xfrm>
            <a:off x="1270346" y="1817889"/>
            <a:ext cx="2709454" cy="1872858"/>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Text Placeholder 3"/>
          <p:cNvSpPr txBox="1">
            <a:spLocks/>
          </p:cNvSpPr>
          <p:nvPr/>
        </p:nvSpPr>
        <p:spPr>
          <a:xfrm>
            <a:off x="1270346" y="1817889"/>
            <a:ext cx="2640736" cy="167889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Personality Assessment Schedule (PAS)</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44559052"/>
              </p:ext>
            </p:extLst>
          </p:nvPr>
        </p:nvGraphicFramePr>
        <p:xfrm>
          <a:off x="1270346" y="2436421"/>
          <a:ext cx="2709454" cy="1145310"/>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Semi-structured interview with informant</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7482665"/>
                  </a:ext>
                </a:extLst>
              </a:tr>
              <a:tr h="313575">
                <a:tc>
                  <a:txBody>
                    <a:bodyPr/>
                    <a:lstStyle/>
                    <a:p>
                      <a:pPr algn="ctr"/>
                      <a:r>
                        <a:rPr lang="en-GB" sz="1400" dirty="0">
                          <a:latin typeface="Arial Narrow" panose="020B0606020202030204" pitchFamily="34" charset="0"/>
                        </a:rPr>
                        <a:t>ICD-10 +</a:t>
                      </a:r>
                      <a:r>
                        <a:rPr lang="en-GB" sz="1400" baseline="0" dirty="0">
                          <a:latin typeface="Arial Narrow" panose="020B0606020202030204" pitchFamily="34" charset="0"/>
                        </a:rPr>
                        <a:t> DSM-IV criteria</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latin typeface="Arial Narrow" panose="020B0606020202030204" pitchFamily="34" charset="0"/>
                        </a:rPr>
                        <a:t>24 questions</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64388425"/>
                  </a:ext>
                </a:extLst>
              </a:tr>
            </a:tbl>
          </a:graphicData>
        </a:graphic>
      </p:graphicFrame>
      <p:sp>
        <p:nvSpPr>
          <p:cNvPr id="11" name="Round Diagonal Corner Rectangle 10"/>
          <p:cNvSpPr/>
          <p:nvPr/>
        </p:nvSpPr>
        <p:spPr>
          <a:xfrm>
            <a:off x="4165281" y="1812192"/>
            <a:ext cx="2709454" cy="1878555"/>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2" name="Text Placeholder 3"/>
          <p:cNvSpPr txBox="1">
            <a:spLocks/>
          </p:cNvSpPr>
          <p:nvPr/>
        </p:nvSpPr>
        <p:spPr>
          <a:xfrm>
            <a:off x="4165281" y="1812192"/>
            <a:ext cx="2640736" cy="167889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International Personality Disorder Examination (</a:t>
            </a:r>
            <a:r>
              <a:rPr lang="en-US" sz="1600" b="1" dirty="0" err="1">
                <a:latin typeface="Arial Narrow" panose="020B0606020202030204" pitchFamily="34" charset="0"/>
              </a:rPr>
              <a:t>IPDE</a:t>
            </a:r>
            <a:r>
              <a:rPr lang="en-US" sz="1600" b="1" dirty="0">
                <a:latin typeface="Arial Narrow" panose="020B0606020202030204" pitchFamily="34" charset="0"/>
              </a:rPr>
              <a:t>)</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769581445"/>
              </p:ext>
            </p:extLst>
          </p:nvPr>
        </p:nvGraphicFramePr>
        <p:xfrm>
          <a:off x="4176780" y="2436420"/>
          <a:ext cx="2709454" cy="940725"/>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Semi-structured interview with patients</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7482665"/>
                  </a:ext>
                </a:extLst>
              </a:tr>
              <a:tr h="313575">
                <a:tc>
                  <a:txBody>
                    <a:bodyPr/>
                    <a:lstStyle/>
                    <a:p>
                      <a:pPr algn="ctr"/>
                      <a:r>
                        <a:rPr lang="en-GB" sz="1400" dirty="0">
                          <a:latin typeface="Arial Narrow" panose="020B0606020202030204" pitchFamily="34" charset="0"/>
                        </a:rPr>
                        <a:t>ICD-10 +</a:t>
                      </a:r>
                      <a:r>
                        <a:rPr lang="en-GB" sz="1400" baseline="0" dirty="0">
                          <a:latin typeface="Arial Narrow" panose="020B0606020202030204" pitchFamily="34" charset="0"/>
                        </a:rPr>
                        <a:t> DSM-IV criteria</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latin typeface="Arial Narrow" panose="020B0606020202030204" pitchFamily="34" charset="0"/>
                        </a:rPr>
                        <a:t>537 questions</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64388425"/>
                  </a:ext>
                </a:extLst>
              </a:tr>
            </a:tbl>
          </a:graphicData>
        </a:graphic>
      </p:graphicFrame>
      <p:sp>
        <p:nvSpPr>
          <p:cNvPr id="14" name="Round Diagonal Corner Rectangle 13"/>
          <p:cNvSpPr/>
          <p:nvPr/>
        </p:nvSpPr>
        <p:spPr>
          <a:xfrm>
            <a:off x="2590714" y="3905652"/>
            <a:ext cx="2709454" cy="1878555"/>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5" name="Text Placeholder 3"/>
          <p:cNvSpPr txBox="1">
            <a:spLocks/>
          </p:cNvSpPr>
          <p:nvPr/>
        </p:nvSpPr>
        <p:spPr>
          <a:xfrm>
            <a:off x="2590714" y="3905652"/>
            <a:ext cx="2640736" cy="167889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Structured Clinical Interview for </a:t>
            </a:r>
            <a:r>
              <a:rPr lang="en-US" sz="1600" b="1" dirty="0" err="1">
                <a:latin typeface="Arial Narrow" panose="020B0606020202030204" pitchFamily="34" charset="0"/>
              </a:rPr>
              <a:t>PD</a:t>
            </a:r>
            <a:r>
              <a:rPr lang="en-US" sz="1600" b="1" dirty="0">
                <a:latin typeface="Arial Narrow" panose="020B0606020202030204" pitchFamily="34" charset="0"/>
              </a:rPr>
              <a:t> (</a:t>
            </a:r>
            <a:r>
              <a:rPr lang="en-US" sz="1600" b="1" dirty="0" err="1">
                <a:latin typeface="Arial Narrow" panose="020B0606020202030204" pitchFamily="34" charset="0"/>
              </a:rPr>
              <a:t>SCID</a:t>
            </a:r>
            <a:r>
              <a:rPr lang="en-US" sz="1600" b="1" dirty="0">
                <a:latin typeface="Arial Narrow" panose="020B0606020202030204" pitchFamily="34" charset="0"/>
              </a:rPr>
              <a:t>-II)</a:t>
            </a: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665010115"/>
              </p:ext>
            </p:extLst>
          </p:nvPr>
        </p:nvGraphicFramePr>
        <p:xfrm>
          <a:off x="2602213" y="4529880"/>
          <a:ext cx="2709454" cy="940725"/>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Semi-structured interview with patients</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7482665"/>
                  </a:ext>
                </a:extLst>
              </a:tr>
              <a:tr h="313575">
                <a:tc>
                  <a:txBody>
                    <a:bodyPr/>
                    <a:lstStyle/>
                    <a:p>
                      <a:pPr algn="ctr"/>
                      <a:r>
                        <a:rPr lang="en-GB" sz="1400" baseline="0" dirty="0">
                          <a:latin typeface="Arial Narrow" panose="020B0606020202030204" pitchFamily="34" charset="0"/>
                        </a:rPr>
                        <a:t>DSM-IV criteria</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latin typeface="Arial Narrow" panose="020B0606020202030204" pitchFamily="34" charset="0"/>
                        </a:rPr>
                        <a:t>303 questions</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64388425"/>
                  </a:ext>
                </a:extLst>
              </a:tr>
            </a:tbl>
          </a:graphicData>
        </a:graphic>
      </p:graphicFrame>
      <p:sp>
        <p:nvSpPr>
          <p:cNvPr id="17" name="Round Diagonal Corner Rectangle 16"/>
          <p:cNvSpPr/>
          <p:nvPr/>
        </p:nvSpPr>
        <p:spPr>
          <a:xfrm>
            <a:off x="5508647" y="3881978"/>
            <a:ext cx="2709454" cy="1878555"/>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8" name="Text Placeholder 3"/>
          <p:cNvSpPr txBox="1">
            <a:spLocks/>
          </p:cNvSpPr>
          <p:nvPr/>
        </p:nvSpPr>
        <p:spPr>
          <a:xfrm>
            <a:off x="5508647" y="3881978"/>
            <a:ext cx="2640736" cy="167889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err="1">
                <a:latin typeface="Arial Narrow" panose="020B0606020202030204" pitchFamily="34" charset="0"/>
              </a:rPr>
              <a:t>Zanarini</a:t>
            </a:r>
            <a:r>
              <a:rPr lang="en-US" sz="1600" b="1" dirty="0">
                <a:latin typeface="Arial Narrow" panose="020B0606020202030204" pitchFamily="34" charset="0"/>
              </a:rPr>
              <a:t> Rating Scale for Borderline </a:t>
            </a:r>
            <a:r>
              <a:rPr lang="en-US" sz="1600" b="1" dirty="0" err="1">
                <a:latin typeface="Arial Narrow" panose="020B0606020202030204" pitchFamily="34" charset="0"/>
              </a:rPr>
              <a:t>PD</a:t>
            </a:r>
            <a:endParaRPr lang="en-US" sz="1600" b="1" dirty="0">
              <a:latin typeface="Arial Narrow" panose="020B0606020202030204" pitchFamily="34" charset="0"/>
            </a:endParaRPr>
          </a:p>
          <a:p>
            <a:pPr marL="0" indent="0" algn="ctr">
              <a:buNone/>
            </a:pPr>
            <a:endParaRPr lang="en-US" sz="1600" dirty="0">
              <a:latin typeface="Arial Narrow" panose="020B0606020202030204" pitchFamily="34" charset="0"/>
            </a:endParaRPr>
          </a:p>
          <a:p>
            <a:pPr marL="0" indent="0" algn="ctr">
              <a:buNone/>
            </a:pPr>
            <a:endParaRPr lang="en-US" sz="1600" dirty="0">
              <a:latin typeface="Arial Narrow" panose="020B0606020202030204"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2390879362"/>
              </p:ext>
            </p:extLst>
          </p:nvPr>
        </p:nvGraphicFramePr>
        <p:xfrm>
          <a:off x="5520146" y="4506206"/>
          <a:ext cx="2709454" cy="940725"/>
        </p:xfrm>
        <a:graphic>
          <a:graphicData uri="http://schemas.openxmlformats.org/drawingml/2006/table">
            <a:tbl>
              <a:tblPr firstRow="1" bandRow="1">
                <a:tableStyleId>{2D5ABB26-0587-4C30-8999-92F81FD0307C}</a:tableStyleId>
              </a:tblPr>
              <a:tblGrid>
                <a:gridCol w="2709454">
                  <a:extLst>
                    <a:ext uri="{9D8B030D-6E8A-4147-A177-3AD203B41FA5}">
                      <a16:colId xmlns:a16="http://schemas.microsoft.com/office/drawing/2014/main" val="3743294823"/>
                    </a:ext>
                  </a:extLst>
                </a:gridCol>
              </a:tblGrid>
              <a:tr h="313575">
                <a:tc>
                  <a:txBody>
                    <a:bodyPr/>
                    <a:lstStyle/>
                    <a:p>
                      <a:pPr algn="ctr"/>
                      <a:r>
                        <a:rPr lang="en-GB" sz="1400" dirty="0">
                          <a:latin typeface="Arial Narrow" panose="020B0606020202030204" pitchFamily="34" charset="0"/>
                        </a:rPr>
                        <a:t>Semi-structured interview with patients</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7482665"/>
                  </a:ext>
                </a:extLst>
              </a:tr>
              <a:tr h="313575">
                <a:tc>
                  <a:txBody>
                    <a:bodyPr/>
                    <a:lstStyle/>
                    <a:p>
                      <a:pPr algn="ctr"/>
                      <a:r>
                        <a:rPr lang="en-GB" sz="1400" baseline="0" dirty="0">
                          <a:latin typeface="Arial Narrow" panose="020B0606020202030204" pitchFamily="34" charset="0"/>
                        </a:rPr>
                        <a:t>DSM-IV criteria</a:t>
                      </a:r>
                      <a:endParaRPr lang="en-GB" sz="1400" dirty="0">
                        <a:latin typeface="Arial Narrow" panose="020B060602020203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6592379"/>
                  </a:ext>
                </a:extLst>
              </a:tr>
              <a:tr h="313575">
                <a:tc>
                  <a:txBody>
                    <a:bodyPr/>
                    <a:lstStyle/>
                    <a:p>
                      <a:pPr algn="ctr"/>
                      <a:r>
                        <a:rPr lang="en-GB" sz="1400" dirty="0">
                          <a:latin typeface="Arial Narrow" panose="020B0606020202030204" pitchFamily="34" charset="0"/>
                        </a:rPr>
                        <a:t>9 questions</a:t>
                      </a:r>
                    </a:p>
                  </a:txBody>
                  <a:tcP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64388425"/>
                  </a:ext>
                </a:extLst>
              </a:tr>
            </a:tbl>
          </a:graphicData>
        </a:graphic>
      </p:graphicFrame>
    </p:spTree>
    <p:extLst>
      <p:ext uri="{BB962C8B-B14F-4D97-AF65-F5344CB8AC3E}">
        <p14:creationId xmlns:p14="http://schemas.microsoft.com/office/powerpoint/2010/main" val="119184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P spid="14" grpId="0" animBg="1"/>
      <p:bldP spid="15" grpId="0"/>
      <p:bldP spid="17"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72886" y="2603954"/>
            <a:ext cx="7772400" cy="679449"/>
          </a:xfrm>
        </p:spPr>
        <p:txBody>
          <a:bodyPr/>
          <a:lstStyle/>
          <a:p>
            <a:pPr algn="ctr"/>
            <a:r>
              <a:rPr lang="en-US" altLang="en-US" dirty="0"/>
              <a:t>Management of </a:t>
            </a:r>
            <a:r>
              <a:rPr lang="en-US" altLang="en-US" dirty="0" err="1"/>
              <a:t>EUPD</a:t>
            </a:r>
            <a:endParaRPr lang="en-GB" dirty="0"/>
          </a:p>
        </p:txBody>
      </p:sp>
    </p:spTree>
    <p:extLst>
      <p:ext uri="{BB962C8B-B14F-4D97-AF65-F5344CB8AC3E}">
        <p14:creationId xmlns:p14="http://schemas.microsoft.com/office/powerpoint/2010/main" val="160615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Personality Disorders</a:t>
            </a:r>
          </a:p>
        </p:txBody>
      </p:sp>
      <p:sp>
        <p:nvSpPr>
          <p:cNvPr id="3" name="Subtitle 2"/>
          <p:cNvSpPr>
            <a:spLocks noGrp="1"/>
          </p:cNvSpPr>
          <p:nvPr>
            <p:ph type="subTitle" idx="1"/>
          </p:nvPr>
        </p:nvSpPr>
        <p:spPr/>
        <p:txBody>
          <a:bodyPr/>
          <a:lstStyle/>
          <a:p>
            <a:r>
              <a:rPr lang="en-US" dirty="0"/>
              <a:t>To achieve this</a:t>
            </a:r>
          </a:p>
        </p:txBody>
      </p:sp>
      <p:sp>
        <p:nvSpPr>
          <p:cNvPr id="4" name="Text Placeholder 3"/>
          <p:cNvSpPr>
            <a:spLocks noGrp="1"/>
          </p:cNvSpPr>
          <p:nvPr>
            <p:ph type="body" sz="quarter" idx="13"/>
          </p:nvPr>
        </p:nvSpPr>
        <p:spPr/>
        <p:txBody>
          <a:bodyPr/>
          <a:lstStyle/>
          <a:p>
            <a:r>
              <a:rPr lang="en-US" dirty="0"/>
              <a:t>Case Presentation</a:t>
            </a:r>
          </a:p>
          <a:p>
            <a:r>
              <a:rPr lang="en-US" dirty="0"/>
              <a:t>Journal Club</a:t>
            </a:r>
          </a:p>
          <a:p>
            <a:r>
              <a:rPr lang="en-US" dirty="0"/>
              <a:t>555 Presentation</a:t>
            </a:r>
          </a:p>
          <a:p>
            <a:r>
              <a:rPr lang="en-US" dirty="0"/>
              <a:t>Expert-Led Session</a:t>
            </a:r>
          </a:p>
          <a:p>
            <a:r>
              <a:rPr lang="en-US" dirty="0"/>
              <a:t>MCQs</a:t>
            </a:r>
          </a:p>
          <a:p>
            <a:pPr marL="0" indent="0">
              <a:buNone/>
            </a:pPr>
            <a:endParaRPr lang="en-US" dirty="0"/>
          </a:p>
          <a:p>
            <a:r>
              <a:rPr lang="en-US" dirty="0"/>
              <a:t>Please sign the register and complete the feedback</a:t>
            </a:r>
          </a:p>
          <a:p>
            <a:pPr marL="0" indent="0">
              <a:buNone/>
            </a:pPr>
            <a:endParaRPr lang="en-US" dirty="0"/>
          </a:p>
        </p:txBody>
      </p:sp>
    </p:spTree>
    <p:extLst>
      <p:ext uri="{BB962C8B-B14F-4D97-AF65-F5344CB8AC3E}">
        <p14:creationId xmlns:p14="http://schemas.microsoft.com/office/powerpoint/2010/main" val="235152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2606"/>
            <a:ext cx="7772400" cy="679449"/>
          </a:xfrm>
        </p:spPr>
        <p:txBody>
          <a:bodyPr/>
          <a:lstStyle/>
          <a:p>
            <a:r>
              <a:rPr lang="en-GB" sz="3200" dirty="0"/>
              <a:t>Psychological Treatment</a:t>
            </a:r>
          </a:p>
        </p:txBody>
      </p:sp>
      <p:sp>
        <p:nvSpPr>
          <p:cNvPr id="5" name="TextBox 4"/>
          <p:cNvSpPr txBox="1"/>
          <p:nvPr/>
        </p:nvSpPr>
        <p:spPr>
          <a:xfrm>
            <a:off x="160020" y="6396335"/>
            <a:ext cx="7646670" cy="338554"/>
          </a:xfrm>
          <a:prstGeom prst="rect">
            <a:avLst/>
          </a:prstGeom>
          <a:noFill/>
        </p:spPr>
        <p:txBody>
          <a:bodyPr wrap="square" rtlCol="0">
            <a:spAutoFit/>
          </a:bodyPr>
          <a:lstStyle/>
          <a:p>
            <a:r>
              <a:rPr lang="en-GB" sz="800" i="1" dirty="0"/>
              <a:t>NICE Guideline: Borderline Personality Disorder: recognition and management clinical guideline (CG78). January 2009</a:t>
            </a:r>
          </a:p>
          <a:p>
            <a:r>
              <a:rPr lang="en-GB" sz="800" i="1" dirty="0" err="1"/>
              <a:t>Stoffers-Winterling</a:t>
            </a:r>
            <a:r>
              <a:rPr lang="en-GB" sz="800" i="1" dirty="0"/>
              <a:t>, </a:t>
            </a:r>
            <a:r>
              <a:rPr lang="en-GB" sz="800" i="1" dirty="0" err="1"/>
              <a:t>J.M</a:t>
            </a:r>
            <a:r>
              <a:rPr lang="en-GB" sz="800" i="1" dirty="0"/>
              <a:t>., et al (2012) Psychological therapies for people with borderline personality disorder. Cochrane database of Systematic Reviews, 8.</a:t>
            </a:r>
          </a:p>
        </p:txBody>
      </p:sp>
      <p:sp>
        <p:nvSpPr>
          <p:cNvPr id="3" name="TextBox 2"/>
          <p:cNvSpPr txBox="1"/>
          <p:nvPr/>
        </p:nvSpPr>
        <p:spPr>
          <a:xfrm>
            <a:off x="2526030" y="940445"/>
            <a:ext cx="2960370" cy="261610"/>
          </a:xfrm>
          <a:prstGeom prst="rect">
            <a:avLst/>
          </a:prstGeom>
          <a:noFill/>
        </p:spPr>
        <p:txBody>
          <a:bodyPr wrap="square" rtlCol="0">
            <a:spAutoFit/>
          </a:bodyPr>
          <a:lstStyle/>
          <a:p>
            <a:r>
              <a:rPr lang="en-GB" sz="1100" dirty="0">
                <a:solidFill>
                  <a:schemeClr val="accent2">
                    <a:lumMod val="75000"/>
                  </a:schemeClr>
                </a:solidFill>
              </a:rPr>
              <a:t>*Covered in detain in psychotherapy module</a:t>
            </a:r>
          </a:p>
        </p:txBody>
      </p:sp>
      <p:grpSp>
        <p:nvGrpSpPr>
          <p:cNvPr id="6" name="Group 5"/>
          <p:cNvGrpSpPr/>
          <p:nvPr/>
        </p:nvGrpSpPr>
        <p:grpSpPr>
          <a:xfrm>
            <a:off x="5725886" y="1419224"/>
            <a:ext cx="3004457" cy="4555201"/>
            <a:chOff x="5725886" y="1419224"/>
            <a:chExt cx="3004457" cy="4555201"/>
          </a:xfrm>
        </p:grpSpPr>
        <p:sp>
          <p:nvSpPr>
            <p:cNvPr id="4" name="Round Diagonal Corner Rectangle 3"/>
            <p:cNvSpPr/>
            <p:nvPr/>
          </p:nvSpPr>
          <p:spPr>
            <a:xfrm>
              <a:off x="5725886" y="1419224"/>
              <a:ext cx="3004457" cy="455520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Text Placeholder 3"/>
            <p:cNvSpPr txBox="1">
              <a:spLocks/>
            </p:cNvSpPr>
            <p:nvPr/>
          </p:nvSpPr>
          <p:spPr>
            <a:xfrm>
              <a:off x="5725886" y="1419225"/>
              <a:ext cx="29282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latin typeface="Arial Narrow" panose="020B0606020202030204" pitchFamily="34" charset="0"/>
                </a:rPr>
                <a:t>NICE CG78:</a:t>
              </a:r>
            </a:p>
            <a:p>
              <a:pPr marL="0" indent="0">
                <a:buNone/>
              </a:pPr>
              <a:endParaRPr lang="en-US" sz="1600" dirty="0">
                <a:latin typeface="Arial Narrow" panose="020B0606020202030204" pitchFamily="34" charset="0"/>
              </a:endParaRPr>
            </a:p>
            <a:p>
              <a:pPr marL="0" indent="0">
                <a:buNone/>
              </a:pPr>
              <a:r>
                <a:rPr lang="en-US" sz="1600" dirty="0">
                  <a:latin typeface="Arial Narrow" panose="020B0606020202030204" pitchFamily="34" charset="0"/>
                </a:rPr>
                <a:t>Do not use </a:t>
              </a:r>
              <a:r>
                <a:rPr lang="en-US" sz="1600" b="1" dirty="0">
                  <a:latin typeface="Arial Narrow" panose="020B0606020202030204" pitchFamily="34" charset="0"/>
                </a:rPr>
                <a:t>brief psychological interventions</a:t>
              </a:r>
              <a:r>
                <a:rPr lang="en-US" sz="1600" dirty="0">
                  <a:latin typeface="Arial Narrow" panose="020B0606020202030204" pitchFamily="34" charset="0"/>
                </a:rPr>
                <a:t> (of less than 3 months’ duration).</a:t>
              </a:r>
            </a:p>
            <a:p>
              <a:pPr marL="0" indent="0">
                <a:buNone/>
              </a:pPr>
              <a:endParaRPr lang="en-US" sz="1600" b="1" dirty="0">
                <a:latin typeface="Arial Narrow" panose="020B0606020202030204" pitchFamily="34" charset="0"/>
              </a:endParaRPr>
            </a:p>
            <a:p>
              <a:pPr marL="0" indent="0">
                <a:buNone/>
              </a:pPr>
              <a:r>
                <a:rPr lang="en-US" sz="1600" dirty="0">
                  <a:latin typeface="Arial Narrow" panose="020B0606020202030204" pitchFamily="34" charset="0"/>
                </a:rPr>
                <a:t>For</a:t>
              </a:r>
              <a:r>
                <a:rPr lang="en-US" sz="1600" b="1" dirty="0">
                  <a:latin typeface="Arial Narrow" panose="020B0606020202030204" pitchFamily="34" charset="0"/>
                </a:rPr>
                <a:t> women</a:t>
              </a:r>
              <a:r>
                <a:rPr lang="en-US" sz="1600" dirty="0">
                  <a:latin typeface="Arial Narrow" panose="020B0606020202030204" pitchFamily="34" charset="0"/>
                </a:rPr>
                <a:t>… for whom </a:t>
              </a:r>
              <a:r>
                <a:rPr lang="en-US" sz="1600" b="1" dirty="0">
                  <a:latin typeface="Arial Narrow" panose="020B0606020202030204" pitchFamily="34" charset="0"/>
                </a:rPr>
                <a:t>reducing recurrent self-harm </a:t>
              </a:r>
              <a:r>
                <a:rPr lang="en-US" sz="1600" dirty="0">
                  <a:latin typeface="Arial Narrow" panose="020B0606020202030204" pitchFamily="34" charset="0"/>
                </a:rPr>
                <a:t>is a priority, consider a comprehensive</a:t>
              </a:r>
              <a:r>
                <a:rPr lang="en-US" sz="1600" b="1" dirty="0">
                  <a:latin typeface="Arial Narrow" panose="020B0606020202030204" pitchFamily="34" charset="0"/>
                </a:rPr>
                <a:t> dialectical behavior therapy </a:t>
              </a:r>
              <a:r>
                <a:rPr lang="en-US" sz="1600" dirty="0" err="1">
                  <a:latin typeface="Arial Narrow" panose="020B0606020202030204" pitchFamily="34" charset="0"/>
                </a:rPr>
                <a:t>programme</a:t>
              </a:r>
              <a:r>
                <a:rPr lang="en-US" sz="1600" dirty="0">
                  <a:latin typeface="Arial Narrow" panose="020B0606020202030204" pitchFamily="34" charset="0"/>
                </a:rPr>
                <a:t>. </a:t>
              </a:r>
            </a:p>
            <a:p>
              <a:pPr marL="0" indent="0">
                <a:buNone/>
              </a:pPr>
              <a:endParaRPr lang="en-GB" sz="1600" b="1" dirty="0">
                <a:latin typeface="Arial Narrow" panose="020B0606020202030204" pitchFamily="34" charset="0"/>
              </a:endParaRPr>
            </a:p>
          </p:txBody>
        </p:sp>
      </p:grpSp>
      <p:sp>
        <p:nvSpPr>
          <p:cNvPr id="9" name="TextBox 8"/>
          <p:cNvSpPr txBox="1"/>
          <p:nvPr/>
        </p:nvSpPr>
        <p:spPr>
          <a:xfrm>
            <a:off x="457200" y="1668780"/>
            <a:ext cx="5192486" cy="923330"/>
          </a:xfrm>
          <a:prstGeom prst="rect">
            <a:avLst/>
          </a:prstGeom>
          <a:noFill/>
        </p:spPr>
        <p:txBody>
          <a:bodyPr wrap="square" rtlCol="0">
            <a:spAutoFit/>
          </a:bodyPr>
          <a:lstStyle/>
          <a:p>
            <a:r>
              <a:rPr lang="en-GB" dirty="0"/>
              <a:t>There is evidence that various modalities of psychological therapy help core and associated general psychopathology:</a:t>
            </a:r>
          </a:p>
        </p:txBody>
      </p:sp>
      <p:sp>
        <p:nvSpPr>
          <p:cNvPr id="10" name="TextBox 9"/>
          <p:cNvSpPr txBox="1"/>
          <p:nvPr/>
        </p:nvSpPr>
        <p:spPr>
          <a:xfrm>
            <a:off x="457200" y="2799160"/>
            <a:ext cx="5192486" cy="2031325"/>
          </a:xfrm>
          <a:prstGeom prst="rect">
            <a:avLst/>
          </a:prstGeom>
          <a:noFill/>
        </p:spPr>
        <p:txBody>
          <a:bodyPr wrap="square" rtlCol="0">
            <a:spAutoFit/>
          </a:bodyPr>
          <a:lstStyle/>
          <a:p>
            <a:pPr marL="285750" indent="-285750">
              <a:buFont typeface="Wingdings" panose="05000000000000000000" pitchFamily="2" charset="2"/>
              <a:buChar char="§"/>
            </a:pPr>
            <a:r>
              <a:rPr lang="en-GB" dirty="0"/>
              <a:t>Dialectical Behaviour Therapy</a:t>
            </a:r>
          </a:p>
          <a:p>
            <a:pPr marL="285750" indent="-285750">
              <a:buFont typeface="Wingdings" panose="05000000000000000000" pitchFamily="2" charset="2"/>
              <a:buChar char="§"/>
            </a:pPr>
            <a:r>
              <a:rPr lang="en-GB" dirty="0" err="1"/>
              <a:t>Mentalization</a:t>
            </a:r>
            <a:r>
              <a:rPr lang="en-GB" dirty="0"/>
              <a:t> Based Therapy</a:t>
            </a:r>
          </a:p>
          <a:p>
            <a:pPr marL="285750" indent="-285750">
              <a:buFont typeface="Wingdings" panose="05000000000000000000" pitchFamily="2" charset="2"/>
              <a:buChar char="§"/>
            </a:pPr>
            <a:r>
              <a:rPr lang="en-GB" dirty="0"/>
              <a:t>Transference Focussed Therapy</a:t>
            </a:r>
          </a:p>
          <a:p>
            <a:pPr marL="285750" indent="-285750">
              <a:buFont typeface="Wingdings" panose="05000000000000000000" pitchFamily="2" charset="2"/>
              <a:buChar char="§"/>
            </a:pPr>
            <a:r>
              <a:rPr lang="en-GB" dirty="0"/>
              <a:t>Schema Focussed Therapy</a:t>
            </a:r>
          </a:p>
          <a:p>
            <a:pPr marL="285750" indent="-285750">
              <a:buFont typeface="Wingdings" panose="05000000000000000000" pitchFamily="2" charset="2"/>
              <a:buChar char="§"/>
            </a:pPr>
            <a:r>
              <a:rPr lang="en-GB" dirty="0"/>
              <a:t>Systems Training for Emotional Predictability</a:t>
            </a:r>
          </a:p>
          <a:p>
            <a:pPr marL="285750" indent="-285750">
              <a:buFont typeface="Wingdings" panose="05000000000000000000" pitchFamily="2" charset="2"/>
              <a:buChar char="§"/>
            </a:pPr>
            <a:r>
              <a:rPr lang="en-GB" dirty="0"/>
              <a:t>Problem Solving for Borderline Personality Disorder (</a:t>
            </a:r>
            <a:r>
              <a:rPr lang="en-GB" dirty="0" err="1"/>
              <a:t>STEPPS</a:t>
            </a:r>
            <a:r>
              <a:rPr lang="en-GB" dirty="0"/>
              <a:t>)</a:t>
            </a:r>
          </a:p>
        </p:txBody>
      </p:sp>
      <p:sp>
        <p:nvSpPr>
          <p:cNvPr id="12" name="TextBox 11"/>
          <p:cNvSpPr txBox="1"/>
          <p:nvPr/>
        </p:nvSpPr>
        <p:spPr>
          <a:xfrm>
            <a:off x="461010" y="5067300"/>
            <a:ext cx="5025390" cy="646331"/>
          </a:xfrm>
          <a:prstGeom prst="rect">
            <a:avLst/>
          </a:prstGeom>
          <a:noFill/>
        </p:spPr>
        <p:txBody>
          <a:bodyPr wrap="square" rtlCol="0">
            <a:spAutoFit/>
          </a:bodyPr>
          <a:lstStyle/>
          <a:p>
            <a:r>
              <a:rPr lang="en-GB" dirty="0"/>
              <a:t>There is little robust evidence supporting one therapy over another</a:t>
            </a:r>
          </a:p>
        </p:txBody>
      </p:sp>
    </p:spTree>
    <p:extLst>
      <p:ext uri="{BB962C8B-B14F-4D97-AF65-F5344CB8AC3E}">
        <p14:creationId xmlns:p14="http://schemas.microsoft.com/office/powerpoint/2010/main" val="268043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2606"/>
            <a:ext cx="7772400" cy="679449"/>
          </a:xfrm>
        </p:spPr>
        <p:txBody>
          <a:bodyPr/>
          <a:lstStyle/>
          <a:p>
            <a:r>
              <a:rPr lang="en-GB" sz="3200" dirty="0"/>
              <a:t>Psychological Treatment</a:t>
            </a:r>
          </a:p>
        </p:txBody>
      </p:sp>
      <p:sp>
        <p:nvSpPr>
          <p:cNvPr id="5" name="TextBox 4"/>
          <p:cNvSpPr txBox="1"/>
          <p:nvPr/>
        </p:nvSpPr>
        <p:spPr>
          <a:xfrm>
            <a:off x="160020" y="6396335"/>
            <a:ext cx="7646670" cy="338554"/>
          </a:xfrm>
          <a:prstGeom prst="rect">
            <a:avLst/>
          </a:prstGeom>
          <a:noFill/>
        </p:spPr>
        <p:txBody>
          <a:bodyPr wrap="square" rtlCol="0">
            <a:spAutoFit/>
          </a:bodyPr>
          <a:lstStyle/>
          <a:p>
            <a:r>
              <a:rPr lang="en-GB" sz="800" i="1" dirty="0"/>
              <a:t>NICE Guideline: Borderline Personality Disorder: recognition and management clinical guideline (CG78). January 2009</a:t>
            </a:r>
          </a:p>
          <a:p>
            <a:endParaRPr lang="en-GB" sz="800" i="1" dirty="0"/>
          </a:p>
        </p:txBody>
      </p:sp>
      <p:sp>
        <p:nvSpPr>
          <p:cNvPr id="3" name="TextBox 2"/>
          <p:cNvSpPr txBox="1"/>
          <p:nvPr/>
        </p:nvSpPr>
        <p:spPr>
          <a:xfrm>
            <a:off x="2526030" y="940445"/>
            <a:ext cx="2960370" cy="261610"/>
          </a:xfrm>
          <a:prstGeom prst="rect">
            <a:avLst/>
          </a:prstGeom>
          <a:noFill/>
        </p:spPr>
        <p:txBody>
          <a:bodyPr wrap="square" rtlCol="0">
            <a:spAutoFit/>
          </a:bodyPr>
          <a:lstStyle/>
          <a:p>
            <a:r>
              <a:rPr lang="en-GB" sz="1100" dirty="0">
                <a:solidFill>
                  <a:schemeClr val="accent2">
                    <a:lumMod val="75000"/>
                  </a:schemeClr>
                </a:solidFill>
              </a:rPr>
              <a:t>*Covered in detain in psychotherapy module</a:t>
            </a:r>
          </a:p>
        </p:txBody>
      </p:sp>
      <p:sp>
        <p:nvSpPr>
          <p:cNvPr id="9" name="TextBox 8"/>
          <p:cNvSpPr txBox="1"/>
          <p:nvPr/>
        </p:nvSpPr>
        <p:spPr>
          <a:xfrm>
            <a:off x="457200" y="1668780"/>
            <a:ext cx="8252460" cy="1754326"/>
          </a:xfrm>
          <a:prstGeom prst="rect">
            <a:avLst/>
          </a:prstGeom>
          <a:noFill/>
        </p:spPr>
        <p:txBody>
          <a:bodyPr wrap="square" rtlCol="0">
            <a:spAutoFit/>
          </a:bodyPr>
          <a:lstStyle/>
          <a:p>
            <a:pPr marL="285750" indent="-285750">
              <a:buFont typeface="Wingdings" panose="05000000000000000000" pitchFamily="2" charset="2"/>
              <a:buChar char="§"/>
            </a:pPr>
            <a:r>
              <a:rPr lang="en-GB" dirty="0"/>
              <a:t>Psychosocial treatment is recommended as the primary treatment for personality disorders including </a:t>
            </a:r>
            <a:r>
              <a:rPr lang="en-GB" dirty="0" err="1"/>
              <a:t>EUPD</a:t>
            </a:r>
            <a:r>
              <a:rPr lang="en-GB" dirty="0"/>
              <a:t>.</a:t>
            </a:r>
          </a:p>
          <a:p>
            <a:endParaRPr lang="en-GB" dirty="0"/>
          </a:p>
          <a:p>
            <a:pPr marL="285750" indent="-285750">
              <a:buFont typeface="Wingdings" panose="05000000000000000000" pitchFamily="2" charset="2"/>
              <a:buChar char="§"/>
            </a:pPr>
            <a:r>
              <a:rPr lang="en-GB" dirty="0"/>
              <a:t>NICE suggest a mixture of group and individual therapies integrated with other services (social care, employment support, substance misuse services).</a:t>
            </a:r>
          </a:p>
        </p:txBody>
      </p:sp>
      <p:sp>
        <p:nvSpPr>
          <p:cNvPr id="11" name="TextBox 10"/>
          <p:cNvSpPr txBox="1"/>
          <p:nvPr/>
        </p:nvSpPr>
        <p:spPr>
          <a:xfrm>
            <a:off x="160020" y="6547544"/>
            <a:ext cx="7646670" cy="215444"/>
          </a:xfrm>
          <a:prstGeom prst="rect">
            <a:avLst/>
          </a:prstGeom>
          <a:noFill/>
        </p:spPr>
        <p:txBody>
          <a:bodyPr wrap="square" rtlCol="0">
            <a:spAutoFit/>
          </a:bodyPr>
          <a:lstStyle/>
          <a:p>
            <a:r>
              <a:rPr lang="en-US" sz="800" i="1" dirty="0"/>
              <a:t>Bateman, </a:t>
            </a:r>
            <a:r>
              <a:rPr lang="en-US" sz="800" i="1" dirty="0" err="1"/>
              <a:t>A.W</a:t>
            </a:r>
            <a:r>
              <a:rPr lang="en-US" sz="800" i="1" dirty="0"/>
              <a:t>., Gunderson, J., Mulder, R. (2015) Treatment of personality disorder. The Lancet, 385(9969): 735-43</a:t>
            </a:r>
          </a:p>
        </p:txBody>
      </p:sp>
    </p:spTree>
    <p:extLst>
      <p:ext uri="{BB962C8B-B14F-4D97-AF65-F5344CB8AC3E}">
        <p14:creationId xmlns:p14="http://schemas.microsoft.com/office/powerpoint/2010/main" val="2730348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2606"/>
            <a:ext cx="7772400" cy="679449"/>
          </a:xfrm>
        </p:spPr>
        <p:txBody>
          <a:bodyPr/>
          <a:lstStyle/>
          <a:p>
            <a:r>
              <a:rPr lang="en-GB" sz="3200" dirty="0"/>
              <a:t>Psychological Treatment</a:t>
            </a:r>
          </a:p>
        </p:txBody>
      </p:sp>
      <p:sp>
        <p:nvSpPr>
          <p:cNvPr id="5" name="TextBox 4"/>
          <p:cNvSpPr txBox="1"/>
          <p:nvPr/>
        </p:nvSpPr>
        <p:spPr>
          <a:xfrm>
            <a:off x="160020" y="6339185"/>
            <a:ext cx="7646670" cy="215444"/>
          </a:xfrm>
          <a:prstGeom prst="rect">
            <a:avLst/>
          </a:prstGeom>
          <a:noFill/>
        </p:spPr>
        <p:txBody>
          <a:bodyPr wrap="square" rtlCol="0">
            <a:spAutoFit/>
          </a:bodyPr>
          <a:lstStyle/>
          <a:p>
            <a:r>
              <a:rPr lang="en-US" sz="800" i="1" dirty="0"/>
              <a:t>Bateman, </a:t>
            </a:r>
            <a:r>
              <a:rPr lang="en-US" sz="800" i="1" dirty="0" err="1"/>
              <a:t>A.W</a:t>
            </a:r>
            <a:r>
              <a:rPr lang="en-US" sz="800" i="1" dirty="0"/>
              <a:t>., Gunderson, J., Mulder, R. (2015) Treatment of personality disorder. The Lancet, 385(9969): 735-43</a:t>
            </a:r>
          </a:p>
        </p:txBody>
      </p:sp>
      <p:sp>
        <p:nvSpPr>
          <p:cNvPr id="3" name="TextBox 2"/>
          <p:cNvSpPr txBox="1"/>
          <p:nvPr/>
        </p:nvSpPr>
        <p:spPr>
          <a:xfrm>
            <a:off x="2526030" y="940445"/>
            <a:ext cx="2960370" cy="261610"/>
          </a:xfrm>
          <a:prstGeom prst="rect">
            <a:avLst/>
          </a:prstGeom>
          <a:noFill/>
        </p:spPr>
        <p:txBody>
          <a:bodyPr wrap="square" rtlCol="0">
            <a:spAutoFit/>
          </a:bodyPr>
          <a:lstStyle/>
          <a:p>
            <a:r>
              <a:rPr lang="en-GB" sz="1100" dirty="0">
                <a:solidFill>
                  <a:schemeClr val="accent2">
                    <a:lumMod val="75000"/>
                  </a:schemeClr>
                </a:solidFill>
              </a:rPr>
              <a:t>*Covered in detain in psychotherapy module</a:t>
            </a:r>
          </a:p>
        </p:txBody>
      </p:sp>
      <p:sp>
        <p:nvSpPr>
          <p:cNvPr id="9" name="TextBox 8"/>
          <p:cNvSpPr txBox="1"/>
          <p:nvPr/>
        </p:nvSpPr>
        <p:spPr>
          <a:xfrm>
            <a:off x="457200" y="1337310"/>
            <a:ext cx="8092440" cy="646331"/>
          </a:xfrm>
          <a:prstGeom prst="rect">
            <a:avLst/>
          </a:prstGeom>
          <a:noFill/>
        </p:spPr>
        <p:txBody>
          <a:bodyPr wrap="square" rtlCol="0">
            <a:spAutoFit/>
          </a:bodyPr>
          <a:lstStyle/>
          <a:p>
            <a:r>
              <a:rPr lang="en-US" dirty="0"/>
              <a:t>There are five common characteristics of evidence-based psychological treatments for </a:t>
            </a:r>
            <a:r>
              <a:rPr lang="en-US" dirty="0" err="1"/>
              <a:t>EUPD</a:t>
            </a:r>
            <a:r>
              <a:rPr lang="en-US" dirty="0"/>
              <a:t>:</a:t>
            </a:r>
          </a:p>
        </p:txBody>
      </p:sp>
      <p:grpSp>
        <p:nvGrpSpPr>
          <p:cNvPr id="4" name="Group 3"/>
          <p:cNvGrpSpPr/>
          <p:nvPr/>
        </p:nvGrpSpPr>
        <p:grpSpPr>
          <a:xfrm>
            <a:off x="1783081" y="2251710"/>
            <a:ext cx="5440678" cy="457201"/>
            <a:chOff x="2052773" y="2251710"/>
            <a:chExt cx="4581253" cy="457201"/>
          </a:xfrm>
        </p:grpSpPr>
        <p:sp>
          <p:nvSpPr>
            <p:cNvPr id="6" name="Round Diagonal Corner Rectangle 5"/>
            <p:cNvSpPr/>
            <p:nvPr/>
          </p:nvSpPr>
          <p:spPr>
            <a:xfrm>
              <a:off x="2052773" y="2251710"/>
              <a:ext cx="4581253" cy="457201"/>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Text Placeholder 3"/>
            <p:cNvSpPr txBox="1">
              <a:spLocks/>
            </p:cNvSpPr>
            <p:nvPr/>
          </p:nvSpPr>
          <p:spPr>
            <a:xfrm>
              <a:off x="2052773" y="2316319"/>
              <a:ext cx="4496617" cy="3925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Structured approaches </a:t>
              </a:r>
              <a:r>
                <a:rPr lang="en-US" sz="1600" dirty="0">
                  <a:latin typeface="Arial Narrow" panose="020B0606020202030204" pitchFamily="34" charset="0"/>
                </a:rPr>
                <a:t>to prototypic </a:t>
              </a:r>
              <a:r>
                <a:rPr lang="en-US" sz="1600" dirty="0" err="1">
                  <a:latin typeface="Arial Narrow" panose="020B0606020202030204" pitchFamily="34" charset="0"/>
                </a:rPr>
                <a:t>EUPD</a:t>
              </a:r>
              <a:r>
                <a:rPr lang="en-US" sz="1600" dirty="0">
                  <a:latin typeface="Arial Narrow" panose="020B0606020202030204" pitchFamily="34" charset="0"/>
                </a:rPr>
                <a:t> problems</a:t>
              </a:r>
            </a:p>
            <a:p>
              <a:pPr marL="0" indent="0">
                <a:buNone/>
              </a:pPr>
              <a:endParaRPr lang="en-GB" sz="1600" b="1" dirty="0">
                <a:latin typeface="Arial Narrow" panose="020B0606020202030204" pitchFamily="34" charset="0"/>
              </a:endParaRPr>
            </a:p>
          </p:txBody>
        </p:sp>
      </p:grpSp>
      <p:grpSp>
        <p:nvGrpSpPr>
          <p:cNvPr id="10" name="Group 9"/>
          <p:cNvGrpSpPr/>
          <p:nvPr/>
        </p:nvGrpSpPr>
        <p:grpSpPr>
          <a:xfrm>
            <a:off x="1783080" y="2929890"/>
            <a:ext cx="5440679" cy="457201"/>
            <a:chOff x="1790701" y="2251710"/>
            <a:chExt cx="4843326" cy="457201"/>
          </a:xfrm>
        </p:grpSpPr>
        <p:sp>
          <p:nvSpPr>
            <p:cNvPr id="11" name="Round Diagonal Corner Rectangle 10"/>
            <p:cNvSpPr/>
            <p:nvPr/>
          </p:nvSpPr>
          <p:spPr>
            <a:xfrm>
              <a:off x="1790701" y="2251710"/>
              <a:ext cx="4843326" cy="457201"/>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2" name="Text Placeholder 3"/>
            <p:cNvSpPr txBox="1">
              <a:spLocks/>
            </p:cNvSpPr>
            <p:nvPr/>
          </p:nvSpPr>
          <p:spPr>
            <a:xfrm>
              <a:off x="1790702" y="2316319"/>
              <a:ext cx="4843325" cy="3925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Patients encouraged to </a:t>
              </a:r>
              <a:r>
                <a:rPr lang="en-US" sz="1600" b="1" dirty="0">
                  <a:latin typeface="Arial Narrow" panose="020B0606020202030204" pitchFamily="34" charset="0"/>
                </a:rPr>
                <a:t>assume control </a:t>
              </a:r>
              <a:r>
                <a:rPr lang="en-US" sz="1600" dirty="0">
                  <a:latin typeface="Arial Narrow" panose="020B0606020202030204" pitchFamily="34" charset="0"/>
                </a:rPr>
                <a:t>themselves (sense of agency)</a:t>
              </a:r>
            </a:p>
            <a:p>
              <a:pPr marL="0" indent="0">
                <a:buNone/>
              </a:pPr>
              <a:endParaRPr lang="en-GB" sz="1600" b="1" dirty="0">
                <a:latin typeface="Arial Narrow" panose="020B0606020202030204" pitchFamily="34" charset="0"/>
              </a:endParaRPr>
            </a:p>
          </p:txBody>
        </p:sp>
      </p:grpSp>
      <p:grpSp>
        <p:nvGrpSpPr>
          <p:cNvPr id="13" name="Group 12"/>
          <p:cNvGrpSpPr/>
          <p:nvPr/>
        </p:nvGrpSpPr>
        <p:grpSpPr>
          <a:xfrm>
            <a:off x="1786891" y="3604260"/>
            <a:ext cx="5440678" cy="457201"/>
            <a:chOff x="2052773" y="2251710"/>
            <a:chExt cx="4581253" cy="457201"/>
          </a:xfrm>
        </p:grpSpPr>
        <p:sp>
          <p:nvSpPr>
            <p:cNvPr id="14" name="Round Diagonal Corner Rectangle 13"/>
            <p:cNvSpPr/>
            <p:nvPr/>
          </p:nvSpPr>
          <p:spPr>
            <a:xfrm>
              <a:off x="2052773" y="2251710"/>
              <a:ext cx="4581253" cy="457201"/>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5" name="Text Placeholder 3"/>
            <p:cNvSpPr txBox="1">
              <a:spLocks/>
            </p:cNvSpPr>
            <p:nvPr/>
          </p:nvSpPr>
          <p:spPr>
            <a:xfrm>
              <a:off x="2052773" y="2316319"/>
              <a:ext cx="4496617" cy="3925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Therapists help connections of </a:t>
              </a:r>
              <a:r>
                <a:rPr lang="en-US" sz="1600" b="1" dirty="0">
                  <a:latin typeface="Arial Narrow" panose="020B0606020202030204" pitchFamily="34" charset="0"/>
                </a:rPr>
                <a:t>feelings</a:t>
              </a:r>
              <a:r>
                <a:rPr lang="en-US" sz="1600" dirty="0">
                  <a:latin typeface="Arial Narrow" panose="020B0606020202030204" pitchFamily="34" charset="0"/>
                </a:rPr>
                <a:t> to </a:t>
              </a:r>
              <a:r>
                <a:rPr lang="en-US" sz="1600" b="1" dirty="0">
                  <a:latin typeface="Arial Narrow" panose="020B0606020202030204" pitchFamily="34" charset="0"/>
                </a:rPr>
                <a:t>events</a:t>
              </a:r>
              <a:r>
                <a:rPr lang="en-US" sz="1600" dirty="0">
                  <a:latin typeface="Arial Narrow" panose="020B0606020202030204" pitchFamily="34" charset="0"/>
                </a:rPr>
                <a:t> and </a:t>
              </a:r>
              <a:r>
                <a:rPr lang="en-US" sz="1600" b="1" dirty="0">
                  <a:latin typeface="Arial Narrow" panose="020B0606020202030204" pitchFamily="34" charset="0"/>
                </a:rPr>
                <a:t>actions</a:t>
              </a:r>
            </a:p>
            <a:p>
              <a:pPr marL="0" indent="0">
                <a:buNone/>
              </a:pPr>
              <a:endParaRPr lang="en-GB" sz="1600" b="1" dirty="0">
                <a:latin typeface="Arial Narrow" panose="020B0606020202030204" pitchFamily="34" charset="0"/>
              </a:endParaRPr>
            </a:p>
          </p:txBody>
        </p:sp>
      </p:grpSp>
      <p:grpSp>
        <p:nvGrpSpPr>
          <p:cNvPr id="16" name="Group 15"/>
          <p:cNvGrpSpPr/>
          <p:nvPr/>
        </p:nvGrpSpPr>
        <p:grpSpPr>
          <a:xfrm>
            <a:off x="1786890" y="4282440"/>
            <a:ext cx="5440679" cy="457201"/>
            <a:chOff x="1790701" y="2251710"/>
            <a:chExt cx="4843326" cy="457201"/>
          </a:xfrm>
        </p:grpSpPr>
        <p:sp>
          <p:nvSpPr>
            <p:cNvPr id="17" name="Round Diagonal Corner Rectangle 16"/>
            <p:cNvSpPr/>
            <p:nvPr/>
          </p:nvSpPr>
          <p:spPr>
            <a:xfrm>
              <a:off x="1790701" y="2251710"/>
              <a:ext cx="4843326" cy="457201"/>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8" name="Text Placeholder 3"/>
            <p:cNvSpPr txBox="1">
              <a:spLocks/>
            </p:cNvSpPr>
            <p:nvPr/>
          </p:nvSpPr>
          <p:spPr>
            <a:xfrm>
              <a:off x="1790702" y="2316319"/>
              <a:ext cx="4843325" cy="3925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Therapists are </a:t>
              </a:r>
              <a:r>
                <a:rPr lang="en-US" sz="1600" b="1" dirty="0">
                  <a:latin typeface="Arial Narrow" panose="020B0606020202030204" pitchFamily="34" charset="0"/>
                </a:rPr>
                <a:t>active</a:t>
              </a:r>
              <a:r>
                <a:rPr lang="en-US" sz="1600" dirty="0">
                  <a:latin typeface="Arial Narrow" panose="020B0606020202030204" pitchFamily="34" charset="0"/>
                </a:rPr>
                <a:t>, </a:t>
              </a:r>
              <a:r>
                <a:rPr lang="en-US" sz="1600" b="1" dirty="0">
                  <a:latin typeface="Arial Narrow" panose="020B0606020202030204" pitchFamily="34" charset="0"/>
                </a:rPr>
                <a:t>responsive</a:t>
              </a:r>
              <a:r>
                <a:rPr lang="en-US" sz="1600" dirty="0">
                  <a:latin typeface="Arial Narrow" panose="020B0606020202030204" pitchFamily="34" charset="0"/>
                </a:rPr>
                <a:t> and </a:t>
              </a:r>
              <a:r>
                <a:rPr lang="en-US" sz="1600" b="1" dirty="0">
                  <a:latin typeface="Arial Narrow" panose="020B0606020202030204" pitchFamily="34" charset="0"/>
                </a:rPr>
                <a:t>validating</a:t>
              </a:r>
            </a:p>
            <a:p>
              <a:pPr marL="0" indent="0">
                <a:buNone/>
              </a:pPr>
              <a:endParaRPr lang="en-GB" sz="1600" b="1" dirty="0">
                <a:latin typeface="Arial Narrow" panose="020B0606020202030204" pitchFamily="34" charset="0"/>
              </a:endParaRPr>
            </a:p>
          </p:txBody>
        </p:sp>
      </p:grpSp>
      <p:grpSp>
        <p:nvGrpSpPr>
          <p:cNvPr id="19" name="Group 18"/>
          <p:cNvGrpSpPr/>
          <p:nvPr/>
        </p:nvGrpSpPr>
        <p:grpSpPr>
          <a:xfrm>
            <a:off x="1790700" y="4960620"/>
            <a:ext cx="5440679" cy="457201"/>
            <a:chOff x="1790701" y="2251710"/>
            <a:chExt cx="4843326" cy="457201"/>
          </a:xfrm>
        </p:grpSpPr>
        <p:sp>
          <p:nvSpPr>
            <p:cNvPr id="20" name="Round Diagonal Corner Rectangle 19"/>
            <p:cNvSpPr/>
            <p:nvPr/>
          </p:nvSpPr>
          <p:spPr>
            <a:xfrm>
              <a:off x="1790701" y="2251710"/>
              <a:ext cx="4843326" cy="457201"/>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1" name="Text Placeholder 3"/>
            <p:cNvSpPr txBox="1">
              <a:spLocks/>
            </p:cNvSpPr>
            <p:nvPr/>
          </p:nvSpPr>
          <p:spPr>
            <a:xfrm>
              <a:off x="1790702" y="2316319"/>
              <a:ext cx="4843325" cy="3925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Therapists </a:t>
              </a:r>
              <a:r>
                <a:rPr lang="en-US" sz="1600" b="1" dirty="0">
                  <a:latin typeface="Arial Narrow" panose="020B0606020202030204" pitchFamily="34" charset="0"/>
                </a:rPr>
                <a:t>discuss</a:t>
              </a:r>
              <a:r>
                <a:rPr lang="en-US" sz="1600" dirty="0">
                  <a:latin typeface="Arial Narrow" panose="020B0606020202030204" pitchFamily="34" charset="0"/>
                </a:rPr>
                <a:t> cases and </a:t>
              </a:r>
              <a:r>
                <a:rPr lang="en-US" sz="1600" b="1" dirty="0">
                  <a:latin typeface="Arial Narrow" panose="020B0606020202030204" pitchFamily="34" charset="0"/>
                </a:rPr>
                <a:t>personal reactions </a:t>
              </a:r>
              <a:r>
                <a:rPr lang="en-US" sz="1600" dirty="0">
                  <a:latin typeface="Arial Narrow" panose="020B0606020202030204" pitchFamily="34" charset="0"/>
                </a:rPr>
                <a:t>with others</a:t>
              </a:r>
              <a:endParaRPr lang="en-US" sz="1600" b="1" dirty="0">
                <a:latin typeface="Arial Narrow" panose="020B0606020202030204" pitchFamily="34" charset="0"/>
              </a:endParaRPr>
            </a:p>
            <a:p>
              <a:pPr marL="0" indent="0">
                <a:buNone/>
              </a:pPr>
              <a:endParaRPr lang="en-GB" sz="1600" b="1" dirty="0">
                <a:latin typeface="Arial Narrow" panose="020B0606020202030204" pitchFamily="34" charset="0"/>
              </a:endParaRPr>
            </a:p>
          </p:txBody>
        </p:sp>
      </p:grpSp>
    </p:spTree>
    <p:extLst>
      <p:ext uri="{BB962C8B-B14F-4D97-AF65-F5344CB8AC3E}">
        <p14:creationId xmlns:p14="http://schemas.microsoft.com/office/powerpoint/2010/main" val="22016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2606"/>
            <a:ext cx="7772400" cy="679449"/>
          </a:xfrm>
        </p:spPr>
        <p:txBody>
          <a:bodyPr/>
          <a:lstStyle/>
          <a:p>
            <a:r>
              <a:rPr lang="en-GB" sz="2800" dirty="0"/>
              <a:t>Pharmacological Treatment</a:t>
            </a:r>
          </a:p>
        </p:txBody>
      </p:sp>
      <p:sp>
        <p:nvSpPr>
          <p:cNvPr id="5" name="TextBox 4"/>
          <p:cNvSpPr txBox="1"/>
          <p:nvPr/>
        </p:nvSpPr>
        <p:spPr>
          <a:xfrm>
            <a:off x="160020" y="6396335"/>
            <a:ext cx="7509510" cy="338554"/>
          </a:xfrm>
          <a:prstGeom prst="rect">
            <a:avLst/>
          </a:prstGeom>
          <a:noFill/>
        </p:spPr>
        <p:txBody>
          <a:bodyPr wrap="square" rtlCol="0">
            <a:spAutoFit/>
          </a:bodyPr>
          <a:lstStyle/>
          <a:p>
            <a:r>
              <a:rPr lang="en-GB" sz="800" i="1" dirty="0"/>
              <a:t>NICE Guideline: Borderline Personality Disorder: recognition and management clinical guideline (CG78). January 2009</a:t>
            </a:r>
          </a:p>
          <a:p>
            <a:endParaRPr lang="en-GB" sz="800" dirty="0"/>
          </a:p>
        </p:txBody>
      </p:sp>
      <p:grpSp>
        <p:nvGrpSpPr>
          <p:cNvPr id="7" name="Group 6"/>
          <p:cNvGrpSpPr/>
          <p:nvPr/>
        </p:nvGrpSpPr>
        <p:grpSpPr>
          <a:xfrm>
            <a:off x="5725886" y="1419224"/>
            <a:ext cx="3004457" cy="4555201"/>
            <a:chOff x="5725886" y="1419224"/>
            <a:chExt cx="3004457" cy="4555201"/>
          </a:xfrm>
        </p:grpSpPr>
        <p:sp>
          <p:nvSpPr>
            <p:cNvPr id="8" name="Round Diagonal Corner Rectangle 7"/>
            <p:cNvSpPr/>
            <p:nvPr/>
          </p:nvSpPr>
          <p:spPr>
            <a:xfrm>
              <a:off x="5725886" y="1419224"/>
              <a:ext cx="3004457" cy="455520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9" name="Text Placeholder 3"/>
            <p:cNvSpPr txBox="1">
              <a:spLocks/>
            </p:cNvSpPr>
            <p:nvPr/>
          </p:nvSpPr>
          <p:spPr>
            <a:xfrm>
              <a:off x="5725886" y="1419225"/>
              <a:ext cx="2928257" cy="4555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latin typeface="Arial Narrow" panose="020B0606020202030204" pitchFamily="34" charset="0"/>
                </a:rPr>
                <a:t>NICE CG78:</a:t>
              </a:r>
            </a:p>
            <a:p>
              <a:pPr marL="0" indent="0">
                <a:buNone/>
              </a:pPr>
              <a:r>
                <a:rPr lang="en-US" sz="1600" dirty="0">
                  <a:latin typeface="Arial Narrow" panose="020B0606020202030204" pitchFamily="34" charset="0"/>
                </a:rPr>
                <a:t>Drug treatment should not be used specifically for borderline personality disorder or for the individual symptoms or behavior associated with the disorder.</a:t>
              </a:r>
            </a:p>
            <a:p>
              <a:pPr marL="0" indent="0">
                <a:buNone/>
              </a:pPr>
              <a:endParaRPr lang="en-US" sz="1600" dirty="0">
                <a:latin typeface="Arial Narrow" panose="020B0606020202030204" pitchFamily="34" charset="0"/>
              </a:endParaRPr>
            </a:p>
            <a:p>
              <a:pPr marL="0" indent="0">
                <a:buNone/>
              </a:pPr>
              <a:r>
                <a:rPr lang="en-US" sz="1600" dirty="0">
                  <a:latin typeface="Arial Narrow" panose="020B0606020202030204" pitchFamily="34" charset="0"/>
                </a:rPr>
                <a:t>Antipsychotic drugs should not be used for the medium- and long-term treatment of borderline PD.</a:t>
              </a:r>
            </a:p>
            <a:p>
              <a:pPr marL="0" indent="0">
                <a:buNone/>
              </a:pPr>
              <a:endParaRPr lang="en-US" sz="1600" dirty="0">
                <a:latin typeface="Arial Narrow" panose="020B0606020202030204" pitchFamily="34" charset="0"/>
              </a:endParaRPr>
            </a:p>
            <a:p>
              <a:pPr marL="0" indent="0">
                <a:buNone/>
              </a:pPr>
              <a:r>
                <a:rPr lang="en-US" sz="1600" dirty="0">
                  <a:latin typeface="Arial Narrow" panose="020B0606020202030204" pitchFamily="34" charset="0"/>
                </a:rPr>
                <a:t>Drug treatment may be considered in the overall treatment of comorbid conditions.</a:t>
              </a:r>
            </a:p>
            <a:p>
              <a:pPr marL="0" indent="0">
                <a:buNone/>
              </a:pPr>
              <a:endParaRPr lang="en-US" sz="1600" dirty="0">
                <a:latin typeface="Arial Narrow" panose="020B0606020202030204" pitchFamily="34" charset="0"/>
              </a:endParaRPr>
            </a:p>
            <a:p>
              <a:pPr marL="0" indent="0">
                <a:buNone/>
              </a:pPr>
              <a:r>
                <a:rPr lang="en-US" sz="1600" dirty="0">
                  <a:latin typeface="Arial Narrow" panose="020B0606020202030204" pitchFamily="34" charset="0"/>
                </a:rPr>
                <a:t>Short term sedative medication may be considered in a crisis </a:t>
              </a:r>
            </a:p>
            <a:p>
              <a:pPr marL="0" indent="0">
                <a:buNone/>
              </a:pPr>
              <a:endParaRPr lang="en-GB" sz="1600" b="1" dirty="0">
                <a:latin typeface="Arial Narrow" panose="020B0606020202030204" pitchFamily="34" charset="0"/>
              </a:endParaRPr>
            </a:p>
          </p:txBody>
        </p:sp>
      </p:grpSp>
      <p:sp>
        <p:nvSpPr>
          <p:cNvPr id="10" name="TextBox 9"/>
          <p:cNvSpPr txBox="1"/>
          <p:nvPr/>
        </p:nvSpPr>
        <p:spPr>
          <a:xfrm>
            <a:off x="342900" y="1442085"/>
            <a:ext cx="5192486" cy="2585323"/>
          </a:xfrm>
          <a:prstGeom prst="rect">
            <a:avLst/>
          </a:prstGeom>
          <a:noFill/>
        </p:spPr>
        <p:txBody>
          <a:bodyPr wrap="square" rtlCol="0">
            <a:spAutoFit/>
          </a:bodyPr>
          <a:lstStyle/>
          <a:p>
            <a:pPr marL="285750" indent="-285750">
              <a:buFont typeface="Wingdings" panose="05000000000000000000" pitchFamily="2" charset="2"/>
              <a:buChar char="§"/>
            </a:pPr>
            <a:r>
              <a:rPr lang="en-GB" dirty="0"/>
              <a:t>NICE does not recommend any specific drug intervention for treatment of </a:t>
            </a:r>
            <a:r>
              <a:rPr lang="en-GB" dirty="0" err="1"/>
              <a:t>EUPD</a:t>
            </a: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Sedatives (</a:t>
            </a:r>
            <a:r>
              <a:rPr lang="en-GB" dirty="0" err="1"/>
              <a:t>eg</a:t>
            </a:r>
            <a:r>
              <a:rPr lang="en-GB" dirty="0"/>
              <a:t> antihistamine) may be used in crisis</a:t>
            </a:r>
          </a:p>
          <a:p>
            <a:pPr marL="285750" indent="-285750">
              <a:buFont typeface="Wingdings" panose="05000000000000000000" pitchFamily="2" charset="2"/>
              <a:buChar char="§"/>
            </a:pPr>
            <a:r>
              <a:rPr lang="en-GB" dirty="0"/>
              <a:t>Prescriptions should be short-term time-limited</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Medication should be used to treat comorbidities only</a:t>
            </a:r>
          </a:p>
        </p:txBody>
      </p:sp>
      <p:sp>
        <p:nvSpPr>
          <p:cNvPr id="11" name="TextBox 10"/>
          <p:cNvSpPr txBox="1"/>
          <p:nvPr/>
        </p:nvSpPr>
        <p:spPr>
          <a:xfrm>
            <a:off x="1702340" y="5262050"/>
            <a:ext cx="2800107" cy="954107"/>
          </a:xfrm>
          <a:prstGeom prst="rect">
            <a:avLst/>
          </a:prstGeom>
          <a:noFill/>
        </p:spPr>
        <p:txBody>
          <a:bodyPr wrap="square" rtlCol="0">
            <a:spAutoFit/>
          </a:bodyPr>
          <a:lstStyle/>
          <a:p>
            <a:r>
              <a:rPr lang="en-GB" sz="2800" b="1" dirty="0"/>
              <a:t>However…</a:t>
            </a:r>
          </a:p>
          <a:p>
            <a:pPr marL="285750" indent="-285750">
              <a:buFont typeface="Wingdings" panose="05000000000000000000" pitchFamily="2" charset="2"/>
              <a:buChar char="§"/>
            </a:pPr>
            <a:endParaRPr lang="en-GB" sz="2800" b="1" dirty="0"/>
          </a:p>
        </p:txBody>
      </p:sp>
    </p:spTree>
    <p:extLst>
      <p:ext uri="{BB962C8B-B14F-4D97-AF65-F5344CB8AC3E}">
        <p14:creationId xmlns:p14="http://schemas.microsoft.com/office/powerpoint/2010/main" val="165110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2606"/>
            <a:ext cx="7772400" cy="679449"/>
          </a:xfrm>
        </p:spPr>
        <p:txBody>
          <a:bodyPr/>
          <a:lstStyle/>
          <a:p>
            <a:r>
              <a:rPr lang="en-GB" sz="2800" dirty="0"/>
              <a:t>Pharmacological Treatment</a:t>
            </a:r>
          </a:p>
        </p:txBody>
      </p:sp>
      <p:sp>
        <p:nvSpPr>
          <p:cNvPr id="5" name="TextBox 4"/>
          <p:cNvSpPr txBox="1"/>
          <p:nvPr/>
        </p:nvSpPr>
        <p:spPr>
          <a:xfrm>
            <a:off x="160020" y="6396335"/>
            <a:ext cx="7509510" cy="338554"/>
          </a:xfrm>
          <a:prstGeom prst="rect">
            <a:avLst/>
          </a:prstGeom>
          <a:noFill/>
        </p:spPr>
        <p:txBody>
          <a:bodyPr wrap="square" rtlCol="0">
            <a:spAutoFit/>
          </a:bodyPr>
          <a:lstStyle/>
          <a:p>
            <a:r>
              <a:rPr lang="en-GB" sz="800" i="1" dirty="0"/>
              <a:t>Paton, C., et al (2015) The use of psychotropic medication in patients with emotionally unstable personality disorder under the care of UK mental health services. The Journal of Clinical Psychiatry. 76(4): 512-8</a:t>
            </a:r>
            <a:endParaRPr lang="en-GB" sz="800" dirty="0"/>
          </a:p>
        </p:txBody>
      </p:sp>
      <p:sp>
        <p:nvSpPr>
          <p:cNvPr id="6" name="Text Placeholder 3"/>
          <p:cNvSpPr txBox="1">
            <a:spLocks/>
          </p:cNvSpPr>
          <p:nvPr/>
        </p:nvSpPr>
        <p:spPr>
          <a:xfrm>
            <a:off x="562927" y="4320539"/>
            <a:ext cx="2136458" cy="83248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400" dirty="0"/>
              <a:t>92% of </a:t>
            </a:r>
            <a:r>
              <a:rPr lang="en-GB" sz="1400" dirty="0" err="1"/>
              <a:t>EUPD</a:t>
            </a:r>
            <a:r>
              <a:rPr lang="en-GB" sz="1400" dirty="0"/>
              <a:t> patients are prescribed </a:t>
            </a:r>
            <a:r>
              <a:rPr lang="en-GB" sz="1400" dirty="0" err="1"/>
              <a:t>psychotropics</a:t>
            </a:r>
            <a:endParaRPr lang="en-GB" sz="1400" dirty="0"/>
          </a:p>
        </p:txBody>
      </p:sp>
      <p:graphicFrame>
        <p:nvGraphicFramePr>
          <p:cNvPr id="7" name="Chart 6"/>
          <p:cNvGraphicFramePr>
            <a:graphicFrameLocks/>
          </p:cNvGraphicFramePr>
          <p:nvPr>
            <p:extLst>
              <p:ext uri="{D42A27DB-BD31-4B8C-83A1-F6EECF244321}">
                <p14:modId xmlns:p14="http://schemas.microsoft.com/office/powerpoint/2010/main" val="3418324736"/>
              </p:ext>
            </p:extLst>
          </p:nvPr>
        </p:nvGraphicFramePr>
        <p:xfrm>
          <a:off x="154304" y="1577340"/>
          <a:ext cx="3010853"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406425603"/>
              </p:ext>
            </p:extLst>
          </p:nvPr>
        </p:nvGraphicFramePr>
        <p:xfrm>
          <a:off x="2923222" y="1600200"/>
          <a:ext cx="322897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3"/>
          <p:cNvSpPr txBox="1">
            <a:spLocks/>
          </p:cNvSpPr>
          <p:nvPr/>
        </p:nvSpPr>
        <p:spPr>
          <a:xfrm>
            <a:off x="3268980" y="4343400"/>
            <a:ext cx="2480310" cy="83248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400" dirty="0"/>
              <a:t>87% of people with a </a:t>
            </a:r>
            <a:r>
              <a:rPr lang="en-GB" sz="1400" u="sng" dirty="0"/>
              <a:t>sole</a:t>
            </a:r>
            <a:r>
              <a:rPr lang="en-GB" sz="1400" dirty="0"/>
              <a:t> diagnosis of </a:t>
            </a:r>
            <a:r>
              <a:rPr lang="en-GB" sz="1400" dirty="0" err="1"/>
              <a:t>EUPD</a:t>
            </a:r>
            <a:r>
              <a:rPr lang="en-GB" sz="1400" dirty="0"/>
              <a:t> are prescribed </a:t>
            </a:r>
            <a:r>
              <a:rPr lang="en-GB" sz="1400" dirty="0" err="1"/>
              <a:t>psychotropics</a:t>
            </a:r>
            <a:endParaRPr lang="en-GB" sz="1400" dirty="0"/>
          </a:p>
        </p:txBody>
      </p:sp>
      <p:graphicFrame>
        <p:nvGraphicFramePr>
          <p:cNvPr id="10" name="Chart 9"/>
          <p:cNvGraphicFramePr>
            <a:graphicFrameLocks/>
          </p:cNvGraphicFramePr>
          <p:nvPr>
            <p:extLst>
              <p:ext uri="{D42A27DB-BD31-4B8C-83A1-F6EECF244321}">
                <p14:modId xmlns:p14="http://schemas.microsoft.com/office/powerpoint/2010/main" val="985690839"/>
              </p:ext>
            </p:extLst>
          </p:nvPr>
        </p:nvGraphicFramePr>
        <p:xfrm>
          <a:off x="5892164" y="1623060"/>
          <a:ext cx="3057525"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 Placeholder 3"/>
          <p:cNvSpPr txBox="1">
            <a:spLocks/>
          </p:cNvSpPr>
          <p:nvPr/>
        </p:nvSpPr>
        <p:spPr>
          <a:xfrm>
            <a:off x="5892164" y="4343399"/>
            <a:ext cx="3015614" cy="166663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400" dirty="0"/>
              <a:t>Where </a:t>
            </a:r>
            <a:r>
              <a:rPr lang="en-GB" sz="1400" dirty="0" err="1"/>
              <a:t>EUPD</a:t>
            </a:r>
            <a:r>
              <a:rPr lang="en-GB" sz="1400" dirty="0"/>
              <a:t> is the sole diagnosis:</a:t>
            </a:r>
          </a:p>
          <a:p>
            <a:pPr marL="0" indent="0" algn="ctr">
              <a:buNone/>
            </a:pPr>
            <a:r>
              <a:rPr lang="en-GB" sz="1400" dirty="0"/>
              <a:t>13% - no medication</a:t>
            </a:r>
          </a:p>
          <a:p>
            <a:pPr marL="0" indent="0" algn="ctr">
              <a:buNone/>
            </a:pPr>
            <a:r>
              <a:rPr lang="en-GB" sz="1400" dirty="0"/>
              <a:t>21% - 1 medication</a:t>
            </a:r>
          </a:p>
          <a:p>
            <a:pPr marL="0" indent="0" algn="ctr">
              <a:buNone/>
            </a:pPr>
            <a:r>
              <a:rPr lang="en-GB" sz="1400" dirty="0"/>
              <a:t>28% - 2 medications</a:t>
            </a:r>
          </a:p>
          <a:p>
            <a:pPr marL="0" indent="0" algn="ctr">
              <a:buNone/>
            </a:pPr>
            <a:r>
              <a:rPr lang="en-GB" sz="1400" dirty="0"/>
              <a:t>23% - 3 medications</a:t>
            </a:r>
          </a:p>
          <a:p>
            <a:pPr marL="0" indent="0" algn="ctr">
              <a:buNone/>
            </a:pPr>
            <a:r>
              <a:rPr lang="en-GB" sz="1400" dirty="0"/>
              <a:t>16% - 4 medications</a:t>
            </a:r>
          </a:p>
        </p:txBody>
      </p:sp>
      <p:sp>
        <p:nvSpPr>
          <p:cNvPr id="3" name="TextBox 2"/>
          <p:cNvSpPr txBox="1"/>
          <p:nvPr/>
        </p:nvSpPr>
        <p:spPr>
          <a:xfrm>
            <a:off x="7635240" y="2018883"/>
            <a:ext cx="422910" cy="369332"/>
          </a:xfrm>
          <a:prstGeom prst="rect">
            <a:avLst/>
          </a:prstGeom>
          <a:noFill/>
        </p:spPr>
        <p:txBody>
          <a:bodyPr wrap="square" rtlCol="0">
            <a:spAutoFit/>
          </a:bodyPr>
          <a:lstStyle/>
          <a:p>
            <a:r>
              <a:rPr lang="en-GB" dirty="0">
                <a:solidFill>
                  <a:schemeClr val="tx2">
                    <a:lumMod val="40000"/>
                    <a:lumOff val="60000"/>
                  </a:schemeClr>
                </a:solidFill>
              </a:rPr>
              <a:t>0</a:t>
            </a:r>
          </a:p>
        </p:txBody>
      </p:sp>
      <p:sp>
        <p:nvSpPr>
          <p:cNvPr id="12" name="TextBox 11"/>
          <p:cNvSpPr txBox="1"/>
          <p:nvPr/>
        </p:nvSpPr>
        <p:spPr>
          <a:xfrm>
            <a:off x="8058150" y="2745341"/>
            <a:ext cx="422910" cy="369332"/>
          </a:xfrm>
          <a:prstGeom prst="rect">
            <a:avLst/>
          </a:prstGeom>
          <a:noFill/>
        </p:spPr>
        <p:txBody>
          <a:bodyPr wrap="square" rtlCol="0">
            <a:spAutoFit/>
          </a:bodyPr>
          <a:lstStyle/>
          <a:p>
            <a:r>
              <a:rPr lang="en-GB" dirty="0">
                <a:solidFill>
                  <a:schemeClr val="accent6">
                    <a:lumMod val="75000"/>
                  </a:schemeClr>
                </a:solidFill>
              </a:rPr>
              <a:t>1</a:t>
            </a:r>
          </a:p>
        </p:txBody>
      </p:sp>
      <p:sp>
        <p:nvSpPr>
          <p:cNvPr id="13" name="TextBox 12"/>
          <p:cNvSpPr txBox="1"/>
          <p:nvPr/>
        </p:nvSpPr>
        <p:spPr>
          <a:xfrm>
            <a:off x="7420926" y="3631881"/>
            <a:ext cx="422910" cy="369332"/>
          </a:xfrm>
          <a:prstGeom prst="rect">
            <a:avLst/>
          </a:prstGeom>
          <a:noFill/>
        </p:spPr>
        <p:txBody>
          <a:bodyPr wrap="square" rtlCol="0">
            <a:spAutoFit/>
          </a:bodyPr>
          <a:lstStyle/>
          <a:p>
            <a:r>
              <a:rPr lang="en-GB" dirty="0">
                <a:solidFill>
                  <a:schemeClr val="accent3">
                    <a:lumMod val="60000"/>
                    <a:lumOff val="40000"/>
                  </a:schemeClr>
                </a:solidFill>
              </a:rPr>
              <a:t>2</a:t>
            </a:r>
          </a:p>
        </p:txBody>
      </p:sp>
      <p:sp>
        <p:nvSpPr>
          <p:cNvPr id="14" name="TextBox 13"/>
          <p:cNvSpPr txBox="1"/>
          <p:nvPr/>
        </p:nvSpPr>
        <p:spPr>
          <a:xfrm>
            <a:off x="6447948" y="2908873"/>
            <a:ext cx="422910" cy="369332"/>
          </a:xfrm>
          <a:prstGeom prst="rect">
            <a:avLst/>
          </a:prstGeom>
          <a:noFill/>
        </p:spPr>
        <p:txBody>
          <a:bodyPr wrap="square" rtlCol="0">
            <a:spAutoFit/>
          </a:bodyPr>
          <a:lstStyle/>
          <a:p>
            <a:r>
              <a:rPr lang="en-GB" dirty="0">
                <a:solidFill>
                  <a:schemeClr val="accent4">
                    <a:lumMod val="60000"/>
                    <a:lumOff val="40000"/>
                  </a:schemeClr>
                </a:solidFill>
              </a:rPr>
              <a:t>3</a:t>
            </a:r>
          </a:p>
        </p:txBody>
      </p:sp>
      <p:sp>
        <p:nvSpPr>
          <p:cNvPr id="15" name="TextBox 14"/>
          <p:cNvSpPr txBox="1"/>
          <p:nvPr/>
        </p:nvSpPr>
        <p:spPr>
          <a:xfrm>
            <a:off x="6870858" y="2044064"/>
            <a:ext cx="422910" cy="369332"/>
          </a:xfrm>
          <a:prstGeom prst="rect">
            <a:avLst/>
          </a:prstGeom>
          <a:noFill/>
        </p:spPr>
        <p:txBody>
          <a:bodyPr wrap="square" rtlCol="0">
            <a:spAutoFit/>
          </a:bodyPr>
          <a:lstStyle/>
          <a:p>
            <a:r>
              <a:rPr lang="en-GB" dirty="0">
                <a:solidFill>
                  <a:schemeClr val="accent5">
                    <a:lumMod val="60000"/>
                    <a:lumOff val="40000"/>
                  </a:schemeClr>
                </a:solidFill>
              </a:rPr>
              <a:t>4</a:t>
            </a:r>
          </a:p>
        </p:txBody>
      </p:sp>
    </p:spTree>
    <p:extLst>
      <p:ext uri="{BB962C8B-B14F-4D97-AF65-F5344CB8AC3E}">
        <p14:creationId xmlns:p14="http://schemas.microsoft.com/office/powerpoint/2010/main" val="105506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Graphic spid="8" grpId="0">
        <p:bldAsOne/>
      </p:bldGraphic>
      <p:bldP spid="9" grpId="0"/>
      <p:bldGraphic spid="10" grpId="0">
        <p:bldAsOne/>
      </p:bldGraphic>
      <p:bldP spid="11" grpId="0"/>
      <p:bldP spid="3" grpId="0"/>
      <p:bldP spid="12" grpId="0"/>
      <p:bldP spid="13"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2606"/>
            <a:ext cx="7772400" cy="679449"/>
          </a:xfrm>
        </p:spPr>
        <p:txBody>
          <a:bodyPr/>
          <a:lstStyle/>
          <a:p>
            <a:r>
              <a:rPr lang="en-GB" sz="2800" dirty="0"/>
              <a:t>Pharmacological Treatment</a:t>
            </a:r>
          </a:p>
        </p:txBody>
      </p:sp>
      <p:sp>
        <p:nvSpPr>
          <p:cNvPr id="5" name="TextBox 4"/>
          <p:cNvSpPr txBox="1"/>
          <p:nvPr/>
        </p:nvSpPr>
        <p:spPr>
          <a:xfrm>
            <a:off x="160020" y="6304895"/>
            <a:ext cx="7680960" cy="523220"/>
          </a:xfrm>
          <a:prstGeom prst="rect">
            <a:avLst/>
          </a:prstGeom>
          <a:noFill/>
        </p:spPr>
        <p:txBody>
          <a:bodyPr wrap="square" rtlCol="0">
            <a:spAutoFit/>
          </a:bodyPr>
          <a:lstStyle/>
          <a:p>
            <a:r>
              <a:rPr lang="en-US" sz="700" i="1" dirty="0"/>
              <a:t>Bateman, </a:t>
            </a:r>
            <a:r>
              <a:rPr lang="en-US" sz="700" i="1" dirty="0" err="1"/>
              <a:t>A.W</a:t>
            </a:r>
            <a:r>
              <a:rPr lang="en-US" sz="700" i="1" dirty="0"/>
              <a:t>., Gunderson, J., Mulder, R. (2015) Treatment of personality </a:t>
            </a:r>
            <a:r>
              <a:rPr lang="en-US" sz="600" i="1" dirty="0"/>
              <a:t>disorder</a:t>
            </a:r>
            <a:r>
              <a:rPr lang="en-US" sz="700" i="1" dirty="0"/>
              <a:t>. The Lancet, 385(9969): 735-43</a:t>
            </a:r>
          </a:p>
          <a:p>
            <a:r>
              <a:rPr lang="en-US" sz="700" i="1" dirty="0"/>
              <a:t>Soloff, </a:t>
            </a:r>
            <a:r>
              <a:rPr lang="en-US" sz="700" i="1" dirty="0" err="1"/>
              <a:t>P.H</a:t>
            </a:r>
            <a:r>
              <a:rPr lang="en-US" sz="700" i="1" dirty="0"/>
              <a:t>. (2000). Psychopharmacology of borderline personality disorder. Psychiatric Clinics of North America. 23(1): 169-92</a:t>
            </a:r>
          </a:p>
          <a:p>
            <a:r>
              <a:rPr lang="en-US" sz="700" i="1" dirty="0" err="1"/>
              <a:t>Siever</a:t>
            </a:r>
            <a:r>
              <a:rPr lang="en-US" sz="700" i="1" dirty="0"/>
              <a:t>, </a:t>
            </a:r>
            <a:r>
              <a:rPr lang="en-US" sz="700" i="1" dirty="0" err="1"/>
              <a:t>L.J</a:t>
            </a:r>
            <a:r>
              <a:rPr lang="en-US" sz="700" i="1" dirty="0"/>
              <a:t>., David, </a:t>
            </a:r>
            <a:r>
              <a:rPr lang="en-US" sz="700" i="1" dirty="0" err="1"/>
              <a:t>K.L</a:t>
            </a:r>
            <a:r>
              <a:rPr lang="en-US" sz="700" i="1" dirty="0"/>
              <a:t>. (1991) A psychobiological perspective on the personality disorders. American Journal of Psychiatry. 148(12): 1647-58</a:t>
            </a:r>
          </a:p>
          <a:p>
            <a:r>
              <a:rPr lang="en-US" sz="700" i="1" dirty="0" err="1"/>
              <a:t>Lieb</a:t>
            </a:r>
            <a:r>
              <a:rPr lang="en-US" sz="700" i="1" dirty="0"/>
              <a:t>, K., et al (2010) Pharmacotherapy for borderline personality disorder: Cochrane systematic review of randomized trials. British Journal of Psychiatry. 196: 4-12</a:t>
            </a:r>
            <a:endParaRPr lang="en-GB" sz="700" dirty="0"/>
          </a:p>
        </p:txBody>
      </p:sp>
      <p:sp>
        <p:nvSpPr>
          <p:cNvPr id="7" name="TextBox 6"/>
          <p:cNvSpPr txBox="1"/>
          <p:nvPr/>
        </p:nvSpPr>
        <p:spPr>
          <a:xfrm>
            <a:off x="342900" y="1167765"/>
            <a:ext cx="8321040" cy="646331"/>
          </a:xfrm>
          <a:prstGeom prst="rect">
            <a:avLst/>
          </a:prstGeom>
          <a:noFill/>
        </p:spPr>
        <p:txBody>
          <a:bodyPr wrap="square" rtlCol="0">
            <a:spAutoFit/>
          </a:bodyPr>
          <a:lstStyle/>
          <a:p>
            <a:pPr marL="285750" indent="-285750">
              <a:buFont typeface="Wingdings" panose="05000000000000000000" pitchFamily="2" charset="2"/>
              <a:buChar char="§"/>
            </a:pPr>
            <a:r>
              <a:rPr lang="en-GB" dirty="0"/>
              <a:t>Some researchers argue for treatment of individual behaviour dimensions common to all personality disorders rather than treat the disorder itself:</a:t>
            </a:r>
          </a:p>
        </p:txBody>
      </p:sp>
      <p:grpSp>
        <p:nvGrpSpPr>
          <p:cNvPr id="8" name="Group 7"/>
          <p:cNvGrpSpPr/>
          <p:nvPr/>
        </p:nvGrpSpPr>
        <p:grpSpPr>
          <a:xfrm>
            <a:off x="1847573" y="2670810"/>
            <a:ext cx="2696008" cy="457201"/>
            <a:chOff x="2052773" y="2251710"/>
            <a:chExt cx="4581253" cy="457201"/>
          </a:xfrm>
        </p:grpSpPr>
        <p:sp>
          <p:nvSpPr>
            <p:cNvPr id="9" name="Round Diagonal Corner Rectangle 8"/>
            <p:cNvSpPr/>
            <p:nvPr/>
          </p:nvSpPr>
          <p:spPr>
            <a:xfrm>
              <a:off x="2052773" y="2251710"/>
              <a:ext cx="4581253" cy="457201"/>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 name="Text Placeholder 3"/>
            <p:cNvSpPr txBox="1">
              <a:spLocks/>
            </p:cNvSpPr>
            <p:nvPr/>
          </p:nvSpPr>
          <p:spPr>
            <a:xfrm>
              <a:off x="2052773" y="2316319"/>
              <a:ext cx="4496617" cy="3925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Affective Instability</a:t>
              </a:r>
            </a:p>
            <a:p>
              <a:pPr marL="0" indent="0">
                <a:buNone/>
              </a:pPr>
              <a:endParaRPr lang="en-GB" sz="1600" b="1" dirty="0">
                <a:latin typeface="Arial Narrow" panose="020B0606020202030204" pitchFamily="34" charset="0"/>
              </a:endParaRPr>
            </a:p>
          </p:txBody>
        </p:sp>
      </p:grpSp>
      <p:grpSp>
        <p:nvGrpSpPr>
          <p:cNvPr id="11" name="Group 10"/>
          <p:cNvGrpSpPr/>
          <p:nvPr/>
        </p:nvGrpSpPr>
        <p:grpSpPr>
          <a:xfrm>
            <a:off x="4803303" y="2670810"/>
            <a:ext cx="2667830" cy="457201"/>
            <a:chOff x="2052773" y="2251710"/>
            <a:chExt cx="4581253" cy="457201"/>
          </a:xfrm>
        </p:grpSpPr>
        <p:sp>
          <p:nvSpPr>
            <p:cNvPr id="12" name="Round Diagonal Corner Rectangle 11"/>
            <p:cNvSpPr/>
            <p:nvPr/>
          </p:nvSpPr>
          <p:spPr>
            <a:xfrm>
              <a:off x="2052773" y="2251710"/>
              <a:ext cx="4581253" cy="457201"/>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3" name="Text Placeholder 3"/>
            <p:cNvSpPr txBox="1">
              <a:spLocks/>
            </p:cNvSpPr>
            <p:nvPr/>
          </p:nvSpPr>
          <p:spPr>
            <a:xfrm>
              <a:off x="2052773" y="2316319"/>
              <a:ext cx="4496617" cy="3925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Anxiety-Inhibition</a:t>
              </a:r>
            </a:p>
            <a:p>
              <a:pPr marL="0" indent="0">
                <a:buNone/>
              </a:pPr>
              <a:endParaRPr lang="en-GB" sz="1600" b="1" dirty="0">
                <a:latin typeface="Arial Narrow" panose="020B0606020202030204" pitchFamily="34" charset="0"/>
              </a:endParaRPr>
            </a:p>
          </p:txBody>
        </p:sp>
      </p:grpSp>
      <p:grpSp>
        <p:nvGrpSpPr>
          <p:cNvPr id="17" name="Group 16"/>
          <p:cNvGrpSpPr/>
          <p:nvPr/>
        </p:nvGrpSpPr>
        <p:grpSpPr>
          <a:xfrm>
            <a:off x="1847573" y="3383280"/>
            <a:ext cx="2696008" cy="457201"/>
            <a:chOff x="2052773" y="2251710"/>
            <a:chExt cx="4911753" cy="457201"/>
          </a:xfrm>
        </p:grpSpPr>
        <p:sp>
          <p:nvSpPr>
            <p:cNvPr id="18" name="Round Diagonal Corner Rectangle 17"/>
            <p:cNvSpPr/>
            <p:nvPr/>
          </p:nvSpPr>
          <p:spPr>
            <a:xfrm>
              <a:off x="2052773" y="2251710"/>
              <a:ext cx="4911753" cy="457201"/>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9" name="Text Placeholder 3"/>
            <p:cNvSpPr txBox="1">
              <a:spLocks/>
            </p:cNvSpPr>
            <p:nvPr/>
          </p:nvSpPr>
          <p:spPr>
            <a:xfrm>
              <a:off x="2052773" y="2316319"/>
              <a:ext cx="4911753" cy="3925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Cognitive-perceptual disturbances</a:t>
              </a:r>
            </a:p>
            <a:p>
              <a:pPr marL="0" indent="0">
                <a:buNone/>
              </a:pPr>
              <a:endParaRPr lang="en-GB" sz="1600" b="1" dirty="0">
                <a:latin typeface="Arial Narrow" panose="020B0606020202030204" pitchFamily="34" charset="0"/>
              </a:endParaRPr>
            </a:p>
          </p:txBody>
        </p:sp>
      </p:grpSp>
      <p:grpSp>
        <p:nvGrpSpPr>
          <p:cNvPr id="20" name="Group 19"/>
          <p:cNvGrpSpPr/>
          <p:nvPr/>
        </p:nvGrpSpPr>
        <p:grpSpPr>
          <a:xfrm>
            <a:off x="4826531" y="3352800"/>
            <a:ext cx="2644602" cy="457201"/>
            <a:chOff x="2052773" y="2251710"/>
            <a:chExt cx="4581253" cy="457201"/>
          </a:xfrm>
        </p:grpSpPr>
        <p:sp>
          <p:nvSpPr>
            <p:cNvPr id="21" name="Round Diagonal Corner Rectangle 20"/>
            <p:cNvSpPr/>
            <p:nvPr/>
          </p:nvSpPr>
          <p:spPr>
            <a:xfrm>
              <a:off x="2052773" y="2251710"/>
              <a:ext cx="4581253" cy="457201"/>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2" name="Text Placeholder 3"/>
            <p:cNvSpPr txBox="1">
              <a:spLocks/>
            </p:cNvSpPr>
            <p:nvPr/>
          </p:nvSpPr>
          <p:spPr>
            <a:xfrm>
              <a:off x="2052773" y="2316319"/>
              <a:ext cx="4496617" cy="3925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Impulsivity-aggression</a:t>
              </a:r>
            </a:p>
            <a:p>
              <a:pPr marL="0" indent="0">
                <a:buNone/>
              </a:pPr>
              <a:endParaRPr lang="en-GB" sz="1600" b="1" dirty="0">
                <a:latin typeface="Arial Narrow" panose="020B0606020202030204" pitchFamily="34" charset="0"/>
              </a:endParaRPr>
            </a:p>
          </p:txBody>
        </p:sp>
      </p:grpSp>
      <p:sp>
        <p:nvSpPr>
          <p:cNvPr id="23" name="TextBox 22"/>
          <p:cNvSpPr txBox="1"/>
          <p:nvPr/>
        </p:nvSpPr>
        <p:spPr>
          <a:xfrm>
            <a:off x="407393" y="4888259"/>
            <a:ext cx="8321040" cy="1200329"/>
          </a:xfrm>
          <a:prstGeom prst="rect">
            <a:avLst/>
          </a:prstGeom>
          <a:noFill/>
        </p:spPr>
        <p:txBody>
          <a:bodyPr wrap="square" rtlCol="0">
            <a:spAutoFit/>
          </a:bodyPr>
          <a:lstStyle/>
          <a:p>
            <a:pPr marL="285750" indent="-285750">
              <a:buFont typeface="Wingdings" panose="05000000000000000000" pitchFamily="2" charset="2"/>
              <a:buChar char="§"/>
            </a:pPr>
            <a:r>
              <a:rPr lang="en-GB" dirty="0"/>
              <a:t>A 2010 Cochrane review supported treatment of specific dimensions</a:t>
            </a:r>
          </a:p>
          <a:p>
            <a:pPr marL="285750" indent="-285750">
              <a:buFont typeface="Wingdings" panose="05000000000000000000" pitchFamily="2" charset="2"/>
              <a:buChar char="§"/>
            </a:pPr>
            <a:r>
              <a:rPr lang="en-GB" dirty="0"/>
              <a:t>There is no evidence for drug treatment of chronic emptiness, feelings of abandonment or identity disturbance </a:t>
            </a:r>
          </a:p>
          <a:p>
            <a:pPr marL="285750" indent="-285750">
              <a:buFont typeface="Wingdings" panose="05000000000000000000" pitchFamily="2" charset="2"/>
              <a:buChar char="§"/>
            </a:pPr>
            <a:r>
              <a:rPr lang="en-GB" dirty="0"/>
              <a:t>There is no evidence that </a:t>
            </a:r>
            <a:r>
              <a:rPr lang="en-GB" dirty="0" err="1"/>
              <a:t>SSRIs</a:t>
            </a:r>
            <a:r>
              <a:rPr lang="en-GB" dirty="0"/>
              <a:t> are beneficial in treatment of </a:t>
            </a:r>
            <a:r>
              <a:rPr lang="en-GB" dirty="0" err="1"/>
              <a:t>EUPD</a:t>
            </a:r>
            <a:endParaRPr lang="en-GB" dirty="0"/>
          </a:p>
        </p:txBody>
      </p:sp>
      <p:sp>
        <p:nvSpPr>
          <p:cNvPr id="35" name="Right Arrow 34"/>
          <p:cNvSpPr/>
          <p:nvPr/>
        </p:nvSpPr>
        <p:spPr>
          <a:xfrm rot="1073261">
            <a:off x="1568772" y="2537234"/>
            <a:ext cx="445770" cy="30099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nvGrpSpPr>
          <p:cNvPr id="31" name="Group 30"/>
          <p:cNvGrpSpPr/>
          <p:nvPr/>
        </p:nvGrpSpPr>
        <p:grpSpPr>
          <a:xfrm>
            <a:off x="407393" y="1891846"/>
            <a:ext cx="1254403" cy="1404368"/>
            <a:chOff x="407393" y="2154736"/>
            <a:chExt cx="1254403" cy="1404368"/>
          </a:xfrm>
        </p:grpSpPr>
        <p:sp>
          <p:nvSpPr>
            <p:cNvPr id="3" name="Oval 2"/>
            <p:cNvSpPr/>
            <p:nvPr/>
          </p:nvSpPr>
          <p:spPr>
            <a:xfrm>
              <a:off x="407393" y="2154736"/>
              <a:ext cx="1254403" cy="140436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6" name="Text Placeholder 3"/>
            <p:cNvSpPr txBox="1">
              <a:spLocks/>
            </p:cNvSpPr>
            <p:nvPr/>
          </p:nvSpPr>
          <p:spPr>
            <a:xfrm>
              <a:off x="407393" y="2272722"/>
              <a:ext cx="1254403" cy="10924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err="1">
                  <a:solidFill>
                    <a:schemeClr val="bg1"/>
                  </a:solidFill>
                  <a:latin typeface="Arial Narrow" panose="020B0606020202030204" pitchFamily="34" charset="0"/>
                </a:rPr>
                <a:t>Topiramate</a:t>
              </a:r>
              <a:endParaRPr lang="en-US" sz="1200" dirty="0">
                <a:solidFill>
                  <a:schemeClr val="bg1"/>
                </a:solidFill>
                <a:latin typeface="Arial Narrow" panose="020B0606020202030204" pitchFamily="34" charset="0"/>
              </a:endParaRPr>
            </a:p>
            <a:p>
              <a:pPr marL="0" indent="0" algn="ctr">
                <a:buNone/>
              </a:pPr>
              <a:r>
                <a:rPr lang="en-US" sz="1200" dirty="0">
                  <a:solidFill>
                    <a:schemeClr val="bg1"/>
                  </a:solidFill>
                  <a:latin typeface="Arial Narrow" panose="020B0606020202030204" pitchFamily="34" charset="0"/>
                </a:rPr>
                <a:t>Sodium valproate</a:t>
              </a:r>
            </a:p>
            <a:p>
              <a:pPr marL="0" indent="0" algn="ctr">
                <a:buNone/>
              </a:pPr>
              <a:r>
                <a:rPr lang="en-US" sz="1200" dirty="0">
                  <a:solidFill>
                    <a:schemeClr val="bg1"/>
                  </a:solidFill>
                  <a:latin typeface="Arial Narrow" panose="020B0606020202030204" pitchFamily="34" charset="0"/>
                </a:rPr>
                <a:t>Lamotrigine</a:t>
              </a:r>
            </a:p>
            <a:p>
              <a:pPr marL="0" indent="0" algn="ctr">
                <a:buNone/>
              </a:pPr>
              <a:r>
                <a:rPr lang="en-US" sz="1200" dirty="0">
                  <a:solidFill>
                    <a:schemeClr val="bg1"/>
                  </a:solidFill>
                  <a:latin typeface="Arial Narrow" panose="020B0606020202030204" pitchFamily="34" charset="0"/>
                </a:rPr>
                <a:t>Olanzapine</a:t>
              </a:r>
            </a:p>
            <a:p>
              <a:pPr marL="0" indent="0" algn="ctr">
                <a:buNone/>
              </a:pPr>
              <a:r>
                <a:rPr lang="en-US" sz="1200" dirty="0">
                  <a:solidFill>
                    <a:schemeClr val="bg1"/>
                  </a:solidFill>
                  <a:latin typeface="Arial Narrow" panose="020B0606020202030204" pitchFamily="34" charset="0"/>
                </a:rPr>
                <a:t>Aripiprazole</a:t>
              </a:r>
            </a:p>
            <a:p>
              <a:pPr marL="0" indent="0">
                <a:buNone/>
              </a:pPr>
              <a:endParaRPr lang="en-GB" sz="1200" b="1" dirty="0">
                <a:solidFill>
                  <a:schemeClr val="bg1"/>
                </a:solidFill>
                <a:latin typeface="Arial Narrow" panose="020B0606020202030204" pitchFamily="34" charset="0"/>
              </a:endParaRPr>
            </a:p>
          </p:txBody>
        </p:sp>
      </p:grpSp>
      <p:sp>
        <p:nvSpPr>
          <p:cNvPr id="36" name="Right Arrow 35"/>
          <p:cNvSpPr/>
          <p:nvPr/>
        </p:nvSpPr>
        <p:spPr>
          <a:xfrm rot="18190513">
            <a:off x="1575830" y="3851162"/>
            <a:ext cx="445770" cy="30099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nvGrpSpPr>
          <p:cNvPr id="32" name="Group 31"/>
          <p:cNvGrpSpPr/>
          <p:nvPr/>
        </p:nvGrpSpPr>
        <p:grpSpPr>
          <a:xfrm>
            <a:off x="906119" y="4103357"/>
            <a:ext cx="1254403" cy="633410"/>
            <a:chOff x="7421846" y="4228179"/>
            <a:chExt cx="1254403" cy="633410"/>
          </a:xfrm>
        </p:grpSpPr>
        <p:sp>
          <p:nvSpPr>
            <p:cNvPr id="33" name="Oval 32"/>
            <p:cNvSpPr/>
            <p:nvPr/>
          </p:nvSpPr>
          <p:spPr>
            <a:xfrm>
              <a:off x="7421846" y="4228179"/>
              <a:ext cx="1254403" cy="63341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34" name="Text Placeholder 3"/>
            <p:cNvSpPr txBox="1">
              <a:spLocks/>
            </p:cNvSpPr>
            <p:nvPr/>
          </p:nvSpPr>
          <p:spPr>
            <a:xfrm>
              <a:off x="7421846" y="4276247"/>
              <a:ext cx="1254403" cy="45252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solidFill>
                    <a:schemeClr val="bg1"/>
                  </a:solidFill>
                  <a:latin typeface="Arial Narrow" panose="020B0606020202030204" pitchFamily="34" charset="0"/>
                </a:rPr>
                <a:t>Olanzapine</a:t>
              </a:r>
            </a:p>
            <a:p>
              <a:pPr marL="0" indent="0" algn="ctr">
                <a:buNone/>
              </a:pPr>
              <a:r>
                <a:rPr lang="en-US" sz="1200" dirty="0">
                  <a:solidFill>
                    <a:schemeClr val="bg1"/>
                  </a:solidFill>
                  <a:latin typeface="Arial Narrow" panose="020B0606020202030204" pitchFamily="34" charset="0"/>
                </a:rPr>
                <a:t>Aripiprazole</a:t>
              </a:r>
            </a:p>
            <a:p>
              <a:pPr marL="0" indent="0">
                <a:buNone/>
              </a:pPr>
              <a:endParaRPr lang="en-GB" sz="1200" b="1" dirty="0">
                <a:solidFill>
                  <a:schemeClr val="bg1"/>
                </a:solidFill>
                <a:latin typeface="Arial Narrow" panose="020B0606020202030204" pitchFamily="34" charset="0"/>
              </a:endParaRPr>
            </a:p>
          </p:txBody>
        </p:sp>
      </p:grpSp>
      <p:sp>
        <p:nvSpPr>
          <p:cNvPr id="37" name="Right Arrow 36"/>
          <p:cNvSpPr/>
          <p:nvPr/>
        </p:nvSpPr>
        <p:spPr>
          <a:xfrm rot="13700791">
            <a:off x="7260473" y="3751689"/>
            <a:ext cx="445770" cy="30099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nvGrpSpPr>
          <p:cNvPr id="30" name="Group 29"/>
          <p:cNvGrpSpPr/>
          <p:nvPr/>
        </p:nvGrpSpPr>
        <p:grpSpPr>
          <a:xfrm>
            <a:off x="7257066" y="3975100"/>
            <a:ext cx="1254403" cy="633410"/>
            <a:chOff x="7421846" y="4228179"/>
            <a:chExt cx="1254403" cy="633410"/>
          </a:xfrm>
        </p:grpSpPr>
        <p:sp>
          <p:nvSpPr>
            <p:cNvPr id="28" name="Oval 27"/>
            <p:cNvSpPr/>
            <p:nvPr/>
          </p:nvSpPr>
          <p:spPr>
            <a:xfrm>
              <a:off x="7421846" y="4228179"/>
              <a:ext cx="1254403" cy="63341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9" name="Text Placeholder 3"/>
            <p:cNvSpPr txBox="1">
              <a:spLocks/>
            </p:cNvSpPr>
            <p:nvPr/>
          </p:nvSpPr>
          <p:spPr>
            <a:xfrm>
              <a:off x="7421846" y="4276247"/>
              <a:ext cx="1254403" cy="45252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err="1">
                  <a:solidFill>
                    <a:schemeClr val="bg1"/>
                  </a:solidFill>
                  <a:latin typeface="Arial Narrow" panose="020B0606020202030204" pitchFamily="34" charset="0"/>
                </a:rPr>
                <a:t>Topiramate</a:t>
              </a:r>
              <a:endParaRPr lang="en-US" sz="1200" dirty="0">
                <a:solidFill>
                  <a:schemeClr val="bg1"/>
                </a:solidFill>
                <a:latin typeface="Arial Narrow" panose="020B0606020202030204" pitchFamily="34" charset="0"/>
              </a:endParaRPr>
            </a:p>
            <a:p>
              <a:pPr marL="0" indent="0" algn="ctr">
                <a:buNone/>
              </a:pPr>
              <a:r>
                <a:rPr lang="en-US" sz="1200" dirty="0">
                  <a:solidFill>
                    <a:schemeClr val="bg1"/>
                  </a:solidFill>
                  <a:latin typeface="Arial Narrow" panose="020B0606020202030204" pitchFamily="34" charset="0"/>
                </a:rPr>
                <a:t>Lamotrigine</a:t>
              </a:r>
            </a:p>
            <a:p>
              <a:pPr marL="0" indent="0">
                <a:buNone/>
              </a:pPr>
              <a:endParaRPr lang="en-GB" sz="1200" b="1" dirty="0">
                <a:solidFill>
                  <a:schemeClr val="bg1"/>
                </a:solidFill>
                <a:latin typeface="Arial Narrow" panose="020B0606020202030204" pitchFamily="34" charset="0"/>
              </a:endParaRPr>
            </a:p>
          </p:txBody>
        </p:sp>
      </p:grpSp>
    </p:spTree>
    <p:extLst>
      <p:ext uri="{BB962C8B-B14F-4D97-AF65-F5344CB8AC3E}">
        <p14:creationId xmlns:p14="http://schemas.microsoft.com/office/powerpoint/2010/main" val="414192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5" grpId="0" animBg="1"/>
      <p:bldP spid="36" grpId="0" animBg="1"/>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2606"/>
            <a:ext cx="7772400" cy="679449"/>
          </a:xfrm>
        </p:spPr>
        <p:txBody>
          <a:bodyPr/>
          <a:lstStyle/>
          <a:p>
            <a:r>
              <a:rPr lang="en-GB" sz="2400" dirty="0"/>
              <a:t>Structured Clinical Management</a:t>
            </a:r>
          </a:p>
        </p:txBody>
      </p:sp>
      <p:sp>
        <p:nvSpPr>
          <p:cNvPr id="7" name="TextBox 6"/>
          <p:cNvSpPr txBox="1"/>
          <p:nvPr/>
        </p:nvSpPr>
        <p:spPr>
          <a:xfrm>
            <a:off x="342900" y="1167765"/>
            <a:ext cx="8321040" cy="1200329"/>
          </a:xfrm>
          <a:prstGeom prst="rect">
            <a:avLst/>
          </a:prstGeom>
          <a:noFill/>
        </p:spPr>
        <p:txBody>
          <a:bodyPr wrap="square" rtlCol="0">
            <a:spAutoFit/>
          </a:bodyPr>
          <a:lstStyle/>
          <a:p>
            <a:pPr marL="285750" indent="-285750">
              <a:buFont typeface="Wingdings" panose="05000000000000000000" pitchFamily="2" charset="2"/>
              <a:buChar char="§"/>
            </a:pPr>
            <a:r>
              <a:rPr lang="en-GB" dirty="0"/>
              <a:t>Originally devised as a control for psychotherapy interventions for </a:t>
            </a:r>
            <a:r>
              <a:rPr lang="en-GB" dirty="0" err="1"/>
              <a:t>PD</a:t>
            </a:r>
            <a:r>
              <a:rPr lang="en-GB" dirty="0"/>
              <a:t> studies</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Essentially, the core elements of ‘good psychiatric care’ have positive impact in patients with </a:t>
            </a:r>
            <a:r>
              <a:rPr lang="en-GB" dirty="0" err="1"/>
              <a:t>EUPD</a:t>
            </a:r>
            <a:endParaRPr lang="en-GB" dirty="0"/>
          </a:p>
        </p:txBody>
      </p:sp>
      <p:sp>
        <p:nvSpPr>
          <p:cNvPr id="4" name="TextBox 3"/>
          <p:cNvSpPr txBox="1"/>
          <p:nvPr/>
        </p:nvSpPr>
        <p:spPr>
          <a:xfrm>
            <a:off x="160020" y="6304895"/>
            <a:ext cx="7680960" cy="200055"/>
          </a:xfrm>
          <a:prstGeom prst="rect">
            <a:avLst/>
          </a:prstGeom>
          <a:noFill/>
        </p:spPr>
        <p:txBody>
          <a:bodyPr wrap="square" rtlCol="0">
            <a:spAutoFit/>
          </a:bodyPr>
          <a:lstStyle/>
          <a:p>
            <a:r>
              <a:rPr lang="en-US" sz="700" i="1" dirty="0"/>
              <a:t>Bateman, </a:t>
            </a:r>
            <a:r>
              <a:rPr lang="en-US" sz="700" i="1" dirty="0" err="1"/>
              <a:t>A.W</a:t>
            </a:r>
            <a:r>
              <a:rPr lang="en-US" sz="700" i="1" dirty="0"/>
              <a:t>., </a:t>
            </a:r>
            <a:r>
              <a:rPr lang="en-US" sz="700" i="1" dirty="0" err="1"/>
              <a:t>Krawitz</a:t>
            </a:r>
            <a:r>
              <a:rPr lang="en-US" sz="700" i="1" dirty="0"/>
              <a:t>, R. (2013) Borderline Personality Disorder: An evidence-based guide for generalist mental health professionals. Oxford University Press</a:t>
            </a:r>
            <a:endParaRPr lang="en-GB" sz="700" dirty="0"/>
          </a:p>
        </p:txBody>
      </p:sp>
      <p:grpSp>
        <p:nvGrpSpPr>
          <p:cNvPr id="5" name="Group 4"/>
          <p:cNvGrpSpPr/>
          <p:nvPr/>
        </p:nvGrpSpPr>
        <p:grpSpPr>
          <a:xfrm>
            <a:off x="3195577" y="2556052"/>
            <a:ext cx="2696008" cy="457201"/>
            <a:chOff x="2052773" y="2251710"/>
            <a:chExt cx="4581253" cy="457201"/>
          </a:xfrm>
        </p:grpSpPr>
        <p:sp>
          <p:nvSpPr>
            <p:cNvPr id="6" name="Round Diagonal Corner Rectangle 5"/>
            <p:cNvSpPr/>
            <p:nvPr/>
          </p:nvSpPr>
          <p:spPr>
            <a:xfrm>
              <a:off x="2052773" y="2251710"/>
              <a:ext cx="4581253" cy="457201"/>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8" name="Text Placeholder 3"/>
            <p:cNvSpPr txBox="1">
              <a:spLocks/>
            </p:cNvSpPr>
            <p:nvPr/>
          </p:nvSpPr>
          <p:spPr>
            <a:xfrm>
              <a:off x="2052773" y="2316319"/>
              <a:ext cx="4496617" cy="3925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Introductory phase</a:t>
              </a:r>
            </a:p>
            <a:p>
              <a:pPr marL="0" indent="0">
                <a:buNone/>
              </a:pPr>
              <a:endParaRPr lang="en-GB" sz="1600" b="1" dirty="0">
                <a:latin typeface="Arial Narrow" panose="020B0606020202030204" pitchFamily="34" charset="0"/>
              </a:endParaRPr>
            </a:p>
          </p:txBody>
        </p:sp>
      </p:grpSp>
      <p:grpSp>
        <p:nvGrpSpPr>
          <p:cNvPr id="9" name="Group 8"/>
          <p:cNvGrpSpPr/>
          <p:nvPr/>
        </p:nvGrpSpPr>
        <p:grpSpPr>
          <a:xfrm>
            <a:off x="3195577" y="3657142"/>
            <a:ext cx="2696008" cy="457201"/>
            <a:chOff x="2052773" y="2251710"/>
            <a:chExt cx="4581253" cy="457201"/>
          </a:xfrm>
        </p:grpSpPr>
        <p:sp>
          <p:nvSpPr>
            <p:cNvPr id="10" name="Round Diagonal Corner Rectangle 9"/>
            <p:cNvSpPr/>
            <p:nvPr/>
          </p:nvSpPr>
          <p:spPr>
            <a:xfrm>
              <a:off x="2052773" y="2251710"/>
              <a:ext cx="4581253" cy="457201"/>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1" name="Text Placeholder 3"/>
            <p:cNvSpPr txBox="1">
              <a:spLocks/>
            </p:cNvSpPr>
            <p:nvPr/>
          </p:nvSpPr>
          <p:spPr>
            <a:xfrm>
              <a:off x="2052773" y="2316319"/>
              <a:ext cx="4496617" cy="3925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Intervention phase</a:t>
              </a:r>
            </a:p>
            <a:p>
              <a:pPr marL="0" indent="0">
                <a:buNone/>
              </a:pPr>
              <a:endParaRPr lang="en-GB" sz="1600" b="1" dirty="0">
                <a:latin typeface="Arial Narrow" panose="020B0606020202030204" pitchFamily="34" charset="0"/>
              </a:endParaRPr>
            </a:p>
          </p:txBody>
        </p:sp>
      </p:grpSp>
      <p:grpSp>
        <p:nvGrpSpPr>
          <p:cNvPr id="12" name="Group 11"/>
          <p:cNvGrpSpPr/>
          <p:nvPr/>
        </p:nvGrpSpPr>
        <p:grpSpPr>
          <a:xfrm>
            <a:off x="3195577" y="5066842"/>
            <a:ext cx="2696008" cy="457201"/>
            <a:chOff x="2052773" y="2251710"/>
            <a:chExt cx="4581253" cy="457201"/>
          </a:xfrm>
        </p:grpSpPr>
        <p:sp>
          <p:nvSpPr>
            <p:cNvPr id="13" name="Round Diagonal Corner Rectangle 12"/>
            <p:cNvSpPr/>
            <p:nvPr/>
          </p:nvSpPr>
          <p:spPr>
            <a:xfrm>
              <a:off x="2052773" y="2251710"/>
              <a:ext cx="4581253" cy="457201"/>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4" name="Text Placeholder 3"/>
            <p:cNvSpPr txBox="1">
              <a:spLocks/>
            </p:cNvSpPr>
            <p:nvPr/>
          </p:nvSpPr>
          <p:spPr>
            <a:xfrm>
              <a:off x="2052773" y="2316319"/>
              <a:ext cx="4496617" cy="3925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Ending phase</a:t>
              </a:r>
            </a:p>
            <a:p>
              <a:pPr marL="0" indent="0">
                <a:buNone/>
              </a:pPr>
              <a:endParaRPr lang="en-GB" sz="1600" b="1" dirty="0">
                <a:latin typeface="Arial Narrow" panose="020B0606020202030204" pitchFamily="34" charset="0"/>
              </a:endParaRPr>
            </a:p>
          </p:txBody>
        </p:sp>
      </p:grpSp>
      <p:grpSp>
        <p:nvGrpSpPr>
          <p:cNvPr id="15" name="Group 14"/>
          <p:cNvGrpSpPr/>
          <p:nvPr/>
        </p:nvGrpSpPr>
        <p:grpSpPr>
          <a:xfrm>
            <a:off x="1370587" y="3118028"/>
            <a:ext cx="2024123" cy="274580"/>
            <a:chOff x="2052773" y="2251710"/>
            <a:chExt cx="4581253" cy="457201"/>
          </a:xfrm>
        </p:grpSpPr>
        <p:sp>
          <p:nvSpPr>
            <p:cNvPr id="16" name="Round Diagonal Corner Rectangle 15"/>
            <p:cNvSpPr/>
            <p:nvPr/>
          </p:nvSpPr>
          <p:spPr>
            <a:xfrm>
              <a:off x="2052773" y="2251710"/>
              <a:ext cx="4581253" cy="457201"/>
            </a:xfrm>
            <a:prstGeom prst="round2DiagRect">
              <a:avLst>
                <a:gd name="adj1" fmla="val 23073"/>
                <a:gd name="adj2" fmla="val 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7" name="Text Placeholder 3"/>
            <p:cNvSpPr txBox="1">
              <a:spLocks/>
            </p:cNvSpPr>
            <p:nvPr/>
          </p:nvSpPr>
          <p:spPr>
            <a:xfrm>
              <a:off x="2052773" y="2251710"/>
              <a:ext cx="4496616" cy="45720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schemeClr val="bg1"/>
                  </a:solidFill>
                  <a:latin typeface="Arial Narrow" panose="020B0606020202030204" pitchFamily="34" charset="0"/>
                </a:rPr>
                <a:t>Develop crisis plan</a:t>
              </a:r>
            </a:p>
            <a:p>
              <a:pPr marL="0" indent="0">
                <a:buNone/>
              </a:pPr>
              <a:endParaRPr lang="en-GB" sz="1400" b="1" dirty="0">
                <a:solidFill>
                  <a:schemeClr val="bg1"/>
                </a:solidFill>
                <a:latin typeface="Arial Narrow" panose="020B0606020202030204" pitchFamily="34" charset="0"/>
              </a:endParaRPr>
            </a:p>
          </p:txBody>
        </p:sp>
      </p:grpSp>
      <p:grpSp>
        <p:nvGrpSpPr>
          <p:cNvPr id="18" name="Group 17"/>
          <p:cNvGrpSpPr/>
          <p:nvPr/>
        </p:nvGrpSpPr>
        <p:grpSpPr>
          <a:xfrm>
            <a:off x="3547109" y="3118027"/>
            <a:ext cx="2024124" cy="274580"/>
            <a:chOff x="2052771" y="2251710"/>
            <a:chExt cx="4581255" cy="457201"/>
          </a:xfrm>
        </p:grpSpPr>
        <p:sp>
          <p:nvSpPr>
            <p:cNvPr id="19" name="Round Diagonal Corner Rectangle 18"/>
            <p:cNvSpPr/>
            <p:nvPr/>
          </p:nvSpPr>
          <p:spPr>
            <a:xfrm>
              <a:off x="2052773" y="2251710"/>
              <a:ext cx="4581253" cy="457201"/>
            </a:xfrm>
            <a:prstGeom prst="round2DiagRect">
              <a:avLst>
                <a:gd name="adj1" fmla="val 23073"/>
                <a:gd name="adj2" fmla="val 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0" name="Text Placeholder 3"/>
            <p:cNvSpPr txBox="1">
              <a:spLocks/>
            </p:cNvSpPr>
            <p:nvPr/>
          </p:nvSpPr>
          <p:spPr>
            <a:xfrm>
              <a:off x="2052771" y="2251710"/>
              <a:ext cx="4581253" cy="45720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schemeClr val="bg1"/>
                  </a:solidFill>
                  <a:latin typeface="Arial Narrow" panose="020B0606020202030204" pitchFamily="34" charset="0"/>
                </a:rPr>
                <a:t>Define short/long-term goals</a:t>
              </a:r>
            </a:p>
            <a:p>
              <a:pPr marL="0" indent="0">
                <a:buNone/>
              </a:pPr>
              <a:endParaRPr lang="en-GB" sz="1400" b="1" dirty="0">
                <a:solidFill>
                  <a:schemeClr val="bg1"/>
                </a:solidFill>
                <a:latin typeface="Arial Narrow" panose="020B0606020202030204" pitchFamily="34" charset="0"/>
              </a:endParaRPr>
            </a:p>
          </p:txBody>
        </p:sp>
      </p:grpSp>
      <p:grpSp>
        <p:nvGrpSpPr>
          <p:cNvPr id="21" name="Group 20"/>
          <p:cNvGrpSpPr/>
          <p:nvPr/>
        </p:nvGrpSpPr>
        <p:grpSpPr>
          <a:xfrm>
            <a:off x="5706367" y="3113005"/>
            <a:ext cx="2024123" cy="274580"/>
            <a:chOff x="2052773" y="2251710"/>
            <a:chExt cx="4581253" cy="457201"/>
          </a:xfrm>
        </p:grpSpPr>
        <p:sp>
          <p:nvSpPr>
            <p:cNvPr id="22" name="Round Diagonal Corner Rectangle 21"/>
            <p:cNvSpPr/>
            <p:nvPr/>
          </p:nvSpPr>
          <p:spPr>
            <a:xfrm>
              <a:off x="2052773" y="2251710"/>
              <a:ext cx="4581253" cy="457201"/>
            </a:xfrm>
            <a:prstGeom prst="round2DiagRect">
              <a:avLst>
                <a:gd name="adj1" fmla="val 23073"/>
                <a:gd name="adj2" fmla="val 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3" name="Text Placeholder 3"/>
            <p:cNvSpPr txBox="1">
              <a:spLocks/>
            </p:cNvSpPr>
            <p:nvPr/>
          </p:nvSpPr>
          <p:spPr>
            <a:xfrm>
              <a:off x="2052773" y="2251710"/>
              <a:ext cx="4496616" cy="45720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schemeClr val="bg1"/>
                  </a:solidFill>
                  <a:latin typeface="Arial Narrow" panose="020B0606020202030204" pitchFamily="34" charset="0"/>
                </a:rPr>
                <a:t>Understand diagnosis</a:t>
              </a:r>
            </a:p>
            <a:p>
              <a:pPr marL="0" indent="0">
                <a:buNone/>
              </a:pPr>
              <a:endParaRPr lang="en-GB" sz="1400" b="1" dirty="0">
                <a:solidFill>
                  <a:schemeClr val="bg1"/>
                </a:solidFill>
                <a:latin typeface="Arial Narrow" panose="020B0606020202030204" pitchFamily="34" charset="0"/>
              </a:endParaRPr>
            </a:p>
          </p:txBody>
        </p:sp>
      </p:grpSp>
      <p:grpSp>
        <p:nvGrpSpPr>
          <p:cNvPr id="24" name="Group 23"/>
          <p:cNvGrpSpPr/>
          <p:nvPr/>
        </p:nvGrpSpPr>
        <p:grpSpPr>
          <a:xfrm>
            <a:off x="1370587" y="4256122"/>
            <a:ext cx="2024123" cy="274580"/>
            <a:chOff x="2052773" y="2251710"/>
            <a:chExt cx="4581253" cy="457201"/>
          </a:xfrm>
        </p:grpSpPr>
        <p:sp>
          <p:nvSpPr>
            <p:cNvPr id="25" name="Round Diagonal Corner Rectangle 24"/>
            <p:cNvSpPr/>
            <p:nvPr/>
          </p:nvSpPr>
          <p:spPr>
            <a:xfrm>
              <a:off x="2052773" y="2251710"/>
              <a:ext cx="4581253" cy="457201"/>
            </a:xfrm>
            <a:prstGeom prst="round2DiagRect">
              <a:avLst>
                <a:gd name="adj1" fmla="val 23073"/>
                <a:gd name="adj2" fmla="val 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6" name="Text Placeholder 3"/>
            <p:cNvSpPr txBox="1">
              <a:spLocks/>
            </p:cNvSpPr>
            <p:nvPr/>
          </p:nvSpPr>
          <p:spPr>
            <a:xfrm>
              <a:off x="2052773" y="2251710"/>
              <a:ext cx="4496616" cy="45720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schemeClr val="bg1"/>
                  </a:solidFill>
                  <a:latin typeface="Arial Narrow" panose="020B0606020202030204" pitchFamily="34" charset="0"/>
                </a:rPr>
                <a:t>Problem-solving skills</a:t>
              </a:r>
            </a:p>
            <a:p>
              <a:pPr marL="0" indent="0">
                <a:buNone/>
              </a:pPr>
              <a:endParaRPr lang="en-GB" sz="1400" b="1" dirty="0">
                <a:solidFill>
                  <a:schemeClr val="bg1"/>
                </a:solidFill>
                <a:latin typeface="Arial Narrow" panose="020B0606020202030204" pitchFamily="34" charset="0"/>
              </a:endParaRPr>
            </a:p>
          </p:txBody>
        </p:sp>
      </p:grpSp>
      <p:grpSp>
        <p:nvGrpSpPr>
          <p:cNvPr id="27" name="Group 26"/>
          <p:cNvGrpSpPr/>
          <p:nvPr/>
        </p:nvGrpSpPr>
        <p:grpSpPr>
          <a:xfrm>
            <a:off x="3547109" y="4256121"/>
            <a:ext cx="2024124" cy="274580"/>
            <a:chOff x="2052771" y="2251710"/>
            <a:chExt cx="4581255" cy="457201"/>
          </a:xfrm>
        </p:grpSpPr>
        <p:sp>
          <p:nvSpPr>
            <p:cNvPr id="28" name="Round Diagonal Corner Rectangle 27"/>
            <p:cNvSpPr/>
            <p:nvPr/>
          </p:nvSpPr>
          <p:spPr>
            <a:xfrm>
              <a:off x="2052773" y="2251710"/>
              <a:ext cx="4581253" cy="457201"/>
            </a:xfrm>
            <a:prstGeom prst="round2DiagRect">
              <a:avLst>
                <a:gd name="adj1" fmla="val 23073"/>
                <a:gd name="adj2" fmla="val 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9" name="Text Placeholder 3"/>
            <p:cNvSpPr txBox="1">
              <a:spLocks/>
            </p:cNvSpPr>
            <p:nvPr/>
          </p:nvSpPr>
          <p:spPr>
            <a:xfrm>
              <a:off x="2052771" y="2251710"/>
              <a:ext cx="4581253" cy="45720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schemeClr val="bg1"/>
                  </a:solidFill>
                  <a:latin typeface="Arial Narrow" panose="020B0606020202030204" pitchFamily="34" charset="0"/>
                </a:rPr>
                <a:t>Manage relationships</a:t>
              </a:r>
            </a:p>
            <a:p>
              <a:pPr marL="0" indent="0">
                <a:buNone/>
              </a:pPr>
              <a:endParaRPr lang="en-GB" sz="1400" b="1" dirty="0">
                <a:solidFill>
                  <a:schemeClr val="bg1"/>
                </a:solidFill>
                <a:latin typeface="Arial Narrow" panose="020B0606020202030204" pitchFamily="34" charset="0"/>
              </a:endParaRPr>
            </a:p>
          </p:txBody>
        </p:sp>
      </p:grpSp>
      <p:grpSp>
        <p:nvGrpSpPr>
          <p:cNvPr id="30" name="Group 29"/>
          <p:cNvGrpSpPr/>
          <p:nvPr/>
        </p:nvGrpSpPr>
        <p:grpSpPr>
          <a:xfrm>
            <a:off x="5668972" y="4251099"/>
            <a:ext cx="2061518" cy="274580"/>
            <a:chOff x="1968136" y="2251710"/>
            <a:chExt cx="4665890" cy="457201"/>
          </a:xfrm>
        </p:grpSpPr>
        <p:sp>
          <p:nvSpPr>
            <p:cNvPr id="31" name="Round Diagonal Corner Rectangle 30"/>
            <p:cNvSpPr/>
            <p:nvPr/>
          </p:nvSpPr>
          <p:spPr>
            <a:xfrm>
              <a:off x="2052773" y="2251710"/>
              <a:ext cx="4581253" cy="457201"/>
            </a:xfrm>
            <a:prstGeom prst="round2DiagRect">
              <a:avLst>
                <a:gd name="adj1" fmla="val 23073"/>
                <a:gd name="adj2" fmla="val 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32" name="Text Placeholder 3"/>
            <p:cNvSpPr txBox="1">
              <a:spLocks/>
            </p:cNvSpPr>
            <p:nvPr/>
          </p:nvSpPr>
          <p:spPr>
            <a:xfrm>
              <a:off x="1968136" y="2251710"/>
              <a:ext cx="4665888" cy="45720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schemeClr val="bg1"/>
                  </a:solidFill>
                  <a:latin typeface="Arial Narrow" panose="020B0606020202030204" pitchFamily="34" charset="0"/>
                </a:rPr>
                <a:t>Manage emotions/impulsivity</a:t>
              </a:r>
            </a:p>
            <a:p>
              <a:pPr marL="0" indent="0">
                <a:buNone/>
              </a:pPr>
              <a:endParaRPr lang="en-GB" sz="1400" b="1" dirty="0">
                <a:solidFill>
                  <a:schemeClr val="bg1"/>
                </a:solidFill>
                <a:latin typeface="Arial Narrow" panose="020B0606020202030204" pitchFamily="34" charset="0"/>
              </a:endParaRPr>
            </a:p>
          </p:txBody>
        </p:sp>
      </p:grpSp>
      <p:sp>
        <p:nvSpPr>
          <p:cNvPr id="39" name="Right Arrow 38"/>
          <p:cNvSpPr/>
          <p:nvPr/>
        </p:nvSpPr>
        <p:spPr>
          <a:xfrm rot="1073261">
            <a:off x="1310435" y="3841757"/>
            <a:ext cx="445770" cy="30099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0" name="Right Arrow 39"/>
          <p:cNvSpPr/>
          <p:nvPr/>
        </p:nvSpPr>
        <p:spPr>
          <a:xfrm rot="20098760">
            <a:off x="1317717" y="3474960"/>
            <a:ext cx="445770" cy="30099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1" name="Right Arrow 40"/>
          <p:cNvSpPr/>
          <p:nvPr/>
        </p:nvSpPr>
        <p:spPr>
          <a:xfrm rot="11926919">
            <a:off x="7420403" y="3439110"/>
            <a:ext cx="445770" cy="30099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2" name="Right Arrow 41"/>
          <p:cNvSpPr/>
          <p:nvPr/>
        </p:nvSpPr>
        <p:spPr>
          <a:xfrm rot="9244659">
            <a:off x="7377373" y="3862866"/>
            <a:ext cx="445770" cy="30099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nvGrpSpPr>
          <p:cNvPr id="36" name="Group 35"/>
          <p:cNvGrpSpPr/>
          <p:nvPr/>
        </p:nvGrpSpPr>
        <p:grpSpPr>
          <a:xfrm>
            <a:off x="7693095" y="3487337"/>
            <a:ext cx="1254403" cy="633410"/>
            <a:chOff x="7421846" y="4228179"/>
            <a:chExt cx="1254403" cy="633410"/>
          </a:xfrm>
        </p:grpSpPr>
        <p:sp>
          <p:nvSpPr>
            <p:cNvPr id="37" name="Oval 36"/>
            <p:cNvSpPr/>
            <p:nvPr/>
          </p:nvSpPr>
          <p:spPr>
            <a:xfrm>
              <a:off x="7421846" y="4228179"/>
              <a:ext cx="1254403" cy="63341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38" name="Text Placeholder 3"/>
            <p:cNvSpPr txBox="1">
              <a:spLocks/>
            </p:cNvSpPr>
            <p:nvPr/>
          </p:nvSpPr>
          <p:spPr>
            <a:xfrm>
              <a:off x="7421846" y="4276247"/>
              <a:ext cx="1254403" cy="45252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1:1</a:t>
              </a:r>
            </a:p>
            <a:p>
              <a:pPr marL="0" indent="0" algn="ctr">
                <a:buNone/>
              </a:pPr>
              <a:r>
                <a:rPr lang="en-US" sz="1200" dirty="0">
                  <a:latin typeface="Arial Narrow" panose="020B0606020202030204" pitchFamily="34" charset="0"/>
                </a:rPr>
                <a:t>Sessions</a:t>
              </a:r>
            </a:p>
          </p:txBody>
        </p:sp>
      </p:grpSp>
      <p:grpSp>
        <p:nvGrpSpPr>
          <p:cNvPr id="33" name="Group 32"/>
          <p:cNvGrpSpPr/>
          <p:nvPr/>
        </p:nvGrpSpPr>
        <p:grpSpPr>
          <a:xfrm>
            <a:off x="160020" y="3471838"/>
            <a:ext cx="1254403" cy="633410"/>
            <a:chOff x="7421846" y="4228179"/>
            <a:chExt cx="1254403" cy="633410"/>
          </a:xfrm>
        </p:grpSpPr>
        <p:sp>
          <p:nvSpPr>
            <p:cNvPr id="34" name="Oval 33"/>
            <p:cNvSpPr/>
            <p:nvPr/>
          </p:nvSpPr>
          <p:spPr>
            <a:xfrm>
              <a:off x="7421846" y="4228179"/>
              <a:ext cx="1254403" cy="63341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35" name="Text Placeholder 3"/>
            <p:cNvSpPr txBox="1">
              <a:spLocks/>
            </p:cNvSpPr>
            <p:nvPr/>
          </p:nvSpPr>
          <p:spPr>
            <a:xfrm>
              <a:off x="7421846" y="4276247"/>
              <a:ext cx="1254403" cy="45252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latin typeface="Arial Narrow" panose="020B0606020202030204" pitchFamily="34" charset="0"/>
                </a:rPr>
                <a:t>Group</a:t>
              </a:r>
            </a:p>
            <a:p>
              <a:pPr marL="0" indent="0" algn="ctr">
                <a:buNone/>
              </a:pPr>
              <a:r>
                <a:rPr lang="en-US" sz="1200" dirty="0">
                  <a:latin typeface="Arial Narrow" panose="020B0606020202030204" pitchFamily="34" charset="0"/>
                </a:rPr>
                <a:t>Sessions</a:t>
              </a:r>
            </a:p>
          </p:txBody>
        </p:sp>
      </p:grpSp>
      <p:grpSp>
        <p:nvGrpSpPr>
          <p:cNvPr id="43" name="Group 42"/>
          <p:cNvGrpSpPr/>
          <p:nvPr/>
        </p:nvGrpSpPr>
        <p:grpSpPr>
          <a:xfrm>
            <a:off x="2373322" y="4629968"/>
            <a:ext cx="2061518" cy="274580"/>
            <a:chOff x="1968136" y="2251710"/>
            <a:chExt cx="4665890" cy="457201"/>
          </a:xfrm>
        </p:grpSpPr>
        <p:sp>
          <p:nvSpPr>
            <p:cNvPr id="44" name="Round Diagonal Corner Rectangle 43"/>
            <p:cNvSpPr/>
            <p:nvPr/>
          </p:nvSpPr>
          <p:spPr>
            <a:xfrm>
              <a:off x="2052773" y="2251710"/>
              <a:ext cx="4581253" cy="457201"/>
            </a:xfrm>
            <a:prstGeom prst="round2DiagRect">
              <a:avLst>
                <a:gd name="adj1" fmla="val 23073"/>
                <a:gd name="adj2" fmla="val 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45" name="Text Placeholder 3"/>
            <p:cNvSpPr txBox="1">
              <a:spLocks/>
            </p:cNvSpPr>
            <p:nvPr/>
          </p:nvSpPr>
          <p:spPr>
            <a:xfrm>
              <a:off x="1968136" y="2251710"/>
              <a:ext cx="4665888" cy="45720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err="1">
                  <a:solidFill>
                    <a:schemeClr val="bg1"/>
                  </a:solidFill>
                  <a:latin typeface="Arial Narrow" panose="020B0606020202030204" pitchFamily="34" charset="0"/>
                </a:rPr>
                <a:t>Stabilise</a:t>
              </a:r>
              <a:r>
                <a:rPr lang="en-US" sz="1400" dirty="0">
                  <a:solidFill>
                    <a:schemeClr val="bg1"/>
                  </a:solidFill>
                  <a:latin typeface="Arial Narrow" panose="020B0606020202030204" pitchFamily="34" charset="0"/>
                </a:rPr>
                <a:t> substance misuse</a:t>
              </a:r>
            </a:p>
            <a:p>
              <a:pPr marL="0" indent="0">
                <a:buNone/>
              </a:pPr>
              <a:endParaRPr lang="en-GB" sz="1400" b="1" dirty="0">
                <a:solidFill>
                  <a:schemeClr val="bg1"/>
                </a:solidFill>
                <a:latin typeface="Arial Narrow" panose="020B0606020202030204" pitchFamily="34" charset="0"/>
              </a:endParaRPr>
            </a:p>
          </p:txBody>
        </p:sp>
      </p:grpSp>
      <p:grpSp>
        <p:nvGrpSpPr>
          <p:cNvPr id="46" name="Group 45"/>
          <p:cNvGrpSpPr/>
          <p:nvPr/>
        </p:nvGrpSpPr>
        <p:grpSpPr>
          <a:xfrm>
            <a:off x="4592492" y="4620615"/>
            <a:ext cx="2061518" cy="274580"/>
            <a:chOff x="1968136" y="2251710"/>
            <a:chExt cx="4665890" cy="457201"/>
          </a:xfrm>
        </p:grpSpPr>
        <p:sp>
          <p:nvSpPr>
            <p:cNvPr id="47" name="Round Diagonal Corner Rectangle 46"/>
            <p:cNvSpPr/>
            <p:nvPr/>
          </p:nvSpPr>
          <p:spPr>
            <a:xfrm>
              <a:off x="2052773" y="2251710"/>
              <a:ext cx="4581253" cy="457201"/>
            </a:xfrm>
            <a:prstGeom prst="round2DiagRect">
              <a:avLst>
                <a:gd name="adj1" fmla="val 23073"/>
                <a:gd name="adj2" fmla="val 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48" name="Text Placeholder 3"/>
            <p:cNvSpPr txBox="1">
              <a:spLocks/>
            </p:cNvSpPr>
            <p:nvPr/>
          </p:nvSpPr>
          <p:spPr>
            <a:xfrm>
              <a:off x="1968136" y="2251710"/>
              <a:ext cx="4665888" cy="45720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err="1">
                  <a:solidFill>
                    <a:schemeClr val="bg1"/>
                  </a:solidFill>
                  <a:latin typeface="Arial Narrow" panose="020B0606020202030204" pitchFamily="34" charset="0"/>
                </a:rPr>
                <a:t>Rationalise</a:t>
              </a:r>
              <a:r>
                <a:rPr lang="en-US" sz="1400" dirty="0">
                  <a:solidFill>
                    <a:schemeClr val="bg1"/>
                  </a:solidFill>
                  <a:latin typeface="Arial Narrow" panose="020B0606020202030204" pitchFamily="34" charset="0"/>
                </a:rPr>
                <a:t> medications</a:t>
              </a:r>
            </a:p>
            <a:p>
              <a:pPr marL="0" indent="0">
                <a:buNone/>
              </a:pPr>
              <a:endParaRPr lang="en-GB" sz="1400" b="1" dirty="0">
                <a:solidFill>
                  <a:schemeClr val="bg1"/>
                </a:solidFill>
                <a:latin typeface="Arial Narrow" panose="020B0606020202030204" pitchFamily="34" charset="0"/>
              </a:endParaRPr>
            </a:p>
          </p:txBody>
        </p:sp>
      </p:grpSp>
    </p:spTree>
    <p:extLst>
      <p:ext uri="{BB962C8B-B14F-4D97-AF65-F5344CB8AC3E}">
        <p14:creationId xmlns:p14="http://schemas.microsoft.com/office/powerpoint/2010/main" val="283108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2606"/>
            <a:ext cx="7772400" cy="679449"/>
          </a:xfrm>
        </p:spPr>
        <p:txBody>
          <a:bodyPr/>
          <a:lstStyle/>
          <a:p>
            <a:r>
              <a:rPr lang="en-GB" sz="2400" dirty="0"/>
              <a:t>Treatment of Dissocial </a:t>
            </a:r>
            <a:r>
              <a:rPr lang="en-GB" sz="2400" dirty="0" err="1"/>
              <a:t>PD</a:t>
            </a:r>
            <a:endParaRPr lang="en-GB" sz="2400" dirty="0"/>
          </a:p>
        </p:txBody>
      </p:sp>
      <p:sp>
        <p:nvSpPr>
          <p:cNvPr id="7" name="TextBox 6"/>
          <p:cNvSpPr txBox="1"/>
          <p:nvPr/>
        </p:nvSpPr>
        <p:spPr>
          <a:xfrm>
            <a:off x="342900" y="1167765"/>
            <a:ext cx="8321040" cy="1477328"/>
          </a:xfrm>
          <a:prstGeom prst="rect">
            <a:avLst/>
          </a:prstGeom>
          <a:noFill/>
        </p:spPr>
        <p:txBody>
          <a:bodyPr wrap="square" rtlCol="0">
            <a:spAutoFit/>
          </a:bodyPr>
          <a:lstStyle/>
          <a:p>
            <a:pPr marL="285750" indent="-285750">
              <a:buFont typeface="Wingdings" panose="05000000000000000000" pitchFamily="2" charset="2"/>
              <a:buChar char="§"/>
            </a:pPr>
            <a:r>
              <a:rPr lang="en-GB" dirty="0"/>
              <a:t>There is insufficient evidence for psychological interventions</a:t>
            </a:r>
          </a:p>
          <a:p>
            <a:pPr marL="285750" indent="-285750">
              <a:buFont typeface="Wingdings" panose="05000000000000000000" pitchFamily="2" charset="2"/>
              <a:buChar char="§"/>
            </a:pPr>
            <a:r>
              <a:rPr lang="en-GB" dirty="0" err="1"/>
              <a:t>MBT</a:t>
            </a:r>
            <a:r>
              <a:rPr lang="en-GB" dirty="0"/>
              <a:t>, </a:t>
            </a:r>
            <a:r>
              <a:rPr lang="en-GB" dirty="0" err="1"/>
              <a:t>DBT</a:t>
            </a:r>
            <a:r>
              <a:rPr lang="en-GB" dirty="0"/>
              <a:t> and Democratic Therapeutic Community can be offered</a:t>
            </a:r>
          </a:p>
          <a:p>
            <a:pPr marL="285750" indent="-285750">
              <a:buFont typeface="Wingdings" panose="05000000000000000000" pitchFamily="2" charset="2"/>
              <a:buChar char="§"/>
            </a:pPr>
            <a:r>
              <a:rPr lang="en-GB" dirty="0"/>
              <a:t>Major improvements only related to substance misuse outcomes</a:t>
            </a:r>
          </a:p>
          <a:p>
            <a:pPr marL="285750" indent="-285750">
              <a:buFont typeface="Wingdings" panose="05000000000000000000" pitchFamily="2" charset="2"/>
              <a:buChar char="§"/>
            </a:pPr>
            <a:r>
              <a:rPr lang="en-GB" dirty="0"/>
              <a:t>No studies have demonstrated improvements in antisocial behaviour</a:t>
            </a:r>
          </a:p>
          <a:p>
            <a:pPr marL="285750" indent="-285750">
              <a:buFont typeface="Wingdings" panose="05000000000000000000" pitchFamily="2" charset="2"/>
              <a:buChar char="§"/>
            </a:pPr>
            <a:r>
              <a:rPr lang="en-GB" dirty="0"/>
              <a:t>There is insufficient evidence of pharmacological interventions</a:t>
            </a:r>
          </a:p>
        </p:txBody>
      </p:sp>
      <p:sp>
        <p:nvSpPr>
          <p:cNvPr id="49" name="Title 1"/>
          <p:cNvSpPr txBox="1">
            <a:spLocks/>
          </p:cNvSpPr>
          <p:nvPr/>
        </p:nvSpPr>
        <p:spPr>
          <a:xfrm>
            <a:off x="457200" y="3331210"/>
            <a:ext cx="7772400" cy="679449"/>
          </a:xfrm>
          <a:prstGeom prst="rect">
            <a:avLst/>
          </a:prstGeom>
        </p:spPr>
        <p:txBody>
          <a:bodyPr/>
          <a:lstStyle>
            <a:lvl1pPr algn="l" defTabSz="457200" rtl="0" eaLnBrk="0" fontAlgn="base" hangingPunct="0">
              <a:spcBef>
                <a:spcPct val="0"/>
              </a:spcBef>
              <a:spcAft>
                <a:spcPct val="0"/>
              </a:spcAft>
              <a:defRPr sz="3600" b="1" kern="1200" baseline="0">
                <a:solidFill>
                  <a:srgbClr val="A00054"/>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r>
              <a:rPr lang="en-GB" sz="2400" dirty="0"/>
              <a:t>Democratic Therapeutic Community</a:t>
            </a:r>
          </a:p>
        </p:txBody>
      </p:sp>
      <p:sp>
        <p:nvSpPr>
          <p:cNvPr id="50" name="TextBox 49"/>
          <p:cNvSpPr txBox="1"/>
          <p:nvPr/>
        </p:nvSpPr>
        <p:spPr>
          <a:xfrm>
            <a:off x="342900" y="3777615"/>
            <a:ext cx="8321040" cy="1754326"/>
          </a:xfrm>
          <a:prstGeom prst="rect">
            <a:avLst/>
          </a:prstGeom>
          <a:noFill/>
        </p:spPr>
        <p:txBody>
          <a:bodyPr wrap="square" rtlCol="0">
            <a:spAutoFit/>
          </a:bodyPr>
          <a:lstStyle/>
          <a:p>
            <a:pPr marL="285750" indent="-285750">
              <a:buFont typeface="Wingdings" panose="05000000000000000000" pitchFamily="2" charset="2"/>
              <a:buChar char="§"/>
            </a:pPr>
            <a:r>
              <a:rPr lang="en-GB" dirty="0" err="1"/>
              <a:t>DBT</a:t>
            </a:r>
            <a:r>
              <a:rPr lang="en-GB" dirty="0"/>
              <a:t> has been offered to those with Dissocial </a:t>
            </a:r>
            <a:r>
              <a:rPr lang="en-GB" dirty="0" err="1"/>
              <a:t>PD</a:t>
            </a:r>
            <a:r>
              <a:rPr lang="en-GB" dirty="0"/>
              <a:t> and </a:t>
            </a:r>
            <a:r>
              <a:rPr lang="en-GB" dirty="0" err="1"/>
              <a:t>EUPD</a:t>
            </a:r>
            <a:endParaRPr lang="en-GB" dirty="0"/>
          </a:p>
          <a:p>
            <a:pPr marL="285750" indent="-285750">
              <a:buFont typeface="Wingdings" panose="05000000000000000000" pitchFamily="2" charset="2"/>
              <a:buChar char="§"/>
            </a:pPr>
            <a:r>
              <a:rPr lang="en-GB" dirty="0"/>
              <a:t>Integrates a range of psychological approaches</a:t>
            </a:r>
          </a:p>
          <a:p>
            <a:pPr marL="285750" indent="-285750">
              <a:buFont typeface="Wingdings" panose="05000000000000000000" pitchFamily="2" charset="2"/>
              <a:buChar char="§"/>
            </a:pPr>
            <a:r>
              <a:rPr lang="en-GB" dirty="0"/>
              <a:t>Enables members to re-experience and re-enact relationship difficulties</a:t>
            </a:r>
          </a:p>
          <a:p>
            <a:pPr marL="285750" indent="-285750">
              <a:buFont typeface="Wingdings" panose="05000000000000000000" pitchFamily="2" charset="2"/>
              <a:buChar char="§"/>
            </a:pPr>
            <a:r>
              <a:rPr lang="en-GB" dirty="0"/>
              <a:t>Data is conflicting and comes from meta-analyses of poor-quality studies</a:t>
            </a:r>
          </a:p>
          <a:p>
            <a:pPr marL="285750" indent="-285750">
              <a:buFont typeface="Wingdings" panose="05000000000000000000" pitchFamily="2" charset="2"/>
              <a:buChar char="§"/>
            </a:pPr>
            <a:r>
              <a:rPr lang="en-GB" dirty="0"/>
              <a:t>However, </a:t>
            </a:r>
            <a:r>
              <a:rPr lang="en-GB" dirty="0" err="1"/>
              <a:t>DCT</a:t>
            </a:r>
            <a:r>
              <a:rPr lang="en-GB" dirty="0"/>
              <a:t> continues to be offered in many different forms in the UK</a:t>
            </a:r>
          </a:p>
          <a:p>
            <a:pPr marL="285750" indent="-285750">
              <a:buFont typeface="Wingdings" panose="05000000000000000000" pitchFamily="2" charset="2"/>
              <a:buChar char="§"/>
            </a:pPr>
            <a:r>
              <a:rPr lang="en-GB" dirty="0"/>
              <a:t>It is not specifically recommended by NICE</a:t>
            </a:r>
          </a:p>
        </p:txBody>
      </p:sp>
      <p:sp>
        <p:nvSpPr>
          <p:cNvPr id="51" name="TextBox 50"/>
          <p:cNvSpPr txBox="1"/>
          <p:nvPr/>
        </p:nvSpPr>
        <p:spPr>
          <a:xfrm>
            <a:off x="160020" y="6270605"/>
            <a:ext cx="7715250" cy="584775"/>
          </a:xfrm>
          <a:prstGeom prst="rect">
            <a:avLst/>
          </a:prstGeom>
          <a:noFill/>
        </p:spPr>
        <p:txBody>
          <a:bodyPr wrap="square" rtlCol="0">
            <a:spAutoFit/>
          </a:bodyPr>
          <a:lstStyle/>
          <a:p>
            <a:r>
              <a:rPr lang="en-GB" sz="800" i="1" dirty="0"/>
              <a:t>Gibbon, S., et al (2010) Psychological interventions for antisocial personality disorder. Cochrane database systematic review. 6.</a:t>
            </a:r>
          </a:p>
          <a:p>
            <a:r>
              <a:rPr lang="en-GB" sz="800" i="1" dirty="0"/>
              <a:t>Capone, G., et al (2016) Outcomes of therapeutic community treatment for personality disorder. Research paper submitted for Therapeutic Communities, 2016.</a:t>
            </a:r>
          </a:p>
          <a:p>
            <a:r>
              <a:rPr lang="en-GB" sz="800" i="1" dirty="0"/>
              <a:t>NHS Centre for reviews and dissemination. (1999) Therapeutic community effectiveness: a systematic international review of therapeutic community treatment for people with personality disorders and mentally disordered offenders. Database of Abstracts of Reviews of Effects: Quality Assessed Reviews</a:t>
            </a:r>
            <a:endParaRPr lang="en-GB" sz="800" dirty="0"/>
          </a:p>
        </p:txBody>
      </p:sp>
    </p:spTree>
    <p:extLst>
      <p:ext uri="{BB962C8B-B14F-4D97-AF65-F5344CB8AC3E}">
        <p14:creationId xmlns:p14="http://schemas.microsoft.com/office/powerpoint/2010/main" val="391517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Personality Disorders</a:t>
            </a:r>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1748223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530862"/>
            <a:ext cx="7772400" cy="679449"/>
          </a:xfrm>
        </p:spPr>
        <p:txBody>
          <a:bodyPr/>
          <a:lstStyle/>
          <a:p>
            <a:r>
              <a:rPr lang="en-US" altLang="en-US" sz="2400" dirty="0"/>
              <a:t>References &amp; Further Reading</a:t>
            </a:r>
            <a:endParaRPr lang="en-GB" sz="2400" dirty="0"/>
          </a:p>
        </p:txBody>
      </p:sp>
      <p:sp>
        <p:nvSpPr>
          <p:cNvPr id="6" name="Text Placeholder 5"/>
          <p:cNvSpPr>
            <a:spLocks noGrp="1"/>
          </p:cNvSpPr>
          <p:nvPr>
            <p:ph type="body" sz="quarter" idx="13"/>
          </p:nvPr>
        </p:nvSpPr>
        <p:spPr>
          <a:xfrm>
            <a:off x="228600" y="1210311"/>
            <a:ext cx="8561070" cy="4275787"/>
          </a:xfrm>
        </p:spPr>
        <p:txBody>
          <a:bodyPr/>
          <a:lstStyle/>
          <a:p>
            <a:pPr marL="0" indent="0" algn="just">
              <a:buNone/>
            </a:pPr>
            <a:r>
              <a:rPr lang="en-GB" sz="1100" b="1" dirty="0"/>
              <a:t>Diagnosis and epidemiology:</a:t>
            </a:r>
          </a:p>
          <a:p>
            <a:pPr algn="just">
              <a:buFont typeface="Wingdings" panose="05000000000000000000" pitchFamily="2" charset="2"/>
              <a:buChar char="§"/>
            </a:pPr>
            <a:r>
              <a:rPr lang="en-US" sz="1100" dirty="0"/>
              <a:t>American Psychiatric Association (2013) </a:t>
            </a:r>
            <a:r>
              <a:rPr lang="en-US" sz="1100" b="1" dirty="0"/>
              <a:t>Diagnostic and Statistical Manual of Mental Disorders (5TH ed.</a:t>
            </a:r>
            <a:r>
              <a:rPr lang="en-US" sz="1100" dirty="0"/>
              <a:t>) Washington, DC.</a:t>
            </a:r>
          </a:p>
          <a:p>
            <a:pPr algn="just">
              <a:buFont typeface="Wingdings" panose="05000000000000000000" pitchFamily="2" charset="2"/>
              <a:buChar char="§"/>
            </a:pPr>
            <a:r>
              <a:rPr lang="en-US" sz="1100" dirty="0"/>
              <a:t>World Health </a:t>
            </a:r>
            <a:r>
              <a:rPr lang="en-US" sz="1100" dirty="0" err="1"/>
              <a:t>Organisation</a:t>
            </a:r>
            <a:r>
              <a:rPr lang="en-US" sz="1100" dirty="0"/>
              <a:t> (1992) </a:t>
            </a:r>
            <a:r>
              <a:rPr lang="en-US" sz="1100" b="1" dirty="0"/>
              <a:t>International Statistical Classification of Diseases and Related Health Problems, 10th Revision</a:t>
            </a:r>
            <a:r>
              <a:rPr lang="en-US" sz="1100" dirty="0"/>
              <a:t> (ICD-10). Geneva: WHO</a:t>
            </a:r>
          </a:p>
          <a:p>
            <a:pPr algn="just">
              <a:buFont typeface="Wingdings" panose="05000000000000000000" pitchFamily="2" charset="2"/>
              <a:buChar char="§"/>
            </a:pPr>
            <a:r>
              <a:rPr lang="en-US" sz="1100" dirty="0" err="1"/>
              <a:t>Zanarini</a:t>
            </a:r>
            <a:r>
              <a:rPr lang="en-US" sz="1100" dirty="0"/>
              <a:t>, M.C., et al (2012) </a:t>
            </a:r>
            <a:r>
              <a:rPr lang="en-US" sz="1100" b="1" dirty="0"/>
              <a:t>Attainment and stability of sustained symptomatic remission and recovery among borderline patients and axis II comparison subjects: a 16-year prospective follow-up study.</a:t>
            </a:r>
            <a:r>
              <a:rPr lang="en-US" sz="1100" dirty="0"/>
              <a:t> Am J Psychiatry. 169(5): 476-483</a:t>
            </a:r>
          </a:p>
          <a:p>
            <a:pPr algn="just">
              <a:buFont typeface="Wingdings" panose="05000000000000000000" pitchFamily="2" charset="2"/>
              <a:buChar char="§"/>
            </a:pPr>
            <a:r>
              <a:rPr lang="en-US" sz="1100" dirty="0"/>
              <a:t>Coid, J., et al (2006) </a:t>
            </a:r>
            <a:r>
              <a:rPr lang="en-US" sz="1100" b="1" dirty="0"/>
              <a:t>Prevalence and correlates of personality disorder in Great Britain. </a:t>
            </a:r>
            <a:r>
              <a:rPr lang="en-US" sz="1100" dirty="0"/>
              <a:t>British Journal of Psychiatry; 188: 423-31</a:t>
            </a:r>
          </a:p>
          <a:p>
            <a:pPr algn="just">
              <a:buFont typeface="Wingdings" panose="05000000000000000000" pitchFamily="2" charset="2"/>
              <a:buChar char="§"/>
            </a:pPr>
            <a:r>
              <a:rPr lang="en-US" sz="1100" dirty="0"/>
              <a:t>Zimmerman, M., </a:t>
            </a:r>
            <a:r>
              <a:rPr lang="en-US" sz="1100" dirty="0" err="1"/>
              <a:t>Chelminski</a:t>
            </a:r>
            <a:r>
              <a:rPr lang="en-US" sz="1100" dirty="0"/>
              <a:t>, I., Young, D. (2008) </a:t>
            </a:r>
            <a:r>
              <a:rPr lang="en-US" sz="1100" b="1" dirty="0"/>
              <a:t>The frequency of personality disorders in psychiatric patients</a:t>
            </a:r>
            <a:r>
              <a:rPr lang="en-US" sz="1100" dirty="0"/>
              <a:t>. The Psychiatric Clinics of North America. 31(3): 405-20</a:t>
            </a:r>
          </a:p>
          <a:p>
            <a:pPr algn="just">
              <a:buFont typeface="Wingdings" panose="05000000000000000000" pitchFamily="2" charset="2"/>
              <a:buChar char="§"/>
            </a:pPr>
            <a:r>
              <a:rPr lang="en-US" sz="1100" dirty="0" err="1"/>
              <a:t>Fazel</a:t>
            </a:r>
            <a:r>
              <a:rPr lang="en-US" sz="1100" dirty="0"/>
              <a:t>, S., </a:t>
            </a:r>
            <a:r>
              <a:rPr lang="en-US" sz="1100" dirty="0" err="1"/>
              <a:t>Danesh</a:t>
            </a:r>
            <a:r>
              <a:rPr lang="en-US" sz="1100" dirty="0"/>
              <a:t>, J. (2002) </a:t>
            </a:r>
            <a:r>
              <a:rPr lang="en-US" sz="1100" b="1" dirty="0"/>
              <a:t>Serious mental disorder in 23000 prisoners: a systematic review of 62 surveys.</a:t>
            </a:r>
            <a:r>
              <a:rPr lang="en-US" sz="1100" dirty="0"/>
              <a:t> Lancet; 359(9306): 545-50</a:t>
            </a:r>
          </a:p>
          <a:p>
            <a:pPr algn="just">
              <a:buFont typeface="Wingdings" panose="05000000000000000000" pitchFamily="2" charset="2"/>
              <a:buChar char="§"/>
            </a:pPr>
            <a:r>
              <a:rPr lang="en-US" sz="1100" dirty="0"/>
              <a:t>Moran, P., et al (2001) </a:t>
            </a:r>
            <a:r>
              <a:rPr lang="en-US" sz="1100" b="1" dirty="0"/>
              <a:t>The prevalence of personality disorder among UK primary care attenders. </a:t>
            </a:r>
            <a:r>
              <a:rPr lang="en-US" sz="1100" dirty="0" err="1"/>
              <a:t>Acta</a:t>
            </a:r>
            <a:r>
              <a:rPr lang="en-US" sz="1100" dirty="0"/>
              <a:t> </a:t>
            </a:r>
            <a:r>
              <a:rPr lang="en-US" sz="1100" dirty="0" err="1"/>
              <a:t>Psychiatrica</a:t>
            </a:r>
            <a:r>
              <a:rPr lang="en-US" sz="1100" dirty="0"/>
              <a:t> </a:t>
            </a:r>
            <a:r>
              <a:rPr lang="en-US" sz="1100" dirty="0" err="1"/>
              <a:t>Scandinavica</a:t>
            </a:r>
            <a:r>
              <a:rPr lang="en-US" sz="1100" dirty="0"/>
              <a:t>. 102 (1) </a:t>
            </a:r>
          </a:p>
          <a:p>
            <a:pPr algn="just">
              <a:buFont typeface="Wingdings" panose="05000000000000000000" pitchFamily="2" charset="2"/>
              <a:buChar char="§"/>
            </a:pPr>
            <a:r>
              <a:rPr lang="en-US" sz="1100" dirty="0" err="1"/>
              <a:t>Fok</a:t>
            </a:r>
            <a:r>
              <a:rPr lang="en-US" sz="1100" dirty="0"/>
              <a:t>, </a:t>
            </a:r>
            <a:r>
              <a:rPr lang="en-US" sz="1100" dirty="0" err="1"/>
              <a:t>M.L.Y</a:t>
            </a:r>
            <a:r>
              <a:rPr lang="en-US" sz="1100" dirty="0"/>
              <a:t>., et al (2012) </a:t>
            </a:r>
            <a:r>
              <a:rPr lang="en-US" sz="1100" b="1" dirty="0"/>
              <a:t>Life expectancy at birth and all-cause mortality among people with personality disorder. </a:t>
            </a:r>
            <a:r>
              <a:rPr lang="en-US" sz="1100" dirty="0"/>
              <a:t>Journal of psychosomatic research. 73(2): 104-7</a:t>
            </a:r>
          </a:p>
          <a:p>
            <a:pPr algn="just">
              <a:buFont typeface="Wingdings" panose="05000000000000000000" pitchFamily="2" charset="2"/>
              <a:buChar char="§"/>
            </a:pPr>
            <a:endParaRPr lang="en-US" sz="1100" dirty="0"/>
          </a:p>
          <a:p>
            <a:pPr algn="just">
              <a:buFont typeface="Wingdings" panose="05000000000000000000" pitchFamily="2" charset="2"/>
              <a:buChar char="§"/>
            </a:pPr>
            <a:endParaRPr lang="en-US" sz="1100" dirty="0"/>
          </a:p>
          <a:p>
            <a:pPr algn="just">
              <a:buFont typeface="Wingdings" panose="05000000000000000000" pitchFamily="2" charset="2"/>
              <a:buChar char="§"/>
            </a:pPr>
            <a:endParaRPr lang="en-US" sz="1100" dirty="0"/>
          </a:p>
          <a:p>
            <a:pPr marL="0" indent="0" algn="just">
              <a:buNone/>
            </a:pPr>
            <a:endParaRPr lang="en-US" sz="1100" dirty="0"/>
          </a:p>
          <a:p>
            <a:pPr marL="0" indent="0" algn="just">
              <a:buNone/>
            </a:pPr>
            <a:endParaRPr lang="en-US" sz="1100" dirty="0"/>
          </a:p>
          <a:p>
            <a:pPr marL="0" indent="0" algn="just">
              <a:buNone/>
            </a:pPr>
            <a:endParaRPr lang="en-GB" sz="1100" dirty="0"/>
          </a:p>
        </p:txBody>
      </p:sp>
    </p:spTree>
    <p:extLst>
      <p:ext uri="{BB962C8B-B14F-4D97-AF65-F5344CB8AC3E}">
        <p14:creationId xmlns:p14="http://schemas.microsoft.com/office/powerpoint/2010/main" val="332849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Personality Disorders</a:t>
            </a:r>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a:xfrm>
            <a:off x="457200" y="2486024"/>
            <a:ext cx="7839075" cy="3138261"/>
          </a:xfrm>
        </p:spPr>
        <p:txBody>
          <a:bodyPr/>
          <a:lstStyle/>
          <a:p>
            <a:pPr marL="0" indent="0" algn="ctr">
              <a:buNone/>
            </a:pPr>
            <a:endParaRPr lang="en-US" dirty="0"/>
          </a:p>
          <a:p>
            <a:pPr marL="0" indent="0" algn="ctr">
              <a:buNone/>
            </a:pPr>
            <a:r>
              <a:rPr lang="en-GB" sz="4000" b="1" dirty="0">
                <a:solidFill>
                  <a:srgbClr val="000000"/>
                </a:solidFill>
              </a:rPr>
              <a:t>Personality Disorders:</a:t>
            </a:r>
          </a:p>
          <a:p>
            <a:pPr marL="0" indent="0" algn="ctr">
              <a:buNone/>
            </a:pPr>
            <a:r>
              <a:rPr lang="en-GB" sz="4000" b="1" dirty="0">
                <a:solidFill>
                  <a:srgbClr val="000000"/>
                </a:solidFill>
              </a:rPr>
              <a:t>an overview</a:t>
            </a:r>
          </a:p>
          <a:p>
            <a:pPr marL="0" indent="0" algn="ctr">
              <a:buNone/>
            </a:pPr>
            <a:endParaRPr lang="en-GB" dirty="0"/>
          </a:p>
          <a:p>
            <a:pPr marL="0" indent="0" algn="ctr">
              <a:buNone/>
            </a:pPr>
            <a:endParaRPr lang="en-US" dirty="0"/>
          </a:p>
        </p:txBody>
      </p:sp>
    </p:spTree>
    <p:extLst>
      <p:ext uri="{BB962C8B-B14F-4D97-AF65-F5344CB8AC3E}">
        <p14:creationId xmlns:p14="http://schemas.microsoft.com/office/powerpoint/2010/main" val="3871912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530862"/>
            <a:ext cx="7772400" cy="679449"/>
          </a:xfrm>
        </p:spPr>
        <p:txBody>
          <a:bodyPr/>
          <a:lstStyle/>
          <a:p>
            <a:r>
              <a:rPr lang="en-US" altLang="en-US" sz="2400" dirty="0"/>
              <a:t>References &amp; Further Reading</a:t>
            </a:r>
            <a:endParaRPr lang="en-GB" sz="2400" dirty="0"/>
          </a:p>
        </p:txBody>
      </p:sp>
      <p:sp>
        <p:nvSpPr>
          <p:cNvPr id="6" name="Text Placeholder 5"/>
          <p:cNvSpPr>
            <a:spLocks noGrp="1"/>
          </p:cNvSpPr>
          <p:nvPr>
            <p:ph type="body" sz="quarter" idx="13"/>
          </p:nvPr>
        </p:nvSpPr>
        <p:spPr>
          <a:xfrm>
            <a:off x="228600" y="1109473"/>
            <a:ext cx="8781288" cy="4815840"/>
          </a:xfrm>
        </p:spPr>
        <p:txBody>
          <a:bodyPr/>
          <a:lstStyle/>
          <a:p>
            <a:pPr marL="0" indent="0" algn="just">
              <a:buNone/>
            </a:pPr>
            <a:r>
              <a:rPr lang="en-GB" sz="1100" b="1" dirty="0"/>
              <a:t>Aetiology:</a:t>
            </a:r>
          </a:p>
          <a:p>
            <a:pPr algn="just">
              <a:buFont typeface="Wingdings" panose="05000000000000000000" pitchFamily="2" charset="2"/>
              <a:buChar char="§"/>
            </a:pPr>
            <a:r>
              <a:rPr lang="en-US" sz="1100" dirty="0"/>
              <a:t>Hamer, D. (2002) </a:t>
            </a:r>
            <a:r>
              <a:rPr lang="en-US" sz="1100" b="1" dirty="0"/>
              <a:t>Rethinking </a:t>
            </a:r>
            <a:r>
              <a:rPr lang="en-US" sz="1100" b="1" dirty="0" err="1"/>
              <a:t>Behaviour</a:t>
            </a:r>
            <a:r>
              <a:rPr lang="en-US" sz="1100" b="1" dirty="0"/>
              <a:t> Genetics</a:t>
            </a:r>
            <a:r>
              <a:rPr lang="en-US" sz="1100" dirty="0"/>
              <a:t>. Science; 298(5591):71-2</a:t>
            </a:r>
          </a:p>
          <a:p>
            <a:pPr algn="just">
              <a:buFont typeface="Wingdings" panose="05000000000000000000" pitchFamily="2" charset="2"/>
              <a:buChar char="§"/>
            </a:pPr>
            <a:r>
              <a:rPr lang="en-GB" sz="1100" dirty="0"/>
              <a:t>Kendler, </a:t>
            </a:r>
            <a:r>
              <a:rPr lang="en-GB" sz="1100" dirty="0" err="1"/>
              <a:t>K.S</a:t>
            </a:r>
            <a:r>
              <a:rPr lang="en-GB" sz="1100" dirty="0"/>
              <a:t>., et al (2006) </a:t>
            </a:r>
            <a:r>
              <a:rPr lang="en-GB" sz="1100" b="1" dirty="0"/>
              <a:t>Dimensional representations of DSM-IV Cluster A personality disorders in a population-based sample of Norwegian twins: a multivariate study</a:t>
            </a:r>
            <a:r>
              <a:rPr lang="en-GB" sz="1100" dirty="0"/>
              <a:t>. Psychological Medicine; 36(11): 1583-91</a:t>
            </a:r>
          </a:p>
          <a:p>
            <a:pPr algn="just">
              <a:buFont typeface="Wingdings" panose="05000000000000000000" pitchFamily="2" charset="2"/>
              <a:buChar char="§"/>
            </a:pPr>
            <a:r>
              <a:rPr lang="en-US" sz="1100" dirty="0"/>
              <a:t>Winsper, C. (2018) </a:t>
            </a:r>
            <a:r>
              <a:rPr lang="en-US" sz="1100" b="1" dirty="0"/>
              <a:t>The </a:t>
            </a:r>
            <a:r>
              <a:rPr lang="en-US" sz="1100" b="1" dirty="0" err="1"/>
              <a:t>aetiology</a:t>
            </a:r>
            <a:r>
              <a:rPr lang="en-US" sz="1100" b="1" dirty="0"/>
              <a:t> of borderline personality disorder (BPD): contemporary theories and putative mechanisms</a:t>
            </a:r>
            <a:r>
              <a:rPr lang="en-US" sz="1100" dirty="0"/>
              <a:t>. Current opinion in psychiatry. 21: 105-10</a:t>
            </a:r>
          </a:p>
          <a:p>
            <a:pPr algn="just">
              <a:buFont typeface="Wingdings" panose="05000000000000000000" pitchFamily="2" charset="2"/>
              <a:buChar char="§"/>
            </a:pPr>
            <a:r>
              <a:rPr lang="en-US" sz="1100" dirty="0" err="1"/>
              <a:t>Strorebo</a:t>
            </a:r>
            <a:r>
              <a:rPr lang="en-US" sz="1100" dirty="0"/>
              <a:t>, O.J., &amp; </a:t>
            </a:r>
            <a:r>
              <a:rPr lang="en-US" sz="1100" dirty="0" err="1"/>
              <a:t>Simonsen</a:t>
            </a:r>
            <a:r>
              <a:rPr lang="en-US" sz="1100" dirty="0"/>
              <a:t>, E. (2016) </a:t>
            </a:r>
            <a:r>
              <a:rPr lang="en-US" sz="1100" b="1" dirty="0"/>
              <a:t>The association between ADHD and antisocial personality disorder (</a:t>
            </a:r>
            <a:r>
              <a:rPr lang="en-US" sz="1100" b="1" dirty="0" err="1"/>
              <a:t>ASPD</a:t>
            </a:r>
            <a:r>
              <a:rPr lang="en-US" sz="1100" b="1" dirty="0"/>
              <a:t>): a review</a:t>
            </a:r>
            <a:r>
              <a:rPr lang="en-US" sz="1100" dirty="0"/>
              <a:t>. Journal of attention disorders. 20(10): 815-24</a:t>
            </a:r>
          </a:p>
          <a:p>
            <a:pPr algn="just">
              <a:buFont typeface="Wingdings" panose="05000000000000000000" pitchFamily="2" charset="2"/>
              <a:buChar char="§"/>
            </a:pPr>
            <a:r>
              <a:rPr lang="en-US" sz="1100" dirty="0" err="1"/>
              <a:t>Millon</a:t>
            </a:r>
            <a:r>
              <a:rPr lang="en-US" sz="1100" dirty="0"/>
              <a:t>, T., &amp; Davis, R. (2000) </a:t>
            </a:r>
            <a:r>
              <a:rPr lang="en-US" sz="1100" b="1" dirty="0"/>
              <a:t>Personality Disorders in modern life</a:t>
            </a:r>
            <a:r>
              <a:rPr lang="en-US" sz="1100" dirty="0"/>
              <a:t>. New York: John Wiley &amp; Sons</a:t>
            </a:r>
          </a:p>
          <a:p>
            <a:pPr algn="just">
              <a:buFont typeface="Wingdings" panose="05000000000000000000" pitchFamily="2" charset="2"/>
              <a:buChar char="§"/>
            </a:pPr>
            <a:endParaRPr lang="en-US" sz="1100" dirty="0"/>
          </a:p>
          <a:p>
            <a:pPr marL="0" indent="0" algn="just">
              <a:buNone/>
            </a:pPr>
            <a:r>
              <a:rPr lang="en-US" sz="1100" b="1" dirty="0"/>
              <a:t>Treatment:</a:t>
            </a:r>
          </a:p>
          <a:p>
            <a:pPr algn="just">
              <a:buFont typeface="Wingdings" panose="05000000000000000000" pitchFamily="2" charset="2"/>
              <a:buChar char="§"/>
            </a:pPr>
            <a:r>
              <a:rPr lang="en-US" sz="1100" b="1" dirty="0"/>
              <a:t>NICE Guideline: Borderline Personality Disorder: recognition and management clinical guideline </a:t>
            </a:r>
            <a:r>
              <a:rPr lang="en-US" sz="1100" dirty="0"/>
              <a:t>(CG78). January 2009</a:t>
            </a:r>
          </a:p>
          <a:p>
            <a:pPr algn="just">
              <a:buFont typeface="Wingdings" panose="05000000000000000000" pitchFamily="2" charset="2"/>
              <a:buChar char="§"/>
            </a:pPr>
            <a:r>
              <a:rPr lang="en-US" sz="1100" dirty="0" err="1"/>
              <a:t>Stoffers-Winterling</a:t>
            </a:r>
            <a:r>
              <a:rPr lang="en-US" sz="1100" dirty="0"/>
              <a:t>, </a:t>
            </a:r>
            <a:r>
              <a:rPr lang="en-US" sz="1100" dirty="0" err="1"/>
              <a:t>J.M</a:t>
            </a:r>
            <a:r>
              <a:rPr lang="en-US" sz="1100" dirty="0"/>
              <a:t>., et al (2012) </a:t>
            </a:r>
            <a:r>
              <a:rPr lang="en-US" sz="1100" b="1" dirty="0"/>
              <a:t>Psychological therapies for people with borderline personality disorder</a:t>
            </a:r>
            <a:r>
              <a:rPr lang="en-US" sz="1100" dirty="0"/>
              <a:t>. Cochrane database of Systematic Reviews, 8.</a:t>
            </a:r>
          </a:p>
          <a:p>
            <a:pPr algn="just">
              <a:buFont typeface="Wingdings" panose="05000000000000000000" pitchFamily="2" charset="2"/>
              <a:buChar char="§"/>
            </a:pPr>
            <a:r>
              <a:rPr lang="en-US" sz="1100" dirty="0"/>
              <a:t>Bateman, </a:t>
            </a:r>
            <a:r>
              <a:rPr lang="en-US" sz="1100" dirty="0" err="1"/>
              <a:t>A.W</a:t>
            </a:r>
            <a:r>
              <a:rPr lang="en-US" sz="1100" dirty="0"/>
              <a:t>., Gunderson, J., Mulder, R. (2015) </a:t>
            </a:r>
            <a:r>
              <a:rPr lang="en-US" sz="1100" b="1" dirty="0"/>
              <a:t>Treatment of personality disorder</a:t>
            </a:r>
            <a:r>
              <a:rPr lang="en-US" sz="1100" dirty="0"/>
              <a:t>. The Lancet, 385(9969): 735-43</a:t>
            </a:r>
          </a:p>
          <a:p>
            <a:pPr algn="just">
              <a:buFont typeface="Wingdings" panose="05000000000000000000" pitchFamily="2" charset="2"/>
              <a:buChar char="§"/>
            </a:pPr>
            <a:r>
              <a:rPr lang="en-US" sz="1100" dirty="0"/>
              <a:t>Paton, C., et al (2015) </a:t>
            </a:r>
            <a:r>
              <a:rPr lang="en-US" sz="1100" b="1" dirty="0"/>
              <a:t>The use of psychotropic medication in patients with emotionally unstable personality disorder under the care of UK mental health services</a:t>
            </a:r>
            <a:r>
              <a:rPr lang="en-US" sz="1100" dirty="0"/>
              <a:t>. The Journal of Clinical Psychiatry. 76(4): 512-8</a:t>
            </a:r>
          </a:p>
          <a:p>
            <a:pPr algn="just">
              <a:buFont typeface="Wingdings" panose="05000000000000000000" pitchFamily="2" charset="2"/>
              <a:buChar char="§"/>
            </a:pPr>
            <a:r>
              <a:rPr lang="en-US" sz="1100" dirty="0"/>
              <a:t>Soloff, </a:t>
            </a:r>
            <a:r>
              <a:rPr lang="en-US" sz="1100" dirty="0" err="1"/>
              <a:t>P.H</a:t>
            </a:r>
            <a:r>
              <a:rPr lang="en-US" sz="1100" dirty="0"/>
              <a:t>. (2000). </a:t>
            </a:r>
            <a:r>
              <a:rPr lang="en-US" sz="1100" b="1" dirty="0"/>
              <a:t>Psychopharmacology of borderline personality disorder</a:t>
            </a:r>
            <a:r>
              <a:rPr lang="en-US" sz="1100" dirty="0"/>
              <a:t>. Psychiatric Clinics of North America. 23(1): 169-92</a:t>
            </a:r>
          </a:p>
          <a:p>
            <a:pPr algn="just">
              <a:buFont typeface="Wingdings" panose="05000000000000000000" pitchFamily="2" charset="2"/>
              <a:buChar char="§"/>
            </a:pPr>
            <a:r>
              <a:rPr lang="en-US" sz="1100" dirty="0" err="1"/>
              <a:t>Siever</a:t>
            </a:r>
            <a:r>
              <a:rPr lang="en-US" sz="1100" dirty="0"/>
              <a:t>, </a:t>
            </a:r>
            <a:r>
              <a:rPr lang="en-US" sz="1100" dirty="0" err="1"/>
              <a:t>L.J</a:t>
            </a:r>
            <a:r>
              <a:rPr lang="en-US" sz="1100" dirty="0"/>
              <a:t>., David, </a:t>
            </a:r>
            <a:r>
              <a:rPr lang="en-US" sz="1100" dirty="0" err="1"/>
              <a:t>K.L</a:t>
            </a:r>
            <a:r>
              <a:rPr lang="en-US" sz="1100" dirty="0"/>
              <a:t>. (1991) </a:t>
            </a:r>
            <a:r>
              <a:rPr lang="en-US" sz="1100" b="1" dirty="0"/>
              <a:t>A psychobiological perspective on the personality disorders</a:t>
            </a:r>
            <a:r>
              <a:rPr lang="en-US" sz="1100" dirty="0"/>
              <a:t>. American Journal of Psychiatry. 148(12): 1647-58</a:t>
            </a:r>
          </a:p>
          <a:p>
            <a:pPr algn="just">
              <a:buFont typeface="Wingdings" panose="05000000000000000000" pitchFamily="2" charset="2"/>
              <a:buChar char="§"/>
            </a:pPr>
            <a:r>
              <a:rPr lang="en-US" sz="1100" dirty="0" err="1"/>
              <a:t>Lieb</a:t>
            </a:r>
            <a:r>
              <a:rPr lang="en-US" sz="1100" dirty="0"/>
              <a:t>, K., et al (2010</a:t>
            </a:r>
            <a:r>
              <a:rPr lang="en-US" sz="1100" b="1" dirty="0"/>
              <a:t>) Pharmacotherapy for borderline personality disorder: Cochrane systematic review of randomized trials</a:t>
            </a:r>
            <a:r>
              <a:rPr lang="en-US" sz="1100" dirty="0"/>
              <a:t>. British Journal of Psychiatry. 196: 4-12</a:t>
            </a:r>
          </a:p>
          <a:p>
            <a:pPr algn="just">
              <a:buFont typeface="Wingdings" panose="05000000000000000000" pitchFamily="2" charset="2"/>
              <a:buChar char="§"/>
            </a:pPr>
            <a:r>
              <a:rPr lang="en-US" sz="1100" dirty="0"/>
              <a:t>Bateman, </a:t>
            </a:r>
            <a:r>
              <a:rPr lang="en-US" sz="1100" dirty="0" err="1"/>
              <a:t>A.W</a:t>
            </a:r>
            <a:r>
              <a:rPr lang="en-US" sz="1100" dirty="0"/>
              <a:t>., </a:t>
            </a:r>
            <a:r>
              <a:rPr lang="en-US" sz="1100" dirty="0" err="1"/>
              <a:t>Krawitz</a:t>
            </a:r>
            <a:r>
              <a:rPr lang="en-US" sz="1100" dirty="0"/>
              <a:t>, R. (2013) </a:t>
            </a:r>
            <a:r>
              <a:rPr lang="en-US" sz="1100" b="1" dirty="0"/>
              <a:t>Borderline Personality Disorder: An evidence-based guide for generalist mental health professionals</a:t>
            </a:r>
            <a:r>
              <a:rPr lang="en-US" sz="1100" dirty="0"/>
              <a:t>. Oxford University Press</a:t>
            </a:r>
          </a:p>
          <a:p>
            <a:pPr algn="just">
              <a:buFont typeface="Wingdings" panose="05000000000000000000" pitchFamily="2" charset="2"/>
              <a:buChar char="§"/>
            </a:pPr>
            <a:endParaRPr lang="en-US" sz="1100" dirty="0"/>
          </a:p>
          <a:p>
            <a:pPr algn="just">
              <a:buFont typeface="Wingdings" panose="05000000000000000000" pitchFamily="2" charset="2"/>
              <a:buChar char="§"/>
            </a:pPr>
            <a:endParaRPr lang="en-US" sz="1100" dirty="0"/>
          </a:p>
          <a:p>
            <a:pPr algn="just">
              <a:buFont typeface="Wingdings" panose="05000000000000000000" pitchFamily="2" charset="2"/>
              <a:buChar char="§"/>
            </a:pPr>
            <a:endParaRPr lang="en-US" sz="1100" dirty="0"/>
          </a:p>
          <a:p>
            <a:pPr algn="just">
              <a:buFont typeface="Wingdings" panose="05000000000000000000" pitchFamily="2" charset="2"/>
              <a:buChar char="§"/>
            </a:pPr>
            <a:endParaRPr lang="en-GB" sz="1100" dirty="0"/>
          </a:p>
          <a:p>
            <a:pPr algn="just">
              <a:buFont typeface="Wingdings" panose="05000000000000000000" pitchFamily="2" charset="2"/>
              <a:buChar char="§"/>
            </a:pPr>
            <a:endParaRPr lang="en-GB" sz="1100" dirty="0"/>
          </a:p>
          <a:p>
            <a:pPr algn="just">
              <a:buFont typeface="Wingdings" panose="05000000000000000000" pitchFamily="2" charset="2"/>
              <a:buChar char="§"/>
            </a:pPr>
            <a:endParaRPr lang="en-US" sz="1100" dirty="0"/>
          </a:p>
          <a:p>
            <a:pPr algn="just">
              <a:buFont typeface="Wingdings" panose="05000000000000000000" pitchFamily="2" charset="2"/>
              <a:buChar char="§"/>
            </a:pPr>
            <a:endParaRPr lang="en-US" sz="1100" dirty="0"/>
          </a:p>
          <a:p>
            <a:pPr algn="just">
              <a:buFont typeface="Wingdings" panose="05000000000000000000" pitchFamily="2" charset="2"/>
              <a:buChar char="§"/>
            </a:pPr>
            <a:endParaRPr lang="en-US" sz="1100" dirty="0"/>
          </a:p>
          <a:p>
            <a:pPr algn="just">
              <a:buFont typeface="Wingdings" panose="05000000000000000000" pitchFamily="2" charset="2"/>
              <a:buChar char="§"/>
            </a:pPr>
            <a:endParaRPr lang="en-US" sz="1100" dirty="0"/>
          </a:p>
          <a:p>
            <a:pPr marL="0" indent="0" algn="just">
              <a:buNone/>
            </a:pPr>
            <a:endParaRPr lang="en-US" sz="1100" dirty="0"/>
          </a:p>
          <a:p>
            <a:pPr marL="0" indent="0" algn="just">
              <a:buNone/>
            </a:pPr>
            <a:endParaRPr lang="en-US" sz="1100" dirty="0"/>
          </a:p>
          <a:p>
            <a:pPr marL="0" indent="0" algn="just">
              <a:buNone/>
            </a:pPr>
            <a:endParaRPr lang="en-GB" sz="1100" dirty="0"/>
          </a:p>
        </p:txBody>
      </p:sp>
    </p:spTree>
    <p:extLst>
      <p:ext uri="{BB962C8B-B14F-4D97-AF65-F5344CB8AC3E}">
        <p14:creationId xmlns:p14="http://schemas.microsoft.com/office/powerpoint/2010/main" val="2681087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664" y="566931"/>
            <a:ext cx="7772400" cy="493773"/>
          </a:xfrm>
        </p:spPr>
        <p:txBody>
          <a:bodyPr/>
          <a:lstStyle/>
          <a:p>
            <a:r>
              <a:rPr lang="en-US" sz="2400" dirty="0"/>
              <a:t>GA Module: Personality Disorders</a:t>
            </a:r>
          </a:p>
        </p:txBody>
      </p:sp>
      <p:sp>
        <p:nvSpPr>
          <p:cNvPr id="3" name="Subtitle 2"/>
          <p:cNvSpPr>
            <a:spLocks noGrp="1"/>
          </p:cNvSpPr>
          <p:nvPr>
            <p:ph type="subTitle" idx="1"/>
          </p:nvPr>
        </p:nvSpPr>
        <p:spPr>
          <a:xfrm>
            <a:off x="457200" y="1294066"/>
            <a:ext cx="6400800" cy="581025"/>
          </a:xfrm>
        </p:spPr>
        <p:txBody>
          <a:bodyPr/>
          <a:lstStyle/>
          <a:p>
            <a:r>
              <a:rPr lang="en-US" dirty="0"/>
              <a:t>MCQ</a:t>
            </a:r>
          </a:p>
        </p:txBody>
      </p:sp>
      <p:sp>
        <p:nvSpPr>
          <p:cNvPr id="4" name="Text Placeholder 3"/>
          <p:cNvSpPr>
            <a:spLocks noGrp="1"/>
          </p:cNvSpPr>
          <p:nvPr>
            <p:ph type="body" sz="quarter" idx="13"/>
          </p:nvPr>
        </p:nvSpPr>
        <p:spPr>
          <a:xfrm>
            <a:off x="457200" y="2164079"/>
            <a:ext cx="7839075" cy="3430439"/>
          </a:xfrm>
        </p:spPr>
        <p:txBody>
          <a:bodyPr/>
          <a:lstStyle/>
          <a:p>
            <a:pPr marL="457200" lvl="0" indent="-457200">
              <a:buFont typeface="+mj-lt"/>
              <a:buAutoNum type="arabicPeriod"/>
            </a:pPr>
            <a:r>
              <a:rPr lang="en-GB" dirty="0"/>
              <a:t>Which of the following is NOT a personality disorder in ICD-10?</a:t>
            </a:r>
          </a:p>
          <a:p>
            <a:pPr marL="457200" indent="-457200" eaLnBrk="1" hangingPunct="1">
              <a:buFont typeface="+mj-lt"/>
              <a:buAutoNum type="alphaUcPeriod"/>
            </a:pPr>
            <a:r>
              <a:rPr lang="en-GB" altLang="en-US" dirty="0"/>
              <a:t>Schizoid personality</a:t>
            </a:r>
          </a:p>
          <a:p>
            <a:pPr marL="457200" indent="-457200" eaLnBrk="1" hangingPunct="1">
              <a:buFont typeface="+mj-lt"/>
              <a:buAutoNum type="alphaUcPeriod"/>
            </a:pPr>
            <a:r>
              <a:rPr lang="en-GB" altLang="en-US" dirty="0"/>
              <a:t>Paranoid personality</a:t>
            </a:r>
          </a:p>
          <a:p>
            <a:pPr marL="457200" indent="-457200" eaLnBrk="1" hangingPunct="1">
              <a:buFont typeface="+mj-lt"/>
              <a:buAutoNum type="alphaUcPeriod"/>
            </a:pPr>
            <a:r>
              <a:rPr lang="en-GB" altLang="en-US" dirty="0"/>
              <a:t>Emotionally unstable personality</a:t>
            </a:r>
          </a:p>
          <a:p>
            <a:pPr marL="457200" indent="-457200" eaLnBrk="1" hangingPunct="1">
              <a:buFont typeface="+mj-lt"/>
              <a:buAutoNum type="alphaUcPeriod"/>
            </a:pPr>
            <a:r>
              <a:rPr lang="en-GB" altLang="en-US" dirty="0"/>
              <a:t>Schizotypal personality</a:t>
            </a:r>
          </a:p>
          <a:p>
            <a:pPr marL="457200" indent="-457200" eaLnBrk="1" hangingPunct="1">
              <a:buFont typeface="+mj-lt"/>
              <a:buAutoNum type="alphaUcPeriod"/>
            </a:pPr>
            <a:r>
              <a:rPr lang="en-GB" altLang="en-US" dirty="0"/>
              <a:t>Anankastic personality</a:t>
            </a:r>
          </a:p>
          <a:p>
            <a:pPr marL="0" lvl="0" indent="0">
              <a:buNone/>
            </a:pPr>
            <a:endParaRPr lang="en-GB" dirty="0"/>
          </a:p>
        </p:txBody>
      </p:sp>
    </p:spTree>
    <p:extLst>
      <p:ext uri="{BB962C8B-B14F-4D97-AF65-F5344CB8AC3E}">
        <p14:creationId xmlns:p14="http://schemas.microsoft.com/office/powerpoint/2010/main" val="363332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Personality Disorders</a:t>
            </a:r>
          </a:p>
        </p:txBody>
      </p:sp>
      <p:sp>
        <p:nvSpPr>
          <p:cNvPr id="3" name="Subtitle 2"/>
          <p:cNvSpPr>
            <a:spLocks noGrp="1"/>
          </p:cNvSpPr>
          <p:nvPr>
            <p:ph type="subTitle" idx="1"/>
          </p:nvPr>
        </p:nvSpPr>
        <p:spPr/>
        <p:txBody>
          <a:bodyPr/>
          <a:lstStyle/>
          <a:p>
            <a:r>
              <a:rPr lang="en-US" dirty="0"/>
              <a:t>MCQ</a:t>
            </a:r>
          </a:p>
        </p:txBody>
      </p:sp>
      <p:sp>
        <p:nvSpPr>
          <p:cNvPr id="4" name="Text Placeholder 3"/>
          <p:cNvSpPr>
            <a:spLocks noGrp="1"/>
          </p:cNvSpPr>
          <p:nvPr>
            <p:ph type="body" sz="quarter" idx="13"/>
          </p:nvPr>
        </p:nvSpPr>
        <p:spPr>
          <a:xfrm>
            <a:off x="457200" y="2590799"/>
            <a:ext cx="7839075" cy="3430439"/>
          </a:xfrm>
        </p:spPr>
        <p:txBody>
          <a:bodyPr/>
          <a:lstStyle/>
          <a:p>
            <a:pPr marL="0" lvl="0" indent="0">
              <a:buNone/>
            </a:pPr>
            <a:r>
              <a:rPr lang="en-GB" dirty="0"/>
              <a:t>2. What is the estimated prevalence of personality disorders in the prison population?</a:t>
            </a:r>
          </a:p>
          <a:p>
            <a:pPr marL="457200" indent="-457200" eaLnBrk="1" hangingPunct="1">
              <a:buFont typeface="+mj-lt"/>
              <a:buAutoNum type="alphaUcPeriod"/>
            </a:pPr>
            <a:r>
              <a:rPr lang="en-GB" altLang="en-US" dirty="0"/>
              <a:t>5-20%</a:t>
            </a:r>
          </a:p>
          <a:p>
            <a:pPr marL="457200" indent="-457200" eaLnBrk="1" hangingPunct="1">
              <a:buFont typeface="+mj-lt"/>
              <a:buAutoNum type="alphaUcPeriod"/>
            </a:pPr>
            <a:r>
              <a:rPr lang="en-GB" altLang="en-US" dirty="0"/>
              <a:t>20-40%</a:t>
            </a:r>
          </a:p>
          <a:p>
            <a:pPr marL="457200" indent="-457200" eaLnBrk="1" hangingPunct="1">
              <a:buFont typeface="+mj-lt"/>
              <a:buAutoNum type="alphaUcPeriod"/>
            </a:pPr>
            <a:r>
              <a:rPr lang="en-GB" altLang="en-US" dirty="0"/>
              <a:t>40-60%</a:t>
            </a:r>
          </a:p>
          <a:p>
            <a:pPr marL="457200" indent="-457200" eaLnBrk="1" hangingPunct="1">
              <a:buFont typeface="+mj-lt"/>
              <a:buAutoNum type="alphaUcPeriod"/>
            </a:pPr>
            <a:r>
              <a:rPr lang="en-GB" altLang="en-US" dirty="0"/>
              <a:t>60-80%</a:t>
            </a:r>
          </a:p>
          <a:p>
            <a:pPr marL="457200" indent="-457200" eaLnBrk="1" hangingPunct="1">
              <a:buFont typeface="+mj-lt"/>
              <a:buAutoNum type="alphaUcPeriod"/>
            </a:pPr>
            <a:r>
              <a:rPr lang="en-GB" altLang="en-US" dirty="0"/>
              <a:t>80-95%</a:t>
            </a:r>
          </a:p>
          <a:p>
            <a:pPr marL="0" lvl="0" indent="0">
              <a:buNone/>
            </a:pPr>
            <a:endParaRPr lang="en-GB" dirty="0"/>
          </a:p>
        </p:txBody>
      </p:sp>
    </p:spTree>
    <p:extLst>
      <p:ext uri="{BB962C8B-B14F-4D97-AF65-F5344CB8AC3E}">
        <p14:creationId xmlns:p14="http://schemas.microsoft.com/office/powerpoint/2010/main" val="14567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Personality Disorders</a:t>
            </a:r>
          </a:p>
        </p:txBody>
      </p:sp>
      <p:sp>
        <p:nvSpPr>
          <p:cNvPr id="3" name="Subtitle 2"/>
          <p:cNvSpPr>
            <a:spLocks noGrp="1"/>
          </p:cNvSpPr>
          <p:nvPr>
            <p:ph type="subTitle" idx="1"/>
          </p:nvPr>
        </p:nvSpPr>
        <p:spPr/>
        <p:txBody>
          <a:bodyPr/>
          <a:lstStyle/>
          <a:p>
            <a:r>
              <a:rPr lang="en-US" dirty="0"/>
              <a:t>MCQ</a:t>
            </a:r>
          </a:p>
        </p:txBody>
      </p:sp>
      <p:sp>
        <p:nvSpPr>
          <p:cNvPr id="4" name="Text Placeholder 3"/>
          <p:cNvSpPr>
            <a:spLocks noGrp="1"/>
          </p:cNvSpPr>
          <p:nvPr>
            <p:ph type="body" sz="quarter" idx="13"/>
          </p:nvPr>
        </p:nvSpPr>
        <p:spPr>
          <a:xfrm>
            <a:off x="457200" y="2338387"/>
            <a:ext cx="7839075" cy="3682851"/>
          </a:xfrm>
        </p:spPr>
        <p:txBody>
          <a:bodyPr/>
          <a:lstStyle/>
          <a:p>
            <a:pPr>
              <a:buAutoNum type="arabicPeriod" startAt="3"/>
            </a:pPr>
            <a:r>
              <a:rPr lang="en-GB" sz="1800" dirty="0"/>
              <a:t>A 36 year old man is visited at home by his GP. There is very little furniture, no television, no ornaments or pictures on the wall. He is indifferent to these observations, stating he has no need of those things. He has limited contact with his family and does not have any friends. He is clear he does not feel lonely or depressed. Which of the following personality disorders could he have?</a:t>
            </a:r>
          </a:p>
          <a:p>
            <a:pPr marL="0" indent="0">
              <a:buNone/>
            </a:pPr>
            <a:endParaRPr lang="en-GB" sz="1800" dirty="0"/>
          </a:p>
          <a:p>
            <a:pPr marL="0" indent="0">
              <a:buNone/>
            </a:pPr>
            <a:r>
              <a:rPr lang="en-GB" sz="1800" dirty="0"/>
              <a:t>A.  Histrionic</a:t>
            </a:r>
          </a:p>
          <a:p>
            <a:pPr marL="0" indent="0">
              <a:buNone/>
            </a:pPr>
            <a:r>
              <a:rPr lang="en-GB" sz="1800" dirty="0"/>
              <a:t>B.  Antisocial</a:t>
            </a:r>
          </a:p>
          <a:p>
            <a:pPr marL="0" indent="0">
              <a:buNone/>
            </a:pPr>
            <a:r>
              <a:rPr lang="en-GB" sz="1800" dirty="0"/>
              <a:t>C.  Paranoid</a:t>
            </a:r>
          </a:p>
          <a:p>
            <a:pPr marL="0" indent="0">
              <a:buNone/>
            </a:pPr>
            <a:r>
              <a:rPr lang="en-GB" sz="1800" dirty="0"/>
              <a:t>D.  Schizotypal</a:t>
            </a:r>
          </a:p>
          <a:p>
            <a:pPr marL="0" indent="0">
              <a:buNone/>
            </a:pPr>
            <a:r>
              <a:rPr lang="en-GB" sz="1800" dirty="0"/>
              <a:t>E.  Schizoid</a:t>
            </a:r>
          </a:p>
          <a:p>
            <a:pPr marL="457200" lvl="0" indent="-457200">
              <a:buFont typeface="+mj-lt"/>
              <a:buAutoNum type="arabicPeriod"/>
            </a:pPr>
            <a:endParaRPr lang="en-GB" sz="1600" dirty="0"/>
          </a:p>
        </p:txBody>
      </p:sp>
    </p:spTree>
    <p:extLst>
      <p:ext uri="{BB962C8B-B14F-4D97-AF65-F5344CB8AC3E}">
        <p14:creationId xmlns:p14="http://schemas.microsoft.com/office/powerpoint/2010/main" val="169473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Personality Disorders</a:t>
            </a:r>
          </a:p>
        </p:txBody>
      </p:sp>
      <p:sp>
        <p:nvSpPr>
          <p:cNvPr id="3" name="Subtitle 2"/>
          <p:cNvSpPr>
            <a:spLocks noGrp="1"/>
          </p:cNvSpPr>
          <p:nvPr>
            <p:ph type="subTitle" idx="1"/>
          </p:nvPr>
        </p:nvSpPr>
        <p:spPr/>
        <p:txBody>
          <a:bodyPr/>
          <a:lstStyle/>
          <a:p>
            <a:r>
              <a:rPr lang="en-US" dirty="0"/>
              <a:t>MCQ</a:t>
            </a:r>
          </a:p>
        </p:txBody>
      </p:sp>
      <p:sp>
        <p:nvSpPr>
          <p:cNvPr id="4" name="Text Placeholder 3"/>
          <p:cNvSpPr>
            <a:spLocks noGrp="1"/>
          </p:cNvSpPr>
          <p:nvPr>
            <p:ph type="body" sz="quarter" idx="13"/>
          </p:nvPr>
        </p:nvSpPr>
        <p:spPr>
          <a:xfrm>
            <a:off x="457200" y="2590799"/>
            <a:ext cx="7839075" cy="3430439"/>
          </a:xfrm>
        </p:spPr>
        <p:txBody>
          <a:bodyPr/>
          <a:lstStyle/>
          <a:p>
            <a:pPr marL="0" indent="0">
              <a:buNone/>
            </a:pPr>
            <a:r>
              <a:rPr lang="en-GB" sz="1800" dirty="0"/>
              <a:t>4.   Which of the following is recommended in the management of emotionally unstable personality disorder?</a:t>
            </a:r>
          </a:p>
          <a:p>
            <a:pPr marL="0" indent="0">
              <a:buNone/>
            </a:pPr>
            <a:endParaRPr lang="en-GB" sz="1800" dirty="0"/>
          </a:p>
          <a:p>
            <a:pPr marL="0" indent="0">
              <a:buNone/>
            </a:pPr>
            <a:r>
              <a:rPr lang="en-GB" sz="1800" dirty="0"/>
              <a:t>A.  Selective Serotonin Reuptake Inhibitors</a:t>
            </a:r>
          </a:p>
          <a:p>
            <a:pPr marL="0" indent="0">
              <a:buNone/>
            </a:pPr>
            <a:r>
              <a:rPr lang="en-GB" sz="1800" dirty="0"/>
              <a:t>B.  Minimum inpatient stay of one month</a:t>
            </a:r>
          </a:p>
          <a:p>
            <a:pPr marL="0" indent="0">
              <a:buNone/>
            </a:pPr>
            <a:r>
              <a:rPr lang="en-GB" sz="1800" dirty="0"/>
              <a:t>C.  Eye movement desensitisation and reprogramming</a:t>
            </a:r>
          </a:p>
          <a:p>
            <a:pPr marL="0" indent="0">
              <a:buNone/>
            </a:pPr>
            <a:r>
              <a:rPr lang="en-GB" sz="1800" dirty="0"/>
              <a:t>D.  Structured clinical management</a:t>
            </a:r>
          </a:p>
          <a:p>
            <a:pPr marL="0" indent="0">
              <a:buNone/>
            </a:pPr>
            <a:r>
              <a:rPr lang="en-GB" sz="1800" dirty="0"/>
              <a:t>E.  Polypharmacy</a:t>
            </a:r>
          </a:p>
          <a:p>
            <a:pPr marL="0" indent="0">
              <a:buNone/>
            </a:pPr>
            <a:endParaRPr lang="en-GB" sz="1800" dirty="0"/>
          </a:p>
        </p:txBody>
      </p:sp>
    </p:spTree>
    <p:extLst>
      <p:ext uri="{BB962C8B-B14F-4D97-AF65-F5344CB8AC3E}">
        <p14:creationId xmlns:p14="http://schemas.microsoft.com/office/powerpoint/2010/main" val="103520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Personality Disorders</a:t>
            </a:r>
            <a:endParaRPr lang="en-GB" dirty="0"/>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a:xfrm>
            <a:off x="457200" y="2969104"/>
            <a:ext cx="7839075" cy="2457450"/>
          </a:xfrm>
        </p:spPr>
        <p:txBody>
          <a:bodyPr/>
          <a:lstStyle/>
          <a:p>
            <a:pPr marL="0" indent="0" algn="ctr">
              <a:buNone/>
            </a:pPr>
            <a:r>
              <a:rPr lang="en-GB" dirty="0"/>
              <a:t>Any Questions?</a:t>
            </a:r>
          </a:p>
          <a:p>
            <a:pPr marL="0" indent="0" algn="ctr">
              <a:buNone/>
            </a:pPr>
            <a:endParaRPr lang="en-GB" dirty="0"/>
          </a:p>
          <a:p>
            <a:pPr marL="0" indent="0" algn="ctr">
              <a:buNone/>
            </a:pPr>
            <a:r>
              <a:rPr lang="en-GB" dirty="0"/>
              <a:t>Thank you. </a:t>
            </a:r>
          </a:p>
        </p:txBody>
      </p:sp>
    </p:spTree>
    <p:extLst>
      <p:ext uri="{BB962C8B-B14F-4D97-AF65-F5344CB8AC3E}">
        <p14:creationId xmlns:p14="http://schemas.microsoft.com/office/powerpoint/2010/main" val="272637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1"/>
            <a:ext cx="7772400" cy="679449"/>
          </a:xfrm>
        </p:spPr>
        <p:txBody>
          <a:bodyPr/>
          <a:lstStyle/>
          <a:p>
            <a:r>
              <a:rPr lang="en-GB" dirty="0"/>
              <a:t>Contents</a:t>
            </a:r>
          </a:p>
        </p:txBody>
      </p:sp>
      <p:sp>
        <p:nvSpPr>
          <p:cNvPr id="4" name="Text Placeholder 3"/>
          <p:cNvSpPr>
            <a:spLocks noGrp="1"/>
          </p:cNvSpPr>
          <p:nvPr>
            <p:ph type="body" sz="quarter" idx="13"/>
          </p:nvPr>
        </p:nvSpPr>
        <p:spPr>
          <a:xfrm>
            <a:off x="542615" y="1365249"/>
            <a:ext cx="7839075" cy="4763407"/>
          </a:xfrm>
        </p:spPr>
        <p:txBody>
          <a:bodyPr/>
          <a:lstStyle/>
          <a:p>
            <a:pPr>
              <a:buFont typeface="Wingdings" panose="05000000000000000000" pitchFamily="2" charset="2"/>
              <a:buChar char="§"/>
            </a:pPr>
            <a:r>
              <a:rPr lang="en-GB" altLang="en-US" sz="1800" dirty="0"/>
              <a:t>What is personality?</a:t>
            </a:r>
          </a:p>
          <a:p>
            <a:pPr>
              <a:buFont typeface="Wingdings" panose="05000000000000000000" pitchFamily="2" charset="2"/>
              <a:buChar char="§"/>
            </a:pPr>
            <a:r>
              <a:rPr lang="en-GB" altLang="en-US" sz="1800" dirty="0"/>
              <a:t>Models of personality</a:t>
            </a:r>
          </a:p>
          <a:p>
            <a:pPr>
              <a:buFont typeface="Wingdings" panose="05000000000000000000" pitchFamily="2" charset="2"/>
              <a:buChar char="§"/>
            </a:pPr>
            <a:r>
              <a:rPr lang="en-GB" altLang="en-US" sz="1800" dirty="0"/>
              <a:t>What is a personality disorder?</a:t>
            </a:r>
          </a:p>
          <a:p>
            <a:pPr>
              <a:buFont typeface="Wingdings" panose="05000000000000000000" pitchFamily="2" charset="2"/>
              <a:buChar char="§"/>
            </a:pPr>
            <a:r>
              <a:rPr lang="en-GB" altLang="en-US" sz="1800" dirty="0"/>
              <a:t>Classification</a:t>
            </a:r>
          </a:p>
          <a:p>
            <a:pPr>
              <a:buFont typeface="Wingdings" panose="05000000000000000000" pitchFamily="2" charset="2"/>
              <a:buChar char="§"/>
            </a:pPr>
            <a:r>
              <a:rPr lang="en-GB" altLang="en-US" sz="1800" dirty="0"/>
              <a:t>Aetiological theories </a:t>
            </a:r>
          </a:p>
          <a:p>
            <a:pPr>
              <a:buFont typeface="Wingdings" panose="05000000000000000000" pitchFamily="2" charset="2"/>
              <a:buChar char="§"/>
            </a:pPr>
            <a:r>
              <a:rPr lang="en-GB" altLang="en-US" sz="1800" dirty="0"/>
              <a:t>Epidemiology</a:t>
            </a:r>
          </a:p>
          <a:p>
            <a:pPr>
              <a:buFont typeface="Wingdings" panose="05000000000000000000" pitchFamily="2" charset="2"/>
              <a:buChar char="§"/>
            </a:pPr>
            <a:r>
              <a:rPr lang="en-GB" altLang="en-US" sz="1800" dirty="0"/>
              <a:t>Course &amp; Prognosis</a:t>
            </a:r>
          </a:p>
          <a:p>
            <a:pPr>
              <a:buFont typeface="Wingdings" panose="05000000000000000000" pitchFamily="2" charset="2"/>
              <a:buChar char="§"/>
            </a:pPr>
            <a:r>
              <a:rPr lang="en-GB" altLang="en-US" sz="1800" dirty="0"/>
              <a:t>Assessment of personality disorders</a:t>
            </a:r>
          </a:p>
          <a:p>
            <a:pPr>
              <a:buFont typeface="Wingdings" panose="05000000000000000000" pitchFamily="2" charset="2"/>
              <a:buChar char="§"/>
            </a:pPr>
            <a:r>
              <a:rPr lang="en-GB" altLang="en-US" sz="1800" dirty="0"/>
              <a:t>Management / Treatment </a:t>
            </a:r>
          </a:p>
          <a:p>
            <a:pPr>
              <a:buFont typeface="Wingdings" panose="05000000000000000000" pitchFamily="2" charset="2"/>
              <a:buChar char="§"/>
            </a:pPr>
            <a:r>
              <a:rPr lang="en-GB" altLang="en-US" sz="1800" dirty="0"/>
              <a:t>References and Further reading</a:t>
            </a:r>
          </a:p>
          <a:p>
            <a:pPr>
              <a:buFont typeface="Wingdings" panose="05000000000000000000" pitchFamily="2" charset="2"/>
              <a:buChar char="§"/>
            </a:pPr>
            <a:r>
              <a:rPr lang="en-GB" altLang="en-US" sz="1800" dirty="0"/>
              <a:t>MCQs</a:t>
            </a:r>
          </a:p>
          <a:p>
            <a:pPr>
              <a:buFont typeface="Wingdings" panose="05000000000000000000" pitchFamily="2" charset="2"/>
              <a:buChar char="§"/>
            </a:pPr>
            <a:endParaRPr lang="en-US" altLang="en-US" sz="1800" dirty="0"/>
          </a:p>
          <a:p>
            <a:pPr>
              <a:buFont typeface="Wingdings" panose="05000000000000000000" pitchFamily="2" charset="2"/>
              <a:buChar char="§"/>
            </a:pPr>
            <a:endParaRPr lang="en-GB" sz="1800" dirty="0"/>
          </a:p>
          <a:p>
            <a:pPr>
              <a:buFont typeface="Wingdings" panose="05000000000000000000" pitchFamily="2" charset="2"/>
              <a:buChar char="§"/>
            </a:pPr>
            <a:endParaRPr lang="en-GB" sz="1800" dirty="0"/>
          </a:p>
        </p:txBody>
      </p:sp>
    </p:spTree>
    <p:extLst>
      <p:ext uri="{BB962C8B-B14F-4D97-AF65-F5344CB8AC3E}">
        <p14:creationId xmlns:p14="http://schemas.microsoft.com/office/powerpoint/2010/main" val="201958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2682876"/>
            <a:ext cx="7772400" cy="679449"/>
          </a:xfrm>
        </p:spPr>
        <p:txBody>
          <a:bodyPr/>
          <a:lstStyle/>
          <a:p>
            <a:pPr algn="ctr"/>
            <a:r>
              <a:rPr lang="en-GB" dirty="0"/>
              <a:t>What is ‘personality’?</a:t>
            </a:r>
          </a:p>
        </p:txBody>
      </p:sp>
    </p:spTree>
    <p:extLst>
      <p:ext uri="{BB962C8B-B14F-4D97-AF65-F5344CB8AC3E}">
        <p14:creationId xmlns:p14="http://schemas.microsoft.com/office/powerpoint/2010/main" val="100591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1961"/>
            <a:ext cx="7772400" cy="679449"/>
          </a:xfrm>
        </p:spPr>
        <p:txBody>
          <a:bodyPr/>
          <a:lstStyle/>
          <a:p>
            <a:r>
              <a:rPr lang="en-GB" dirty="0"/>
              <a:t>What is ‘personality’?</a:t>
            </a:r>
          </a:p>
        </p:txBody>
      </p:sp>
      <p:grpSp>
        <p:nvGrpSpPr>
          <p:cNvPr id="3" name="Group 2"/>
          <p:cNvGrpSpPr/>
          <p:nvPr/>
        </p:nvGrpSpPr>
        <p:grpSpPr>
          <a:xfrm>
            <a:off x="1816607" y="1368359"/>
            <a:ext cx="5477420" cy="594553"/>
            <a:chOff x="330926" y="1818891"/>
            <a:chExt cx="5301777" cy="594553"/>
          </a:xfrm>
        </p:grpSpPr>
        <p:sp>
          <p:nvSpPr>
            <p:cNvPr id="11" name="Round Diagonal Corner Rectangle 10"/>
            <p:cNvSpPr/>
            <p:nvPr/>
          </p:nvSpPr>
          <p:spPr>
            <a:xfrm>
              <a:off x="330926" y="1818891"/>
              <a:ext cx="5301777" cy="59455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9" name="Text Placeholder 4"/>
            <p:cNvSpPr txBox="1">
              <a:spLocks/>
            </p:cNvSpPr>
            <p:nvPr/>
          </p:nvSpPr>
          <p:spPr>
            <a:xfrm>
              <a:off x="330927" y="1853280"/>
              <a:ext cx="5301776" cy="56016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baseline="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GB" sz="1400" i="1" dirty="0">
                  <a:latin typeface="Arial Narrow" panose="020B0606020202030204" pitchFamily="34" charset="0"/>
                </a:rPr>
                <a:t>From the Latin word </a:t>
              </a:r>
              <a:r>
                <a:rPr lang="en-GB" sz="1400" b="1" i="1" dirty="0">
                  <a:latin typeface="Arial Narrow" panose="020B0606020202030204" pitchFamily="34" charset="0"/>
                </a:rPr>
                <a:t>‘persona’</a:t>
              </a:r>
              <a:r>
                <a:rPr lang="en-GB" sz="1400" i="1" dirty="0">
                  <a:latin typeface="Arial Narrow" panose="020B0606020202030204" pitchFamily="34" charset="0"/>
                </a:rPr>
                <a:t>, relating to a theatrical mask worn by performers to either project different roles or disguise their identities</a:t>
              </a:r>
              <a:endParaRPr lang="en-GB" sz="1400" dirty="0">
                <a:latin typeface="Arial Narrow" panose="020B0606020202030204" pitchFamily="34" charset="0"/>
              </a:endParaRPr>
            </a:p>
          </p:txBody>
        </p:sp>
      </p:grpSp>
      <p:grpSp>
        <p:nvGrpSpPr>
          <p:cNvPr id="13" name="Group 12"/>
          <p:cNvGrpSpPr/>
          <p:nvPr/>
        </p:nvGrpSpPr>
        <p:grpSpPr>
          <a:xfrm>
            <a:off x="1224425" y="2151740"/>
            <a:ext cx="6069601" cy="786021"/>
            <a:chOff x="330926" y="1818891"/>
            <a:chExt cx="5301777" cy="786021"/>
          </a:xfrm>
        </p:grpSpPr>
        <p:sp>
          <p:nvSpPr>
            <p:cNvPr id="14" name="Round Diagonal Corner Rectangle 13"/>
            <p:cNvSpPr/>
            <p:nvPr/>
          </p:nvSpPr>
          <p:spPr>
            <a:xfrm>
              <a:off x="330926" y="1818891"/>
              <a:ext cx="5301777" cy="78602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5" name="Text Placeholder 4"/>
            <p:cNvSpPr txBox="1">
              <a:spLocks/>
            </p:cNvSpPr>
            <p:nvPr/>
          </p:nvSpPr>
          <p:spPr>
            <a:xfrm>
              <a:off x="900228" y="1853280"/>
              <a:ext cx="4634369" cy="64626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baseline="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400" b="1" i="1" dirty="0">
                  <a:latin typeface="Arial Narrow" panose="020B0606020202030204" pitchFamily="34" charset="0"/>
                </a:rPr>
                <a:t>‘That which permits a prediction of what a person will do in a given situation…’ </a:t>
              </a:r>
            </a:p>
            <a:p>
              <a:pPr marL="0" indent="0" algn="r">
                <a:buNone/>
              </a:pPr>
              <a:r>
                <a:rPr lang="en-US" sz="1200" i="1" dirty="0">
                  <a:latin typeface="Arial Narrow" panose="020B0606020202030204" pitchFamily="34" charset="0"/>
                </a:rPr>
                <a:t>–Raymond B Cattell, 1950</a:t>
              </a:r>
            </a:p>
          </p:txBody>
        </p:sp>
      </p:grpSp>
      <p:grpSp>
        <p:nvGrpSpPr>
          <p:cNvPr id="5" name="Group 4"/>
          <p:cNvGrpSpPr/>
          <p:nvPr/>
        </p:nvGrpSpPr>
        <p:grpSpPr>
          <a:xfrm>
            <a:off x="1816607" y="3107026"/>
            <a:ext cx="6803136" cy="794916"/>
            <a:chOff x="1816607" y="3107026"/>
            <a:chExt cx="6803136" cy="794916"/>
          </a:xfrm>
        </p:grpSpPr>
        <p:sp>
          <p:nvSpPr>
            <p:cNvPr id="17" name="Round Diagonal Corner Rectangle 16"/>
            <p:cNvSpPr/>
            <p:nvPr/>
          </p:nvSpPr>
          <p:spPr>
            <a:xfrm>
              <a:off x="1816607" y="3107026"/>
              <a:ext cx="6803136" cy="794916"/>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8" name="Text Placeholder 4"/>
            <p:cNvSpPr txBox="1">
              <a:spLocks/>
            </p:cNvSpPr>
            <p:nvPr/>
          </p:nvSpPr>
          <p:spPr>
            <a:xfrm>
              <a:off x="1816607" y="3169451"/>
              <a:ext cx="5497587" cy="55408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baseline="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400" b="1" i="1" dirty="0">
                  <a:latin typeface="Arial Narrow" panose="020B0606020202030204" pitchFamily="34" charset="0"/>
                </a:rPr>
                <a:t>‘The distinctive patterns of </a:t>
              </a:r>
              <a:r>
                <a:rPr lang="en-US" sz="1400" b="1" i="1" dirty="0" err="1">
                  <a:latin typeface="Arial Narrow" panose="020B0606020202030204" pitchFamily="34" charset="0"/>
                </a:rPr>
                <a:t>behaviour</a:t>
              </a:r>
              <a:r>
                <a:rPr lang="en-US" sz="1400" b="1" i="1" dirty="0">
                  <a:latin typeface="Arial Narrow" panose="020B0606020202030204" pitchFamily="34" charset="0"/>
                </a:rPr>
                <a:t> (thoughts, feelings, emotions, actions) that </a:t>
              </a:r>
              <a:r>
                <a:rPr lang="en-US" sz="1400" b="1" i="1" dirty="0" err="1">
                  <a:latin typeface="Arial Narrow" panose="020B0606020202030204" pitchFamily="34" charset="0"/>
                </a:rPr>
                <a:t>characterise</a:t>
              </a:r>
              <a:r>
                <a:rPr lang="en-US" sz="1400" b="1" i="1" dirty="0">
                  <a:latin typeface="Arial Narrow" panose="020B0606020202030204" pitchFamily="34" charset="0"/>
                </a:rPr>
                <a:t> each individual enduringly.’ </a:t>
              </a:r>
            </a:p>
            <a:p>
              <a:pPr marL="0" indent="0" algn="r">
                <a:buNone/>
              </a:pPr>
              <a:r>
                <a:rPr lang="en-US" sz="1200" i="1" dirty="0">
                  <a:latin typeface="Arial Narrow" panose="020B0606020202030204" pitchFamily="34" charset="0"/>
                </a:rPr>
                <a:t>– Walter </a:t>
              </a:r>
              <a:r>
                <a:rPr lang="en-US" sz="1200" i="1" dirty="0" err="1">
                  <a:latin typeface="Arial Narrow" panose="020B0606020202030204" pitchFamily="34" charset="0"/>
                </a:rPr>
                <a:t>Mischel</a:t>
              </a:r>
              <a:r>
                <a:rPr lang="en-US" sz="1200" i="1" dirty="0">
                  <a:latin typeface="Arial Narrow" panose="020B0606020202030204" pitchFamily="34" charset="0"/>
                </a:rPr>
                <a:t>, 1999</a:t>
              </a:r>
            </a:p>
          </p:txBody>
        </p:sp>
      </p:grpSp>
      <p:grpSp>
        <p:nvGrpSpPr>
          <p:cNvPr id="19" name="Group 18"/>
          <p:cNvGrpSpPr/>
          <p:nvPr/>
        </p:nvGrpSpPr>
        <p:grpSpPr>
          <a:xfrm>
            <a:off x="1816606" y="4065964"/>
            <a:ext cx="5496449" cy="776433"/>
            <a:chOff x="330926" y="1818891"/>
            <a:chExt cx="5301777" cy="776433"/>
          </a:xfrm>
        </p:grpSpPr>
        <p:sp>
          <p:nvSpPr>
            <p:cNvPr id="20" name="Round Diagonal Corner Rectangle 19"/>
            <p:cNvSpPr/>
            <p:nvPr/>
          </p:nvSpPr>
          <p:spPr>
            <a:xfrm>
              <a:off x="330926" y="1818891"/>
              <a:ext cx="5301777" cy="77643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1" name="Text Placeholder 4"/>
            <p:cNvSpPr txBox="1">
              <a:spLocks/>
            </p:cNvSpPr>
            <p:nvPr/>
          </p:nvSpPr>
          <p:spPr>
            <a:xfrm>
              <a:off x="330927" y="1853280"/>
              <a:ext cx="5203669" cy="64626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baseline="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400" b="1" i="1" dirty="0">
                  <a:latin typeface="Arial Narrow" panose="020B0606020202030204" pitchFamily="34" charset="0"/>
                </a:rPr>
                <a:t>‘A pattern of relatively permanent traits and unique characteristics that give both consistency and individuality to a person’s </a:t>
              </a:r>
              <a:r>
                <a:rPr lang="en-US" sz="1400" b="1" i="1" dirty="0" err="1">
                  <a:latin typeface="Arial Narrow" panose="020B0606020202030204" pitchFamily="34" charset="0"/>
                </a:rPr>
                <a:t>behaviour</a:t>
              </a:r>
              <a:r>
                <a:rPr lang="en-US" sz="1400" b="1" i="1" dirty="0">
                  <a:latin typeface="Arial Narrow" panose="020B0606020202030204" pitchFamily="34" charset="0"/>
                </a:rPr>
                <a:t>.’</a:t>
              </a:r>
            </a:p>
            <a:p>
              <a:pPr marL="0" indent="0" algn="r">
                <a:buNone/>
              </a:pPr>
              <a:r>
                <a:rPr lang="en-US" sz="1200" i="1" dirty="0">
                  <a:latin typeface="Arial Narrow" panose="020B0606020202030204" pitchFamily="34" charset="0"/>
                </a:rPr>
                <a:t>– Feist and Feist 2009</a:t>
              </a:r>
            </a:p>
          </p:txBody>
        </p:sp>
      </p:grpSp>
      <p:grpSp>
        <p:nvGrpSpPr>
          <p:cNvPr id="4" name="Group 3"/>
          <p:cNvGrpSpPr/>
          <p:nvPr/>
        </p:nvGrpSpPr>
        <p:grpSpPr>
          <a:xfrm>
            <a:off x="509920" y="5048238"/>
            <a:ext cx="8061055" cy="789841"/>
            <a:chOff x="509920" y="4659983"/>
            <a:chExt cx="8061055" cy="789841"/>
          </a:xfrm>
        </p:grpSpPr>
        <p:sp>
          <p:nvSpPr>
            <p:cNvPr id="23" name="Round Diagonal Corner Rectangle 22"/>
            <p:cNvSpPr/>
            <p:nvPr/>
          </p:nvSpPr>
          <p:spPr>
            <a:xfrm>
              <a:off x="509920" y="4659983"/>
              <a:ext cx="8061055" cy="78984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4" name="Text Placeholder 4"/>
            <p:cNvSpPr txBox="1">
              <a:spLocks/>
            </p:cNvSpPr>
            <p:nvPr/>
          </p:nvSpPr>
          <p:spPr>
            <a:xfrm>
              <a:off x="509920" y="4694372"/>
              <a:ext cx="8061055" cy="73773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baseline="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400" b="1" i="1" dirty="0">
                  <a:latin typeface="Arial Narrow" panose="020B0606020202030204" pitchFamily="34" charset="0"/>
                </a:rPr>
                <a:t>‘The ingrained patterns of thought, feeling and </a:t>
              </a:r>
              <a:r>
                <a:rPr lang="en-US" sz="1400" b="1" i="1" dirty="0" err="1">
                  <a:latin typeface="Arial Narrow" panose="020B0606020202030204" pitchFamily="34" charset="0"/>
                </a:rPr>
                <a:t>behaviour</a:t>
              </a:r>
              <a:r>
                <a:rPr lang="en-US" sz="1400" b="1" i="1" dirty="0">
                  <a:latin typeface="Arial Narrow" panose="020B0606020202030204" pitchFamily="34" charset="0"/>
                </a:rPr>
                <a:t> characterizing an individual’s unique lifestyle and mode of adaptation, and resulting from constitutional factors, development and social experience.’ </a:t>
              </a:r>
            </a:p>
            <a:p>
              <a:pPr marL="0" indent="0" algn="r">
                <a:buNone/>
              </a:pPr>
              <a:r>
                <a:rPr lang="en-US" sz="1200" i="1" dirty="0">
                  <a:latin typeface="Arial Narrow" panose="020B0606020202030204" pitchFamily="34" charset="0"/>
                </a:rPr>
                <a:t>– World Health </a:t>
              </a:r>
              <a:r>
                <a:rPr lang="en-US" sz="1200" i="1" dirty="0" err="1">
                  <a:latin typeface="Arial Narrow" panose="020B0606020202030204" pitchFamily="34" charset="0"/>
                </a:rPr>
                <a:t>Organisation</a:t>
              </a:r>
              <a:r>
                <a:rPr lang="en-US" sz="1200" i="1" dirty="0">
                  <a:latin typeface="Arial Narrow" panose="020B0606020202030204" pitchFamily="34" charset="0"/>
                </a:rPr>
                <a:t> Lexicon of Psychiatric and Mental Health Terms</a:t>
              </a:r>
            </a:p>
          </p:txBody>
        </p:sp>
      </p:grp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16992" y="1840785"/>
            <a:ext cx="1288202" cy="1238417"/>
          </a:xfrm>
          <a:prstGeom prst="ellipse">
            <a:avLst/>
          </a:prstGeom>
          <a:ln w="190500" cap="rnd">
            <a:solidFill>
              <a:schemeClr val="accent2"/>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65007" y="2788784"/>
            <a:ext cx="1329185" cy="1319919"/>
          </a:xfrm>
          <a:prstGeom prst="ellipse">
            <a:avLst/>
          </a:prstGeom>
          <a:ln w="190500" cap="rnd">
            <a:solidFill>
              <a:schemeClr val="accent2"/>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3699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6345"/>
            <a:ext cx="7772400" cy="679449"/>
          </a:xfrm>
        </p:spPr>
        <p:txBody>
          <a:bodyPr/>
          <a:lstStyle/>
          <a:p>
            <a:r>
              <a:rPr lang="en-GB" dirty="0"/>
              <a:t>Models of Personality</a:t>
            </a:r>
          </a:p>
        </p:txBody>
      </p:sp>
      <p:grpSp>
        <p:nvGrpSpPr>
          <p:cNvPr id="5" name="Group 4"/>
          <p:cNvGrpSpPr/>
          <p:nvPr/>
        </p:nvGrpSpPr>
        <p:grpSpPr>
          <a:xfrm>
            <a:off x="257775" y="2001771"/>
            <a:ext cx="2709454" cy="1161985"/>
            <a:chOff x="5725886" y="1419225"/>
            <a:chExt cx="3004457" cy="1498013"/>
          </a:xfrm>
        </p:grpSpPr>
        <p:sp>
          <p:nvSpPr>
            <p:cNvPr id="6" name="Round Diagonal Corner Rectangle 5"/>
            <p:cNvSpPr/>
            <p:nvPr/>
          </p:nvSpPr>
          <p:spPr>
            <a:xfrm>
              <a:off x="5725886" y="1419225"/>
              <a:ext cx="3004457" cy="149801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Text Placeholder 3"/>
            <p:cNvSpPr txBox="1">
              <a:spLocks/>
            </p:cNvSpPr>
            <p:nvPr/>
          </p:nvSpPr>
          <p:spPr>
            <a:xfrm>
              <a:off x="5725886" y="1419226"/>
              <a:ext cx="2928257" cy="149801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Categorical</a:t>
              </a:r>
            </a:p>
            <a:p>
              <a:pPr marL="0" indent="0" algn="ctr">
                <a:buNone/>
              </a:pPr>
              <a:r>
                <a:rPr lang="en-US" sz="1600" b="1" i="1" dirty="0" err="1">
                  <a:solidFill>
                    <a:schemeClr val="accent6">
                      <a:lumMod val="75000"/>
                    </a:schemeClr>
                  </a:solidFill>
                  <a:latin typeface="Arial Narrow" panose="020B0606020202030204" pitchFamily="34" charset="0"/>
                </a:rPr>
                <a:t>Eg</a:t>
              </a:r>
              <a:r>
                <a:rPr lang="en-US" sz="1600" b="1" i="1" dirty="0">
                  <a:solidFill>
                    <a:schemeClr val="accent6">
                      <a:lumMod val="75000"/>
                    </a:schemeClr>
                  </a:solidFill>
                  <a:latin typeface="Arial Narrow" panose="020B0606020202030204" pitchFamily="34" charset="0"/>
                </a:rPr>
                <a:t> ICD-10/DSM-V categories</a:t>
              </a:r>
            </a:p>
            <a:p>
              <a:pPr marL="0" indent="0" algn="ctr">
                <a:buNone/>
              </a:pPr>
              <a:r>
                <a:rPr lang="en-US" sz="1600" dirty="0">
                  <a:latin typeface="Arial Narrow" panose="020B0606020202030204" pitchFamily="34" charset="0"/>
                </a:rPr>
                <a:t>Disorders in personality are seen as discrete categories</a:t>
              </a:r>
            </a:p>
          </p:txBody>
        </p:sp>
      </p:grpSp>
      <p:sp>
        <p:nvSpPr>
          <p:cNvPr id="8" name="TextBox 7"/>
          <p:cNvSpPr txBox="1"/>
          <p:nvPr/>
        </p:nvSpPr>
        <p:spPr>
          <a:xfrm>
            <a:off x="457200" y="1162300"/>
            <a:ext cx="8416990"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Various different models to explain personality have been developed:</a:t>
            </a:r>
          </a:p>
        </p:txBody>
      </p:sp>
      <p:grpSp>
        <p:nvGrpSpPr>
          <p:cNvPr id="9" name="Group 8"/>
          <p:cNvGrpSpPr/>
          <p:nvPr/>
        </p:nvGrpSpPr>
        <p:grpSpPr>
          <a:xfrm>
            <a:off x="3225624" y="1989509"/>
            <a:ext cx="2709454" cy="1161985"/>
            <a:chOff x="5725886" y="1419225"/>
            <a:chExt cx="3004457" cy="1498013"/>
          </a:xfrm>
        </p:grpSpPr>
        <p:sp>
          <p:nvSpPr>
            <p:cNvPr id="10" name="Round Diagonal Corner Rectangle 9"/>
            <p:cNvSpPr/>
            <p:nvPr/>
          </p:nvSpPr>
          <p:spPr>
            <a:xfrm>
              <a:off x="5725886" y="1419225"/>
              <a:ext cx="3004457" cy="1498011"/>
            </a:xfrm>
            <a:prstGeom prst="round2DiagRect">
              <a:avLst>
                <a:gd name="adj1" fmla="val 5435"/>
                <a:gd name="adj2" fmla="val 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1" name="Text Placeholder 3"/>
            <p:cNvSpPr txBox="1">
              <a:spLocks/>
            </p:cNvSpPr>
            <p:nvPr/>
          </p:nvSpPr>
          <p:spPr>
            <a:xfrm>
              <a:off x="5725886" y="1419226"/>
              <a:ext cx="2928257" cy="149801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Experimental Approach</a:t>
              </a:r>
              <a:endParaRPr lang="en-US" sz="1600" b="1" i="1" dirty="0">
                <a:solidFill>
                  <a:schemeClr val="accent6">
                    <a:lumMod val="75000"/>
                  </a:schemeClr>
                </a:solidFill>
                <a:latin typeface="Arial Narrow" panose="020B0606020202030204" pitchFamily="34" charset="0"/>
              </a:endParaRPr>
            </a:p>
            <a:p>
              <a:pPr marL="0" indent="0" algn="ctr">
                <a:buNone/>
              </a:pPr>
              <a:r>
                <a:rPr lang="en-US" sz="1600" dirty="0">
                  <a:latin typeface="Arial Narrow" panose="020B0606020202030204" pitchFamily="34" charset="0"/>
                </a:rPr>
                <a:t>Looks for general laws and causal relationships between personality variables</a:t>
              </a:r>
            </a:p>
          </p:txBody>
        </p:sp>
      </p:grpSp>
      <p:grpSp>
        <p:nvGrpSpPr>
          <p:cNvPr id="12" name="Group 11"/>
          <p:cNvGrpSpPr/>
          <p:nvPr/>
        </p:nvGrpSpPr>
        <p:grpSpPr>
          <a:xfrm>
            <a:off x="1928818" y="3451013"/>
            <a:ext cx="2709454" cy="1694011"/>
            <a:chOff x="5725886" y="1419225"/>
            <a:chExt cx="3004457" cy="2183893"/>
          </a:xfrm>
        </p:grpSpPr>
        <p:sp>
          <p:nvSpPr>
            <p:cNvPr id="13" name="Round Diagonal Corner Rectangle 12"/>
            <p:cNvSpPr/>
            <p:nvPr/>
          </p:nvSpPr>
          <p:spPr>
            <a:xfrm>
              <a:off x="5725886" y="1419225"/>
              <a:ext cx="3004457" cy="2183893"/>
            </a:xfrm>
            <a:prstGeom prst="round2DiagRect">
              <a:avLst>
                <a:gd name="adj1" fmla="val 5435"/>
                <a:gd name="adj2" fmla="val 0"/>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4" name="Text Placeholder 3"/>
            <p:cNvSpPr txBox="1">
              <a:spLocks/>
            </p:cNvSpPr>
            <p:nvPr/>
          </p:nvSpPr>
          <p:spPr>
            <a:xfrm>
              <a:off x="5725886" y="1419226"/>
              <a:ext cx="2928257" cy="149801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Psychoanalytic Approach</a:t>
              </a:r>
            </a:p>
            <a:p>
              <a:pPr marL="0" indent="0" algn="ctr">
                <a:buNone/>
              </a:pPr>
              <a:r>
                <a:rPr lang="en-US" sz="1600" b="1" i="1" dirty="0" err="1">
                  <a:solidFill>
                    <a:schemeClr val="accent2">
                      <a:lumMod val="75000"/>
                    </a:schemeClr>
                  </a:solidFill>
                  <a:latin typeface="Arial Narrow" panose="020B0606020202030204" pitchFamily="34" charset="0"/>
                </a:rPr>
                <a:t>Eg</a:t>
              </a:r>
              <a:r>
                <a:rPr lang="en-US" sz="1600" b="1" i="1" dirty="0">
                  <a:solidFill>
                    <a:schemeClr val="accent2">
                      <a:lumMod val="75000"/>
                    </a:schemeClr>
                  </a:solidFill>
                  <a:latin typeface="Arial Narrow" panose="020B0606020202030204" pitchFamily="34" charset="0"/>
                </a:rPr>
                <a:t> Sigmund Freud</a:t>
              </a:r>
            </a:p>
            <a:p>
              <a:pPr marL="0" indent="0" algn="ctr">
                <a:buNone/>
              </a:pPr>
              <a:r>
                <a:rPr lang="en-US" sz="1600" dirty="0">
                  <a:latin typeface="Arial Narrow" panose="020B0606020202030204" pitchFamily="34" charset="0"/>
                </a:rPr>
                <a:t>Assesses personality using the psychological principles of the superego, id, ego and </a:t>
              </a:r>
              <a:r>
                <a:rPr lang="en-US" sz="1600" dirty="0" err="1">
                  <a:latin typeface="Arial Narrow" panose="020B0606020202030204" pitchFamily="34" charset="0"/>
                </a:rPr>
                <a:t>defence</a:t>
              </a:r>
              <a:r>
                <a:rPr lang="en-US" sz="1600" dirty="0">
                  <a:latin typeface="Arial Narrow" panose="020B0606020202030204" pitchFamily="34" charset="0"/>
                </a:rPr>
                <a:t> mechanisms</a:t>
              </a:r>
            </a:p>
          </p:txBody>
        </p:sp>
      </p:grpSp>
      <p:grpSp>
        <p:nvGrpSpPr>
          <p:cNvPr id="15" name="Group 14"/>
          <p:cNvGrpSpPr/>
          <p:nvPr/>
        </p:nvGrpSpPr>
        <p:grpSpPr>
          <a:xfrm>
            <a:off x="6172137" y="1977992"/>
            <a:ext cx="2709454" cy="1161985"/>
            <a:chOff x="5725886" y="1419225"/>
            <a:chExt cx="3004457" cy="1498013"/>
          </a:xfrm>
        </p:grpSpPr>
        <p:sp>
          <p:nvSpPr>
            <p:cNvPr id="16" name="Round Diagonal Corner Rectangle 15"/>
            <p:cNvSpPr/>
            <p:nvPr/>
          </p:nvSpPr>
          <p:spPr>
            <a:xfrm>
              <a:off x="5725886" y="1419225"/>
              <a:ext cx="3004457" cy="1498011"/>
            </a:xfrm>
            <a:prstGeom prst="round2DiagRect">
              <a:avLst>
                <a:gd name="adj1" fmla="val 5435"/>
                <a:gd name="adj2" fmla="val 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7" name="Text Placeholder 3"/>
            <p:cNvSpPr txBox="1">
              <a:spLocks/>
            </p:cNvSpPr>
            <p:nvPr/>
          </p:nvSpPr>
          <p:spPr>
            <a:xfrm>
              <a:off x="5725886" y="1419226"/>
              <a:ext cx="2928257" cy="149801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Correlational Approach</a:t>
              </a:r>
            </a:p>
            <a:p>
              <a:pPr marL="0" indent="0" algn="ctr">
                <a:buNone/>
              </a:pPr>
              <a:r>
                <a:rPr lang="en-US" sz="1600" dirty="0">
                  <a:latin typeface="Arial Narrow" panose="020B0606020202030204" pitchFamily="34" charset="0"/>
                </a:rPr>
                <a:t>Assumes the structure of personality is common to all but varies in combinations of traits</a:t>
              </a:r>
            </a:p>
          </p:txBody>
        </p:sp>
      </p:grpSp>
      <p:grpSp>
        <p:nvGrpSpPr>
          <p:cNvPr id="18" name="Group 17"/>
          <p:cNvGrpSpPr/>
          <p:nvPr/>
        </p:nvGrpSpPr>
        <p:grpSpPr>
          <a:xfrm>
            <a:off x="4850938" y="3428696"/>
            <a:ext cx="2709454" cy="1716328"/>
            <a:chOff x="5725886" y="1419225"/>
            <a:chExt cx="3004457" cy="2212663"/>
          </a:xfrm>
        </p:grpSpPr>
        <p:sp>
          <p:nvSpPr>
            <p:cNvPr id="19" name="Round Diagonal Corner Rectangle 18"/>
            <p:cNvSpPr/>
            <p:nvPr/>
          </p:nvSpPr>
          <p:spPr>
            <a:xfrm>
              <a:off x="5725886" y="1419225"/>
              <a:ext cx="3004457" cy="2212663"/>
            </a:xfrm>
            <a:prstGeom prst="round2DiagRect">
              <a:avLst>
                <a:gd name="adj1" fmla="val 5435"/>
                <a:gd name="adj2" fmla="val 0"/>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0" name="Text Placeholder 3"/>
            <p:cNvSpPr txBox="1">
              <a:spLocks/>
            </p:cNvSpPr>
            <p:nvPr/>
          </p:nvSpPr>
          <p:spPr>
            <a:xfrm>
              <a:off x="5725886" y="1419226"/>
              <a:ext cx="2928257" cy="149801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Dimensional Models</a:t>
              </a:r>
            </a:p>
            <a:p>
              <a:pPr marL="0" indent="0" algn="ctr">
                <a:buNone/>
              </a:pPr>
              <a:r>
                <a:rPr lang="en-US" sz="1600" b="1" i="1" dirty="0" err="1">
                  <a:solidFill>
                    <a:schemeClr val="tx2"/>
                  </a:solidFill>
                  <a:latin typeface="Arial Narrow" panose="020B0606020202030204" pitchFamily="34" charset="0"/>
                </a:rPr>
                <a:t>Eg</a:t>
              </a:r>
              <a:r>
                <a:rPr lang="en-US" sz="1600" b="1" i="1" dirty="0">
                  <a:solidFill>
                    <a:schemeClr val="tx2"/>
                  </a:solidFill>
                  <a:latin typeface="Arial Narrow" panose="020B0606020202030204" pitchFamily="34" charset="0"/>
                </a:rPr>
                <a:t> Eysenck’s theory, OCEAN</a:t>
              </a:r>
            </a:p>
            <a:p>
              <a:pPr marL="0" indent="0" algn="ctr">
                <a:buNone/>
              </a:pPr>
              <a:r>
                <a:rPr lang="en-US" sz="1600" dirty="0">
                  <a:latin typeface="Arial Narrow" panose="020B0606020202030204" pitchFamily="34" charset="0"/>
                </a:rPr>
                <a:t>Traits are distributed within dimensions, enabling classification of people by their personality type</a:t>
              </a:r>
            </a:p>
          </p:txBody>
        </p:sp>
      </p:grpSp>
    </p:spTree>
    <p:extLst>
      <p:ext uri="{BB962C8B-B14F-4D97-AF65-F5344CB8AC3E}">
        <p14:creationId xmlns:p14="http://schemas.microsoft.com/office/powerpoint/2010/main" val="389601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365324" y="620820"/>
            <a:ext cx="7772400" cy="578756"/>
          </a:xfrm>
        </p:spPr>
        <p:txBody>
          <a:bodyPr/>
          <a:lstStyle/>
          <a:p>
            <a:r>
              <a:rPr lang="en-GB" sz="2000" dirty="0"/>
              <a:t>Genes, the Environment and Personality</a:t>
            </a:r>
          </a:p>
        </p:txBody>
      </p:sp>
      <p:sp>
        <p:nvSpPr>
          <p:cNvPr id="12" name="TextBox 11"/>
          <p:cNvSpPr txBox="1"/>
          <p:nvPr/>
        </p:nvSpPr>
        <p:spPr>
          <a:xfrm>
            <a:off x="160020" y="6396335"/>
            <a:ext cx="7646670" cy="215444"/>
          </a:xfrm>
          <a:prstGeom prst="rect">
            <a:avLst/>
          </a:prstGeom>
          <a:noFill/>
        </p:spPr>
        <p:txBody>
          <a:bodyPr wrap="square" rtlCol="0">
            <a:spAutoFit/>
          </a:bodyPr>
          <a:lstStyle/>
          <a:p>
            <a:r>
              <a:rPr lang="en-GB" sz="800" i="1" dirty="0"/>
              <a:t>Hamer, D. (2002) Rethinking Behaviour Genetics. Science; 298(5591):71-2</a:t>
            </a:r>
          </a:p>
        </p:txBody>
      </p:sp>
      <p:sp>
        <p:nvSpPr>
          <p:cNvPr id="13" name="TextBox 12"/>
          <p:cNvSpPr txBox="1"/>
          <p:nvPr/>
        </p:nvSpPr>
        <p:spPr>
          <a:xfrm>
            <a:off x="457200" y="1162300"/>
            <a:ext cx="8416990" cy="646331"/>
          </a:xfrm>
          <a:prstGeom prst="rect">
            <a:avLst/>
          </a:prstGeom>
          <a:noFill/>
        </p:spPr>
        <p:txBody>
          <a:bodyPr wrap="square" rtlCol="0">
            <a:spAutoFit/>
          </a:bodyPr>
          <a:lstStyle/>
          <a:p>
            <a:pPr marL="285750" indent="-285750">
              <a:buFont typeface="Wingdings" panose="05000000000000000000" pitchFamily="2" charset="2"/>
              <a:buChar char="§"/>
            </a:pPr>
            <a:r>
              <a:rPr lang="en-GB" dirty="0"/>
              <a:t>Hamer (2002) argued for a complex interaction between genes and environment to produce personality traits: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070" y="2800731"/>
            <a:ext cx="2381250" cy="1695450"/>
          </a:xfrm>
          <a:prstGeom prst="rect">
            <a:avLst/>
          </a:prstGeom>
        </p:spPr>
      </p:pic>
      <p:sp>
        <p:nvSpPr>
          <p:cNvPr id="17" name="Right Arrow 16"/>
          <p:cNvSpPr/>
          <p:nvPr/>
        </p:nvSpPr>
        <p:spPr>
          <a:xfrm rot="2082132">
            <a:off x="2948686" y="2822067"/>
            <a:ext cx="755362" cy="30099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nvGrpSpPr>
          <p:cNvPr id="18" name="Group 17"/>
          <p:cNvGrpSpPr/>
          <p:nvPr/>
        </p:nvGrpSpPr>
        <p:grpSpPr>
          <a:xfrm>
            <a:off x="1243250" y="2119479"/>
            <a:ext cx="1907829" cy="954470"/>
            <a:chOff x="7421846" y="4228179"/>
            <a:chExt cx="1254403" cy="633410"/>
          </a:xfrm>
        </p:grpSpPr>
        <p:sp>
          <p:nvSpPr>
            <p:cNvPr id="19" name="Oval 18"/>
            <p:cNvSpPr/>
            <p:nvPr/>
          </p:nvSpPr>
          <p:spPr>
            <a:xfrm>
              <a:off x="7421846" y="4228179"/>
              <a:ext cx="1254403" cy="63341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a:p>
          </p:txBody>
        </p:sp>
        <p:sp>
          <p:nvSpPr>
            <p:cNvPr id="20" name="Text Placeholder 3"/>
            <p:cNvSpPr txBox="1">
              <a:spLocks/>
            </p:cNvSpPr>
            <p:nvPr/>
          </p:nvSpPr>
          <p:spPr>
            <a:xfrm>
              <a:off x="7421846" y="4437381"/>
              <a:ext cx="1254403" cy="24262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chemeClr val="bg1"/>
                  </a:solidFill>
                  <a:latin typeface="Arial Narrow" panose="020B0606020202030204" pitchFamily="34" charset="0"/>
                </a:rPr>
                <a:t>Gene networks</a:t>
              </a:r>
            </a:p>
          </p:txBody>
        </p:sp>
      </p:grpSp>
      <p:sp>
        <p:nvSpPr>
          <p:cNvPr id="21" name="Right Arrow 20"/>
          <p:cNvSpPr/>
          <p:nvPr/>
        </p:nvSpPr>
        <p:spPr>
          <a:xfrm rot="8168522">
            <a:off x="5504700" y="2839576"/>
            <a:ext cx="687181" cy="30099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nvGrpSpPr>
          <p:cNvPr id="22" name="Group 21"/>
          <p:cNvGrpSpPr/>
          <p:nvPr/>
        </p:nvGrpSpPr>
        <p:grpSpPr>
          <a:xfrm>
            <a:off x="5856321" y="2080235"/>
            <a:ext cx="1907829" cy="954470"/>
            <a:chOff x="7421846" y="4228179"/>
            <a:chExt cx="1254403" cy="633410"/>
          </a:xfrm>
        </p:grpSpPr>
        <p:sp>
          <p:nvSpPr>
            <p:cNvPr id="23" name="Oval 22"/>
            <p:cNvSpPr/>
            <p:nvPr/>
          </p:nvSpPr>
          <p:spPr>
            <a:xfrm>
              <a:off x="7421846" y="4228179"/>
              <a:ext cx="1254403" cy="63341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a:p>
          </p:txBody>
        </p:sp>
        <p:sp>
          <p:nvSpPr>
            <p:cNvPr id="24" name="Text Placeholder 3"/>
            <p:cNvSpPr txBox="1">
              <a:spLocks/>
            </p:cNvSpPr>
            <p:nvPr/>
          </p:nvSpPr>
          <p:spPr>
            <a:xfrm>
              <a:off x="7421846" y="4285962"/>
              <a:ext cx="1254403" cy="5756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chemeClr val="bg1"/>
                  </a:solidFill>
                  <a:latin typeface="Arial Narrow" panose="020B0606020202030204" pitchFamily="34" charset="0"/>
                </a:rPr>
                <a:t>Environment</a:t>
              </a:r>
            </a:p>
            <a:p>
              <a:pPr marL="0" indent="0" algn="ctr">
                <a:buNone/>
              </a:pPr>
              <a:r>
                <a:rPr lang="en-US" sz="1200" dirty="0">
                  <a:solidFill>
                    <a:schemeClr val="bg1"/>
                  </a:solidFill>
                  <a:latin typeface="Arial Narrow" panose="020B0606020202030204" pitchFamily="34" charset="0"/>
                </a:rPr>
                <a:t>(parents, economic factors, siblings, education, </a:t>
              </a:r>
              <a:r>
                <a:rPr lang="en-US" sz="1200" dirty="0" err="1">
                  <a:solidFill>
                    <a:schemeClr val="bg1"/>
                  </a:solidFill>
                  <a:latin typeface="Arial Narrow" panose="020B0606020202030204" pitchFamily="34" charset="0"/>
                </a:rPr>
                <a:t>etc</a:t>
              </a:r>
              <a:r>
                <a:rPr lang="en-US" sz="1200" dirty="0">
                  <a:solidFill>
                    <a:schemeClr val="bg1"/>
                  </a:solidFill>
                  <a:latin typeface="Arial Narrow" panose="020B0606020202030204" pitchFamily="34" charset="0"/>
                </a:rPr>
                <a:t>)</a:t>
              </a:r>
            </a:p>
          </p:txBody>
        </p:sp>
      </p:grpSp>
      <p:sp>
        <p:nvSpPr>
          <p:cNvPr id="25" name="Right Arrow 24"/>
          <p:cNvSpPr/>
          <p:nvPr/>
        </p:nvSpPr>
        <p:spPr>
          <a:xfrm rot="5400000">
            <a:off x="4491239" y="4473783"/>
            <a:ext cx="431903" cy="30099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nvGrpSpPr>
          <p:cNvPr id="26" name="Group 25"/>
          <p:cNvGrpSpPr/>
          <p:nvPr/>
        </p:nvGrpSpPr>
        <p:grpSpPr>
          <a:xfrm>
            <a:off x="2713088" y="4934858"/>
            <a:ext cx="3988203" cy="954470"/>
            <a:chOff x="7403216" y="4228179"/>
            <a:chExt cx="1273033" cy="633410"/>
          </a:xfrm>
        </p:grpSpPr>
        <p:sp>
          <p:nvSpPr>
            <p:cNvPr id="27" name="Oval 26"/>
            <p:cNvSpPr/>
            <p:nvPr/>
          </p:nvSpPr>
          <p:spPr>
            <a:xfrm>
              <a:off x="7421846" y="4228179"/>
              <a:ext cx="1254403" cy="63341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a:p>
          </p:txBody>
        </p:sp>
        <p:sp>
          <p:nvSpPr>
            <p:cNvPr id="28" name="Text Placeholder 3"/>
            <p:cNvSpPr txBox="1">
              <a:spLocks/>
            </p:cNvSpPr>
            <p:nvPr/>
          </p:nvSpPr>
          <p:spPr>
            <a:xfrm>
              <a:off x="7403216" y="4240806"/>
              <a:ext cx="1254403" cy="52786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chemeClr val="bg1"/>
                  </a:solidFill>
                  <a:latin typeface="Arial Narrow" panose="020B0606020202030204" pitchFamily="34" charset="0"/>
                </a:rPr>
                <a:t>Personality traits</a:t>
              </a:r>
            </a:p>
            <a:p>
              <a:pPr marL="0" indent="0" algn="ctr">
                <a:buNone/>
              </a:pPr>
              <a:r>
                <a:rPr lang="en-US" sz="1200" dirty="0">
                  <a:solidFill>
                    <a:schemeClr val="bg1"/>
                  </a:solidFill>
                  <a:latin typeface="Arial Narrow" panose="020B0606020202030204" pitchFamily="34" charset="0"/>
                </a:rPr>
                <a:t>(Fearfulness, Novelty-seeking, aggressiveness, empathy, altruism, extraversion, persistence, conservatism, religiosity,</a:t>
              </a:r>
            </a:p>
            <a:p>
              <a:pPr marL="0" indent="0" algn="ctr">
                <a:buNone/>
              </a:pPr>
              <a:r>
                <a:rPr lang="en-US" sz="1200" dirty="0">
                  <a:solidFill>
                    <a:schemeClr val="bg1"/>
                  </a:solidFill>
                  <a:latin typeface="Arial Narrow" panose="020B0606020202030204" pitchFamily="34" charset="0"/>
                </a:rPr>
                <a:t>resilience, </a:t>
              </a:r>
              <a:r>
                <a:rPr lang="en-US" sz="1200" dirty="0" err="1">
                  <a:solidFill>
                    <a:schemeClr val="bg1"/>
                  </a:solidFill>
                  <a:latin typeface="Arial Narrow" panose="020B0606020202030204" pitchFamily="34" charset="0"/>
                </a:rPr>
                <a:t>etc</a:t>
              </a:r>
              <a:r>
                <a:rPr lang="en-US" sz="1200" dirty="0">
                  <a:solidFill>
                    <a:schemeClr val="bg1"/>
                  </a:solidFill>
                  <a:latin typeface="Arial Narrow" panose="020B0606020202030204" pitchFamily="34" charset="0"/>
                </a:rPr>
                <a:t>)</a:t>
              </a:r>
            </a:p>
          </p:txBody>
        </p:sp>
      </p:grpSp>
      <p:sp>
        <p:nvSpPr>
          <p:cNvPr id="29" name="Left-Right Arrow 28"/>
          <p:cNvSpPr/>
          <p:nvPr/>
        </p:nvSpPr>
        <p:spPr>
          <a:xfrm>
            <a:off x="3187221" y="2445659"/>
            <a:ext cx="2596896" cy="208770"/>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nvGrpSpPr>
          <p:cNvPr id="41" name="Group 40"/>
          <p:cNvGrpSpPr/>
          <p:nvPr/>
        </p:nvGrpSpPr>
        <p:grpSpPr>
          <a:xfrm>
            <a:off x="365325" y="2913561"/>
            <a:ext cx="1648302" cy="944169"/>
            <a:chOff x="365325" y="2913561"/>
            <a:chExt cx="1648302" cy="944169"/>
          </a:xfrm>
        </p:grpSpPr>
        <p:sp>
          <p:nvSpPr>
            <p:cNvPr id="36" name="Right Arrow 35"/>
            <p:cNvSpPr/>
            <p:nvPr/>
          </p:nvSpPr>
          <p:spPr>
            <a:xfrm rot="18724141">
              <a:off x="1047048" y="3140747"/>
              <a:ext cx="755362" cy="30099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grpSp>
          <p:nvGrpSpPr>
            <p:cNvPr id="30" name="Group 29"/>
            <p:cNvGrpSpPr/>
            <p:nvPr/>
          </p:nvGrpSpPr>
          <p:grpSpPr>
            <a:xfrm>
              <a:off x="365325" y="3508533"/>
              <a:ext cx="1648302" cy="349197"/>
              <a:chOff x="7421846" y="4228179"/>
              <a:chExt cx="1254403" cy="633410"/>
            </a:xfrm>
          </p:grpSpPr>
          <p:sp>
            <p:nvSpPr>
              <p:cNvPr id="31" name="Oval 30"/>
              <p:cNvSpPr/>
              <p:nvPr/>
            </p:nvSpPr>
            <p:spPr>
              <a:xfrm>
                <a:off x="7421846" y="4228179"/>
                <a:ext cx="1254403" cy="63341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2" name="Text Placeholder 3"/>
              <p:cNvSpPr txBox="1">
                <a:spLocks/>
              </p:cNvSpPr>
              <p:nvPr/>
            </p:nvSpPr>
            <p:spPr>
              <a:xfrm>
                <a:off x="7421846" y="4260976"/>
                <a:ext cx="1254403" cy="41903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solidFill>
                      <a:schemeClr val="bg1"/>
                    </a:solidFill>
                    <a:latin typeface="Arial Narrow" panose="020B0606020202030204" pitchFamily="34" charset="0"/>
                  </a:rPr>
                  <a:t>Susceptible genes</a:t>
                </a:r>
              </a:p>
            </p:txBody>
          </p:sp>
        </p:grpSp>
      </p:grpSp>
      <p:grpSp>
        <p:nvGrpSpPr>
          <p:cNvPr id="42" name="Group 41"/>
          <p:cNvGrpSpPr/>
          <p:nvPr/>
        </p:nvGrpSpPr>
        <p:grpSpPr>
          <a:xfrm>
            <a:off x="6940082" y="3172592"/>
            <a:ext cx="1871415" cy="661169"/>
            <a:chOff x="6940082" y="3172592"/>
            <a:chExt cx="1871415" cy="661169"/>
          </a:xfrm>
        </p:grpSpPr>
        <p:sp>
          <p:nvSpPr>
            <p:cNvPr id="37" name="Right Arrow 36"/>
            <p:cNvSpPr/>
            <p:nvPr/>
          </p:nvSpPr>
          <p:spPr>
            <a:xfrm rot="13237072">
              <a:off x="6940082" y="3172592"/>
              <a:ext cx="755362" cy="30099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grpSp>
          <p:nvGrpSpPr>
            <p:cNvPr id="33" name="Group 32"/>
            <p:cNvGrpSpPr/>
            <p:nvPr/>
          </p:nvGrpSpPr>
          <p:grpSpPr>
            <a:xfrm>
              <a:off x="7163195" y="3484564"/>
              <a:ext cx="1648302" cy="349197"/>
              <a:chOff x="7421846" y="4228179"/>
              <a:chExt cx="1254403" cy="633410"/>
            </a:xfrm>
          </p:grpSpPr>
          <p:sp>
            <p:nvSpPr>
              <p:cNvPr id="34" name="Oval 33"/>
              <p:cNvSpPr/>
              <p:nvPr/>
            </p:nvSpPr>
            <p:spPr>
              <a:xfrm>
                <a:off x="7421846" y="4228179"/>
                <a:ext cx="1254403" cy="63341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5" name="Text Placeholder 3"/>
              <p:cNvSpPr txBox="1">
                <a:spLocks/>
              </p:cNvSpPr>
              <p:nvPr/>
            </p:nvSpPr>
            <p:spPr>
              <a:xfrm>
                <a:off x="7421846" y="4260976"/>
                <a:ext cx="1254403" cy="41903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solidFill>
                      <a:schemeClr val="bg1"/>
                    </a:solidFill>
                    <a:latin typeface="Arial Narrow" panose="020B0606020202030204" pitchFamily="34" charset="0"/>
                  </a:rPr>
                  <a:t>Adverse events</a:t>
                </a:r>
              </a:p>
            </p:txBody>
          </p:sp>
        </p:grpSp>
      </p:grpSp>
      <p:grpSp>
        <p:nvGrpSpPr>
          <p:cNvPr id="40" name="Group 39"/>
          <p:cNvGrpSpPr/>
          <p:nvPr/>
        </p:nvGrpSpPr>
        <p:grpSpPr>
          <a:xfrm>
            <a:off x="2829818" y="4944247"/>
            <a:ext cx="3929838" cy="673331"/>
            <a:chOff x="6528244" y="4632909"/>
            <a:chExt cx="3929838" cy="673331"/>
          </a:xfrm>
        </p:grpSpPr>
        <p:sp>
          <p:nvSpPr>
            <p:cNvPr id="38" name="Oval 37"/>
            <p:cNvSpPr/>
            <p:nvPr/>
          </p:nvSpPr>
          <p:spPr>
            <a:xfrm>
              <a:off x="6759656" y="4632909"/>
              <a:ext cx="3294887" cy="67333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2000"/>
            </a:p>
          </p:txBody>
        </p:sp>
        <p:sp>
          <p:nvSpPr>
            <p:cNvPr id="39" name="Text Placeholder 3"/>
            <p:cNvSpPr txBox="1">
              <a:spLocks/>
            </p:cNvSpPr>
            <p:nvPr/>
          </p:nvSpPr>
          <p:spPr>
            <a:xfrm>
              <a:off x="6528244" y="4773292"/>
              <a:ext cx="3929838" cy="40281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chemeClr val="bg1"/>
                  </a:solidFill>
                  <a:latin typeface="Arial Narrow" panose="020B0606020202030204" pitchFamily="34" charset="0"/>
                </a:rPr>
                <a:t>Personality Disorder?</a:t>
              </a:r>
            </a:p>
          </p:txBody>
        </p:sp>
      </p:grpSp>
    </p:spTree>
    <p:extLst>
      <p:ext uri="{BB962C8B-B14F-4D97-AF65-F5344CB8AC3E}">
        <p14:creationId xmlns:p14="http://schemas.microsoft.com/office/powerpoint/2010/main" val="77447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mph" presetSubtype="2" fill="hold" nodeType="withEffect">
                                  <p:stCondLst>
                                    <p:cond delay="0"/>
                                  </p:stCondLst>
                                  <p:childTnLst>
                                    <p:animClr clrSpc="rgb" dir="cw">
                                      <p:cBhvr>
                                        <p:cTn id="28" dur="500" fill="hold"/>
                                        <p:tgtEl>
                                          <p:spTgt spid="17"/>
                                        </p:tgtEl>
                                        <p:attrNameLst>
                                          <p:attrName>fillcolor</p:attrName>
                                        </p:attrNameLst>
                                      </p:cBhvr>
                                      <p:to>
                                        <a:schemeClr val="accent2"/>
                                      </p:to>
                                    </p:animClr>
                                    <p:set>
                                      <p:cBhvr>
                                        <p:cTn id="29" dur="500" fill="hold"/>
                                        <p:tgtEl>
                                          <p:spTgt spid="17"/>
                                        </p:tgtEl>
                                        <p:attrNameLst>
                                          <p:attrName>fill.type</p:attrName>
                                        </p:attrNameLst>
                                      </p:cBhvr>
                                      <p:to>
                                        <p:strVal val="solid"/>
                                      </p:to>
                                    </p:set>
                                    <p:set>
                                      <p:cBhvr>
                                        <p:cTn id="30" dur="500" fill="hold"/>
                                        <p:tgtEl>
                                          <p:spTgt spid="17"/>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mph" presetSubtype="2" fill="hold" nodeType="withEffect">
                                  <p:stCondLst>
                                    <p:cond delay="0"/>
                                  </p:stCondLst>
                                  <p:childTnLst>
                                    <p:animClr clrSpc="rgb" dir="cw">
                                      <p:cBhvr>
                                        <p:cTn id="36" dur="500" fill="hold"/>
                                        <p:tgtEl>
                                          <p:spTgt spid="21"/>
                                        </p:tgtEl>
                                        <p:attrNameLst>
                                          <p:attrName>fillcolor</p:attrName>
                                        </p:attrNameLst>
                                      </p:cBhvr>
                                      <p:to>
                                        <a:schemeClr val="accent2"/>
                                      </p:to>
                                    </p:animClr>
                                    <p:set>
                                      <p:cBhvr>
                                        <p:cTn id="37" dur="500" fill="hold"/>
                                        <p:tgtEl>
                                          <p:spTgt spid="21"/>
                                        </p:tgtEl>
                                        <p:attrNameLst>
                                          <p:attrName>fill.type</p:attrName>
                                        </p:attrNameLst>
                                      </p:cBhvr>
                                      <p:to>
                                        <p:strVal val="solid"/>
                                      </p:to>
                                    </p:set>
                                    <p:set>
                                      <p:cBhvr>
                                        <p:cTn id="38" dur="500" fill="hold"/>
                                        <p:tgtEl>
                                          <p:spTgt spid="21"/>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29"/>
                                        </p:tgtEl>
                                        <p:attrNameLst>
                                          <p:attrName>fillcolor</p:attrName>
                                        </p:attrNameLst>
                                      </p:cBhvr>
                                      <p:to>
                                        <a:schemeClr val="accent2"/>
                                      </p:to>
                                    </p:animClr>
                                    <p:set>
                                      <p:cBhvr>
                                        <p:cTn id="41" dur="500" fill="hold"/>
                                        <p:tgtEl>
                                          <p:spTgt spid="29"/>
                                        </p:tgtEl>
                                        <p:attrNameLst>
                                          <p:attrName>fill.type</p:attrName>
                                        </p:attrNameLst>
                                      </p:cBhvr>
                                      <p:to>
                                        <p:strVal val="solid"/>
                                      </p:to>
                                    </p:set>
                                    <p:set>
                                      <p:cBhvr>
                                        <p:cTn id="42" dur="500" fill="hold"/>
                                        <p:tgtEl>
                                          <p:spTgt spid="29"/>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mph" presetSubtype="2" fill="hold" nodeType="withEffect">
                                  <p:stCondLst>
                                    <p:cond delay="0"/>
                                  </p:stCondLst>
                                  <p:childTnLst>
                                    <p:animClr clrSpc="rgb" dir="cw">
                                      <p:cBhvr>
                                        <p:cTn id="48" dur="500" fill="hold"/>
                                        <p:tgtEl>
                                          <p:spTgt spid="25"/>
                                        </p:tgtEl>
                                        <p:attrNameLst>
                                          <p:attrName>fillcolor</p:attrName>
                                        </p:attrNameLst>
                                      </p:cBhvr>
                                      <p:to>
                                        <a:schemeClr val="accent2"/>
                                      </p:to>
                                    </p:animClr>
                                    <p:set>
                                      <p:cBhvr>
                                        <p:cTn id="49" dur="500" fill="hold"/>
                                        <p:tgtEl>
                                          <p:spTgt spid="25"/>
                                        </p:tgtEl>
                                        <p:attrNameLst>
                                          <p:attrName>fill.type</p:attrName>
                                        </p:attrNameLst>
                                      </p:cBhvr>
                                      <p:to>
                                        <p:strVal val="solid"/>
                                      </p:to>
                                    </p:set>
                                    <p:set>
                                      <p:cBhvr>
                                        <p:cTn id="50" dur="500" fill="hold"/>
                                        <p:tgtEl>
                                          <p:spTgt spid="25"/>
                                        </p:tgtEl>
                                        <p:attrNameLst>
                                          <p:attrName>fill.on</p:attrName>
                                        </p:attrNameLst>
                                      </p:cBhvr>
                                      <p:to>
                                        <p:strVal val="true"/>
                                      </p:to>
                                    </p:set>
                                  </p:childTnLst>
                                </p:cTn>
                              </p:par>
                              <p:par>
                                <p:cTn id="51" presetID="1" presetClass="exit" presetSubtype="0" fill="hold" nodeType="withEffect">
                                  <p:stCondLst>
                                    <p:cond delay="0"/>
                                  </p:stCondLst>
                                  <p:childTnLst>
                                    <p:set>
                                      <p:cBhvr>
                                        <p:cTn id="5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5" grpId="0" animBg="1"/>
      <p:bldP spid="29" grpId="0" animBg="1"/>
    </p:bldLst>
  </p:timing>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6839</TotalTime>
  <Words>7488</Words>
  <Application>Microsoft Office PowerPoint</Application>
  <PresentationFormat>On-screen Show (4:3)</PresentationFormat>
  <Paragraphs>809</Paragraphs>
  <Slides>45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Arial Narrow</vt:lpstr>
      <vt:lpstr>Calibri</vt:lpstr>
      <vt:lpstr>Wingdings</vt:lpstr>
      <vt:lpstr>Psychiatry Recruitment PP</vt:lpstr>
      <vt:lpstr>PowerPoint Presentation</vt:lpstr>
      <vt:lpstr>GA Module: Personality Disorders</vt:lpstr>
      <vt:lpstr>GA Module: Personality Disorders</vt:lpstr>
      <vt:lpstr>GA Module: Personality Disorders</vt:lpstr>
      <vt:lpstr>Contents</vt:lpstr>
      <vt:lpstr>What is ‘personality’?</vt:lpstr>
      <vt:lpstr>What is ‘personality’?</vt:lpstr>
      <vt:lpstr>Models of Personality</vt:lpstr>
      <vt:lpstr>Genes, the Environment and Personality</vt:lpstr>
      <vt:lpstr>What is ‘personality disorder’?</vt:lpstr>
      <vt:lpstr>What is personality disorder</vt:lpstr>
      <vt:lpstr>Personality Disorder Classification</vt:lpstr>
      <vt:lpstr>Personality Disorder Clusters</vt:lpstr>
      <vt:lpstr>Features of Cluster A PD</vt:lpstr>
      <vt:lpstr>Features of Cluster B PD</vt:lpstr>
      <vt:lpstr>Features of Cluster B PD</vt:lpstr>
      <vt:lpstr>Features of Cluster C PD</vt:lpstr>
      <vt:lpstr>Aetiology</vt:lpstr>
      <vt:lpstr>Aetiology</vt:lpstr>
      <vt:lpstr>Aetiology</vt:lpstr>
      <vt:lpstr>Aetiology</vt:lpstr>
      <vt:lpstr>Epidemiology</vt:lpstr>
      <vt:lpstr>Epidemiology</vt:lpstr>
      <vt:lpstr>Epidemiology</vt:lpstr>
      <vt:lpstr>Course &amp; Prognosis</vt:lpstr>
      <vt:lpstr>Course &amp; Prognosis</vt:lpstr>
      <vt:lpstr>Assessment of personality disorder</vt:lpstr>
      <vt:lpstr>Assessment Tools</vt:lpstr>
      <vt:lpstr>Management of EUPD</vt:lpstr>
      <vt:lpstr>Psychological Treatment</vt:lpstr>
      <vt:lpstr>Psychological Treatment</vt:lpstr>
      <vt:lpstr>Psychological Treatment</vt:lpstr>
      <vt:lpstr>Pharmacological Treatment</vt:lpstr>
      <vt:lpstr>Pharmacological Treatment</vt:lpstr>
      <vt:lpstr>Pharmacological Treatment</vt:lpstr>
      <vt:lpstr>Structured Clinical Management</vt:lpstr>
      <vt:lpstr>Treatment of Dissocial PD</vt:lpstr>
      <vt:lpstr>GA Module: Personality Disorders</vt:lpstr>
      <vt:lpstr>References &amp; Further Reading</vt:lpstr>
      <vt:lpstr>References &amp; Further Reading</vt:lpstr>
      <vt:lpstr>GA Module: Personality Disorders</vt:lpstr>
      <vt:lpstr>GA Module: Personality Disorders</vt:lpstr>
      <vt:lpstr>GA Module: Personality Disorders</vt:lpstr>
      <vt:lpstr>GA Module: Personality Disorders</vt:lpstr>
      <vt:lpstr>GA Module: Personality Disorders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Helen McEnerney</cp:lastModifiedBy>
  <cp:revision>442</cp:revision>
  <dcterms:created xsi:type="dcterms:W3CDTF">2016-02-23T11:02:26Z</dcterms:created>
  <dcterms:modified xsi:type="dcterms:W3CDTF">2020-06-29T14:48:25Z</dcterms:modified>
</cp:coreProperties>
</file>