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91"/>
  </p:notesMasterIdLst>
  <p:sldIdLst>
    <p:sldId id="34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86029-9286-E049-BFC4-D174EA06BBF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6370CCE-9DA1-6649-97B2-5C8E9175FF0B}">
      <dgm:prSet phldrT="[Text]" custT="1"/>
      <dgm:spPr>
        <a:solidFill>
          <a:schemeClr val="accent2">
            <a:alpha val="90000"/>
          </a:schemeClr>
        </a:solidFill>
        <a:ln>
          <a:noFill/>
        </a:ln>
        <a:effectLst/>
      </dgm:spPr>
      <dgm:t>
        <a:bodyPr/>
        <a:lstStyle/>
        <a:p>
          <a:r>
            <a:rPr lang="en-US" sz="2800" b="1" dirty="0"/>
            <a:t>Signs and Symptoms of Autism spectrum disorder</a:t>
          </a:r>
          <a:r>
            <a:rPr lang="en-US" sz="2800" b="1" baseline="0" dirty="0"/>
            <a:t> (ASD)</a:t>
          </a:r>
          <a:endParaRPr lang="en-US" sz="2800" b="1" dirty="0"/>
        </a:p>
      </dgm:t>
    </dgm:pt>
    <dgm:pt modelId="{4E779D33-06CA-AE4F-A02F-3A241480669B}" type="parTrans" cxnId="{011ECB9F-4618-5B4C-A142-BA237C5AEBB7}">
      <dgm:prSet/>
      <dgm:spPr/>
      <dgm:t>
        <a:bodyPr/>
        <a:lstStyle/>
        <a:p>
          <a:endParaRPr lang="en-US"/>
        </a:p>
      </dgm:t>
    </dgm:pt>
    <dgm:pt modelId="{34061BD8-C147-D343-B9CE-007FFCCEB4BE}" type="sibTrans" cxnId="{011ECB9F-4618-5B4C-A142-BA237C5AEBB7}">
      <dgm:prSet/>
      <dgm:spPr/>
      <dgm:t>
        <a:bodyPr/>
        <a:lstStyle/>
        <a:p>
          <a:endParaRPr lang="en-US"/>
        </a:p>
      </dgm:t>
    </dgm:pt>
    <dgm:pt modelId="{CD108B7E-DFC2-2240-A8B4-59F69C7243DC}">
      <dgm:prSet phldrT="[Text]" custT="1"/>
      <dgm:spPr>
        <a:solidFill>
          <a:schemeClr val="accent3">
            <a:alpha val="90000"/>
          </a:schemeClr>
        </a:solidFill>
        <a:effectLst/>
      </dgm:spPr>
      <dgm:t>
        <a:bodyPr/>
        <a:lstStyle/>
        <a:p>
          <a:r>
            <a:rPr lang="en-US" sz="2800" b="1" dirty="0"/>
            <a:t>Diagnostic criteria for diagnosis of ASD including the DSM 5 and ICD 10</a:t>
          </a:r>
        </a:p>
      </dgm:t>
    </dgm:pt>
    <dgm:pt modelId="{5EDAFE97-8B24-1242-8C63-9F4CF76447BD}" type="parTrans" cxnId="{13A01A9A-F64A-1841-9FBA-25ABF5E91BFA}">
      <dgm:prSet/>
      <dgm:spPr/>
      <dgm:t>
        <a:bodyPr/>
        <a:lstStyle/>
        <a:p>
          <a:endParaRPr lang="en-US"/>
        </a:p>
      </dgm:t>
    </dgm:pt>
    <dgm:pt modelId="{C95D3D9A-1528-844A-A5A5-E82A86DC31E9}" type="sibTrans" cxnId="{13A01A9A-F64A-1841-9FBA-25ABF5E91BFA}">
      <dgm:prSet/>
      <dgm:spPr/>
      <dgm:t>
        <a:bodyPr/>
        <a:lstStyle/>
        <a:p>
          <a:endParaRPr lang="en-US"/>
        </a:p>
      </dgm:t>
    </dgm:pt>
    <dgm:pt modelId="{E3C9A32C-1571-7342-B979-92AE9DDFCDB3}">
      <dgm:prSet phldrT="[Text]" custT="1"/>
      <dgm:spPr>
        <a:solidFill>
          <a:schemeClr val="accent4">
            <a:alpha val="90000"/>
          </a:schemeClr>
        </a:solidFill>
        <a:effectLst/>
      </dgm:spPr>
      <dgm:t>
        <a:bodyPr/>
        <a:lstStyle/>
        <a:p>
          <a:r>
            <a:rPr lang="en-US" sz="2800" b="1" dirty="0"/>
            <a:t>Causes and psychological theories of ASD</a:t>
          </a:r>
        </a:p>
      </dgm:t>
    </dgm:pt>
    <dgm:pt modelId="{89963914-4DD0-B844-8855-0DCB58395EDC}" type="parTrans" cxnId="{FFEE06D5-D8B6-0042-A4CA-861F8B2F5CFE}">
      <dgm:prSet/>
      <dgm:spPr/>
      <dgm:t>
        <a:bodyPr/>
        <a:lstStyle/>
        <a:p>
          <a:endParaRPr lang="en-US"/>
        </a:p>
      </dgm:t>
    </dgm:pt>
    <dgm:pt modelId="{92DB21FC-8500-9948-A0E3-1CF5A4678DAD}" type="sibTrans" cxnId="{FFEE06D5-D8B6-0042-A4CA-861F8B2F5CFE}">
      <dgm:prSet/>
      <dgm:spPr/>
      <dgm:t>
        <a:bodyPr/>
        <a:lstStyle/>
        <a:p>
          <a:endParaRPr lang="en-US"/>
        </a:p>
      </dgm:t>
    </dgm:pt>
    <dgm:pt modelId="{05C05FBD-A2DC-DF49-B7AF-CF7E2BE4B3CF}">
      <dgm:prSet custT="1"/>
      <dgm:spPr>
        <a:solidFill>
          <a:schemeClr val="accent1"/>
        </a:solidFill>
        <a:effectLst/>
      </dgm:spPr>
      <dgm:t>
        <a:bodyPr/>
        <a:lstStyle/>
        <a:p>
          <a:r>
            <a:rPr lang="en-US" sz="2800" b="1" dirty="0"/>
            <a:t>Interventions in ASD</a:t>
          </a:r>
          <a:endParaRPr lang="en-US" sz="2800" b="1" dirty="0">
            <a:latin typeface="+mj-lt"/>
          </a:endParaRPr>
        </a:p>
      </dgm:t>
    </dgm:pt>
    <dgm:pt modelId="{CF360488-4899-324E-A944-6692D38BE7B1}" type="parTrans" cxnId="{53FBC46F-7DEE-644D-A856-81308756C152}">
      <dgm:prSet/>
      <dgm:spPr/>
      <dgm:t>
        <a:bodyPr/>
        <a:lstStyle/>
        <a:p>
          <a:endParaRPr lang="en-US"/>
        </a:p>
      </dgm:t>
    </dgm:pt>
    <dgm:pt modelId="{98F0D9E3-13AF-3E49-A521-DBE2D9862510}" type="sibTrans" cxnId="{53FBC46F-7DEE-644D-A856-81308756C152}">
      <dgm:prSet/>
      <dgm:spPr/>
      <dgm:t>
        <a:bodyPr/>
        <a:lstStyle/>
        <a:p>
          <a:endParaRPr lang="en-US"/>
        </a:p>
      </dgm:t>
    </dgm:pt>
    <dgm:pt modelId="{DBC9DDF0-3715-4F46-90BD-B967C6234CF2}" type="pres">
      <dgm:prSet presAssocID="{80586029-9286-E049-BFC4-D174EA06BBF1}" presName="Name0" presStyleCnt="0">
        <dgm:presLayoutVars>
          <dgm:dir/>
          <dgm:animLvl val="lvl"/>
          <dgm:resizeHandles val="exact"/>
        </dgm:presLayoutVars>
      </dgm:prSet>
      <dgm:spPr/>
    </dgm:pt>
    <dgm:pt modelId="{7B0247BB-AE11-4E4C-B3D8-4456E0EFFBBD}" type="pres">
      <dgm:prSet presAssocID="{A6370CCE-9DA1-6649-97B2-5C8E9175FF0B}" presName="linNode" presStyleCnt="0"/>
      <dgm:spPr/>
    </dgm:pt>
    <dgm:pt modelId="{602D544B-B056-A646-B649-1B1C66D940FC}" type="pres">
      <dgm:prSet presAssocID="{A6370CCE-9DA1-6649-97B2-5C8E9175FF0B}" presName="parentText" presStyleLbl="node1" presStyleIdx="0" presStyleCnt="4" custScaleX="277778">
        <dgm:presLayoutVars>
          <dgm:chMax val="1"/>
          <dgm:bulletEnabled val="1"/>
        </dgm:presLayoutVars>
      </dgm:prSet>
      <dgm:spPr/>
    </dgm:pt>
    <dgm:pt modelId="{A7BC7F75-B463-9E40-82EE-0E67A79E8F71}" type="pres">
      <dgm:prSet presAssocID="{34061BD8-C147-D343-B9CE-007FFCCEB4BE}" presName="sp" presStyleCnt="0"/>
      <dgm:spPr/>
    </dgm:pt>
    <dgm:pt modelId="{84C599C2-1588-E04D-B701-78DEF496E8E6}" type="pres">
      <dgm:prSet presAssocID="{CD108B7E-DFC2-2240-A8B4-59F69C7243DC}" presName="linNode" presStyleCnt="0"/>
      <dgm:spPr/>
    </dgm:pt>
    <dgm:pt modelId="{F1A8EDED-5D2F-6846-9A68-AA374B2FEB41}" type="pres">
      <dgm:prSet presAssocID="{CD108B7E-DFC2-2240-A8B4-59F69C7243DC}" presName="parentText" presStyleLbl="node1" presStyleIdx="1" presStyleCnt="4" custScaleX="277778" custLinFactNeighborX="92233">
        <dgm:presLayoutVars>
          <dgm:chMax val="1"/>
          <dgm:bulletEnabled val="1"/>
        </dgm:presLayoutVars>
      </dgm:prSet>
      <dgm:spPr/>
    </dgm:pt>
    <dgm:pt modelId="{CC298784-BC66-3C4D-9A77-E4568462D027}" type="pres">
      <dgm:prSet presAssocID="{C95D3D9A-1528-844A-A5A5-E82A86DC31E9}" presName="sp" presStyleCnt="0"/>
      <dgm:spPr/>
    </dgm:pt>
    <dgm:pt modelId="{44CB3F17-0ED9-644C-A916-75A738A61929}" type="pres">
      <dgm:prSet presAssocID="{E3C9A32C-1571-7342-B979-92AE9DDFCDB3}" presName="linNode" presStyleCnt="0"/>
      <dgm:spPr/>
    </dgm:pt>
    <dgm:pt modelId="{E5749DFB-3E99-6E41-A8BA-B6D2817EEA72}" type="pres">
      <dgm:prSet presAssocID="{E3C9A32C-1571-7342-B979-92AE9DDFCDB3}" presName="parentText" presStyleLbl="node1" presStyleIdx="2" presStyleCnt="4" custScaleX="277778" custLinFactNeighborX="88648" custLinFactNeighborY="152">
        <dgm:presLayoutVars>
          <dgm:chMax val="1"/>
          <dgm:bulletEnabled val="1"/>
        </dgm:presLayoutVars>
      </dgm:prSet>
      <dgm:spPr/>
    </dgm:pt>
    <dgm:pt modelId="{A25795EE-5380-0444-9A73-F466A15D2638}" type="pres">
      <dgm:prSet presAssocID="{92DB21FC-8500-9948-A0E3-1CF5A4678DAD}" presName="sp" presStyleCnt="0"/>
      <dgm:spPr/>
    </dgm:pt>
    <dgm:pt modelId="{9A15725A-CB54-FF48-B679-86C77AAFFFFF}" type="pres">
      <dgm:prSet presAssocID="{05C05FBD-A2DC-DF49-B7AF-CF7E2BE4B3CF}" presName="linNode" presStyleCnt="0"/>
      <dgm:spPr/>
    </dgm:pt>
    <dgm:pt modelId="{E908C1CB-8DBB-FC46-9565-A8D952F456C6}" type="pres">
      <dgm:prSet presAssocID="{05C05FBD-A2DC-DF49-B7AF-CF7E2BE4B3CF}" presName="parentText" presStyleLbl="node1" presStyleIdx="3" presStyleCnt="4" custScaleX="277778">
        <dgm:presLayoutVars>
          <dgm:chMax val="1"/>
          <dgm:bulletEnabled val="1"/>
        </dgm:presLayoutVars>
      </dgm:prSet>
      <dgm:spPr/>
    </dgm:pt>
  </dgm:ptLst>
  <dgm:cxnLst>
    <dgm:cxn modelId="{53FBC46F-7DEE-644D-A856-81308756C152}" srcId="{80586029-9286-E049-BFC4-D174EA06BBF1}" destId="{05C05FBD-A2DC-DF49-B7AF-CF7E2BE4B3CF}" srcOrd="3" destOrd="0" parTransId="{CF360488-4899-324E-A944-6692D38BE7B1}" sibTransId="{98F0D9E3-13AF-3E49-A521-DBE2D9862510}"/>
    <dgm:cxn modelId="{DC643595-AA10-403A-9263-A30025F5ACF7}" type="presOf" srcId="{05C05FBD-A2DC-DF49-B7AF-CF7E2BE4B3CF}" destId="{E908C1CB-8DBB-FC46-9565-A8D952F456C6}" srcOrd="0" destOrd="0" presId="urn:microsoft.com/office/officeart/2005/8/layout/vList5"/>
    <dgm:cxn modelId="{13A01A9A-F64A-1841-9FBA-25ABF5E91BFA}" srcId="{80586029-9286-E049-BFC4-D174EA06BBF1}" destId="{CD108B7E-DFC2-2240-A8B4-59F69C7243DC}" srcOrd="1" destOrd="0" parTransId="{5EDAFE97-8B24-1242-8C63-9F4CF76447BD}" sibTransId="{C95D3D9A-1528-844A-A5A5-E82A86DC31E9}"/>
    <dgm:cxn modelId="{011ECB9F-4618-5B4C-A142-BA237C5AEBB7}" srcId="{80586029-9286-E049-BFC4-D174EA06BBF1}" destId="{A6370CCE-9DA1-6649-97B2-5C8E9175FF0B}" srcOrd="0" destOrd="0" parTransId="{4E779D33-06CA-AE4F-A02F-3A241480669B}" sibTransId="{34061BD8-C147-D343-B9CE-007FFCCEB4BE}"/>
    <dgm:cxn modelId="{EDC999B9-35B3-4EF6-B98E-A512E259B118}" type="presOf" srcId="{80586029-9286-E049-BFC4-D174EA06BBF1}" destId="{DBC9DDF0-3715-4F46-90BD-B967C6234CF2}" srcOrd="0" destOrd="0" presId="urn:microsoft.com/office/officeart/2005/8/layout/vList5"/>
    <dgm:cxn modelId="{EACE55BA-D4DD-49CF-BAFC-6B8F90CE1203}" type="presOf" srcId="{CD108B7E-DFC2-2240-A8B4-59F69C7243DC}" destId="{F1A8EDED-5D2F-6846-9A68-AA374B2FEB41}" srcOrd="0" destOrd="0" presId="urn:microsoft.com/office/officeart/2005/8/layout/vList5"/>
    <dgm:cxn modelId="{FFEE06D5-D8B6-0042-A4CA-861F8B2F5CFE}" srcId="{80586029-9286-E049-BFC4-D174EA06BBF1}" destId="{E3C9A32C-1571-7342-B979-92AE9DDFCDB3}" srcOrd="2" destOrd="0" parTransId="{89963914-4DD0-B844-8855-0DCB58395EDC}" sibTransId="{92DB21FC-8500-9948-A0E3-1CF5A4678DAD}"/>
    <dgm:cxn modelId="{80F331FA-1A3D-4D3C-B11F-A32098EF12D9}" type="presOf" srcId="{E3C9A32C-1571-7342-B979-92AE9DDFCDB3}" destId="{E5749DFB-3E99-6E41-A8BA-B6D2817EEA72}" srcOrd="0" destOrd="0" presId="urn:microsoft.com/office/officeart/2005/8/layout/vList5"/>
    <dgm:cxn modelId="{F5B677FD-BC30-4AC6-BD70-EC1CD5BD2AF7}" type="presOf" srcId="{A6370CCE-9DA1-6649-97B2-5C8E9175FF0B}" destId="{602D544B-B056-A646-B649-1B1C66D940FC}" srcOrd="0" destOrd="0" presId="urn:microsoft.com/office/officeart/2005/8/layout/vList5"/>
    <dgm:cxn modelId="{F4AC8741-4E8C-4AB3-8EB4-615F789C4BDD}" type="presParOf" srcId="{DBC9DDF0-3715-4F46-90BD-B967C6234CF2}" destId="{7B0247BB-AE11-4E4C-B3D8-4456E0EFFBBD}" srcOrd="0" destOrd="0" presId="urn:microsoft.com/office/officeart/2005/8/layout/vList5"/>
    <dgm:cxn modelId="{32267ED1-D6EB-4F72-85A1-78FA6B278649}" type="presParOf" srcId="{7B0247BB-AE11-4E4C-B3D8-4456E0EFFBBD}" destId="{602D544B-B056-A646-B649-1B1C66D940FC}" srcOrd="0" destOrd="0" presId="urn:microsoft.com/office/officeart/2005/8/layout/vList5"/>
    <dgm:cxn modelId="{57A1A56C-D3BC-4EBF-A931-6D0E41E88818}" type="presParOf" srcId="{DBC9DDF0-3715-4F46-90BD-B967C6234CF2}" destId="{A7BC7F75-B463-9E40-82EE-0E67A79E8F71}" srcOrd="1" destOrd="0" presId="urn:microsoft.com/office/officeart/2005/8/layout/vList5"/>
    <dgm:cxn modelId="{334C6B0F-D9D5-4FE8-A612-B4226ACE1F44}" type="presParOf" srcId="{DBC9DDF0-3715-4F46-90BD-B967C6234CF2}" destId="{84C599C2-1588-E04D-B701-78DEF496E8E6}" srcOrd="2" destOrd="0" presId="urn:microsoft.com/office/officeart/2005/8/layout/vList5"/>
    <dgm:cxn modelId="{8A1996C4-8FD7-4AF6-BAF2-0C0D096FE5A8}" type="presParOf" srcId="{84C599C2-1588-E04D-B701-78DEF496E8E6}" destId="{F1A8EDED-5D2F-6846-9A68-AA374B2FEB41}" srcOrd="0" destOrd="0" presId="urn:microsoft.com/office/officeart/2005/8/layout/vList5"/>
    <dgm:cxn modelId="{6597EAFC-C570-401C-BF23-238D6C2BF0B2}" type="presParOf" srcId="{DBC9DDF0-3715-4F46-90BD-B967C6234CF2}" destId="{CC298784-BC66-3C4D-9A77-E4568462D027}" srcOrd="3" destOrd="0" presId="urn:microsoft.com/office/officeart/2005/8/layout/vList5"/>
    <dgm:cxn modelId="{C1B96C66-D1F2-421B-ABEA-71F12F93307F}" type="presParOf" srcId="{DBC9DDF0-3715-4F46-90BD-B967C6234CF2}" destId="{44CB3F17-0ED9-644C-A916-75A738A61929}" srcOrd="4" destOrd="0" presId="urn:microsoft.com/office/officeart/2005/8/layout/vList5"/>
    <dgm:cxn modelId="{139D17E3-057D-4AF2-87CD-1168B4339CE2}" type="presParOf" srcId="{44CB3F17-0ED9-644C-A916-75A738A61929}" destId="{E5749DFB-3E99-6E41-A8BA-B6D2817EEA72}" srcOrd="0" destOrd="0" presId="urn:microsoft.com/office/officeart/2005/8/layout/vList5"/>
    <dgm:cxn modelId="{D0F0261D-BD6C-4D2C-BB3F-415BDE178113}" type="presParOf" srcId="{DBC9DDF0-3715-4F46-90BD-B967C6234CF2}" destId="{A25795EE-5380-0444-9A73-F466A15D2638}" srcOrd="5" destOrd="0" presId="urn:microsoft.com/office/officeart/2005/8/layout/vList5"/>
    <dgm:cxn modelId="{A87F839E-FE81-472A-A218-AF403388E450}" type="presParOf" srcId="{DBC9DDF0-3715-4F46-90BD-B967C6234CF2}" destId="{9A15725A-CB54-FF48-B679-86C77AAFFFFF}" srcOrd="6" destOrd="0" presId="urn:microsoft.com/office/officeart/2005/8/layout/vList5"/>
    <dgm:cxn modelId="{E182609B-FF50-43D9-8430-8AA5280CA400}" type="presParOf" srcId="{9A15725A-CB54-FF48-B679-86C77AAFFFFF}" destId="{E908C1CB-8DBB-FC46-9565-A8D952F456C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2DA02A-A621-9048-A3BB-58CA0DEC5D78}"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E0C9EB7A-4260-4843-8EAE-F9A30B00C169}">
      <dgm:prSet/>
      <dgm:spPr>
        <a:solidFill>
          <a:schemeClr val="accent2">
            <a:alpha val="90000"/>
          </a:schemeClr>
        </a:solidFill>
        <a:effectLst/>
      </dgm:spPr>
      <dgm:t>
        <a:bodyPr/>
        <a:lstStyle/>
        <a:p>
          <a:pPr rtl="0"/>
          <a:r>
            <a:rPr lang="en-GB" b="1" dirty="0"/>
            <a:t>Serotonin</a:t>
          </a:r>
        </a:p>
      </dgm:t>
    </dgm:pt>
    <dgm:pt modelId="{F745ED03-1778-F443-92A4-0F540F7B627E}" type="parTrans" cxnId="{0D4385E6-9805-794B-BF95-CB46605D89C6}">
      <dgm:prSet/>
      <dgm:spPr/>
      <dgm:t>
        <a:bodyPr/>
        <a:lstStyle/>
        <a:p>
          <a:endParaRPr lang="en-US"/>
        </a:p>
      </dgm:t>
    </dgm:pt>
    <dgm:pt modelId="{168E5943-B188-3B47-ACF5-0596247AAB2C}" type="sibTrans" cxnId="{0D4385E6-9805-794B-BF95-CB46605D89C6}">
      <dgm:prSet/>
      <dgm:spPr/>
      <dgm:t>
        <a:bodyPr/>
        <a:lstStyle/>
        <a:p>
          <a:endParaRPr lang="en-US"/>
        </a:p>
      </dgm:t>
    </dgm:pt>
    <dgm:pt modelId="{A1ED580F-DBDA-1F41-B060-9989BE246284}">
      <dgm:prSet custT="1"/>
      <dgm:spPr/>
      <dgm:t>
        <a:bodyPr/>
        <a:lstStyle/>
        <a:p>
          <a:pPr rtl="0"/>
          <a:r>
            <a:rPr lang="en-GB" sz="1600" dirty="0"/>
            <a:t>25-50% increased level of Serotonin in blood platelets</a:t>
          </a:r>
        </a:p>
      </dgm:t>
    </dgm:pt>
    <dgm:pt modelId="{7978A4AB-783F-5C47-BAF4-5C70D771381E}" type="parTrans" cxnId="{32A9D0A8-C2D3-0341-9DE8-142794B97F32}">
      <dgm:prSet/>
      <dgm:spPr/>
      <dgm:t>
        <a:bodyPr/>
        <a:lstStyle/>
        <a:p>
          <a:endParaRPr lang="en-US"/>
        </a:p>
      </dgm:t>
    </dgm:pt>
    <dgm:pt modelId="{AA1EBAA3-B071-874B-8F9F-B83095A4BAAD}" type="sibTrans" cxnId="{32A9D0A8-C2D3-0341-9DE8-142794B97F32}">
      <dgm:prSet/>
      <dgm:spPr/>
      <dgm:t>
        <a:bodyPr/>
        <a:lstStyle/>
        <a:p>
          <a:endParaRPr lang="en-US"/>
        </a:p>
      </dgm:t>
    </dgm:pt>
    <dgm:pt modelId="{1BD30DD3-59DA-6149-B4BD-03BEC9952443}">
      <dgm:prSet/>
      <dgm:spPr>
        <a:solidFill>
          <a:schemeClr val="accent3">
            <a:alpha val="90000"/>
          </a:schemeClr>
        </a:solidFill>
        <a:effectLst/>
      </dgm:spPr>
      <dgm:t>
        <a:bodyPr/>
        <a:lstStyle/>
        <a:p>
          <a:pPr rtl="0"/>
          <a:r>
            <a:rPr lang="en-GB"/>
            <a:t>Dopamine </a:t>
          </a:r>
        </a:p>
      </dgm:t>
    </dgm:pt>
    <dgm:pt modelId="{A0B86ACF-9B76-4A41-9196-5836AA1805FF}" type="parTrans" cxnId="{8DE0B466-2AB9-A545-A85A-4B3BEE6A90C1}">
      <dgm:prSet/>
      <dgm:spPr/>
      <dgm:t>
        <a:bodyPr/>
        <a:lstStyle/>
        <a:p>
          <a:endParaRPr lang="en-US"/>
        </a:p>
      </dgm:t>
    </dgm:pt>
    <dgm:pt modelId="{7A60DE8E-0740-2B47-830A-9172E8A26B88}" type="sibTrans" cxnId="{8DE0B466-2AB9-A545-A85A-4B3BEE6A90C1}">
      <dgm:prSet/>
      <dgm:spPr/>
      <dgm:t>
        <a:bodyPr/>
        <a:lstStyle/>
        <a:p>
          <a:endParaRPr lang="en-US"/>
        </a:p>
      </dgm:t>
    </dgm:pt>
    <dgm:pt modelId="{C54CD0A1-05A7-3C47-A14D-6DE23D6D5B17}">
      <dgm:prSet/>
      <dgm:spPr/>
      <dgm:t>
        <a:bodyPr/>
        <a:lstStyle/>
        <a:p>
          <a:pPr rtl="0"/>
          <a:r>
            <a:rPr lang="en-GB" dirty="0"/>
            <a:t>No abnormality in the peripheral system. </a:t>
          </a:r>
        </a:p>
      </dgm:t>
    </dgm:pt>
    <dgm:pt modelId="{C5559691-6002-FC47-BB0F-1AA90D586E5B}" type="parTrans" cxnId="{2210D4E5-4A54-F94D-93AE-F16AFE3E845F}">
      <dgm:prSet/>
      <dgm:spPr/>
      <dgm:t>
        <a:bodyPr/>
        <a:lstStyle/>
        <a:p>
          <a:endParaRPr lang="en-US"/>
        </a:p>
      </dgm:t>
    </dgm:pt>
    <dgm:pt modelId="{12F5DDEB-280E-3548-AA0D-34191FB3E5BE}" type="sibTrans" cxnId="{2210D4E5-4A54-F94D-93AE-F16AFE3E845F}">
      <dgm:prSet/>
      <dgm:spPr/>
      <dgm:t>
        <a:bodyPr/>
        <a:lstStyle/>
        <a:p>
          <a:endParaRPr lang="en-US"/>
        </a:p>
      </dgm:t>
    </dgm:pt>
    <dgm:pt modelId="{57248D74-7312-FB46-9893-06745CD9B553}">
      <dgm:prSet/>
      <dgm:spPr/>
      <dgm:t>
        <a:bodyPr/>
        <a:lstStyle/>
        <a:p>
          <a:pPr rtl="0"/>
          <a:r>
            <a:rPr lang="en-GB" dirty="0"/>
            <a:t>PET – pre-frontal cortex reduced accumulation.</a:t>
          </a:r>
        </a:p>
      </dgm:t>
    </dgm:pt>
    <dgm:pt modelId="{6E726971-3A64-AB41-B496-747567094CD6}" type="parTrans" cxnId="{7012BE80-C495-D143-92C7-3541114F6FA8}">
      <dgm:prSet/>
      <dgm:spPr/>
      <dgm:t>
        <a:bodyPr/>
        <a:lstStyle/>
        <a:p>
          <a:endParaRPr lang="en-US"/>
        </a:p>
      </dgm:t>
    </dgm:pt>
    <dgm:pt modelId="{92EB2B64-2175-0A40-9777-7DF5070A0C2F}" type="sibTrans" cxnId="{7012BE80-C495-D143-92C7-3541114F6FA8}">
      <dgm:prSet/>
      <dgm:spPr/>
      <dgm:t>
        <a:bodyPr/>
        <a:lstStyle/>
        <a:p>
          <a:endParaRPr lang="en-US"/>
        </a:p>
      </dgm:t>
    </dgm:pt>
    <dgm:pt modelId="{29A0FCE3-55F0-F140-B40A-0ADF3813CE3E}">
      <dgm:prSet/>
      <dgm:spPr>
        <a:solidFill>
          <a:schemeClr val="accent4">
            <a:alpha val="90000"/>
          </a:schemeClr>
        </a:solidFill>
        <a:effectLst/>
      </dgm:spPr>
      <dgm:t>
        <a:bodyPr/>
        <a:lstStyle/>
        <a:p>
          <a:pPr rtl="0"/>
          <a:r>
            <a:rPr lang="en-GB" dirty="0"/>
            <a:t>Noradrenaline</a:t>
          </a:r>
        </a:p>
      </dgm:t>
    </dgm:pt>
    <dgm:pt modelId="{B2C162A0-E812-674E-ADFD-D84ADA077A24}" type="parTrans" cxnId="{5CF2B4F0-BA70-4441-ADA4-B07863AFF98D}">
      <dgm:prSet/>
      <dgm:spPr/>
      <dgm:t>
        <a:bodyPr/>
        <a:lstStyle/>
        <a:p>
          <a:endParaRPr lang="en-US"/>
        </a:p>
      </dgm:t>
    </dgm:pt>
    <dgm:pt modelId="{581EEF39-00C7-9F46-87F2-D69DC50E47D3}" type="sibTrans" cxnId="{5CF2B4F0-BA70-4441-ADA4-B07863AFF98D}">
      <dgm:prSet/>
      <dgm:spPr/>
      <dgm:t>
        <a:bodyPr/>
        <a:lstStyle/>
        <a:p>
          <a:endParaRPr lang="en-US"/>
        </a:p>
      </dgm:t>
    </dgm:pt>
    <dgm:pt modelId="{6FD190EE-CD87-364A-9D16-70D9227693A1}">
      <dgm:prSet/>
      <dgm:spPr/>
      <dgm:t>
        <a:bodyPr/>
        <a:lstStyle/>
        <a:p>
          <a:pPr rtl="0"/>
          <a:r>
            <a:rPr lang="en-GB" dirty="0"/>
            <a:t>No abnormality noted</a:t>
          </a:r>
        </a:p>
      </dgm:t>
    </dgm:pt>
    <dgm:pt modelId="{CF6DF81E-5447-5640-8342-B454659C50DC}" type="parTrans" cxnId="{7257A9C7-0E5D-3F41-83B7-A81C4F65BD70}">
      <dgm:prSet/>
      <dgm:spPr/>
      <dgm:t>
        <a:bodyPr/>
        <a:lstStyle/>
        <a:p>
          <a:endParaRPr lang="en-US"/>
        </a:p>
      </dgm:t>
    </dgm:pt>
    <dgm:pt modelId="{0440E8C6-B890-274C-9725-E103114EEE1E}" type="sibTrans" cxnId="{7257A9C7-0E5D-3F41-83B7-A81C4F65BD70}">
      <dgm:prSet/>
      <dgm:spPr/>
      <dgm:t>
        <a:bodyPr/>
        <a:lstStyle/>
        <a:p>
          <a:endParaRPr lang="en-US"/>
        </a:p>
      </dgm:t>
    </dgm:pt>
    <dgm:pt modelId="{EA17E554-F65C-694D-93F8-8FF636ED5EA5}">
      <dgm:prSet custT="1"/>
      <dgm:spPr/>
      <dgm:t>
        <a:bodyPr/>
        <a:lstStyle/>
        <a:p>
          <a:pPr rtl="0"/>
          <a:r>
            <a:rPr lang="en-GB" altLang="en-US" sz="1600" dirty="0"/>
            <a:t>Acute depletion (diet) of Tryptophan (Serotonin precursor) results in lowering</a:t>
          </a:r>
          <a:r>
            <a:rPr lang="en-GB" altLang="en-US" sz="1600" baseline="0" dirty="0"/>
            <a:t> </a:t>
          </a:r>
          <a:r>
            <a:rPr lang="en-GB" altLang="en-US" sz="1600" dirty="0"/>
            <a:t>of brain Serotonin. Worsening of Autistic</a:t>
          </a:r>
          <a:r>
            <a:rPr lang="en-GB" altLang="en-US" sz="1600" baseline="0" dirty="0"/>
            <a:t> </a:t>
          </a:r>
          <a:r>
            <a:rPr lang="en-GB" altLang="en-US" sz="1600" dirty="0"/>
            <a:t>symptomatology</a:t>
          </a:r>
          <a:endParaRPr lang="en-GB" sz="1600" dirty="0"/>
        </a:p>
      </dgm:t>
    </dgm:pt>
    <dgm:pt modelId="{38EFBE9E-D0DD-AE47-BB39-056A119E1E25}" type="parTrans" cxnId="{52D9CA1E-1B93-4049-8C40-A4D24D7A44F8}">
      <dgm:prSet/>
      <dgm:spPr/>
      <dgm:t>
        <a:bodyPr/>
        <a:lstStyle/>
        <a:p>
          <a:endParaRPr lang="en-US"/>
        </a:p>
      </dgm:t>
    </dgm:pt>
    <dgm:pt modelId="{7C4E911E-E770-5C49-AE88-2D2DBE9F9216}" type="sibTrans" cxnId="{52D9CA1E-1B93-4049-8C40-A4D24D7A44F8}">
      <dgm:prSet/>
      <dgm:spPr/>
      <dgm:t>
        <a:bodyPr/>
        <a:lstStyle/>
        <a:p>
          <a:endParaRPr lang="en-US"/>
        </a:p>
      </dgm:t>
    </dgm:pt>
    <dgm:pt modelId="{EF99AA31-8BE9-0C49-B42A-B1883982C467}">
      <dgm:prSet custT="1"/>
      <dgm:spPr/>
      <dgm:t>
        <a:bodyPr/>
        <a:lstStyle/>
        <a:p>
          <a:pPr rtl="0"/>
          <a:r>
            <a:rPr lang="en-GB" altLang="en-US" sz="1600" dirty="0"/>
            <a:t>PET study – abnormal synthesis of S in the brain</a:t>
          </a:r>
          <a:endParaRPr lang="en-GB" sz="1600" dirty="0"/>
        </a:p>
      </dgm:t>
    </dgm:pt>
    <dgm:pt modelId="{86422D55-5359-2E44-8585-0E2480B4FAB3}" type="parTrans" cxnId="{F5C3A22C-DD4C-684F-A876-51E51661E680}">
      <dgm:prSet/>
      <dgm:spPr>
        <a:effectLst/>
      </dgm:spPr>
      <dgm:t>
        <a:bodyPr/>
        <a:lstStyle/>
        <a:p>
          <a:endParaRPr lang="en-US"/>
        </a:p>
      </dgm:t>
    </dgm:pt>
    <dgm:pt modelId="{E9AFADD8-1213-7A41-9860-3C5CAD64D076}" type="sibTrans" cxnId="{F5C3A22C-DD4C-684F-A876-51E51661E680}">
      <dgm:prSet/>
      <dgm:spPr/>
      <dgm:t>
        <a:bodyPr/>
        <a:lstStyle/>
        <a:p>
          <a:endParaRPr lang="en-US"/>
        </a:p>
      </dgm:t>
    </dgm:pt>
    <dgm:pt modelId="{511F6754-04F0-5B46-A1AB-6B0F8C63BFD1}" type="pres">
      <dgm:prSet presAssocID="{9C2DA02A-A621-9048-A3BB-58CA0DEC5D78}" presName="diagram" presStyleCnt="0">
        <dgm:presLayoutVars>
          <dgm:chPref val="1"/>
          <dgm:dir/>
          <dgm:animOne val="branch"/>
          <dgm:animLvl val="lvl"/>
          <dgm:resizeHandles/>
        </dgm:presLayoutVars>
      </dgm:prSet>
      <dgm:spPr/>
    </dgm:pt>
    <dgm:pt modelId="{465FF59A-502C-DB4C-ABD6-2C7192D12399}" type="pres">
      <dgm:prSet presAssocID="{E0C9EB7A-4260-4843-8EAE-F9A30B00C169}" presName="root" presStyleCnt="0"/>
      <dgm:spPr/>
    </dgm:pt>
    <dgm:pt modelId="{A88CAD98-5628-D24A-9833-4352A0DF405E}" type="pres">
      <dgm:prSet presAssocID="{E0C9EB7A-4260-4843-8EAE-F9A30B00C169}" presName="rootComposite" presStyleCnt="0"/>
      <dgm:spPr/>
    </dgm:pt>
    <dgm:pt modelId="{D6958225-83D4-7041-BECF-EAA4556686F7}" type="pres">
      <dgm:prSet presAssocID="{E0C9EB7A-4260-4843-8EAE-F9A30B00C169}" presName="rootText" presStyleLbl="node1" presStyleIdx="0" presStyleCnt="3" custScaleX="114858" custScaleY="167066"/>
      <dgm:spPr/>
    </dgm:pt>
    <dgm:pt modelId="{96AB6720-1EDA-FA43-8716-EAA56E34F5B4}" type="pres">
      <dgm:prSet presAssocID="{E0C9EB7A-4260-4843-8EAE-F9A30B00C169}" presName="rootConnector" presStyleLbl="node1" presStyleIdx="0" presStyleCnt="3"/>
      <dgm:spPr/>
    </dgm:pt>
    <dgm:pt modelId="{025D2B62-A1BA-734B-A526-113B9CE3A6B6}" type="pres">
      <dgm:prSet presAssocID="{E0C9EB7A-4260-4843-8EAE-F9A30B00C169}" presName="childShape" presStyleCnt="0"/>
      <dgm:spPr/>
    </dgm:pt>
    <dgm:pt modelId="{BA75F71C-F733-B448-B4F2-56607613CA40}" type="pres">
      <dgm:prSet presAssocID="{7978A4AB-783F-5C47-BAF4-5C70D771381E}" presName="Name13" presStyleLbl="parChTrans1D2" presStyleIdx="0" presStyleCnt="6"/>
      <dgm:spPr/>
    </dgm:pt>
    <dgm:pt modelId="{713D5640-9527-0143-A9D3-B28DF3E6F12D}" type="pres">
      <dgm:prSet presAssocID="{A1ED580F-DBDA-1F41-B060-9989BE246284}" presName="childText" presStyleLbl="bgAcc1" presStyleIdx="0" presStyleCnt="6" custScaleX="207416" custScaleY="88239">
        <dgm:presLayoutVars>
          <dgm:bulletEnabled val="1"/>
        </dgm:presLayoutVars>
      </dgm:prSet>
      <dgm:spPr/>
    </dgm:pt>
    <dgm:pt modelId="{15878693-D0F4-124E-89C1-70F78E11488D}" type="pres">
      <dgm:prSet presAssocID="{38EFBE9E-D0DD-AE47-BB39-056A119E1E25}" presName="Name13" presStyleLbl="parChTrans1D2" presStyleIdx="1" presStyleCnt="6"/>
      <dgm:spPr/>
    </dgm:pt>
    <dgm:pt modelId="{4640A544-58BF-FA47-A325-38DB7D8101B1}" type="pres">
      <dgm:prSet presAssocID="{EA17E554-F65C-694D-93F8-8FF636ED5EA5}" presName="childText" presStyleLbl="bgAcc1" presStyleIdx="1" presStyleCnt="6" custScaleX="207416" custScaleY="159447">
        <dgm:presLayoutVars>
          <dgm:bulletEnabled val="1"/>
        </dgm:presLayoutVars>
      </dgm:prSet>
      <dgm:spPr/>
    </dgm:pt>
    <dgm:pt modelId="{38D82AB0-753F-B64C-BF4E-3463085B7E56}" type="pres">
      <dgm:prSet presAssocID="{86422D55-5359-2E44-8585-0E2480B4FAB3}" presName="Name13" presStyleLbl="parChTrans1D2" presStyleIdx="2" presStyleCnt="6"/>
      <dgm:spPr/>
    </dgm:pt>
    <dgm:pt modelId="{9F130E4E-75EB-9545-A24E-196CAF5A4B62}" type="pres">
      <dgm:prSet presAssocID="{EF99AA31-8BE9-0C49-B42A-B1883982C467}" presName="childText" presStyleLbl="bgAcc1" presStyleIdx="2" presStyleCnt="6" custScaleX="207416" custScaleY="75930">
        <dgm:presLayoutVars>
          <dgm:bulletEnabled val="1"/>
        </dgm:presLayoutVars>
      </dgm:prSet>
      <dgm:spPr/>
    </dgm:pt>
    <dgm:pt modelId="{DDC3542E-3C75-B649-9A03-244DA24B2787}" type="pres">
      <dgm:prSet presAssocID="{1BD30DD3-59DA-6149-B4BD-03BEC9952443}" presName="root" presStyleCnt="0"/>
      <dgm:spPr/>
    </dgm:pt>
    <dgm:pt modelId="{3B78FBA8-BF38-D84B-A895-CC40B7615B57}" type="pres">
      <dgm:prSet presAssocID="{1BD30DD3-59DA-6149-B4BD-03BEC9952443}" presName="rootComposite" presStyleCnt="0"/>
      <dgm:spPr/>
    </dgm:pt>
    <dgm:pt modelId="{03183B87-8603-154A-AFF7-EFDA145D73F5}" type="pres">
      <dgm:prSet presAssocID="{1BD30DD3-59DA-6149-B4BD-03BEC9952443}" presName="rootText" presStyleLbl="node1" presStyleIdx="1" presStyleCnt="3" custScaleX="115854" custScaleY="168515" custLinFactNeighborX="19036" custLinFactNeighborY="4567"/>
      <dgm:spPr/>
    </dgm:pt>
    <dgm:pt modelId="{1E5E2693-3EE8-ED4D-983F-563CB44E4FC9}" type="pres">
      <dgm:prSet presAssocID="{1BD30DD3-59DA-6149-B4BD-03BEC9952443}" presName="rootConnector" presStyleLbl="node1" presStyleIdx="1" presStyleCnt="3"/>
      <dgm:spPr/>
    </dgm:pt>
    <dgm:pt modelId="{1B98030B-80C9-8E48-B968-39402EC7DCA2}" type="pres">
      <dgm:prSet presAssocID="{1BD30DD3-59DA-6149-B4BD-03BEC9952443}" presName="childShape" presStyleCnt="0"/>
      <dgm:spPr/>
    </dgm:pt>
    <dgm:pt modelId="{C12412EE-8D2A-4646-9D1E-5AC48540F20E}" type="pres">
      <dgm:prSet presAssocID="{C5559691-6002-FC47-BB0F-1AA90D586E5B}" presName="Name13" presStyleLbl="parChTrans1D2" presStyleIdx="3" presStyleCnt="6"/>
      <dgm:spPr/>
    </dgm:pt>
    <dgm:pt modelId="{89A37245-D6DD-6F4C-8E23-05A7BAB4FB9C}" type="pres">
      <dgm:prSet presAssocID="{C54CD0A1-05A7-3C47-A14D-6DE23D6D5B17}" presName="childText" presStyleLbl="bgAcc1" presStyleIdx="3" presStyleCnt="6" custLinFactNeighborX="31496" custLinFactNeighborY="939">
        <dgm:presLayoutVars>
          <dgm:bulletEnabled val="1"/>
        </dgm:presLayoutVars>
      </dgm:prSet>
      <dgm:spPr/>
    </dgm:pt>
    <dgm:pt modelId="{D7171353-8BA1-A74F-909C-C665E101351B}" type="pres">
      <dgm:prSet presAssocID="{6E726971-3A64-AB41-B496-747567094CD6}" presName="Name13" presStyleLbl="parChTrans1D2" presStyleIdx="4" presStyleCnt="6"/>
      <dgm:spPr/>
    </dgm:pt>
    <dgm:pt modelId="{0062FD23-682D-134C-8EAF-96CB686222D3}" type="pres">
      <dgm:prSet presAssocID="{57248D74-7312-FB46-9893-06745CD9B553}" presName="childText" presStyleLbl="bgAcc1" presStyleIdx="4" presStyleCnt="6" custLinFactNeighborX="31496" custLinFactNeighborY="-1774">
        <dgm:presLayoutVars>
          <dgm:bulletEnabled val="1"/>
        </dgm:presLayoutVars>
      </dgm:prSet>
      <dgm:spPr/>
    </dgm:pt>
    <dgm:pt modelId="{26D58EE4-20DD-C94F-BCE4-9C6A795FD9B2}" type="pres">
      <dgm:prSet presAssocID="{29A0FCE3-55F0-F140-B40A-0ADF3813CE3E}" presName="root" presStyleCnt="0"/>
      <dgm:spPr/>
    </dgm:pt>
    <dgm:pt modelId="{BF235E66-E77D-A84A-A51B-BB893C842DF6}" type="pres">
      <dgm:prSet presAssocID="{29A0FCE3-55F0-F140-B40A-0ADF3813CE3E}" presName="rootComposite" presStyleCnt="0"/>
      <dgm:spPr/>
    </dgm:pt>
    <dgm:pt modelId="{F853EA1A-2F2A-4141-9B92-66AEFACBAA23}" type="pres">
      <dgm:prSet presAssocID="{29A0FCE3-55F0-F140-B40A-0ADF3813CE3E}" presName="rootText" presStyleLbl="node1" presStyleIdx="2" presStyleCnt="3" custScaleX="115854" custScaleY="168515" custLinFactNeighborX="22925" custLinFactNeighborY="3057"/>
      <dgm:spPr/>
    </dgm:pt>
    <dgm:pt modelId="{7E0C938F-14E6-9F44-94C1-EA83A3104D5A}" type="pres">
      <dgm:prSet presAssocID="{29A0FCE3-55F0-F140-B40A-0ADF3813CE3E}" presName="rootConnector" presStyleLbl="node1" presStyleIdx="2" presStyleCnt="3"/>
      <dgm:spPr/>
    </dgm:pt>
    <dgm:pt modelId="{2CC32165-157B-C441-802E-8047281D5621}" type="pres">
      <dgm:prSet presAssocID="{29A0FCE3-55F0-F140-B40A-0ADF3813CE3E}" presName="childShape" presStyleCnt="0"/>
      <dgm:spPr/>
    </dgm:pt>
    <dgm:pt modelId="{594617ED-B7FC-684B-8712-D3455C70F4C6}" type="pres">
      <dgm:prSet presAssocID="{CF6DF81E-5447-5640-8342-B454659C50DC}" presName="Name13" presStyleLbl="parChTrans1D2" presStyleIdx="5" presStyleCnt="6"/>
      <dgm:spPr/>
    </dgm:pt>
    <dgm:pt modelId="{99786C66-03E7-D54F-A0D1-3EEC0DDC14B1}" type="pres">
      <dgm:prSet presAssocID="{6FD190EE-CD87-364A-9D16-70D9227693A1}" presName="childText" presStyleLbl="bgAcc1" presStyleIdx="5" presStyleCnt="6" custLinFactNeighborX="30567" custLinFactNeighborY="939">
        <dgm:presLayoutVars>
          <dgm:bulletEnabled val="1"/>
        </dgm:presLayoutVars>
      </dgm:prSet>
      <dgm:spPr/>
    </dgm:pt>
  </dgm:ptLst>
  <dgm:cxnLst>
    <dgm:cxn modelId="{FC04E803-3E76-4789-A97D-6CD6CC52FADB}" type="presOf" srcId="{29A0FCE3-55F0-F140-B40A-0ADF3813CE3E}" destId="{7E0C938F-14E6-9F44-94C1-EA83A3104D5A}" srcOrd="1" destOrd="0" presId="urn:microsoft.com/office/officeart/2005/8/layout/hierarchy3"/>
    <dgm:cxn modelId="{08E93206-E289-465C-BD79-40E8F88EB022}" type="presOf" srcId="{6E726971-3A64-AB41-B496-747567094CD6}" destId="{D7171353-8BA1-A74F-909C-C665E101351B}" srcOrd="0" destOrd="0" presId="urn:microsoft.com/office/officeart/2005/8/layout/hierarchy3"/>
    <dgm:cxn modelId="{AF2CF40D-0B85-4F45-8F93-FFE194B3E7FE}" type="presOf" srcId="{9C2DA02A-A621-9048-A3BB-58CA0DEC5D78}" destId="{511F6754-04F0-5B46-A1AB-6B0F8C63BFD1}" srcOrd="0" destOrd="0" presId="urn:microsoft.com/office/officeart/2005/8/layout/hierarchy3"/>
    <dgm:cxn modelId="{D4109C12-9333-4A35-8DE8-D10CCF4D842C}" type="presOf" srcId="{6FD190EE-CD87-364A-9D16-70D9227693A1}" destId="{99786C66-03E7-D54F-A0D1-3EEC0DDC14B1}" srcOrd="0" destOrd="0" presId="urn:microsoft.com/office/officeart/2005/8/layout/hierarchy3"/>
    <dgm:cxn modelId="{52D9CA1E-1B93-4049-8C40-A4D24D7A44F8}" srcId="{E0C9EB7A-4260-4843-8EAE-F9A30B00C169}" destId="{EA17E554-F65C-694D-93F8-8FF636ED5EA5}" srcOrd="1" destOrd="0" parTransId="{38EFBE9E-D0DD-AE47-BB39-056A119E1E25}" sibTransId="{7C4E911E-E770-5C49-AE88-2D2DBE9F9216}"/>
    <dgm:cxn modelId="{68C0031F-5CDF-40A8-897A-433BA6D98A94}" type="presOf" srcId="{57248D74-7312-FB46-9893-06745CD9B553}" destId="{0062FD23-682D-134C-8EAF-96CB686222D3}" srcOrd="0" destOrd="0" presId="urn:microsoft.com/office/officeart/2005/8/layout/hierarchy3"/>
    <dgm:cxn modelId="{F5C3A22C-DD4C-684F-A876-51E51661E680}" srcId="{E0C9EB7A-4260-4843-8EAE-F9A30B00C169}" destId="{EF99AA31-8BE9-0C49-B42A-B1883982C467}" srcOrd="2" destOrd="0" parTransId="{86422D55-5359-2E44-8585-0E2480B4FAB3}" sibTransId="{E9AFADD8-1213-7A41-9860-3C5CAD64D076}"/>
    <dgm:cxn modelId="{4FE62B32-EB53-4BF1-81E9-8765C20C5FAC}" type="presOf" srcId="{C54CD0A1-05A7-3C47-A14D-6DE23D6D5B17}" destId="{89A37245-D6DD-6F4C-8E23-05A7BAB4FB9C}" srcOrd="0" destOrd="0" presId="urn:microsoft.com/office/officeart/2005/8/layout/hierarchy3"/>
    <dgm:cxn modelId="{995E715F-FC0E-4556-863A-FECB5AA96315}" type="presOf" srcId="{CF6DF81E-5447-5640-8342-B454659C50DC}" destId="{594617ED-B7FC-684B-8712-D3455C70F4C6}" srcOrd="0" destOrd="0" presId="urn:microsoft.com/office/officeart/2005/8/layout/hierarchy3"/>
    <dgm:cxn modelId="{8DE0B466-2AB9-A545-A85A-4B3BEE6A90C1}" srcId="{9C2DA02A-A621-9048-A3BB-58CA0DEC5D78}" destId="{1BD30DD3-59DA-6149-B4BD-03BEC9952443}" srcOrd="1" destOrd="0" parTransId="{A0B86ACF-9B76-4A41-9196-5836AA1805FF}" sibTransId="{7A60DE8E-0740-2B47-830A-9172E8A26B88}"/>
    <dgm:cxn modelId="{77F54D67-1C7A-4920-BF43-7ADF6D963767}" type="presOf" srcId="{1BD30DD3-59DA-6149-B4BD-03BEC9952443}" destId="{03183B87-8603-154A-AFF7-EFDA145D73F5}" srcOrd="0" destOrd="0" presId="urn:microsoft.com/office/officeart/2005/8/layout/hierarchy3"/>
    <dgm:cxn modelId="{E2197E54-50CE-40E6-BAC4-A9980A9C28C8}" type="presOf" srcId="{C5559691-6002-FC47-BB0F-1AA90D586E5B}" destId="{C12412EE-8D2A-4646-9D1E-5AC48540F20E}" srcOrd="0" destOrd="0" presId="urn:microsoft.com/office/officeart/2005/8/layout/hierarchy3"/>
    <dgm:cxn modelId="{CC2CB274-9491-467D-BBE3-DF6456A6ACB0}" type="presOf" srcId="{7978A4AB-783F-5C47-BAF4-5C70D771381E}" destId="{BA75F71C-F733-B448-B4F2-56607613CA40}" srcOrd="0" destOrd="0" presId="urn:microsoft.com/office/officeart/2005/8/layout/hierarchy3"/>
    <dgm:cxn modelId="{810C4457-5A6F-414C-BF66-AF9821DA2F65}" type="presOf" srcId="{86422D55-5359-2E44-8585-0E2480B4FAB3}" destId="{38D82AB0-753F-B64C-BF4E-3463085B7E56}" srcOrd="0" destOrd="0" presId="urn:microsoft.com/office/officeart/2005/8/layout/hierarchy3"/>
    <dgm:cxn modelId="{7012BE80-C495-D143-92C7-3541114F6FA8}" srcId="{1BD30DD3-59DA-6149-B4BD-03BEC9952443}" destId="{57248D74-7312-FB46-9893-06745CD9B553}" srcOrd="1" destOrd="0" parTransId="{6E726971-3A64-AB41-B496-747567094CD6}" sibTransId="{92EB2B64-2175-0A40-9777-7DF5070A0C2F}"/>
    <dgm:cxn modelId="{3649BF90-2C6E-4750-9D95-598C302226B5}" type="presOf" srcId="{EF99AA31-8BE9-0C49-B42A-B1883982C467}" destId="{9F130E4E-75EB-9545-A24E-196CAF5A4B62}" srcOrd="0" destOrd="0" presId="urn:microsoft.com/office/officeart/2005/8/layout/hierarchy3"/>
    <dgm:cxn modelId="{31477192-4831-4155-AD51-B1755A47C4A7}" type="presOf" srcId="{EA17E554-F65C-694D-93F8-8FF636ED5EA5}" destId="{4640A544-58BF-FA47-A325-38DB7D8101B1}" srcOrd="0" destOrd="0" presId="urn:microsoft.com/office/officeart/2005/8/layout/hierarchy3"/>
    <dgm:cxn modelId="{6662E699-4A39-4D1E-A5D8-41A586F38A61}" type="presOf" srcId="{1BD30DD3-59DA-6149-B4BD-03BEC9952443}" destId="{1E5E2693-3EE8-ED4D-983F-563CB44E4FC9}" srcOrd="1" destOrd="0" presId="urn:microsoft.com/office/officeart/2005/8/layout/hierarchy3"/>
    <dgm:cxn modelId="{FCD30AA1-3514-4994-A48F-B0135485E2F1}" type="presOf" srcId="{A1ED580F-DBDA-1F41-B060-9989BE246284}" destId="{713D5640-9527-0143-A9D3-B28DF3E6F12D}" srcOrd="0" destOrd="0" presId="urn:microsoft.com/office/officeart/2005/8/layout/hierarchy3"/>
    <dgm:cxn modelId="{32A9D0A8-C2D3-0341-9DE8-142794B97F32}" srcId="{E0C9EB7A-4260-4843-8EAE-F9A30B00C169}" destId="{A1ED580F-DBDA-1F41-B060-9989BE246284}" srcOrd="0" destOrd="0" parTransId="{7978A4AB-783F-5C47-BAF4-5C70D771381E}" sibTransId="{AA1EBAA3-B071-874B-8F9F-B83095A4BAAD}"/>
    <dgm:cxn modelId="{728608A9-3E42-4968-8489-CD4F79B497A9}" type="presOf" srcId="{E0C9EB7A-4260-4843-8EAE-F9A30B00C169}" destId="{D6958225-83D4-7041-BECF-EAA4556686F7}" srcOrd="0" destOrd="0" presId="urn:microsoft.com/office/officeart/2005/8/layout/hierarchy3"/>
    <dgm:cxn modelId="{BF9906AE-A973-45E4-8930-26114442BA13}" type="presOf" srcId="{29A0FCE3-55F0-F140-B40A-0ADF3813CE3E}" destId="{F853EA1A-2F2A-4141-9B92-66AEFACBAA23}" srcOrd="0" destOrd="0" presId="urn:microsoft.com/office/officeart/2005/8/layout/hierarchy3"/>
    <dgm:cxn modelId="{7257A9C7-0E5D-3F41-83B7-A81C4F65BD70}" srcId="{29A0FCE3-55F0-F140-B40A-0ADF3813CE3E}" destId="{6FD190EE-CD87-364A-9D16-70D9227693A1}" srcOrd="0" destOrd="0" parTransId="{CF6DF81E-5447-5640-8342-B454659C50DC}" sibTransId="{0440E8C6-B890-274C-9725-E103114EEE1E}"/>
    <dgm:cxn modelId="{76F06FDC-A906-48A7-8F20-747E9808B153}" type="presOf" srcId="{E0C9EB7A-4260-4843-8EAE-F9A30B00C169}" destId="{96AB6720-1EDA-FA43-8716-EAA56E34F5B4}" srcOrd="1" destOrd="0" presId="urn:microsoft.com/office/officeart/2005/8/layout/hierarchy3"/>
    <dgm:cxn modelId="{30F123DE-7F74-47B8-B4EB-B0E14000F6BA}" type="presOf" srcId="{38EFBE9E-D0DD-AE47-BB39-056A119E1E25}" destId="{15878693-D0F4-124E-89C1-70F78E11488D}" srcOrd="0" destOrd="0" presId="urn:microsoft.com/office/officeart/2005/8/layout/hierarchy3"/>
    <dgm:cxn modelId="{2210D4E5-4A54-F94D-93AE-F16AFE3E845F}" srcId="{1BD30DD3-59DA-6149-B4BD-03BEC9952443}" destId="{C54CD0A1-05A7-3C47-A14D-6DE23D6D5B17}" srcOrd="0" destOrd="0" parTransId="{C5559691-6002-FC47-BB0F-1AA90D586E5B}" sibTransId="{12F5DDEB-280E-3548-AA0D-34191FB3E5BE}"/>
    <dgm:cxn modelId="{0D4385E6-9805-794B-BF95-CB46605D89C6}" srcId="{9C2DA02A-A621-9048-A3BB-58CA0DEC5D78}" destId="{E0C9EB7A-4260-4843-8EAE-F9A30B00C169}" srcOrd="0" destOrd="0" parTransId="{F745ED03-1778-F443-92A4-0F540F7B627E}" sibTransId="{168E5943-B188-3B47-ACF5-0596247AAB2C}"/>
    <dgm:cxn modelId="{5CF2B4F0-BA70-4441-ADA4-B07863AFF98D}" srcId="{9C2DA02A-A621-9048-A3BB-58CA0DEC5D78}" destId="{29A0FCE3-55F0-F140-B40A-0ADF3813CE3E}" srcOrd="2" destOrd="0" parTransId="{B2C162A0-E812-674E-ADFD-D84ADA077A24}" sibTransId="{581EEF39-00C7-9F46-87F2-D69DC50E47D3}"/>
    <dgm:cxn modelId="{5B000929-E673-4E01-94B7-DE34C9AD38CC}" type="presParOf" srcId="{511F6754-04F0-5B46-A1AB-6B0F8C63BFD1}" destId="{465FF59A-502C-DB4C-ABD6-2C7192D12399}" srcOrd="0" destOrd="0" presId="urn:microsoft.com/office/officeart/2005/8/layout/hierarchy3"/>
    <dgm:cxn modelId="{B5041C71-A87D-49CB-965D-F4CE212D8CA1}" type="presParOf" srcId="{465FF59A-502C-DB4C-ABD6-2C7192D12399}" destId="{A88CAD98-5628-D24A-9833-4352A0DF405E}" srcOrd="0" destOrd="0" presId="urn:microsoft.com/office/officeart/2005/8/layout/hierarchy3"/>
    <dgm:cxn modelId="{7D2B1F71-BD81-4795-9FD8-83B379FCB032}" type="presParOf" srcId="{A88CAD98-5628-D24A-9833-4352A0DF405E}" destId="{D6958225-83D4-7041-BECF-EAA4556686F7}" srcOrd="0" destOrd="0" presId="urn:microsoft.com/office/officeart/2005/8/layout/hierarchy3"/>
    <dgm:cxn modelId="{2550CD12-EA51-4ED6-82AB-545A03C9C52D}" type="presParOf" srcId="{A88CAD98-5628-D24A-9833-4352A0DF405E}" destId="{96AB6720-1EDA-FA43-8716-EAA56E34F5B4}" srcOrd="1" destOrd="0" presId="urn:microsoft.com/office/officeart/2005/8/layout/hierarchy3"/>
    <dgm:cxn modelId="{E6D1685A-F992-44A3-8618-66C02AC4137F}" type="presParOf" srcId="{465FF59A-502C-DB4C-ABD6-2C7192D12399}" destId="{025D2B62-A1BA-734B-A526-113B9CE3A6B6}" srcOrd="1" destOrd="0" presId="urn:microsoft.com/office/officeart/2005/8/layout/hierarchy3"/>
    <dgm:cxn modelId="{98D5ADEF-5CFB-4837-A2AD-40D93F16B3FA}" type="presParOf" srcId="{025D2B62-A1BA-734B-A526-113B9CE3A6B6}" destId="{BA75F71C-F733-B448-B4F2-56607613CA40}" srcOrd="0" destOrd="0" presId="urn:microsoft.com/office/officeart/2005/8/layout/hierarchy3"/>
    <dgm:cxn modelId="{622ACACA-8568-4ED7-9463-D1C22193314D}" type="presParOf" srcId="{025D2B62-A1BA-734B-A526-113B9CE3A6B6}" destId="{713D5640-9527-0143-A9D3-B28DF3E6F12D}" srcOrd="1" destOrd="0" presId="urn:microsoft.com/office/officeart/2005/8/layout/hierarchy3"/>
    <dgm:cxn modelId="{DB88797C-9DEE-496C-B064-A41DD7D2568B}" type="presParOf" srcId="{025D2B62-A1BA-734B-A526-113B9CE3A6B6}" destId="{15878693-D0F4-124E-89C1-70F78E11488D}" srcOrd="2" destOrd="0" presId="urn:microsoft.com/office/officeart/2005/8/layout/hierarchy3"/>
    <dgm:cxn modelId="{7112406D-8A7A-4B86-8DB4-256C18E36B54}" type="presParOf" srcId="{025D2B62-A1BA-734B-A526-113B9CE3A6B6}" destId="{4640A544-58BF-FA47-A325-38DB7D8101B1}" srcOrd="3" destOrd="0" presId="urn:microsoft.com/office/officeart/2005/8/layout/hierarchy3"/>
    <dgm:cxn modelId="{42092BC8-F002-4703-AD4E-FD88950CBA58}" type="presParOf" srcId="{025D2B62-A1BA-734B-A526-113B9CE3A6B6}" destId="{38D82AB0-753F-B64C-BF4E-3463085B7E56}" srcOrd="4" destOrd="0" presId="urn:microsoft.com/office/officeart/2005/8/layout/hierarchy3"/>
    <dgm:cxn modelId="{F29C2037-10AE-4751-9C47-6EACA7187BD7}" type="presParOf" srcId="{025D2B62-A1BA-734B-A526-113B9CE3A6B6}" destId="{9F130E4E-75EB-9545-A24E-196CAF5A4B62}" srcOrd="5" destOrd="0" presId="urn:microsoft.com/office/officeart/2005/8/layout/hierarchy3"/>
    <dgm:cxn modelId="{F6ACD132-D3FD-4D4B-A133-12580CA18857}" type="presParOf" srcId="{511F6754-04F0-5B46-A1AB-6B0F8C63BFD1}" destId="{DDC3542E-3C75-B649-9A03-244DA24B2787}" srcOrd="1" destOrd="0" presId="urn:microsoft.com/office/officeart/2005/8/layout/hierarchy3"/>
    <dgm:cxn modelId="{B8BBDBB1-2BDB-4ED7-98D9-820F0B3C8ABC}" type="presParOf" srcId="{DDC3542E-3C75-B649-9A03-244DA24B2787}" destId="{3B78FBA8-BF38-D84B-A895-CC40B7615B57}" srcOrd="0" destOrd="0" presId="urn:microsoft.com/office/officeart/2005/8/layout/hierarchy3"/>
    <dgm:cxn modelId="{A6A2910A-7E2F-4C59-A989-B88504AF5392}" type="presParOf" srcId="{3B78FBA8-BF38-D84B-A895-CC40B7615B57}" destId="{03183B87-8603-154A-AFF7-EFDA145D73F5}" srcOrd="0" destOrd="0" presId="urn:microsoft.com/office/officeart/2005/8/layout/hierarchy3"/>
    <dgm:cxn modelId="{1D57B2AA-F02A-43DC-8AB2-1EC96434CD03}" type="presParOf" srcId="{3B78FBA8-BF38-D84B-A895-CC40B7615B57}" destId="{1E5E2693-3EE8-ED4D-983F-563CB44E4FC9}" srcOrd="1" destOrd="0" presId="urn:microsoft.com/office/officeart/2005/8/layout/hierarchy3"/>
    <dgm:cxn modelId="{5D43682B-801C-444A-8B1C-8623615A5258}" type="presParOf" srcId="{DDC3542E-3C75-B649-9A03-244DA24B2787}" destId="{1B98030B-80C9-8E48-B968-39402EC7DCA2}" srcOrd="1" destOrd="0" presId="urn:microsoft.com/office/officeart/2005/8/layout/hierarchy3"/>
    <dgm:cxn modelId="{2C1C2299-1298-47AE-A3B3-A268887E2CA4}" type="presParOf" srcId="{1B98030B-80C9-8E48-B968-39402EC7DCA2}" destId="{C12412EE-8D2A-4646-9D1E-5AC48540F20E}" srcOrd="0" destOrd="0" presId="urn:microsoft.com/office/officeart/2005/8/layout/hierarchy3"/>
    <dgm:cxn modelId="{689303B9-CCA4-42D6-9036-341D85265EEC}" type="presParOf" srcId="{1B98030B-80C9-8E48-B968-39402EC7DCA2}" destId="{89A37245-D6DD-6F4C-8E23-05A7BAB4FB9C}" srcOrd="1" destOrd="0" presId="urn:microsoft.com/office/officeart/2005/8/layout/hierarchy3"/>
    <dgm:cxn modelId="{29F730C2-26C2-48B4-AFA7-5AAC62858034}" type="presParOf" srcId="{1B98030B-80C9-8E48-B968-39402EC7DCA2}" destId="{D7171353-8BA1-A74F-909C-C665E101351B}" srcOrd="2" destOrd="0" presId="urn:microsoft.com/office/officeart/2005/8/layout/hierarchy3"/>
    <dgm:cxn modelId="{DC0C3CEA-9C0F-4047-85BF-C7EC3DE00FBB}" type="presParOf" srcId="{1B98030B-80C9-8E48-B968-39402EC7DCA2}" destId="{0062FD23-682D-134C-8EAF-96CB686222D3}" srcOrd="3" destOrd="0" presId="urn:microsoft.com/office/officeart/2005/8/layout/hierarchy3"/>
    <dgm:cxn modelId="{EF1DD513-83BA-443B-91C4-EB7320C78F55}" type="presParOf" srcId="{511F6754-04F0-5B46-A1AB-6B0F8C63BFD1}" destId="{26D58EE4-20DD-C94F-BCE4-9C6A795FD9B2}" srcOrd="2" destOrd="0" presId="urn:microsoft.com/office/officeart/2005/8/layout/hierarchy3"/>
    <dgm:cxn modelId="{3EC05361-FAD0-4648-BD56-CBFA47F907AD}" type="presParOf" srcId="{26D58EE4-20DD-C94F-BCE4-9C6A795FD9B2}" destId="{BF235E66-E77D-A84A-A51B-BB893C842DF6}" srcOrd="0" destOrd="0" presId="urn:microsoft.com/office/officeart/2005/8/layout/hierarchy3"/>
    <dgm:cxn modelId="{B9F3DABE-E49B-4E02-8356-94E45C5726CF}" type="presParOf" srcId="{BF235E66-E77D-A84A-A51B-BB893C842DF6}" destId="{F853EA1A-2F2A-4141-9B92-66AEFACBAA23}" srcOrd="0" destOrd="0" presId="urn:microsoft.com/office/officeart/2005/8/layout/hierarchy3"/>
    <dgm:cxn modelId="{E34B0101-F8C9-4EB9-A1BE-C2D539F31675}" type="presParOf" srcId="{BF235E66-E77D-A84A-A51B-BB893C842DF6}" destId="{7E0C938F-14E6-9F44-94C1-EA83A3104D5A}" srcOrd="1" destOrd="0" presId="urn:microsoft.com/office/officeart/2005/8/layout/hierarchy3"/>
    <dgm:cxn modelId="{398E4B41-B08F-4DC3-ABB1-F9990458CD47}" type="presParOf" srcId="{26D58EE4-20DD-C94F-BCE4-9C6A795FD9B2}" destId="{2CC32165-157B-C441-802E-8047281D5621}" srcOrd="1" destOrd="0" presId="urn:microsoft.com/office/officeart/2005/8/layout/hierarchy3"/>
    <dgm:cxn modelId="{E648EDD9-3E02-4C71-BA14-05183DB3BFEB}" type="presParOf" srcId="{2CC32165-157B-C441-802E-8047281D5621}" destId="{594617ED-B7FC-684B-8712-D3455C70F4C6}" srcOrd="0" destOrd="0" presId="urn:microsoft.com/office/officeart/2005/8/layout/hierarchy3"/>
    <dgm:cxn modelId="{D2F24C5A-B250-4F8B-8DD4-73A77314A1A1}" type="presParOf" srcId="{2CC32165-157B-C441-802E-8047281D5621}" destId="{99786C66-03E7-D54F-A0D1-3EEC0DDC14B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2DA02A-A621-9048-A3BB-58CA0DEC5D78}"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E0C9EB7A-4260-4843-8EAE-F9A30B00C169}">
      <dgm:prSet custT="1"/>
      <dgm:spPr>
        <a:solidFill>
          <a:schemeClr val="accent2">
            <a:alpha val="90000"/>
          </a:schemeClr>
        </a:solidFill>
        <a:effectLst/>
      </dgm:spPr>
      <dgm:t>
        <a:bodyPr/>
        <a:lstStyle/>
        <a:p>
          <a:pPr rtl="0"/>
          <a:r>
            <a:rPr lang="en-GB" altLang="en-US" sz="2000" b="1" u="none" dirty="0"/>
            <a:t>GABA</a:t>
          </a:r>
          <a:r>
            <a:rPr lang="en-GB" altLang="en-US" sz="2000" u="none" dirty="0"/>
            <a:t> </a:t>
          </a:r>
          <a:endParaRPr lang="en-GB" sz="2000" u="none" dirty="0"/>
        </a:p>
      </dgm:t>
    </dgm:pt>
    <dgm:pt modelId="{F745ED03-1778-F443-92A4-0F540F7B627E}" type="parTrans" cxnId="{0D4385E6-9805-794B-BF95-CB46605D89C6}">
      <dgm:prSet/>
      <dgm:spPr/>
      <dgm:t>
        <a:bodyPr/>
        <a:lstStyle/>
        <a:p>
          <a:endParaRPr lang="en-US"/>
        </a:p>
      </dgm:t>
    </dgm:pt>
    <dgm:pt modelId="{168E5943-B188-3B47-ACF5-0596247AAB2C}" type="sibTrans" cxnId="{0D4385E6-9805-794B-BF95-CB46605D89C6}">
      <dgm:prSet/>
      <dgm:spPr/>
      <dgm:t>
        <a:bodyPr/>
        <a:lstStyle/>
        <a:p>
          <a:endParaRPr lang="en-US"/>
        </a:p>
      </dgm:t>
    </dgm:pt>
    <dgm:pt modelId="{A1ED580F-DBDA-1F41-B060-9989BE246284}">
      <dgm:prSet/>
      <dgm:spPr/>
      <dgm:t>
        <a:bodyPr/>
        <a:lstStyle/>
        <a:p>
          <a:pPr rtl="0"/>
          <a:r>
            <a:rPr lang="en-GB" altLang="en-US" dirty="0"/>
            <a:t>Receptor abnormalities in post mortem brains</a:t>
          </a:r>
          <a:endParaRPr lang="en-GB" dirty="0"/>
        </a:p>
      </dgm:t>
    </dgm:pt>
    <dgm:pt modelId="{7978A4AB-783F-5C47-BAF4-5C70D771381E}" type="parTrans" cxnId="{32A9D0A8-C2D3-0341-9DE8-142794B97F32}">
      <dgm:prSet/>
      <dgm:spPr/>
      <dgm:t>
        <a:bodyPr/>
        <a:lstStyle/>
        <a:p>
          <a:endParaRPr lang="en-US"/>
        </a:p>
      </dgm:t>
    </dgm:pt>
    <dgm:pt modelId="{AA1EBAA3-B071-874B-8F9F-B83095A4BAAD}" type="sibTrans" cxnId="{32A9D0A8-C2D3-0341-9DE8-142794B97F32}">
      <dgm:prSet/>
      <dgm:spPr/>
      <dgm:t>
        <a:bodyPr/>
        <a:lstStyle/>
        <a:p>
          <a:endParaRPr lang="en-US"/>
        </a:p>
      </dgm:t>
    </dgm:pt>
    <dgm:pt modelId="{C54CD0A1-05A7-3C47-A14D-6DE23D6D5B17}">
      <dgm:prSet custT="1"/>
      <dgm:spPr>
        <a:solidFill>
          <a:schemeClr val="accent3"/>
        </a:solidFill>
        <a:effectLst/>
      </dgm:spPr>
      <dgm:t>
        <a:bodyPr/>
        <a:lstStyle/>
        <a:p>
          <a:pPr rtl="0"/>
          <a:r>
            <a:rPr lang="en-GB" altLang="en-US" sz="2000" b="1" u="none" dirty="0"/>
            <a:t>Endogenous opioids</a:t>
          </a:r>
          <a:endParaRPr lang="en-GB" sz="2000" u="none" dirty="0"/>
        </a:p>
      </dgm:t>
    </dgm:pt>
    <dgm:pt modelId="{C5559691-6002-FC47-BB0F-1AA90D586E5B}" type="parTrans" cxnId="{2210D4E5-4A54-F94D-93AE-F16AFE3E845F}">
      <dgm:prSet/>
      <dgm:spPr/>
      <dgm:t>
        <a:bodyPr/>
        <a:lstStyle/>
        <a:p>
          <a:endParaRPr lang="en-US"/>
        </a:p>
      </dgm:t>
    </dgm:pt>
    <dgm:pt modelId="{12F5DDEB-280E-3548-AA0D-34191FB3E5BE}" type="sibTrans" cxnId="{2210D4E5-4A54-F94D-93AE-F16AFE3E845F}">
      <dgm:prSet/>
      <dgm:spPr/>
      <dgm:t>
        <a:bodyPr/>
        <a:lstStyle/>
        <a:p>
          <a:endParaRPr lang="en-US"/>
        </a:p>
      </dgm:t>
    </dgm:pt>
    <dgm:pt modelId="{29A0FCE3-55F0-F140-B40A-0ADF3813CE3E}">
      <dgm:prSet/>
      <dgm:spPr>
        <a:solidFill>
          <a:schemeClr val="accent6">
            <a:alpha val="90000"/>
          </a:schemeClr>
        </a:solidFill>
        <a:effectLst/>
      </dgm:spPr>
      <dgm:t>
        <a:bodyPr/>
        <a:lstStyle/>
        <a:p>
          <a:pPr rtl="0"/>
          <a:r>
            <a:rPr lang="en-GB" altLang="en-US" b="1" u="sng" dirty="0"/>
            <a:t>Neuropeptides &amp;/or </a:t>
          </a:r>
          <a:r>
            <a:rPr lang="en-GB" altLang="en-US" b="1" u="sng" dirty="0" err="1"/>
            <a:t>Neurotrophins</a:t>
          </a:r>
          <a:r>
            <a:rPr lang="en-GB" altLang="en-US" dirty="0"/>
            <a:t> </a:t>
          </a:r>
          <a:endParaRPr lang="en-GB" dirty="0"/>
        </a:p>
      </dgm:t>
    </dgm:pt>
    <dgm:pt modelId="{B2C162A0-E812-674E-ADFD-D84ADA077A24}" type="parTrans" cxnId="{5CF2B4F0-BA70-4441-ADA4-B07863AFF98D}">
      <dgm:prSet/>
      <dgm:spPr/>
      <dgm:t>
        <a:bodyPr/>
        <a:lstStyle/>
        <a:p>
          <a:endParaRPr lang="en-US"/>
        </a:p>
      </dgm:t>
    </dgm:pt>
    <dgm:pt modelId="{581EEF39-00C7-9F46-87F2-D69DC50E47D3}" type="sibTrans" cxnId="{5CF2B4F0-BA70-4441-ADA4-B07863AFF98D}">
      <dgm:prSet/>
      <dgm:spPr/>
      <dgm:t>
        <a:bodyPr/>
        <a:lstStyle/>
        <a:p>
          <a:endParaRPr lang="en-US"/>
        </a:p>
      </dgm:t>
    </dgm:pt>
    <dgm:pt modelId="{6FD190EE-CD87-364A-9D16-70D9227693A1}">
      <dgm:prSet/>
      <dgm:spPr/>
      <dgm:t>
        <a:bodyPr/>
        <a:lstStyle/>
        <a:p>
          <a:pPr rtl="0"/>
          <a:r>
            <a:rPr lang="en-GB" altLang="en-US" dirty="0"/>
            <a:t>ASD and ID children had abnormality but did not differentiate the 2 groups</a:t>
          </a:r>
          <a:endParaRPr lang="en-GB" dirty="0"/>
        </a:p>
      </dgm:t>
    </dgm:pt>
    <dgm:pt modelId="{CF6DF81E-5447-5640-8342-B454659C50DC}" type="parTrans" cxnId="{7257A9C7-0E5D-3F41-83B7-A81C4F65BD70}">
      <dgm:prSet/>
      <dgm:spPr/>
      <dgm:t>
        <a:bodyPr/>
        <a:lstStyle/>
        <a:p>
          <a:endParaRPr lang="en-US"/>
        </a:p>
      </dgm:t>
    </dgm:pt>
    <dgm:pt modelId="{0440E8C6-B890-274C-9725-E103114EEE1E}" type="sibTrans" cxnId="{7257A9C7-0E5D-3F41-83B7-A81C4F65BD70}">
      <dgm:prSet/>
      <dgm:spPr/>
      <dgm:t>
        <a:bodyPr/>
        <a:lstStyle/>
        <a:p>
          <a:endParaRPr lang="en-US"/>
        </a:p>
      </dgm:t>
    </dgm:pt>
    <dgm:pt modelId="{DBECE4A5-67E9-C14A-A5C4-147810B393A8}">
      <dgm:prSet custT="1"/>
      <dgm:spPr>
        <a:solidFill>
          <a:schemeClr val="accent4">
            <a:alpha val="90000"/>
          </a:schemeClr>
        </a:solidFill>
        <a:effectLst/>
      </dgm:spPr>
      <dgm:t>
        <a:bodyPr/>
        <a:lstStyle/>
        <a:p>
          <a:r>
            <a:rPr lang="en-GB" altLang="en-US" sz="2000" b="1" u="none" dirty="0"/>
            <a:t>Melatonin and Secretin </a:t>
          </a:r>
          <a:endParaRPr lang="en-US" sz="2000" b="1" u="none" dirty="0"/>
        </a:p>
      </dgm:t>
    </dgm:pt>
    <dgm:pt modelId="{EFD2B018-4D06-524B-ACB2-109CF2C7B93D}" type="parTrans" cxnId="{2859413B-FE1C-BF42-8C9A-718FE7FD82B6}">
      <dgm:prSet/>
      <dgm:spPr/>
      <dgm:t>
        <a:bodyPr/>
        <a:lstStyle/>
        <a:p>
          <a:endParaRPr lang="en-US"/>
        </a:p>
      </dgm:t>
    </dgm:pt>
    <dgm:pt modelId="{7A2C079B-1D6B-D940-A69F-CF1A673937CE}" type="sibTrans" cxnId="{2859413B-FE1C-BF42-8C9A-718FE7FD82B6}">
      <dgm:prSet/>
      <dgm:spPr/>
      <dgm:t>
        <a:bodyPr/>
        <a:lstStyle/>
        <a:p>
          <a:endParaRPr lang="en-US"/>
        </a:p>
      </dgm:t>
    </dgm:pt>
    <dgm:pt modelId="{CB866774-9FCF-3949-8A4E-BAF04E128FD6}">
      <dgm:prSet/>
      <dgm:spPr/>
      <dgm:t>
        <a:bodyPr/>
        <a:lstStyle/>
        <a:p>
          <a:pPr rtl="0"/>
          <a:r>
            <a:rPr lang="en-US" dirty="0"/>
            <a:t>No significant</a:t>
          </a:r>
          <a:r>
            <a:rPr lang="en-US" baseline="0" dirty="0"/>
            <a:t> e</a:t>
          </a:r>
          <a:r>
            <a:rPr lang="en-US" dirty="0"/>
            <a:t>vidence</a:t>
          </a:r>
          <a:endParaRPr lang="en-GB" dirty="0"/>
        </a:p>
      </dgm:t>
    </dgm:pt>
    <dgm:pt modelId="{174F8581-6BD6-764D-8E9E-3715D6D3E57D}" type="parTrans" cxnId="{C2956BC5-E3B7-F14E-B081-486399E7311D}">
      <dgm:prSet/>
      <dgm:spPr/>
      <dgm:t>
        <a:bodyPr/>
        <a:lstStyle/>
        <a:p>
          <a:endParaRPr lang="en-US"/>
        </a:p>
      </dgm:t>
    </dgm:pt>
    <dgm:pt modelId="{803A3192-8A6C-EC48-947B-76DD090B41AA}" type="sibTrans" cxnId="{C2956BC5-E3B7-F14E-B081-486399E7311D}">
      <dgm:prSet/>
      <dgm:spPr/>
      <dgm:t>
        <a:bodyPr/>
        <a:lstStyle/>
        <a:p>
          <a:endParaRPr lang="en-US"/>
        </a:p>
      </dgm:t>
    </dgm:pt>
    <dgm:pt modelId="{E6CDA42D-DC9E-694E-8A0F-25F03AF1C1C2}">
      <dgm:prSet/>
      <dgm:spPr/>
      <dgm:t>
        <a:bodyPr/>
        <a:lstStyle/>
        <a:p>
          <a:r>
            <a:rPr lang="en-US" dirty="0"/>
            <a:t>No significant</a:t>
          </a:r>
          <a:r>
            <a:rPr lang="en-US" baseline="0" dirty="0"/>
            <a:t> e</a:t>
          </a:r>
          <a:r>
            <a:rPr lang="en-US" dirty="0"/>
            <a:t>vidence</a:t>
          </a:r>
        </a:p>
      </dgm:t>
    </dgm:pt>
    <dgm:pt modelId="{B3057538-A25D-FF44-B25E-4079CB0262C7}" type="parTrans" cxnId="{F279D5D5-B0A3-8641-A0C6-1EE00F3DAAF1}">
      <dgm:prSet/>
      <dgm:spPr/>
      <dgm:t>
        <a:bodyPr/>
        <a:lstStyle/>
        <a:p>
          <a:endParaRPr lang="en-US"/>
        </a:p>
      </dgm:t>
    </dgm:pt>
    <dgm:pt modelId="{7807DD38-CCC9-A944-834E-D6187F6E08C2}" type="sibTrans" cxnId="{F279D5D5-B0A3-8641-A0C6-1EE00F3DAAF1}">
      <dgm:prSet/>
      <dgm:spPr/>
      <dgm:t>
        <a:bodyPr/>
        <a:lstStyle/>
        <a:p>
          <a:endParaRPr lang="en-US"/>
        </a:p>
      </dgm:t>
    </dgm:pt>
    <dgm:pt modelId="{511F6754-04F0-5B46-A1AB-6B0F8C63BFD1}" type="pres">
      <dgm:prSet presAssocID="{9C2DA02A-A621-9048-A3BB-58CA0DEC5D78}" presName="diagram" presStyleCnt="0">
        <dgm:presLayoutVars>
          <dgm:chPref val="1"/>
          <dgm:dir/>
          <dgm:animOne val="branch"/>
          <dgm:animLvl val="lvl"/>
          <dgm:resizeHandles/>
        </dgm:presLayoutVars>
      </dgm:prSet>
      <dgm:spPr/>
    </dgm:pt>
    <dgm:pt modelId="{465FF59A-502C-DB4C-ABD6-2C7192D12399}" type="pres">
      <dgm:prSet presAssocID="{E0C9EB7A-4260-4843-8EAE-F9A30B00C169}" presName="root" presStyleCnt="0"/>
      <dgm:spPr/>
    </dgm:pt>
    <dgm:pt modelId="{A88CAD98-5628-D24A-9833-4352A0DF405E}" type="pres">
      <dgm:prSet presAssocID="{E0C9EB7A-4260-4843-8EAE-F9A30B00C169}" presName="rootComposite" presStyleCnt="0"/>
      <dgm:spPr/>
    </dgm:pt>
    <dgm:pt modelId="{D6958225-83D4-7041-BECF-EAA4556686F7}" type="pres">
      <dgm:prSet presAssocID="{E0C9EB7A-4260-4843-8EAE-F9A30B00C169}" presName="rootText" presStyleLbl="node1" presStyleIdx="0" presStyleCnt="4" custScaleX="198712" custScaleY="290580"/>
      <dgm:spPr/>
    </dgm:pt>
    <dgm:pt modelId="{96AB6720-1EDA-FA43-8716-EAA56E34F5B4}" type="pres">
      <dgm:prSet presAssocID="{E0C9EB7A-4260-4843-8EAE-F9A30B00C169}" presName="rootConnector" presStyleLbl="node1" presStyleIdx="0" presStyleCnt="4"/>
      <dgm:spPr/>
    </dgm:pt>
    <dgm:pt modelId="{025D2B62-A1BA-734B-A526-113B9CE3A6B6}" type="pres">
      <dgm:prSet presAssocID="{E0C9EB7A-4260-4843-8EAE-F9A30B00C169}" presName="childShape" presStyleCnt="0"/>
      <dgm:spPr/>
    </dgm:pt>
    <dgm:pt modelId="{BA75F71C-F733-B448-B4F2-56607613CA40}" type="pres">
      <dgm:prSet presAssocID="{7978A4AB-783F-5C47-BAF4-5C70D771381E}" presName="Name13" presStyleLbl="parChTrans1D2" presStyleIdx="0" presStyleCnt="4"/>
      <dgm:spPr/>
    </dgm:pt>
    <dgm:pt modelId="{713D5640-9527-0143-A9D3-B28DF3E6F12D}" type="pres">
      <dgm:prSet presAssocID="{A1ED580F-DBDA-1F41-B060-9989BE246284}" presName="childText" presStyleLbl="bgAcc1" presStyleIdx="0" presStyleCnt="4" custScaleX="181612" custScaleY="508515">
        <dgm:presLayoutVars>
          <dgm:bulletEnabled val="1"/>
        </dgm:presLayoutVars>
      </dgm:prSet>
      <dgm:spPr/>
    </dgm:pt>
    <dgm:pt modelId="{9DFE4690-54D9-864D-9C94-F1CB4DB93307}" type="pres">
      <dgm:prSet presAssocID="{C54CD0A1-05A7-3C47-A14D-6DE23D6D5B17}" presName="root" presStyleCnt="0"/>
      <dgm:spPr/>
    </dgm:pt>
    <dgm:pt modelId="{C0AE07F8-F493-F94F-BF6A-422594683ED6}" type="pres">
      <dgm:prSet presAssocID="{C54CD0A1-05A7-3C47-A14D-6DE23D6D5B17}" presName="rootComposite" presStyleCnt="0"/>
      <dgm:spPr/>
    </dgm:pt>
    <dgm:pt modelId="{E72333EF-0E96-934B-BE61-F2DD3536B3EA}" type="pres">
      <dgm:prSet presAssocID="{C54CD0A1-05A7-3C47-A14D-6DE23D6D5B17}" presName="rootText" presStyleLbl="node1" presStyleIdx="1" presStyleCnt="4" custScaleX="198923" custScaleY="290580"/>
      <dgm:spPr/>
    </dgm:pt>
    <dgm:pt modelId="{DB1CB029-3E7B-C04C-A591-FDDE94BBA271}" type="pres">
      <dgm:prSet presAssocID="{C54CD0A1-05A7-3C47-A14D-6DE23D6D5B17}" presName="rootConnector" presStyleLbl="node1" presStyleIdx="1" presStyleCnt="4"/>
      <dgm:spPr/>
    </dgm:pt>
    <dgm:pt modelId="{3B5DCB22-469C-DF4E-945F-0D4ADA712EDA}" type="pres">
      <dgm:prSet presAssocID="{C54CD0A1-05A7-3C47-A14D-6DE23D6D5B17}" presName="childShape" presStyleCnt="0"/>
      <dgm:spPr/>
    </dgm:pt>
    <dgm:pt modelId="{CD900CA3-FBC4-D841-ABB5-869AF4A36029}" type="pres">
      <dgm:prSet presAssocID="{174F8581-6BD6-764D-8E9E-3715D6D3E57D}" presName="Name13" presStyleLbl="parChTrans1D2" presStyleIdx="1" presStyleCnt="4"/>
      <dgm:spPr/>
    </dgm:pt>
    <dgm:pt modelId="{58CB928A-594C-1944-B37C-08972AB7472A}" type="pres">
      <dgm:prSet presAssocID="{CB866774-9FCF-3949-8A4E-BAF04E128FD6}" presName="childText" presStyleLbl="bgAcc1" presStyleIdx="1" presStyleCnt="4" custScaleX="181612" custScaleY="508515">
        <dgm:presLayoutVars>
          <dgm:bulletEnabled val="1"/>
        </dgm:presLayoutVars>
      </dgm:prSet>
      <dgm:spPr/>
    </dgm:pt>
    <dgm:pt modelId="{6C7D47C1-FBDF-3D40-9873-87F298799DE9}" type="pres">
      <dgm:prSet presAssocID="{DBECE4A5-67E9-C14A-A5C4-147810B393A8}" presName="root" presStyleCnt="0"/>
      <dgm:spPr/>
    </dgm:pt>
    <dgm:pt modelId="{5A059E65-C9EC-864D-BB02-7CA86991A6AA}" type="pres">
      <dgm:prSet presAssocID="{DBECE4A5-67E9-C14A-A5C4-147810B393A8}" presName="rootComposite" presStyleCnt="0"/>
      <dgm:spPr/>
    </dgm:pt>
    <dgm:pt modelId="{C3251248-2833-EC4A-9ED4-C424BD0DE671}" type="pres">
      <dgm:prSet presAssocID="{DBECE4A5-67E9-C14A-A5C4-147810B393A8}" presName="rootText" presStyleLbl="node1" presStyleIdx="2" presStyleCnt="4" custScaleX="199348" custScaleY="290580"/>
      <dgm:spPr/>
    </dgm:pt>
    <dgm:pt modelId="{EEEB62B2-630D-3A42-A8EF-E0FF500B2420}" type="pres">
      <dgm:prSet presAssocID="{DBECE4A5-67E9-C14A-A5C4-147810B393A8}" presName="rootConnector" presStyleLbl="node1" presStyleIdx="2" presStyleCnt="4"/>
      <dgm:spPr/>
    </dgm:pt>
    <dgm:pt modelId="{ABD20163-26F9-F144-8449-98F8A8413704}" type="pres">
      <dgm:prSet presAssocID="{DBECE4A5-67E9-C14A-A5C4-147810B393A8}" presName="childShape" presStyleCnt="0"/>
      <dgm:spPr/>
    </dgm:pt>
    <dgm:pt modelId="{7080DFA1-AF4F-124D-8378-B225834F7A2B}" type="pres">
      <dgm:prSet presAssocID="{B3057538-A25D-FF44-B25E-4079CB0262C7}" presName="Name13" presStyleLbl="parChTrans1D2" presStyleIdx="2" presStyleCnt="4"/>
      <dgm:spPr/>
    </dgm:pt>
    <dgm:pt modelId="{3608FF1F-8BCE-FE48-83C4-36CEB3B322DE}" type="pres">
      <dgm:prSet presAssocID="{E6CDA42D-DC9E-694E-8A0F-25F03AF1C1C2}" presName="childText" presStyleLbl="bgAcc1" presStyleIdx="2" presStyleCnt="4" custScaleX="181612" custScaleY="508515">
        <dgm:presLayoutVars>
          <dgm:bulletEnabled val="1"/>
        </dgm:presLayoutVars>
      </dgm:prSet>
      <dgm:spPr/>
    </dgm:pt>
    <dgm:pt modelId="{26D58EE4-20DD-C94F-BCE4-9C6A795FD9B2}" type="pres">
      <dgm:prSet presAssocID="{29A0FCE3-55F0-F140-B40A-0ADF3813CE3E}" presName="root" presStyleCnt="0"/>
      <dgm:spPr/>
    </dgm:pt>
    <dgm:pt modelId="{BF235E66-E77D-A84A-A51B-BB893C842DF6}" type="pres">
      <dgm:prSet presAssocID="{29A0FCE3-55F0-F140-B40A-0ADF3813CE3E}" presName="rootComposite" presStyleCnt="0"/>
      <dgm:spPr/>
    </dgm:pt>
    <dgm:pt modelId="{F853EA1A-2F2A-4141-9B92-66AEFACBAA23}" type="pres">
      <dgm:prSet presAssocID="{29A0FCE3-55F0-F140-B40A-0ADF3813CE3E}" presName="rootText" presStyleLbl="node1" presStyleIdx="3" presStyleCnt="4" custScaleX="199774" custScaleY="290580"/>
      <dgm:spPr/>
    </dgm:pt>
    <dgm:pt modelId="{7E0C938F-14E6-9F44-94C1-EA83A3104D5A}" type="pres">
      <dgm:prSet presAssocID="{29A0FCE3-55F0-F140-B40A-0ADF3813CE3E}" presName="rootConnector" presStyleLbl="node1" presStyleIdx="3" presStyleCnt="4"/>
      <dgm:spPr/>
    </dgm:pt>
    <dgm:pt modelId="{2CC32165-157B-C441-802E-8047281D5621}" type="pres">
      <dgm:prSet presAssocID="{29A0FCE3-55F0-F140-B40A-0ADF3813CE3E}" presName="childShape" presStyleCnt="0"/>
      <dgm:spPr/>
    </dgm:pt>
    <dgm:pt modelId="{594617ED-B7FC-684B-8712-D3455C70F4C6}" type="pres">
      <dgm:prSet presAssocID="{CF6DF81E-5447-5640-8342-B454659C50DC}" presName="Name13" presStyleLbl="parChTrans1D2" presStyleIdx="3" presStyleCnt="4"/>
      <dgm:spPr/>
    </dgm:pt>
    <dgm:pt modelId="{99786C66-03E7-D54F-A0D1-3EEC0DDC14B1}" type="pres">
      <dgm:prSet presAssocID="{6FD190EE-CD87-364A-9D16-70D9227693A1}" presName="childText" presStyleLbl="bgAcc1" presStyleIdx="3" presStyleCnt="4" custScaleX="181612" custScaleY="508515">
        <dgm:presLayoutVars>
          <dgm:bulletEnabled val="1"/>
        </dgm:presLayoutVars>
      </dgm:prSet>
      <dgm:spPr/>
    </dgm:pt>
  </dgm:ptLst>
  <dgm:cxnLst>
    <dgm:cxn modelId="{C85C012B-6006-4241-AB5E-76DF09BCA743}" type="presOf" srcId="{C54CD0A1-05A7-3C47-A14D-6DE23D6D5B17}" destId="{E72333EF-0E96-934B-BE61-F2DD3536B3EA}" srcOrd="0" destOrd="0" presId="urn:microsoft.com/office/officeart/2005/8/layout/hierarchy3"/>
    <dgm:cxn modelId="{F7CAFE2C-CBD0-47B3-A877-E4029039385D}" type="presOf" srcId="{DBECE4A5-67E9-C14A-A5C4-147810B393A8}" destId="{EEEB62B2-630D-3A42-A8EF-E0FF500B2420}" srcOrd="1" destOrd="0" presId="urn:microsoft.com/office/officeart/2005/8/layout/hierarchy3"/>
    <dgm:cxn modelId="{CCB30F32-5990-428C-BBD1-22CA65708ABF}" type="presOf" srcId="{C54CD0A1-05A7-3C47-A14D-6DE23D6D5B17}" destId="{DB1CB029-3E7B-C04C-A591-FDDE94BBA271}" srcOrd="1" destOrd="0" presId="urn:microsoft.com/office/officeart/2005/8/layout/hierarchy3"/>
    <dgm:cxn modelId="{65022435-0315-4EE3-A514-AB044A4807E5}" type="presOf" srcId="{E6CDA42D-DC9E-694E-8A0F-25F03AF1C1C2}" destId="{3608FF1F-8BCE-FE48-83C4-36CEB3B322DE}" srcOrd="0" destOrd="0" presId="urn:microsoft.com/office/officeart/2005/8/layout/hierarchy3"/>
    <dgm:cxn modelId="{2859413B-FE1C-BF42-8C9A-718FE7FD82B6}" srcId="{9C2DA02A-A621-9048-A3BB-58CA0DEC5D78}" destId="{DBECE4A5-67E9-C14A-A5C4-147810B393A8}" srcOrd="2" destOrd="0" parTransId="{EFD2B018-4D06-524B-ACB2-109CF2C7B93D}" sibTransId="{7A2C079B-1D6B-D940-A69F-CF1A673937CE}"/>
    <dgm:cxn modelId="{189F283C-CA46-4E18-B141-AAE01F4D8BAE}" type="presOf" srcId="{174F8581-6BD6-764D-8E9E-3715D6D3E57D}" destId="{CD900CA3-FBC4-D841-ABB5-869AF4A36029}" srcOrd="0" destOrd="0" presId="urn:microsoft.com/office/officeart/2005/8/layout/hierarchy3"/>
    <dgm:cxn modelId="{35018567-6A09-4062-B809-DCDAE140BBB4}" type="presOf" srcId="{9C2DA02A-A621-9048-A3BB-58CA0DEC5D78}" destId="{511F6754-04F0-5B46-A1AB-6B0F8C63BFD1}" srcOrd="0" destOrd="0" presId="urn:microsoft.com/office/officeart/2005/8/layout/hierarchy3"/>
    <dgm:cxn modelId="{5BDE7079-E5BE-4DD4-8071-227DB1FECBFD}" type="presOf" srcId="{CB866774-9FCF-3949-8A4E-BAF04E128FD6}" destId="{58CB928A-594C-1944-B37C-08972AB7472A}" srcOrd="0" destOrd="0" presId="urn:microsoft.com/office/officeart/2005/8/layout/hierarchy3"/>
    <dgm:cxn modelId="{68C77E59-0BE8-41F9-AFC3-D870FA77004E}" type="presOf" srcId="{E0C9EB7A-4260-4843-8EAE-F9A30B00C169}" destId="{96AB6720-1EDA-FA43-8716-EAA56E34F5B4}" srcOrd="1" destOrd="0" presId="urn:microsoft.com/office/officeart/2005/8/layout/hierarchy3"/>
    <dgm:cxn modelId="{E870F491-52E4-42D2-88FD-EDB0233FE9FE}" type="presOf" srcId="{B3057538-A25D-FF44-B25E-4079CB0262C7}" destId="{7080DFA1-AF4F-124D-8378-B225834F7A2B}" srcOrd="0" destOrd="0" presId="urn:microsoft.com/office/officeart/2005/8/layout/hierarchy3"/>
    <dgm:cxn modelId="{C0118B97-913C-492C-9A98-A227C15A74E3}" type="presOf" srcId="{A1ED580F-DBDA-1F41-B060-9989BE246284}" destId="{713D5640-9527-0143-A9D3-B28DF3E6F12D}" srcOrd="0" destOrd="0" presId="urn:microsoft.com/office/officeart/2005/8/layout/hierarchy3"/>
    <dgm:cxn modelId="{1F82819C-EF7A-4380-87C4-CFCD550CF5C6}" type="presOf" srcId="{7978A4AB-783F-5C47-BAF4-5C70D771381E}" destId="{BA75F71C-F733-B448-B4F2-56607613CA40}" srcOrd="0" destOrd="0" presId="urn:microsoft.com/office/officeart/2005/8/layout/hierarchy3"/>
    <dgm:cxn modelId="{C5185E9D-2067-4CC1-9208-0C22C2133F31}" type="presOf" srcId="{6FD190EE-CD87-364A-9D16-70D9227693A1}" destId="{99786C66-03E7-D54F-A0D1-3EEC0DDC14B1}" srcOrd="0" destOrd="0" presId="urn:microsoft.com/office/officeart/2005/8/layout/hierarchy3"/>
    <dgm:cxn modelId="{32A9D0A8-C2D3-0341-9DE8-142794B97F32}" srcId="{E0C9EB7A-4260-4843-8EAE-F9A30B00C169}" destId="{A1ED580F-DBDA-1F41-B060-9989BE246284}" srcOrd="0" destOrd="0" parTransId="{7978A4AB-783F-5C47-BAF4-5C70D771381E}" sibTransId="{AA1EBAA3-B071-874B-8F9F-B83095A4BAAD}"/>
    <dgm:cxn modelId="{C388FBAC-39F1-427D-BB99-BE0D94C1FA4A}" type="presOf" srcId="{CF6DF81E-5447-5640-8342-B454659C50DC}" destId="{594617ED-B7FC-684B-8712-D3455C70F4C6}" srcOrd="0" destOrd="0" presId="urn:microsoft.com/office/officeart/2005/8/layout/hierarchy3"/>
    <dgm:cxn modelId="{ECBA1DC2-EFD2-4492-9925-EDD736CAC2E9}" type="presOf" srcId="{E0C9EB7A-4260-4843-8EAE-F9A30B00C169}" destId="{D6958225-83D4-7041-BECF-EAA4556686F7}" srcOrd="0" destOrd="0" presId="urn:microsoft.com/office/officeart/2005/8/layout/hierarchy3"/>
    <dgm:cxn modelId="{C2956BC5-E3B7-F14E-B081-486399E7311D}" srcId="{C54CD0A1-05A7-3C47-A14D-6DE23D6D5B17}" destId="{CB866774-9FCF-3949-8A4E-BAF04E128FD6}" srcOrd="0" destOrd="0" parTransId="{174F8581-6BD6-764D-8E9E-3715D6D3E57D}" sibTransId="{803A3192-8A6C-EC48-947B-76DD090B41AA}"/>
    <dgm:cxn modelId="{7257A9C7-0E5D-3F41-83B7-A81C4F65BD70}" srcId="{29A0FCE3-55F0-F140-B40A-0ADF3813CE3E}" destId="{6FD190EE-CD87-364A-9D16-70D9227693A1}" srcOrd="0" destOrd="0" parTransId="{CF6DF81E-5447-5640-8342-B454659C50DC}" sibTransId="{0440E8C6-B890-274C-9725-E103114EEE1E}"/>
    <dgm:cxn modelId="{921FD1D1-2BBF-4466-9A8B-C1E5632880A6}" type="presOf" srcId="{29A0FCE3-55F0-F140-B40A-0ADF3813CE3E}" destId="{F853EA1A-2F2A-4141-9B92-66AEFACBAA23}" srcOrd="0" destOrd="0" presId="urn:microsoft.com/office/officeart/2005/8/layout/hierarchy3"/>
    <dgm:cxn modelId="{F279D5D5-B0A3-8641-A0C6-1EE00F3DAAF1}" srcId="{DBECE4A5-67E9-C14A-A5C4-147810B393A8}" destId="{E6CDA42D-DC9E-694E-8A0F-25F03AF1C1C2}" srcOrd="0" destOrd="0" parTransId="{B3057538-A25D-FF44-B25E-4079CB0262C7}" sibTransId="{7807DD38-CCC9-A944-834E-D6187F6E08C2}"/>
    <dgm:cxn modelId="{2210D4E5-4A54-F94D-93AE-F16AFE3E845F}" srcId="{9C2DA02A-A621-9048-A3BB-58CA0DEC5D78}" destId="{C54CD0A1-05A7-3C47-A14D-6DE23D6D5B17}" srcOrd="1" destOrd="0" parTransId="{C5559691-6002-FC47-BB0F-1AA90D586E5B}" sibTransId="{12F5DDEB-280E-3548-AA0D-34191FB3E5BE}"/>
    <dgm:cxn modelId="{0D4385E6-9805-794B-BF95-CB46605D89C6}" srcId="{9C2DA02A-A621-9048-A3BB-58CA0DEC5D78}" destId="{E0C9EB7A-4260-4843-8EAE-F9A30B00C169}" srcOrd="0" destOrd="0" parTransId="{F745ED03-1778-F443-92A4-0F540F7B627E}" sibTransId="{168E5943-B188-3B47-ACF5-0596247AAB2C}"/>
    <dgm:cxn modelId="{EC1B91E6-A239-465F-B48C-EBEAE056302D}" type="presOf" srcId="{29A0FCE3-55F0-F140-B40A-0ADF3813CE3E}" destId="{7E0C938F-14E6-9F44-94C1-EA83A3104D5A}" srcOrd="1" destOrd="0" presId="urn:microsoft.com/office/officeart/2005/8/layout/hierarchy3"/>
    <dgm:cxn modelId="{5CF2B4F0-BA70-4441-ADA4-B07863AFF98D}" srcId="{9C2DA02A-A621-9048-A3BB-58CA0DEC5D78}" destId="{29A0FCE3-55F0-F140-B40A-0ADF3813CE3E}" srcOrd="3" destOrd="0" parTransId="{B2C162A0-E812-674E-ADFD-D84ADA077A24}" sibTransId="{581EEF39-00C7-9F46-87F2-D69DC50E47D3}"/>
    <dgm:cxn modelId="{5D531CF9-1454-48D0-B6FF-9A073EA89F78}" type="presOf" srcId="{DBECE4A5-67E9-C14A-A5C4-147810B393A8}" destId="{C3251248-2833-EC4A-9ED4-C424BD0DE671}" srcOrd="0" destOrd="0" presId="urn:microsoft.com/office/officeart/2005/8/layout/hierarchy3"/>
    <dgm:cxn modelId="{81CB1F32-E432-4367-9BA5-F785E378FA70}" type="presParOf" srcId="{511F6754-04F0-5B46-A1AB-6B0F8C63BFD1}" destId="{465FF59A-502C-DB4C-ABD6-2C7192D12399}" srcOrd="0" destOrd="0" presId="urn:microsoft.com/office/officeart/2005/8/layout/hierarchy3"/>
    <dgm:cxn modelId="{88D4E1A0-C697-48A0-903D-2F02B01D1548}" type="presParOf" srcId="{465FF59A-502C-DB4C-ABD6-2C7192D12399}" destId="{A88CAD98-5628-D24A-9833-4352A0DF405E}" srcOrd="0" destOrd="0" presId="urn:microsoft.com/office/officeart/2005/8/layout/hierarchy3"/>
    <dgm:cxn modelId="{4FC1C683-C404-4BDC-9F65-BC3870A8943D}" type="presParOf" srcId="{A88CAD98-5628-D24A-9833-4352A0DF405E}" destId="{D6958225-83D4-7041-BECF-EAA4556686F7}" srcOrd="0" destOrd="0" presId="urn:microsoft.com/office/officeart/2005/8/layout/hierarchy3"/>
    <dgm:cxn modelId="{08ED751F-E74C-4B90-ADAA-9288E0F9D106}" type="presParOf" srcId="{A88CAD98-5628-D24A-9833-4352A0DF405E}" destId="{96AB6720-1EDA-FA43-8716-EAA56E34F5B4}" srcOrd="1" destOrd="0" presId="urn:microsoft.com/office/officeart/2005/8/layout/hierarchy3"/>
    <dgm:cxn modelId="{7EFF7BF4-2583-42F4-A8D5-510F2518F173}" type="presParOf" srcId="{465FF59A-502C-DB4C-ABD6-2C7192D12399}" destId="{025D2B62-A1BA-734B-A526-113B9CE3A6B6}" srcOrd="1" destOrd="0" presId="urn:microsoft.com/office/officeart/2005/8/layout/hierarchy3"/>
    <dgm:cxn modelId="{9FADDA2B-9025-4028-96AB-EE4B45C475DC}" type="presParOf" srcId="{025D2B62-A1BA-734B-A526-113B9CE3A6B6}" destId="{BA75F71C-F733-B448-B4F2-56607613CA40}" srcOrd="0" destOrd="0" presId="urn:microsoft.com/office/officeart/2005/8/layout/hierarchy3"/>
    <dgm:cxn modelId="{535177DC-93BB-4E5D-9606-E86E0A52BA08}" type="presParOf" srcId="{025D2B62-A1BA-734B-A526-113B9CE3A6B6}" destId="{713D5640-9527-0143-A9D3-B28DF3E6F12D}" srcOrd="1" destOrd="0" presId="urn:microsoft.com/office/officeart/2005/8/layout/hierarchy3"/>
    <dgm:cxn modelId="{8BE815AE-DBA1-4A16-BD5A-6FC4BA890807}" type="presParOf" srcId="{511F6754-04F0-5B46-A1AB-6B0F8C63BFD1}" destId="{9DFE4690-54D9-864D-9C94-F1CB4DB93307}" srcOrd="1" destOrd="0" presId="urn:microsoft.com/office/officeart/2005/8/layout/hierarchy3"/>
    <dgm:cxn modelId="{DA08DA79-6654-4CB1-94C5-1EBEB3C99DF3}" type="presParOf" srcId="{9DFE4690-54D9-864D-9C94-F1CB4DB93307}" destId="{C0AE07F8-F493-F94F-BF6A-422594683ED6}" srcOrd="0" destOrd="0" presId="urn:microsoft.com/office/officeart/2005/8/layout/hierarchy3"/>
    <dgm:cxn modelId="{F04F818C-D160-4D2A-9542-174EF707AB25}" type="presParOf" srcId="{C0AE07F8-F493-F94F-BF6A-422594683ED6}" destId="{E72333EF-0E96-934B-BE61-F2DD3536B3EA}" srcOrd="0" destOrd="0" presId="urn:microsoft.com/office/officeart/2005/8/layout/hierarchy3"/>
    <dgm:cxn modelId="{F89E8C2A-9AE5-433B-9D05-7605EED11BFF}" type="presParOf" srcId="{C0AE07F8-F493-F94F-BF6A-422594683ED6}" destId="{DB1CB029-3E7B-C04C-A591-FDDE94BBA271}" srcOrd="1" destOrd="0" presId="urn:microsoft.com/office/officeart/2005/8/layout/hierarchy3"/>
    <dgm:cxn modelId="{66016EC1-E63A-4CE4-B3E9-FEFB273EE16B}" type="presParOf" srcId="{9DFE4690-54D9-864D-9C94-F1CB4DB93307}" destId="{3B5DCB22-469C-DF4E-945F-0D4ADA712EDA}" srcOrd="1" destOrd="0" presId="urn:microsoft.com/office/officeart/2005/8/layout/hierarchy3"/>
    <dgm:cxn modelId="{D24E04CE-C5E7-409C-9520-2CE18787211D}" type="presParOf" srcId="{3B5DCB22-469C-DF4E-945F-0D4ADA712EDA}" destId="{CD900CA3-FBC4-D841-ABB5-869AF4A36029}" srcOrd="0" destOrd="0" presId="urn:microsoft.com/office/officeart/2005/8/layout/hierarchy3"/>
    <dgm:cxn modelId="{36AA78BF-E01B-4D37-84BE-E83F79235756}" type="presParOf" srcId="{3B5DCB22-469C-DF4E-945F-0D4ADA712EDA}" destId="{58CB928A-594C-1944-B37C-08972AB7472A}" srcOrd="1" destOrd="0" presId="urn:microsoft.com/office/officeart/2005/8/layout/hierarchy3"/>
    <dgm:cxn modelId="{5EFE9475-BFBB-44A3-BE71-E01E0A9C7387}" type="presParOf" srcId="{511F6754-04F0-5B46-A1AB-6B0F8C63BFD1}" destId="{6C7D47C1-FBDF-3D40-9873-87F298799DE9}" srcOrd="2" destOrd="0" presId="urn:microsoft.com/office/officeart/2005/8/layout/hierarchy3"/>
    <dgm:cxn modelId="{A12201AD-FE3E-40DD-A34E-74DCA23D74FF}" type="presParOf" srcId="{6C7D47C1-FBDF-3D40-9873-87F298799DE9}" destId="{5A059E65-C9EC-864D-BB02-7CA86991A6AA}" srcOrd="0" destOrd="0" presId="urn:microsoft.com/office/officeart/2005/8/layout/hierarchy3"/>
    <dgm:cxn modelId="{FFEC85B7-A94E-4662-9463-631F9F602FAD}" type="presParOf" srcId="{5A059E65-C9EC-864D-BB02-7CA86991A6AA}" destId="{C3251248-2833-EC4A-9ED4-C424BD0DE671}" srcOrd="0" destOrd="0" presId="urn:microsoft.com/office/officeart/2005/8/layout/hierarchy3"/>
    <dgm:cxn modelId="{F160B74A-CA9B-441E-8D24-FD859ABD5E36}" type="presParOf" srcId="{5A059E65-C9EC-864D-BB02-7CA86991A6AA}" destId="{EEEB62B2-630D-3A42-A8EF-E0FF500B2420}" srcOrd="1" destOrd="0" presId="urn:microsoft.com/office/officeart/2005/8/layout/hierarchy3"/>
    <dgm:cxn modelId="{265AEDB2-70A6-4B14-B833-A2C41C6C0966}" type="presParOf" srcId="{6C7D47C1-FBDF-3D40-9873-87F298799DE9}" destId="{ABD20163-26F9-F144-8449-98F8A8413704}" srcOrd="1" destOrd="0" presId="urn:microsoft.com/office/officeart/2005/8/layout/hierarchy3"/>
    <dgm:cxn modelId="{8119690A-A918-4F2A-82D4-A43696472344}" type="presParOf" srcId="{ABD20163-26F9-F144-8449-98F8A8413704}" destId="{7080DFA1-AF4F-124D-8378-B225834F7A2B}" srcOrd="0" destOrd="0" presId="urn:microsoft.com/office/officeart/2005/8/layout/hierarchy3"/>
    <dgm:cxn modelId="{33B1A72C-58AD-498C-8C5B-0B44C5D34CD0}" type="presParOf" srcId="{ABD20163-26F9-F144-8449-98F8A8413704}" destId="{3608FF1F-8BCE-FE48-83C4-36CEB3B322DE}" srcOrd="1" destOrd="0" presId="urn:microsoft.com/office/officeart/2005/8/layout/hierarchy3"/>
    <dgm:cxn modelId="{5390BA65-68B3-4A25-942B-83ED8CA62073}" type="presParOf" srcId="{511F6754-04F0-5B46-A1AB-6B0F8C63BFD1}" destId="{26D58EE4-20DD-C94F-BCE4-9C6A795FD9B2}" srcOrd="3" destOrd="0" presId="urn:microsoft.com/office/officeart/2005/8/layout/hierarchy3"/>
    <dgm:cxn modelId="{343619A4-1E12-4E62-841D-ACAAA53508AA}" type="presParOf" srcId="{26D58EE4-20DD-C94F-BCE4-9C6A795FD9B2}" destId="{BF235E66-E77D-A84A-A51B-BB893C842DF6}" srcOrd="0" destOrd="0" presId="urn:microsoft.com/office/officeart/2005/8/layout/hierarchy3"/>
    <dgm:cxn modelId="{BB65B412-7566-42E9-AA48-3A84B080B806}" type="presParOf" srcId="{BF235E66-E77D-A84A-A51B-BB893C842DF6}" destId="{F853EA1A-2F2A-4141-9B92-66AEFACBAA23}" srcOrd="0" destOrd="0" presId="urn:microsoft.com/office/officeart/2005/8/layout/hierarchy3"/>
    <dgm:cxn modelId="{B4C72040-F4E7-4A48-BC8C-BE62D557762D}" type="presParOf" srcId="{BF235E66-E77D-A84A-A51B-BB893C842DF6}" destId="{7E0C938F-14E6-9F44-94C1-EA83A3104D5A}" srcOrd="1" destOrd="0" presId="urn:microsoft.com/office/officeart/2005/8/layout/hierarchy3"/>
    <dgm:cxn modelId="{EE5D17E2-2AE9-482B-8CE5-BF6E6ADD5ED2}" type="presParOf" srcId="{26D58EE4-20DD-C94F-BCE4-9C6A795FD9B2}" destId="{2CC32165-157B-C441-802E-8047281D5621}" srcOrd="1" destOrd="0" presId="urn:microsoft.com/office/officeart/2005/8/layout/hierarchy3"/>
    <dgm:cxn modelId="{B10C2D4F-A5E8-4733-BF6F-D74A38C0BF92}" type="presParOf" srcId="{2CC32165-157B-C441-802E-8047281D5621}" destId="{594617ED-B7FC-684B-8712-D3455C70F4C6}" srcOrd="0" destOrd="0" presId="urn:microsoft.com/office/officeart/2005/8/layout/hierarchy3"/>
    <dgm:cxn modelId="{C903E365-B3FB-43A1-AB09-B31CFBFC50E0}" type="presParOf" srcId="{2CC32165-157B-C441-802E-8047281D5621}" destId="{99786C66-03E7-D54F-A0D1-3EEC0DDC14B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983742-0977-4B4D-9C1E-B58F41D6A604}" type="doc">
      <dgm:prSet loTypeId="urn:microsoft.com/office/officeart/2005/8/layout/venn1" loCatId="relationship" qsTypeId="urn:microsoft.com/office/officeart/2005/8/quickstyle/simple4" qsCatId="simple" csTypeId="urn:microsoft.com/office/officeart/2005/8/colors/colorful1" csCatId="colorful" phldr="1"/>
      <dgm:spPr/>
    </dgm:pt>
    <dgm:pt modelId="{5BD4C75D-A5DE-C344-BCD1-949805A5D37A}">
      <dgm:prSet phldrT="[Text]"/>
      <dgm:spPr>
        <a:solidFill>
          <a:schemeClr val="accent5">
            <a:alpha val="80000"/>
          </a:schemeClr>
        </a:solidFill>
      </dgm:spPr>
      <dgm:t>
        <a:bodyPr/>
        <a:lstStyle/>
        <a:p>
          <a:r>
            <a:rPr lang="en-US" dirty="0"/>
            <a:t>Theory-of-mind deficit theory </a:t>
          </a:r>
        </a:p>
      </dgm:t>
    </dgm:pt>
    <dgm:pt modelId="{E6B4DBA6-EFFE-E645-B4B4-FC335717F279}" type="parTrans" cxnId="{4A9CECEA-FA43-8940-A778-DE8DCE8CB529}">
      <dgm:prSet/>
      <dgm:spPr/>
      <dgm:t>
        <a:bodyPr/>
        <a:lstStyle/>
        <a:p>
          <a:endParaRPr lang="en-US"/>
        </a:p>
      </dgm:t>
    </dgm:pt>
    <dgm:pt modelId="{735027BF-A588-4C46-B8FF-83CF2E80D112}" type="sibTrans" cxnId="{4A9CECEA-FA43-8940-A778-DE8DCE8CB529}">
      <dgm:prSet/>
      <dgm:spPr/>
      <dgm:t>
        <a:bodyPr/>
        <a:lstStyle/>
        <a:p>
          <a:endParaRPr lang="en-US"/>
        </a:p>
      </dgm:t>
    </dgm:pt>
    <dgm:pt modelId="{2AC46002-42C4-044B-9EF4-055119BC45D9}">
      <dgm:prSet/>
      <dgm:spPr>
        <a:solidFill>
          <a:schemeClr val="accent6">
            <a:alpha val="80000"/>
          </a:schemeClr>
        </a:solidFill>
      </dgm:spPr>
      <dgm:t>
        <a:bodyPr/>
        <a:lstStyle/>
        <a:p>
          <a:r>
            <a:rPr lang="en-US" dirty="0"/>
            <a:t>Executive function deficit theory </a:t>
          </a:r>
        </a:p>
      </dgm:t>
    </dgm:pt>
    <dgm:pt modelId="{3D8114DD-0696-E148-9789-50A50DF65AC9}" type="parTrans" cxnId="{C87C85D4-0066-C943-B0F0-FE358134B2D6}">
      <dgm:prSet/>
      <dgm:spPr/>
      <dgm:t>
        <a:bodyPr/>
        <a:lstStyle/>
        <a:p>
          <a:endParaRPr lang="en-US"/>
        </a:p>
      </dgm:t>
    </dgm:pt>
    <dgm:pt modelId="{8637CF59-3108-4C45-9267-2FFA168FA579}" type="sibTrans" cxnId="{C87C85D4-0066-C943-B0F0-FE358134B2D6}">
      <dgm:prSet/>
      <dgm:spPr/>
      <dgm:t>
        <a:bodyPr/>
        <a:lstStyle/>
        <a:p>
          <a:endParaRPr lang="en-US"/>
        </a:p>
      </dgm:t>
    </dgm:pt>
    <dgm:pt modelId="{80DD5CE6-1DCD-9546-B66D-E487A267D8DC}">
      <dgm:prSet/>
      <dgm:spPr>
        <a:solidFill>
          <a:schemeClr val="accent3">
            <a:alpha val="80000"/>
          </a:schemeClr>
        </a:solidFill>
      </dgm:spPr>
      <dgm:t>
        <a:bodyPr/>
        <a:lstStyle/>
        <a:p>
          <a:r>
            <a:rPr lang="en-US" dirty="0"/>
            <a:t>Central coherence theory </a:t>
          </a:r>
        </a:p>
      </dgm:t>
    </dgm:pt>
    <dgm:pt modelId="{C8C38459-031F-0647-A3D9-D70BE3929170}" type="parTrans" cxnId="{6B317F11-E639-9D4D-96CE-6BDFF4C62D81}">
      <dgm:prSet/>
      <dgm:spPr/>
      <dgm:t>
        <a:bodyPr/>
        <a:lstStyle/>
        <a:p>
          <a:endParaRPr lang="en-US"/>
        </a:p>
      </dgm:t>
    </dgm:pt>
    <dgm:pt modelId="{B729CB11-1CA8-B344-8FE0-D32E83A81CD0}" type="sibTrans" cxnId="{6B317F11-E639-9D4D-96CE-6BDFF4C62D81}">
      <dgm:prSet/>
      <dgm:spPr/>
      <dgm:t>
        <a:bodyPr/>
        <a:lstStyle/>
        <a:p>
          <a:endParaRPr lang="en-US"/>
        </a:p>
      </dgm:t>
    </dgm:pt>
    <dgm:pt modelId="{CFC85816-7DAD-AD45-B6AB-B12E1CB967BB}" type="pres">
      <dgm:prSet presAssocID="{4C983742-0977-4B4D-9C1E-B58F41D6A604}" presName="compositeShape" presStyleCnt="0">
        <dgm:presLayoutVars>
          <dgm:chMax val="7"/>
          <dgm:dir/>
          <dgm:resizeHandles val="exact"/>
        </dgm:presLayoutVars>
      </dgm:prSet>
      <dgm:spPr/>
    </dgm:pt>
    <dgm:pt modelId="{4AD894FD-AD79-5D4F-B13C-EFDC16C6FD8C}" type="pres">
      <dgm:prSet presAssocID="{5BD4C75D-A5DE-C344-BCD1-949805A5D37A}" presName="circ1" presStyleLbl="vennNode1" presStyleIdx="0" presStyleCnt="3"/>
      <dgm:spPr/>
    </dgm:pt>
    <dgm:pt modelId="{CE2CE2C9-B007-F04B-A3F6-5DAD8223AFBC}" type="pres">
      <dgm:prSet presAssocID="{5BD4C75D-A5DE-C344-BCD1-949805A5D37A}" presName="circ1Tx" presStyleLbl="revTx" presStyleIdx="0" presStyleCnt="0">
        <dgm:presLayoutVars>
          <dgm:chMax val="0"/>
          <dgm:chPref val="0"/>
          <dgm:bulletEnabled val="1"/>
        </dgm:presLayoutVars>
      </dgm:prSet>
      <dgm:spPr/>
    </dgm:pt>
    <dgm:pt modelId="{EE57A672-DB28-4349-B4AB-61A4A5A93254}" type="pres">
      <dgm:prSet presAssocID="{2AC46002-42C4-044B-9EF4-055119BC45D9}" presName="circ2" presStyleLbl="vennNode1" presStyleIdx="1" presStyleCnt="3"/>
      <dgm:spPr/>
    </dgm:pt>
    <dgm:pt modelId="{0542BC2E-FAE4-D846-A8DB-49FA2D2DF446}" type="pres">
      <dgm:prSet presAssocID="{2AC46002-42C4-044B-9EF4-055119BC45D9}" presName="circ2Tx" presStyleLbl="revTx" presStyleIdx="0" presStyleCnt="0">
        <dgm:presLayoutVars>
          <dgm:chMax val="0"/>
          <dgm:chPref val="0"/>
          <dgm:bulletEnabled val="1"/>
        </dgm:presLayoutVars>
      </dgm:prSet>
      <dgm:spPr/>
    </dgm:pt>
    <dgm:pt modelId="{C3A8B607-34CC-414E-9E86-8C612121B13E}" type="pres">
      <dgm:prSet presAssocID="{80DD5CE6-1DCD-9546-B66D-E487A267D8DC}" presName="circ3" presStyleLbl="vennNode1" presStyleIdx="2" presStyleCnt="3"/>
      <dgm:spPr/>
    </dgm:pt>
    <dgm:pt modelId="{B5B9C49A-780B-D345-8DE1-B3416F335EAC}" type="pres">
      <dgm:prSet presAssocID="{80DD5CE6-1DCD-9546-B66D-E487A267D8DC}" presName="circ3Tx" presStyleLbl="revTx" presStyleIdx="0" presStyleCnt="0">
        <dgm:presLayoutVars>
          <dgm:chMax val="0"/>
          <dgm:chPref val="0"/>
          <dgm:bulletEnabled val="1"/>
        </dgm:presLayoutVars>
      </dgm:prSet>
      <dgm:spPr/>
    </dgm:pt>
  </dgm:ptLst>
  <dgm:cxnLst>
    <dgm:cxn modelId="{6B317F11-E639-9D4D-96CE-6BDFF4C62D81}" srcId="{4C983742-0977-4B4D-9C1E-B58F41D6A604}" destId="{80DD5CE6-1DCD-9546-B66D-E487A267D8DC}" srcOrd="2" destOrd="0" parTransId="{C8C38459-031F-0647-A3D9-D70BE3929170}" sibTransId="{B729CB11-1CA8-B344-8FE0-D32E83A81CD0}"/>
    <dgm:cxn modelId="{DE0C5640-DEA5-445E-82DF-587DD021F22B}" type="presOf" srcId="{5BD4C75D-A5DE-C344-BCD1-949805A5D37A}" destId="{4AD894FD-AD79-5D4F-B13C-EFDC16C6FD8C}" srcOrd="0" destOrd="0" presId="urn:microsoft.com/office/officeart/2005/8/layout/venn1"/>
    <dgm:cxn modelId="{04E62F66-85E7-4F16-82B8-A754D8FFBAD6}" type="presOf" srcId="{4C983742-0977-4B4D-9C1E-B58F41D6A604}" destId="{CFC85816-7DAD-AD45-B6AB-B12E1CB967BB}" srcOrd="0" destOrd="0" presId="urn:microsoft.com/office/officeart/2005/8/layout/venn1"/>
    <dgm:cxn modelId="{C33CC76A-AC14-48D6-9185-7CF5A29671CF}" type="presOf" srcId="{80DD5CE6-1DCD-9546-B66D-E487A267D8DC}" destId="{C3A8B607-34CC-414E-9E86-8C612121B13E}" srcOrd="0" destOrd="0" presId="urn:microsoft.com/office/officeart/2005/8/layout/venn1"/>
    <dgm:cxn modelId="{DAEE1959-8B05-409D-82A8-793FBCA2ABCF}" type="presOf" srcId="{5BD4C75D-A5DE-C344-BCD1-949805A5D37A}" destId="{CE2CE2C9-B007-F04B-A3F6-5DAD8223AFBC}" srcOrd="1" destOrd="0" presId="urn:microsoft.com/office/officeart/2005/8/layout/venn1"/>
    <dgm:cxn modelId="{6BD2D9B7-BBA4-4692-83BA-2B7C7CC5A542}" type="presOf" srcId="{2AC46002-42C4-044B-9EF4-055119BC45D9}" destId="{EE57A672-DB28-4349-B4AB-61A4A5A93254}" srcOrd="0" destOrd="0" presId="urn:microsoft.com/office/officeart/2005/8/layout/venn1"/>
    <dgm:cxn modelId="{3D3237D1-1A48-403C-9DDA-FCA074710B03}" type="presOf" srcId="{2AC46002-42C4-044B-9EF4-055119BC45D9}" destId="{0542BC2E-FAE4-D846-A8DB-49FA2D2DF446}" srcOrd="1" destOrd="0" presId="urn:microsoft.com/office/officeart/2005/8/layout/venn1"/>
    <dgm:cxn modelId="{C87C85D4-0066-C943-B0F0-FE358134B2D6}" srcId="{4C983742-0977-4B4D-9C1E-B58F41D6A604}" destId="{2AC46002-42C4-044B-9EF4-055119BC45D9}" srcOrd="1" destOrd="0" parTransId="{3D8114DD-0696-E148-9789-50A50DF65AC9}" sibTransId="{8637CF59-3108-4C45-9267-2FFA168FA579}"/>
    <dgm:cxn modelId="{7B84DCD8-15E7-4486-A447-B702C7391C99}" type="presOf" srcId="{80DD5CE6-1DCD-9546-B66D-E487A267D8DC}" destId="{B5B9C49A-780B-D345-8DE1-B3416F335EAC}" srcOrd="1" destOrd="0" presId="urn:microsoft.com/office/officeart/2005/8/layout/venn1"/>
    <dgm:cxn modelId="{4A9CECEA-FA43-8940-A778-DE8DCE8CB529}" srcId="{4C983742-0977-4B4D-9C1E-B58F41D6A604}" destId="{5BD4C75D-A5DE-C344-BCD1-949805A5D37A}" srcOrd="0" destOrd="0" parTransId="{E6B4DBA6-EFFE-E645-B4B4-FC335717F279}" sibTransId="{735027BF-A588-4C46-B8FF-83CF2E80D112}"/>
    <dgm:cxn modelId="{8D7C4B08-8950-4C87-B11A-9123A5AF0906}" type="presParOf" srcId="{CFC85816-7DAD-AD45-B6AB-B12E1CB967BB}" destId="{4AD894FD-AD79-5D4F-B13C-EFDC16C6FD8C}" srcOrd="0" destOrd="0" presId="urn:microsoft.com/office/officeart/2005/8/layout/venn1"/>
    <dgm:cxn modelId="{E11B6BC9-B102-4361-A10F-17139EEAA264}" type="presParOf" srcId="{CFC85816-7DAD-AD45-B6AB-B12E1CB967BB}" destId="{CE2CE2C9-B007-F04B-A3F6-5DAD8223AFBC}" srcOrd="1" destOrd="0" presId="urn:microsoft.com/office/officeart/2005/8/layout/venn1"/>
    <dgm:cxn modelId="{04A37082-E6FE-4276-AEA5-DDDFBD1DC068}" type="presParOf" srcId="{CFC85816-7DAD-AD45-B6AB-B12E1CB967BB}" destId="{EE57A672-DB28-4349-B4AB-61A4A5A93254}" srcOrd="2" destOrd="0" presId="urn:microsoft.com/office/officeart/2005/8/layout/venn1"/>
    <dgm:cxn modelId="{2ACAF172-CB87-40DD-81D6-217F6A9C7C51}" type="presParOf" srcId="{CFC85816-7DAD-AD45-B6AB-B12E1CB967BB}" destId="{0542BC2E-FAE4-D846-A8DB-49FA2D2DF446}" srcOrd="3" destOrd="0" presId="urn:microsoft.com/office/officeart/2005/8/layout/venn1"/>
    <dgm:cxn modelId="{D66CA2C9-7D46-4C12-991D-7F83433B7BDB}" type="presParOf" srcId="{CFC85816-7DAD-AD45-B6AB-B12E1CB967BB}" destId="{C3A8B607-34CC-414E-9E86-8C612121B13E}" srcOrd="4" destOrd="0" presId="urn:microsoft.com/office/officeart/2005/8/layout/venn1"/>
    <dgm:cxn modelId="{06032673-7716-46DC-9A5B-6CC5C7ED335C}" type="presParOf" srcId="{CFC85816-7DAD-AD45-B6AB-B12E1CB967BB}" destId="{B5B9C49A-780B-D345-8DE1-B3416F335EAC}"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983742-0977-4B4D-9C1E-B58F41D6A604}" type="doc">
      <dgm:prSet loTypeId="urn:microsoft.com/office/officeart/2005/8/layout/venn1" loCatId="relationship" qsTypeId="urn:microsoft.com/office/officeart/2005/8/quickstyle/simple4" qsCatId="simple" csTypeId="urn:microsoft.com/office/officeart/2005/8/colors/colorful1" csCatId="colorful" phldr="1"/>
      <dgm:spPr/>
    </dgm:pt>
    <dgm:pt modelId="{5BD4C75D-A5DE-C344-BCD1-949805A5D37A}">
      <dgm:prSet phldrT="[Text]"/>
      <dgm:spPr>
        <a:solidFill>
          <a:schemeClr val="accent5">
            <a:alpha val="80000"/>
          </a:schemeClr>
        </a:solidFill>
      </dgm:spPr>
      <dgm:t>
        <a:bodyPr/>
        <a:lstStyle/>
        <a:p>
          <a:r>
            <a:rPr lang="en-US" b="1" dirty="0">
              <a:solidFill>
                <a:schemeClr val="accent2"/>
              </a:solidFill>
            </a:rPr>
            <a:t>Theory-of-mind deficit</a:t>
          </a:r>
        </a:p>
        <a:p>
          <a:r>
            <a:rPr lang="en-GB" dirty="0"/>
            <a:t>Social and communication impairments</a:t>
          </a:r>
          <a:r>
            <a:rPr lang="en-US" dirty="0"/>
            <a:t> </a:t>
          </a:r>
        </a:p>
      </dgm:t>
    </dgm:pt>
    <dgm:pt modelId="{E6B4DBA6-EFFE-E645-B4B4-FC335717F279}" type="parTrans" cxnId="{4A9CECEA-FA43-8940-A778-DE8DCE8CB529}">
      <dgm:prSet/>
      <dgm:spPr/>
      <dgm:t>
        <a:bodyPr/>
        <a:lstStyle/>
        <a:p>
          <a:endParaRPr lang="en-US"/>
        </a:p>
      </dgm:t>
    </dgm:pt>
    <dgm:pt modelId="{735027BF-A588-4C46-B8FF-83CF2E80D112}" type="sibTrans" cxnId="{4A9CECEA-FA43-8940-A778-DE8DCE8CB529}">
      <dgm:prSet/>
      <dgm:spPr/>
      <dgm:t>
        <a:bodyPr/>
        <a:lstStyle/>
        <a:p>
          <a:endParaRPr lang="en-US"/>
        </a:p>
      </dgm:t>
    </dgm:pt>
    <dgm:pt modelId="{2AC46002-42C4-044B-9EF4-055119BC45D9}">
      <dgm:prSet/>
      <dgm:spPr>
        <a:solidFill>
          <a:schemeClr val="accent6">
            <a:alpha val="80000"/>
          </a:schemeClr>
        </a:solidFill>
      </dgm:spPr>
      <dgm:t>
        <a:bodyPr/>
        <a:lstStyle/>
        <a:p>
          <a:r>
            <a:rPr lang="en-US" b="1" dirty="0">
              <a:solidFill>
                <a:schemeClr val="accent2"/>
              </a:solidFill>
            </a:rPr>
            <a:t>Executive function deficit</a:t>
          </a:r>
        </a:p>
        <a:p>
          <a:r>
            <a:rPr lang="en-GB" dirty="0"/>
            <a:t>Stereotyped behaviour and narrow interests</a:t>
          </a:r>
          <a:endParaRPr lang="en-US" dirty="0"/>
        </a:p>
      </dgm:t>
    </dgm:pt>
    <dgm:pt modelId="{3D8114DD-0696-E148-9789-50A50DF65AC9}" type="parTrans" cxnId="{C87C85D4-0066-C943-B0F0-FE358134B2D6}">
      <dgm:prSet/>
      <dgm:spPr/>
      <dgm:t>
        <a:bodyPr/>
        <a:lstStyle/>
        <a:p>
          <a:endParaRPr lang="en-US"/>
        </a:p>
      </dgm:t>
    </dgm:pt>
    <dgm:pt modelId="{8637CF59-3108-4C45-9267-2FFA168FA579}" type="sibTrans" cxnId="{C87C85D4-0066-C943-B0F0-FE358134B2D6}">
      <dgm:prSet/>
      <dgm:spPr/>
      <dgm:t>
        <a:bodyPr/>
        <a:lstStyle/>
        <a:p>
          <a:endParaRPr lang="en-US"/>
        </a:p>
      </dgm:t>
    </dgm:pt>
    <dgm:pt modelId="{80DD5CE6-1DCD-9546-B66D-E487A267D8DC}">
      <dgm:prSet/>
      <dgm:spPr>
        <a:solidFill>
          <a:schemeClr val="accent3">
            <a:alpha val="80000"/>
          </a:schemeClr>
        </a:solidFill>
      </dgm:spPr>
      <dgm:t>
        <a:bodyPr/>
        <a:lstStyle/>
        <a:p>
          <a:r>
            <a:rPr lang="en-US" b="1" dirty="0">
              <a:solidFill>
                <a:schemeClr val="accent2"/>
              </a:solidFill>
            </a:rPr>
            <a:t>Weak central coherence</a:t>
          </a:r>
        </a:p>
        <a:p>
          <a:r>
            <a:rPr lang="en-GB" dirty="0"/>
            <a:t>Special talents and peaks in performance</a:t>
          </a:r>
          <a:endParaRPr lang="en-US" dirty="0"/>
        </a:p>
      </dgm:t>
    </dgm:pt>
    <dgm:pt modelId="{C8C38459-031F-0647-A3D9-D70BE3929170}" type="parTrans" cxnId="{6B317F11-E639-9D4D-96CE-6BDFF4C62D81}">
      <dgm:prSet/>
      <dgm:spPr/>
      <dgm:t>
        <a:bodyPr/>
        <a:lstStyle/>
        <a:p>
          <a:endParaRPr lang="en-US"/>
        </a:p>
      </dgm:t>
    </dgm:pt>
    <dgm:pt modelId="{B729CB11-1CA8-B344-8FE0-D32E83A81CD0}" type="sibTrans" cxnId="{6B317F11-E639-9D4D-96CE-6BDFF4C62D81}">
      <dgm:prSet/>
      <dgm:spPr/>
      <dgm:t>
        <a:bodyPr/>
        <a:lstStyle/>
        <a:p>
          <a:endParaRPr lang="en-US"/>
        </a:p>
      </dgm:t>
    </dgm:pt>
    <dgm:pt modelId="{CFC85816-7DAD-AD45-B6AB-B12E1CB967BB}" type="pres">
      <dgm:prSet presAssocID="{4C983742-0977-4B4D-9C1E-B58F41D6A604}" presName="compositeShape" presStyleCnt="0">
        <dgm:presLayoutVars>
          <dgm:chMax val="7"/>
          <dgm:dir/>
          <dgm:resizeHandles val="exact"/>
        </dgm:presLayoutVars>
      </dgm:prSet>
      <dgm:spPr/>
    </dgm:pt>
    <dgm:pt modelId="{4AD894FD-AD79-5D4F-B13C-EFDC16C6FD8C}" type="pres">
      <dgm:prSet presAssocID="{5BD4C75D-A5DE-C344-BCD1-949805A5D37A}" presName="circ1" presStyleLbl="vennNode1" presStyleIdx="0" presStyleCnt="3"/>
      <dgm:spPr/>
    </dgm:pt>
    <dgm:pt modelId="{CE2CE2C9-B007-F04B-A3F6-5DAD8223AFBC}" type="pres">
      <dgm:prSet presAssocID="{5BD4C75D-A5DE-C344-BCD1-949805A5D37A}" presName="circ1Tx" presStyleLbl="revTx" presStyleIdx="0" presStyleCnt="0">
        <dgm:presLayoutVars>
          <dgm:chMax val="0"/>
          <dgm:chPref val="0"/>
          <dgm:bulletEnabled val="1"/>
        </dgm:presLayoutVars>
      </dgm:prSet>
      <dgm:spPr/>
    </dgm:pt>
    <dgm:pt modelId="{EE57A672-DB28-4349-B4AB-61A4A5A93254}" type="pres">
      <dgm:prSet presAssocID="{2AC46002-42C4-044B-9EF4-055119BC45D9}" presName="circ2" presStyleLbl="vennNode1" presStyleIdx="1" presStyleCnt="3"/>
      <dgm:spPr/>
    </dgm:pt>
    <dgm:pt modelId="{0542BC2E-FAE4-D846-A8DB-49FA2D2DF446}" type="pres">
      <dgm:prSet presAssocID="{2AC46002-42C4-044B-9EF4-055119BC45D9}" presName="circ2Tx" presStyleLbl="revTx" presStyleIdx="0" presStyleCnt="0">
        <dgm:presLayoutVars>
          <dgm:chMax val="0"/>
          <dgm:chPref val="0"/>
          <dgm:bulletEnabled val="1"/>
        </dgm:presLayoutVars>
      </dgm:prSet>
      <dgm:spPr/>
    </dgm:pt>
    <dgm:pt modelId="{C3A8B607-34CC-414E-9E86-8C612121B13E}" type="pres">
      <dgm:prSet presAssocID="{80DD5CE6-1DCD-9546-B66D-E487A267D8DC}" presName="circ3" presStyleLbl="vennNode1" presStyleIdx="2" presStyleCnt="3"/>
      <dgm:spPr/>
    </dgm:pt>
    <dgm:pt modelId="{B5B9C49A-780B-D345-8DE1-B3416F335EAC}" type="pres">
      <dgm:prSet presAssocID="{80DD5CE6-1DCD-9546-B66D-E487A267D8DC}" presName="circ3Tx" presStyleLbl="revTx" presStyleIdx="0" presStyleCnt="0">
        <dgm:presLayoutVars>
          <dgm:chMax val="0"/>
          <dgm:chPref val="0"/>
          <dgm:bulletEnabled val="1"/>
        </dgm:presLayoutVars>
      </dgm:prSet>
      <dgm:spPr/>
    </dgm:pt>
  </dgm:ptLst>
  <dgm:cxnLst>
    <dgm:cxn modelId="{32F97C06-CEF4-45A2-9EC0-A2032EF6B8BC}" type="presOf" srcId="{80DD5CE6-1DCD-9546-B66D-E487A267D8DC}" destId="{C3A8B607-34CC-414E-9E86-8C612121B13E}" srcOrd="0" destOrd="0" presId="urn:microsoft.com/office/officeart/2005/8/layout/venn1"/>
    <dgm:cxn modelId="{6B317F11-E639-9D4D-96CE-6BDFF4C62D81}" srcId="{4C983742-0977-4B4D-9C1E-B58F41D6A604}" destId="{80DD5CE6-1DCD-9546-B66D-E487A267D8DC}" srcOrd="2" destOrd="0" parTransId="{C8C38459-031F-0647-A3D9-D70BE3929170}" sibTransId="{B729CB11-1CA8-B344-8FE0-D32E83A81CD0}"/>
    <dgm:cxn modelId="{F141602E-A977-4F52-A3C2-E6AB3DDCE7D8}" type="presOf" srcId="{4C983742-0977-4B4D-9C1E-B58F41D6A604}" destId="{CFC85816-7DAD-AD45-B6AB-B12E1CB967BB}" srcOrd="0" destOrd="0" presId="urn:microsoft.com/office/officeart/2005/8/layout/venn1"/>
    <dgm:cxn modelId="{1C756C8D-EFBD-4409-B04F-6A1168E35B23}" type="presOf" srcId="{2AC46002-42C4-044B-9EF4-055119BC45D9}" destId="{EE57A672-DB28-4349-B4AB-61A4A5A93254}" srcOrd="0" destOrd="0" presId="urn:microsoft.com/office/officeart/2005/8/layout/venn1"/>
    <dgm:cxn modelId="{9E01E98F-2C73-471A-89BE-29098B89C258}" type="presOf" srcId="{80DD5CE6-1DCD-9546-B66D-E487A267D8DC}" destId="{B5B9C49A-780B-D345-8DE1-B3416F335EAC}" srcOrd="1" destOrd="0" presId="urn:microsoft.com/office/officeart/2005/8/layout/venn1"/>
    <dgm:cxn modelId="{19C9BACC-85FF-4AAA-99B3-BB2BB20E7120}" type="presOf" srcId="{5BD4C75D-A5DE-C344-BCD1-949805A5D37A}" destId="{CE2CE2C9-B007-F04B-A3F6-5DAD8223AFBC}" srcOrd="1" destOrd="0" presId="urn:microsoft.com/office/officeart/2005/8/layout/venn1"/>
    <dgm:cxn modelId="{C87C85D4-0066-C943-B0F0-FE358134B2D6}" srcId="{4C983742-0977-4B4D-9C1E-B58F41D6A604}" destId="{2AC46002-42C4-044B-9EF4-055119BC45D9}" srcOrd="1" destOrd="0" parTransId="{3D8114DD-0696-E148-9789-50A50DF65AC9}" sibTransId="{8637CF59-3108-4C45-9267-2FFA168FA579}"/>
    <dgm:cxn modelId="{A09F10DF-5FD2-4604-8546-2A1EA6D9C6C2}" type="presOf" srcId="{5BD4C75D-A5DE-C344-BCD1-949805A5D37A}" destId="{4AD894FD-AD79-5D4F-B13C-EFDC16C6FD8C}" srcOrd="0" destOrd="0" presId="urn:microsoft.com/office/officeart/2005/8/layout/venn1"/>
    <dgm:cxn modelId="{A48F71E3-D77D-427D-9E78-5D68DB8A1765}" type="presOf" srcId="{2AC46002-42C4-044B-9EF4-055119BC45D9}" destId="{0542BC2E-FAE4-D846-A8DB-49FA2D2DF446}" srcOrd="1" destOrd="0" presId="urn:microsoft.com/office/officeart/2005/8/layout/venn1"/>
    <dgm:cxn modelId="{4A9CECEA-FA43-8940-A778-DE8DCE8CB529}" srcId="{4C983742-0977-4B4D-9C1E-B58F41D6A604}" destId="{5BD4C75D-A5DE-C344-BCD1-949805A5D37A}" srcOrd="0" destOrd="0" parTransId="{E6B4DBA6-EFFE-E645-B4B4-FC335717F279}" sibTransId="{735027BF-A588-4C46-B8FF-83CF2E80D112}"/>
    <dgm:cxn modelId="{7C611455-E3B4-413A-AC68-1BA61DA26628}" type="presParOf" srcId="{CFC85816-7DAD-AD45-B6AB-B12E1CB967BB}" destId="{4AD894FD-AD79-5D4F-B13C-EFDC16C6FD8C}" srcOrd="0" destOrd="0" presId="urn:microsoft.com/office/officeart/2005/8/layout/venn1"/>
    <dgm:cxn modelId="{78007429-D592-4B33-8E4E-CB7470EC7A03}" type="presParOf" srcId="{CFC85816-7DAD-AD45-B6AB-B12E1CB967BB}" destId="{CE2CE2C9-B007-F04B-A3F6-5DAD8223AFBC}" srcOrd="1" destOrd="0" presId="urn:microsoft.com/office/officeart/2005/8/layout/venn1"/>
    <dgm:cxn modelId="{2E1BAD6A-0ED4-43C6-8F45-65E0010DC7D4}" type="presParOf" srcId="{CFC85816-7DAD-AD45-B6AB-B12E1CB967BB}" destId="{EE57A672-DB28-4349-B4AB-61A4A5A93254}" srcOrd="2" destOrd="0" presId="urn:microsoft.com/office/officeart/2005/8/layout/venn1"/>
    <dgm:cxn modelId="{E1CE23F5-F711-410E-9F49-5C3C7BC5DAD3}" type="presParOf" srcId="{CFC85816-7DAD-AD45-B6AB-B12E1CB967BB}" destId="{0542BC2E-FAE4-D846-A8DB-49FA2D2DF446}" srcOrd="3" destOrd="0" presId="urn:microsoft.com/office/officeart/2005/8/layout/venn1"/>
    <dgm:cxn modelId="{3A652323-CD7E-402C-8AC3-B473C673250A}" type="presParOf" srcId="{CFC85816-7DAD-AD45-B6AB-B12E1CB967BB}" destId="{C3A8B607-34CC-414E-9E86-8C612121B13E}" srcOrd="4" destOrd="0" presId="urn:microsoft.com/office/officeart/2005/8/layout/venn1"/>
    <dgm:cxn modelId="{D96BB1BC-4BEF-4F07-B936-237F67274116}" type="presParOf" srcId="{CFC85816-7DAD-AD45-B6AB-B12E1CB967BB}" destId="{B5B9C49A-780B-D345-8DE1-B3416F335EAC}"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586029-9286-E049-BFC4-D174EA06BBF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6370CCE-9DA1-6649-97B2-5C8E9175FF0B}">
      <dgm:prSet phldrT="[Text]" custT="1"/>
      <dgm:spPr>
        <a:solidFill>
          <a:schemeClr val="accent2">
            <a:alpha val="90000"/>
          </a:schemeClr>
        </a:solidFill>
        <a:ln>
          <a:noFill/>
        </a:ln>
        <a:effectLst/>
      </dgm:spPr>
      <dgm:t>
        <a:bodyPr/>
        <a:lstStyle/>
        <a:p>
          <a:pPr>
            <a:spcAft>
              <a:spcPts val="0"/>
            </a:spcAft>
          </a:pPr>
          <a:r>
            <a:rPr lang="en-GB" altLang="en-US" sz="1800" dirty="0"/>
            <a:t>Multi-agency; Psychiatry, Clinical Psychology, Speech Therapy, Community Paediatrics, Educational Psychology, Specialist Teachers</a:t>
          </a:r>
          <a:endParaRPr lang="en-US" sz="1800" b="1" dirty="0"/>
        </a:p>
      </dgm:t>
    </dgm:pt>
    <dgm:pt modelId="{4E779D33-06CA-AE4F-A02F-3A241480669B}" type="parTrans" cxnId="{011ECB9F-4618-5B4C-A142-BA237C5AEBB7}">
      <dgm:prSet/>
      <dgm:spPr/>
      <dgm:t>
        <a:bodyPr/>
        <a:lstStyle/>
        <a:p>
          <a:endParaRPr lang="en-US"/>
        </a:p>
      </dgm:t>
    </dgm:pt>
    <dgm:pt modelId="{34061BD8-C147-D343-B9CE-007FFCCEB4BE}" type="sibTrans" cxnId="{011ECB9F-4618-5B4C-A142-BA237C5AEBB7}">
      <dgm:prSet/>
      <dgm:spPr/>
      <dgm:t>
        <a:bodyPr/>
        <a:lstStyle/>
        <a:p>
          <a:endParaRPr lang="en-US"/>
        </a:p>
      </dgm:t>
    </dgm:pt>
    <dgm:pt modelId="{CD108B7E-DFC2-2240-A8B4-59F69C7243DC}">
      <dgm:prSet phldrT="[Text]" custT="1"/>
      <dgm:spPr>
        <a:solidFill>
          <a:schemeClr val="accent3">
            <a:alpha val="90000"/>
          </a:schemeClr>
        </a:solidFill>
        <a:effectLst/>
      </dgm:spPr>
      <dgm:t>
        <a:bodyPr/>
        <a:lstStyle/>
        <a:p>
          <a:pPr>
            <a:spcAft>
              <a:spcPts val="0"/>
            </a:spcAft>
          </a:pPr>
          <a:r>
            <a:rPr lang="en-GB" altLang="en-US" sz="1800" dirty="0"/>
            <a:t>Set time scales</a:t>
          </a:r>
          <a:endParaRPr lang="en-US" sz="1800" b="1" dirty="0"/>
        </a:p>
      </dgm:t>
    </dgm:pt>
    <dgm:pt modelId="{5EDAFE97-8B24-1242-8C63-9F4CF76447BD}" type="parTrans" cxnId="{13A01A9A-F64A-1841-9FBA-25ABF5E91BFA}">
      <dgm:prSet/>
      <dgm:spPr/>
      <dgm:t>
        <a:bodyPr/>
        <a:lstStyle/>
        <a:p>
          <a:endParaRPr lang="en-US"/>
        </a:p>
      </dgm:t>
    </dgm:pt>
    <dgm:pt modelId="{C95D3D9A-1528-844A-A5A5-E82A86DC31E9}" type="sibTrans" cxnId="{13A01A9A-F64A-1841-9FBA-25ABF5E91BFA}">
      <dgm:prSet/>
      <dgm:spPr/>
      <dgm:t>
        <a:bodyPr/>
        <a:lstStyle/>
        <a:p>
          <a:endParaRPr lang="en-US"/>
        </a:p>
      </dgm:t>
    </dgm:pt>
    <dgm:pt modelId="{E3C9A32C-1571-7342-B979-92AE9DDFCDB3}">
      <dgm:prSet phldrT="[Text]" custT="1"/>
      <dgm:spPr>
        <a:solidFill>
          <a:schemeClr val="accent4">
            <a:alpha val="90000"/>
          </a:schemeClr>
        </a:solidFill>
        <a:effectLst/>
      </dgm:spPr>
      <dgm:t>
        <a:bodyPr/>
        <a:lstStyle/>
        <a:p>
          <a:r>
            <a:rPr lang="en-GB" altLang="en-US" sz="1800" dirty="0"/>
            <a:t>Multi-modal: developmental history, school </a:t>
          </a:r>
          <a:r>
            <a:rPr lang="en-GB" altLang="en-US" sz="1800" dirty="0" err="1"/>
            <a:t>obs</a:t>
          </a:r>
          <a:r>
            <a:rPr lang="en-GB" altLang="en-US" sz="1800" dirty="0"/>
            <a:t>, direct assessment</a:t>
          </a:r>
          <a:endParaRPr lang="en-US" sz="1800" b="1" dirty="0"/>
        </a:p>
      </dgm:t>
    </dgm:pt>
    <dgm:pt modelId="{89963914-4DD0-B844-8855-0DCB58395EDC}" type="parTrans" cxnId="{FFEE06D5-D8B6-0042-A4CA-861F8B2F5CFE}">
      <dgm:prSet/>
      <dgm:spPr/>
      <dgm:t>
        <a:bodyPr/>
        <a:lstStyle/>
        <a:p>
          <a:endParaRPr lang="en-US"/>
        </a:p>
      </dgm:t>
    </dgm:pt>
    <dgm:pt modelId="{92DB21FC-8500-9948-A0E3-1CF5A4678DAD}" type="sibTrans" cxnId="{FFEE06D5-D8B6-0042-A4CA-861F8B2F5CFE}">
      <dgm:prSet/>
      <dgm:spPr/>
      <dgm:t>
        <a:bodyPr/>
        <a:lstStyle/>
        <a:p>
          <a:endParaRPr lang="en-US"/>
        </a:p>
      </dgm:t>
    </dgm:pt>
    <dgm:pt modelId="{05C05FBD-A2DC-DF49-B7AF-CF7E2BE4B3CF}">
      <dgm:prSet custT="1"/>
      <dgm:spPr>
        <a:solidFill>
          <a:schemeClr val="accent1">
            <a:alpha val="90000"/>
          </a:schemeClr>
        </a:solidFill>
        <a:effectLst/>
      </dgm:spPr>
      <dgm:t>
        <a:bodyPr/>
        <a:lstStyle/>
        <a:p>
          <a:r>
            <a:rPr lang="en-GB" altLang="en-US" sz="1800" dirty="0"/>
            <a:t>Assessment and intervention provided</a:t>
          </a:r>
          <a:endParaRPr lang="en-US" sz="1800" b="1" dirty="0">
            <a:latin typeface="+mj-lt"/>
          </a:endParaRPr>
        </a:p>
      </dgm:t>
    </dgm:pt>
    <dgm:pt modelId="{98F0D9E3-13AF-3E49-A521-DBE2D9862510}" type="sibTrans" cxnId="{53FBC46F-7DEE-644D-A856-81308756C152}">
      <dgm:prSet/>
      <dgm:spPr/>
      <dgm:t>
        <a:bodyPr/>
        <a:lstStyle/>
        <a:p>
          <a:endParaRPr lang="en-US"/>
        </a:p>
      </dgm:t>
    </dgm:pt>
    <dgm:pt modelId="{CF360488-4899-324E-A944-6692D38BE7B1}" type="parTrans" cxnId="{53FBC46F-7DEE-644D-A856-81308756C152}">
      <dgm:prSet/>
      <dgm:spPr/>
      <dgm:t>
        <a:bodyPr/>
        <a:lstStyle/>
        <a:p>
          <a:endParaRPr lang="en-US"/>
        </a:p>
      </dgm:t>
    </dgm:pt>
    <dgm:pt modelId="{DBC9DDF0-3715-4F46-90BD-B967C6234CF2}" type="pres">
      <dgm:prSet presAssocID="{80586029-9286-E049-BFC4-D174EA06BBF1}" presName="Name0" presStyleCnt="0">
        <dgm:presLayoutVars>
          <dgm:dir/>
          <dgm:animLvl val="lvl"/>
          <dgm:resizeHandles val="exact"/>
        </dgm:presLayoutVars>
      </dgm:prSet>
      <dgm:spPr/>
    </dgm:pt>
    <dgm:pt modelId="{7B0247BB-AE11-4E4C-B3D8-4456E0EFFBBD}" type="pres">
      <dgm:prSet presAssocID="{A6370CCE-9DA1-6649-97B2-5C8E9175FF0B}" presName="linNode" presStyleCnt="0"/>
      <dgm:spPr/>
    </dgm:pt>
    <dgm:pt modelId="{602D544B-B056-A646-B649-1B1C66D940FC}" type="pres">
      <dgm:prSet presAssocID="{A6370CCE-9DA1-6649-97B2-5C8E9175FF0B}" presName="parentText" presStyleLbl="node1" presStyleIdx="0" presStyleCnt="4" custScaleX="277778" custLinFactNeighborX="-1106" custLinFactNeighborY="-14511">
        <dgm:presLayoutVars>
          <dgm:chMax val="1"/>
          <dgm:bulletEnabled val="1"/>
        </dgm:presLayoutVars>
      </dgm:prSet>
      <dgm:spPr/>
    </dgm:pt>
    <dgm:pt modelId="{A7BC7F75-B463-9E40-82EE-0E67A79E8F71}" type="pres">
      <dgm:prSet presAssocID="{34061BD8-C147-D343-B9CE-007FFCCEB4BE}" presName="sp" presStyleCnt="0"/>
      <dgm:spPr/>
    </dgm:pt>
    <dgm:pt modelId="{84C599C2-1588-E04D-B701-78DEF496E8E6}" type="pres">
      <dgm:prSet presAssocID="{CD108B7E-DFC2-2240-A8B4-59F69C7243DC}" presName="linNode" presStyleCnt="0"/>
      <dgm:spPr/>
    </dgm:pt>
    <dgm:pt modelId="{F1A8EDED-5D2F-6846-9A68-AA374B2FEB41}" type="pres">
      <dgm:prSet presAssocID="{CD108B7E-DFC2-2240-A8B4-59F69C7243DC}" presName="parentText" presStyleLbl="node1" presStyleIdx="1" presStyleCnt="4" custScaleX="277778" custLinFactNeighborX="92233">
        <dgm:presLayoutVars>
          <dgm:chMax val="1"/>
          <dgm:bulletEnabled val="1"/>
        </dgm:presLayoutVars>
      </dgm:prSet>
      <dgm:spPr/>
    </dgm:pt>
    <dgm:pt modelId="{CC298784-BC66-3C4D-9A77-E4568462D027}" type="pres">
      <dgm:prSet presAssocID="{C95D3D9A-1528-844A-A5A5-E82A86DC31E9}" presName="sp" presStyleCnt="0"/>
      <dgm:spPr/>
    </dgm:pt>
    <dgm:pt modelId="{44CB3F17-0ED9-644C-A916-75A738A61929}" type="pres">
      <dgm:prSet presAssocID="{E3C9A32C-1571-7342-B979-92AE9DDFCDB3}" presName="linNode" presStyleCnt="0"/>
      <dgm:spPr/>
    </dgm:pt>
    <dgm:pt modelId="{E5749DFB-3E99-6E41-A8BA-B6D2817EEA72}" type="pres">
      <dgm:prSet presAssocID="{E3C9A32C-1571-7342-B979-92AE9DDFCDB3}" presName="parentText" presStyleLbl="node1" presStyleIdx="2" presStyleCnt="4" custScaleX="277778" custLinFactNeighborX="88648" custLinFactNeighborY="152">
        <dgm:presLayoutVars>
          <dgm:chMax val="1"/>
          <dgm:bulletEnabled val="1"/>
        </dgm:presLayoutVars>
      </dgm:prSet>
      <dgm:spPr/>
    </dgm:pt>
    <dgm:pt modelId="{A25795EE-5380-0444-9A73-F466A15D2638}" type="pres">
      <dgm:prSet presAssocID="{92DB21FC-8500-9948-A0E3-1CF5A4678DAD}" presName="sp" presStyleCnt="0"/>
      <dgm:spPr/>
    </dgm:pt>
    <dgm:pt modelId="{9A15725A-CB54-FF48-B679-86C77AAFFFFF}" type="pres">
      <dgm:prSet presAssocID="{05C05FBD-A2DC-DF49-B7AF-CF7E2BE4B3CF}" presName="linNode" presStyleCnt="0"/>
      <dgm:spPr/>
    </dgm:pt>
    <dgm:pt modelId="{E908C1CB-8DBB-FC46-9565-A8D952F456C6}" type="pres">
      <dgm:prSet presAssocID="{05C05FBD-A2DC-DF49-B7AF-CF7E2BE4B3CF}" presName="parentText" presStyleLbl="node1" presStyleIdx="3" presStyleCnt="4" custScaleX="277778">
        <dgm:presLayoutVars>
          <dgm:chMax val="1"/>
          <dgm:bulletEnabled val="1"/>
        </dgm:presLayoutVars>
      </dgm:prSet>
      <dgm:spPr/>
    </dgm:pt>
  </dgm:ptLst>
  <dgm:cxnLst>
    <dgm:cxn modelId="{9B572922-F637-442D-BD4D-A19067EFD450}" type="presOf" srcId="{80586029-9286-E049-BFC4-D174EA06BBF1}" destId="{DBC9DDF0-3715-4F46-90BD-B967C6234CF2}" srcOrd="0" destOrd="0" presId="urn:microsoft.com/office/officeart/2005/8/layout/vList5"/>
    <dgm:cxn modelId="{53FBC46F-7DEE-644D-A856-81308756C152}" srcId="{80586029-9286-E049-BFC4-D174EA06BBF1}" destId="{05C05FBD-A2DC-DF49-B7AF-CF7E2BE4B3CF}" srcOrd="3" destOrd="0" parTransId="{CF360488-4899-324E-A944-6692D38BE7B1}" sibTransId="{98F0D9E3-13AF-3E49-A521-DBE2D9862510}"/>
    <dgm:cxn modelId="{B95F2378-97FE-4F37-9889-665F5E683222}" type="presOf" srcId="{CD108B7E-DFC2-2240-A8B4-59F69C7243DC}" destId="{F1A8EDED-5D2F-6846-9A68-AA374B2FEB41}" srcOrd="0" destOrd="0" presId="urn:microsoft.com/office/officeart/2005/8/layout/vList5"/>
    <dgm:cxn modelId="{8B58B58D-B8F6-452E-ADB1-C1F8BB479948}" type="presOf" srcId="{05C05FBD-A2DC-DF49-B7AF-CF7E2BE4B3CF}" destId="{E908C1CB-8DBB-FC46-9565-A8D952F456C6}" srcOrd="0" destOrd="0" presId="urn:microsoft.com/office/officeart/2005/8/layout/vList5"/>
    <dgm:cxn modelId="{13A01A9A-F64A-1841-9FBA-25ABF5E91BFA}" srcId="{80586029-9286-E049-BFC4-D174EA06BBF1}" destId="{CD108B7E-DFC2-2240-A8B4-59F69C7243DC}" srcOrd="1" destOrd="0" parTransId="{5EDAFE97-8B24-1242-8C63-9F4CF76447BD}" sibTransId="{C95D3D9A-1528-844A-A5A5-E82A86DC31E9}"/>
    <dgm:cxn modelId="{011ECB9F-4618-5B4C-A142-BA237C5AEBB7}" srcId="{80586029-9286-E049-BFC4-D174EA06BBF1}" destId="{A6370CCE-9DA1-6649-97B2-5C8E9175FF0B}" srcOrd="0" destOrd="0" parTransId="{4E779D33-06CA-AE4F-A02F-3A241480669B}" sibTransId="{34061BD8-C147-D343-B9CE-007FFCCEB4BE}"/>
    <dgm:cxn modelId="{D07B57B2-7BE1-4523-9C9F-5D601E88DE10}" type="presOf" srcId="{A6370CCE-9DA1-6649-97B2-5C8E9175FF0B}" destId="{602D544B-B056-A646-B649-1B1C66D940FC}" srcOrd="0" destOrd="0" presId="urn:microsoft.com/office/officeart/2005/8/layout/vList5"/>
    <dgm:cxn modelId="{6EF5C9BF-C4E1-44D2-A498-FBC4460F6B8D}" type="presOf" srcId="{E3C9A32C-1571-7342-B979-92AE9DDFCDB3}" destId="{E5749DFB-3E99-6E41-A8BA-B6D2817EEA72}" srcOrd="0" destOrd="0" presId="urn:microsoft.com/office/officeart/2005/8/layout/vList5"/>
    <dgm:cxn modelId="{FFEE06D5-D8B6-0042-A4CA-861F8B2F5CFE}" srcId="{80586029-9286-E049-BFC4-D174EA06BBF1}" destId="{E3C9A32C-1571-7342-B979-92AE9DDFCDB3}" srcOrd="2" destOrd="0" parTransId="{89963914-4DD0-B844-8855-0DCB58395EDC}" sibTransId="{92DB21FC-8500-9948-A0E3-1CF5A4678DAD}"/>
    <dgm:cxn modelId="{8F19C448-DE3B-4A9F-836F-996A232C7B27}" type="presParOf" srcId="{DBC9DDF0-3715-4F46-90BD-B967C6234CF2}" destId="{7B0247BB-AE11-4E4C-B3D8-4456E0EFFBBD}" srcOrd="0" destOrd="0" presId="urn:microsoft.com/office/officeart/2005/8/layout/vList5"/>
    <dgm:cxn modelId="{C051BF2D-CB46-419E-8655-8A6998A38110}" type="presParOf" srcId="{7B0247BB-AE11-4E4C-B3D8-4456E0EFFBBD}" destId="{602D544B-B056-A646-B649-1B1C66D940FC}" srcOrd="0" destOrd="0" presId="urn:microsoft.com/office/officeart/2005/8/layout/vList5"/>
    <dgm:cxn modelId="{B9AE061F-4E87-4422-9C0C-6BD527A621FA}" type="presParOf" srcId="{DBC9DDF0-3715-4F46-90BD-B967C6234CF2}" destId="{A7BC7F75-B463-9E40-82EE-0E67A79E8F71}" srcOrd="1" destOrd="0" presId="urn:microsoft.com/office/officeart/2005/8/layout/vList5"/>
    <dgm:cxn modelId="{380E2763-0D05-459D-AFC3-D6F3DD92B421}" type="presParOf" srcId="{DBC9DDF0-3715-4F46-90BD-B967C6234CF2}" destId="{84C599C2-1588-E04D-B701-78DEF496E8E6}" srcOrd="2" destOrd="0" presId="urn:microsoft.com/office/officeart/2005/8/layout/vList5"/>
    <dgm:cxn modelId="{2E29DCAE-F01F-4F3D-926C-AE3A33B994BC}" type="presParOf" srcId="{84C599C2-1588-E04D-B701-78DEF496E8E6}" destId="{F1A8EDED-5D2F-6846-9A68-AA374B2FEB41}" srcOrd="0" destOrd="0" presId="urn:microsoft.com/office/officeart/2005/8/layout/vList5"/>
    <dgm:cxn modelId="{D5906C52-3FC4-4152-A51E-C75D08711FC9}" type="presParOf" srcId="{DBC9DDF0-3715-4F46-90BD-B967C6234CF2}" destId="{CC298784-BC66-3C4D-9A77-E4568462D027}" srcOrd="3" destOrd="0" presId="urn:microsoft.com/office/officeart/2005/8/layout/vList5"/>
    <dgm:cxn modelId="{B7BB0F7D-6790-44A7-B61D-FA372F0527CB}" type="presParOf" srcId="{DBC9DDF0-3715-4F46-90BD-B967C6234CF2}" destId="{44CB3F17-0ED9-644C-A916-75A738A61929}" srcOrd="4" destOrd="0" presId="urn:microsoft.com/office/officeart/2005/8/layout/vList5"/>
    <dgm:cxn modelId="{CDFB4344-4CFC-40BE-87E9-DB03816D1878}" type="presParOf" srcId="{44CB3F17-0ED9-644C-A916-75A738A61929}" destId="{E5749DFB-3E99-6E41-A8BA-B6D2817EEA72}" srcOrd="0" destOrd="0" presId="urn:microsoft.com/office/officeart/2005/8/layout/vList5"/>
    <dgm:cxn modelId="{6AEDDCAB-687A-4D43-9DFA-0C29A51512C3}" type="presParOf" srcId="{DBC9DDF0-3715-4F46-90BD-B967C6234CF2}" destId="{A25795EE-5380-0444-9A73-F466A15D2638}" srcOrd="5" destOrd="0" presId="urn:microsoft.com/office/officeart/2005/8/layout/vList5"/>
    <dgm:cxn modelId="{EA52D090-9FCB-4E49-AF2A-3B08D4C155DE}" type="presParOf" srcId="{DBC9DDF0-3715-4F46-90BD-B967C6234CF2}" destId="{9A15725A-CB54-FF48-B679-86C77AAFFFFF}" srcOrd="6" destOrd="0" presId="urn:microsoft.com/office/officeart/2005/8/layout/vList5"/>
    <dgm:cxn modelId="{1D52FD1D-9349-477B-B458-55AA99DFD549}" type="presParOf" srcId="{9A15725A-CB54-FF48-B679-86C77AAFFFFF}" destId="{E908C1CB-8DBB-FC46-9565-A8D952F456C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A65D71-2B3F-F549-8302-515670A344A6}"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D805DB9A-DAB2-C845-8867-AF54561006E2}">
      <dgm:prSet phldrT="[Text]" custT="1"/>
      <dgm:spPr>
        <a:solidFill>
          <a:schemeClr val="accent2">
            <a:alpha val="90000"/>
          </a:schemeClr>
        </a:solidFill>
        <a:effectLst/>
      </dgm:spPr>
      <dgm:t>
        <a:bodyPr/>
        <a:lstStyle/>
        <a:p>
          <a:r>
            <a:rPr lang="en-GB" altLang="en-US" sz="2400" b="1" dirty="0" err="1"/>
            <a:t>Charman</a:t>
          </a:r>
          <a:r>
            <a:rPr lang="en-GB" altLang="en-US" sz="2400" b="1" dirty="0"/>
            <a:t> et al (2005) </a:t>
          </a:r>
          <a:endParaRPr lang="en-US" sz="2400" b="1" dirty="0"/>
        </a:p>
      </dgm:t>
    </dgm:pt>
    <dgm:pt modelId="{34C240A5-89A3-C84C-B607-06CCEE6C457E}" type="parTrans" cxnId="{61A985AD-00EC-0D4D-AA25-123F03E633BF}">
      <dgm:prSet/>
      <dgm:spPr/>
      <dgm:t>
        <a:bodyPr/>
        <a:lstStyle/>
        <a:p>
          <a:endParaRPr lang="en-US"/>
        </a:p>
      </dgm:t>
    </dgm:pt>
    <dgm:pt modelId="{24F53F5E-EAB1-7047-BED2-60811E809ADD}" type="sibTrans" cxnId="{61A985AD-00EC-0D4D-AA25-123F03E633BF}">
      <dgm:prSet/>
      <dgm:spPr/>
      <dgm:t>
        <a:bodyPr/>
        <a:lstStyle/>
        <a:p>
          <a:endParaRPr lang="en-US"/>
        </a:p>
      </dgm:t>
    </dgm:pt>
    <dgm:pt modelId="{09D51219-60CB-9240-90B6-31276BA8DFD8}">
      <dgm:prSet phldrT="[Text]" custT="1"/>
      <dgm:spPr>
        <a:solidFill>
          <a:schemeClr val="accent1">
            <a:alpha val="90000"/>
          </a:schemeClr>
        </a:solidFill>
        <a:effectLst/>
      </dgm:spPr>
      <dgm:t>
        <a:bodyPr/>
        <a:lstStyle/>
        <a:p>
          <a:pPr algn="l"/>
          <a:r>
            <a:rPr lang="en-GB" altLang="en-US" sz="1800" dirty="0"/>
            <a:t>Looked at the extent to which assessments of children at 2 and 3 years predicted outcomes at 7 years.</a:t>
          </a:r>
        </a:p>
        <a:p>
          <a:pPr algn="l"/>
          <a:r>
            <a:rPr lang="en-GB" altLang="en-US" sz="1800" dirty="0"/>
            <a:t>They found that assessment at 3 years was a much better predictor of severity of symptoms and profiles.</a:t>
          </a:r>
          <a:endParaRPr lang="en-US" sz="1800" dirty="0"/>
        </a:p>
      </dgm:t>
    </dgm:pt>
    <dgm:pt modelId="{14D8A2A6-26C1-3C45-9E17-E3298A3C9986}" type="parTrans" cxnId="{87F9CE9F-FDBC-D244-8548-592239F1C086}">
      <dgm:prSet/>
      <dgm:spPr/>
      <dgm:t>
        <a:bodyPr/>
        <a:lstStyle/>
        <a:p>
          <a:endParaRPr lang="en-US"/>
        </a:p>
      </dgm:t>
    </dgm:pt>
    <dgm:pt modelId="{C44B004B-D471-8549-8A89-B1D45F3F9E75}" type="sibTrans" cxnId="{87F9CE9F-FDBC-D244-8548-592239F1C086}">
      <dgm:prSet/>
      <dgm:spPr/>
      <dgm:t>
        <a:bodyPr/>
        <a:lstStyle/>
        <a:p>
          <a:endParaRPr lang="en-US"/>
        </a:p>
      </dgm:t>
    </dgm:pt>
    <dgm:pt modelId="{246058B4-3E33-A742-9B4B-BEFE1DA9FD71}">
      <dgm:prSet phldrT="[Text]" custT="1"/>
      <dgm:spPr>
        <a:solidFill>
          <a:schemeClr val="accent3">
            <a:alpha val="90000"/>
          </a:schemeClr>
        </a:solidFill>
        <a:effectLst/>
      </dgm:spPr>
      <dgm:t>
        <a:bodyPr/>
        <a:lstStyle/>
        <a:p>
          <a:r>
            <a:rPr lang="en-GB" altLang="en-US" sz="2400" b="1" dirty="0"/>
            <a:t>Eaves et al (2004) </a:t>
          </a:r>
          <a:endParaRPr lang="en-US" sz="2400" b="1" dirty="0"/>
        </a:p>
      </dgm:t>
    </dgm:pt>
    <dgm:pt modelId="{4C7D39BA-C801-F543-BA19-C374EB46D76A}" type="parTrans" cxnId="{168A2D36-4EC1-0042-BDA3-A04C72A0DF60}">
      <dgm:prSet/>
      <dgm:spPr/>
      <dgm:t>
        <a:bodyPr/>
        <a:lstStyle/>
        <a:p>
          <a:endParaRPr lang="en-US"/>
        </a:p>
      </dgm:t>
    </dgm:pt>
    <dgm:pt modelId="{45423B2C-10D7-DA4F-9F59-03739CB6F028}" type="sibTrans" cxnId="{168A2D36-4EC1-0042-BDA3-A04C72A0DF60}">
      <dgm:prSet/>
      <dgm:spPr/>
      <dgm:t>
        <a:bodyPr/>
        <a:lstStyle/>
        <a:p>
          <a:endParaRPr lang="en-US"/>
        </a:p>
      </dgm:t>
    </dgm:pt>
    <dgm:pt modelId="{32330458-C094-3E4E-910A-D5F296FF064C}">
      <dgm:prSet phldrT="[Text]" custT="1"/>
      <dgm:spPr>
        <a:solidFill>
          <a:schemeClr val="accent4">
            <a:alpha val="90000"/>
          </a:schemeClr>
        </a:solidFill>
        <a:effectLst/>
      </dgm:spPr>
      <dgm:t>
        <a:bodyPr/>
        <a:lstStyle/>
        <a:p>
          <a:r>
            <a:rPr lang="en-GB" altLang="en-US" sz="1800" dirty="0"/>
            <a:t>Followed up 49, 2 year olds at 4 and a half. </a:t>
          </a:r>
        </a:p>
        <a:p>
          <a:r>
            <a:rPr lang="en-GB" altLang="en-US" sz="1800" dirty="0"/>
            <a:t>Found 79% stayed in same diagnostic category, but more likely if ASD than PDD-NOS. </a:t>
          </a:r>
        </a:p>
        <a:p>
          <a:r>
            <a:rPr lang="en-GB" altLang="en-US" sz="1800" dirty="0"/>
            <a:t>Higher functioning children tended to improve most.</a:t>
          </a:r>
          <a:endParaRPr lang="en-US" sz="1800" dirty="0"/>
        </a:p>
      </dgm:t>
    </dgm:pt>
    <dgm:pt modelId="{D4F433D6-3E70-1D4C-8CD5-049CB3ED157F}" type="parTrans" cxnId="{6F324FBE-E9E6-0546-B049-8FD96C366464}">
      <dgm:prSet/>
      <dgm:spPr/>
      <dgm:t>
        <a:bodyPr/>
        <a:lstStyle/>
        <a:p>
          <a:endParaRPr lang="en-US"/>
        </a:p>
      </dgm:t>
    </dgm:pt>
    <dgm:pt modelId="{83A4B0E9-0AE4-5744-8AB8-F476F0976D25}" type="sibTrans" cxnId="{6F324FBE-E9E6-0546-B049-8FD96C366464}">
      <dgm:prSet/>
      <dgm:spPr/>
      <dgm:t>
        <a:bodyPr/>
        <a:lstStyle/>
        <a:p>
          <a:endParaRPr lang="en-US"/>
        </a:p>
      </dgm:t>
    </dgm:pt>
    <dgm:pt modelId="{79AA0DCF-2054-CE42-8886-AE0A6CCFF3FA}">
      <dgm:prSet phldrT="[Text]" custT="1"/>
      <dgm:spPr>
        <a:solidFill>
          <a:schemeClr val="accent5">
            <a:alpha val="90000"/>
          </a:schemeClr>
        </a:solidFill>
        <a:effectLst/>
      </dgm:spPr>
      <dgm:t>
        <a:bodyPr/>
        <a:lstStyle/>
        <a:p>
          <a:r>
            <a:rPr lang="en-GB" altLang="en-US" sz="2400" b="1" dirty="0" err="1"/>
            <a:t>Billsetdt</a:t>
          </a:r>
          <a:r>
            <a:rPr lang="en-GB" altLang="en-US" sz="2400" b="1" dirty="0"/>
            <a:t> et al (2005) </a:t>
          </a:r>
          <a:endParaRPr lang="en-US" sz="2400" b="1" dirty="0"/>
        </a:p>
      </dgm:t>
    </dgm:pt>
    <dgm:pt modelId="{BF4EB905-E350-394D-8342-BCAD1AEFF246}" type="parTrans" cxnId="{543BF817-B587-3A40-AB02-C97DC3198063}">
      <dgm:prSet/>
      <dgm:spPr/>
      <dgm:t>
        <a:bodyPr/>
        <a:lstStyle/>
        <a:p>
          <a:endParaRPr lang="en-US"/>
        </a:p>
      </dgm:t>
    </dgm:pt>
    <dgm:pt modelId="{F8C5ACF4-AF8B-3748-BD76-82D608E442C6}" type="sibTrans" cxnId="{543BF817-B587-3A40-AB02-C97DC3198063}">
      <dgm:prSet/>
      <dgm:spPr/>
      <dgm:t>
        <a:bodyPr/>
        <a:lstStyle/>
        <a:p>
          <a:endParaRPr lang="en-US"/>
        </a:p>
      </dgm:t>
    </dgm:pt>
    <dgm:pt modelId="{12D92B4A-8888-EF4E-BD6D-D8887C41D588}">
      <dgm:prSet phldrT="[Text]" custT="1"/>
      <dgm:spPr>
        <a:solidFill>
          <a:schemeClr val="accent6"/>
        </a:solidFill>
        <a:effectLst/>
      </dgm:spPr>
      <dgm:t>
        <a:bodyPr/>
        <a:lstStyle/>
        <a:p>
          <a:r>
            <a:rPr lang="en-GB" altLang="en-US" sz="1800" dirty="0"/>
            <a:t>Followed up 120 people diagnosed in childhood. </a:t>
          </a:r>
        </a:p>
        <a:p>
          <a:r>
            <a:rPr lang="en-GB" altLang="en-US" sz="1800" dirty="0"/>
            <a:t>Poor outcomes for 78%.</a:t>
          </a:r>
        </a:p>
        <a:p>
          <a:r>
            <a:rPr lang="en-GB" altLang="en-US" sz="1800" dirty="0"/>
            <a:t>Childhood IQ positively correlated with better outcomes</a:t>
          </a:r>
          <a:endParaRPr lang="en-US" sz="1800" dirty="0"/>
        </a:p>
      </dgm:t>
    </dgm:pt>
    <dgm:pt modelId="{F1A95659-937A-894A-90D5-F2395B20FE25}" type="parTrans" cxnId="{CC2E82AB-C6DA-0C4C-8C6C-151CF572C0A5}">
      <dgm:prSet/>
      <dgm:spPr/>
      <dgm:t>
        <a:bodyPr/>
        <a:lstStyle/>
        <a:p>
          <a:endParaRPr lang="en-US"/>
        </a:p>
      </dgm:t>
    </dgm:pt>
    <dgm:pt modelId="{07D1DDFC-126A-6746-BDC4-0E844B73C74B}" type="sibTrans" cxnId="{CC2E82AB-C6DA-0C4C-8C6C-151CF572C0A5}">
      <dgm:prSet/>
      <dgm:spPr/>
      <dgm:t>
        <a:bodyPr/>
        <a:lstStyle/>
        <a:p>
          <a:endParaRPr lang="en-US"/>
        </a:p>
      </dgm:t>
    </dgm:pt>
    <dgm:pt modelId="{B7884893-2132-7246-9DCC-D00944DFBA5D}" type="pres">
      <dgm:prSet presAssocID="{65A65D71-2B3F-F549-8302-515670A344A6}" presName="Name0" presStyleCnt="0">
        <dgm:presLayoutVars>
          <dgm:chPref val="1"/>
          <dgm:dir/>
          <dgm:animOne val="branch"/>
          <dgm:animLvl val="lvl"/>
          <dgm:resizeHandles/>
        </dgm:presLayoutVars>
      </dgm:prSet>
      <dgm:spPr/>
    </dgm:pt>
    <dgm:pt modelId="{2ABF2128-31E1-8344-8F82-D552040FD76F}" type="pres">
      <dgm:prSet presAssocID="{D805DB9A-DAB2-C845-8867-AF54561006E2}" presName="vertOne" presStyleCnt="0"/>
      <dgm:spPr/>
    </dgm:pt>
    <dgm:pt modelId="{887A17B1-4D1F-9846-B78B-FFE3202AF23F}" type="pres">
      <dgm:prSet presAssocID="{D805DB9A-DAB2-C845-8867-AF54561006E2}" presName="txOne" presStyleLbl="node0" presStyleIdx="0" presStyleCnt="3" custScaleX="99965" custScaleY="33469">
        <dgm:presLayoutVars>
          <dgm:chPref val="3"/>
        </dgm:presLayoutVars>
      </dgm:prSet>
      <dgm:spPr/>
    </dgm:pt>
    <dgm:pt modelId="{13DE2C10-8AFA-2B4B-BE6B-F22B42D2C355}" type="pres">
      <dgm:prSet presAssocID="{D805DB9A-DAB2-C845-8867-AF54561006E2}" presName="parTransOne" presStyleCnt="0"/>
      <dgm:spPr/>
    </dgm:pt>
    <dgm:pt modelId="{EA1F3608-6CB7-6F43-B205-890A1363F3B0}" type="pres">
      <dgm:prSet presAssocID="{D805DB9A-DAB2-C845-8867-AF54561006E2}" presName="horzOne" presStyleCnt="0"/>
      <dgm:spPr/>
    </dgm:pt>
    <dgm:pt modelId="{6768F644-43E2-774E-82F9-CDFC97ACCAAD}" type="pres">
      <dgm:prSet presAssocID="{09D51219-60CB-9240-90B6-31276BA8DFD8}" presName="vertTwo" presStyleCnt="0"/>
      <dgm:spPr/>
    </dgm:pt>
    <dgm:pt modelId="{118CC789-2175-1243-9D05-8FD32166E136}" type="pres">
      <dgm:prSet presAssocID="{09D51219-60CB-9240-90B6-31276BA8DFD8}" presName="txTwo" presStyleLbl="node2" presStyleIdx="0" presStyleCnt="3">
        <dgm:presLayoutVars>
          <dgm:chPref val="3"/>
        </dgm:presLayoutVars>
      </dgm:prSet>
      <dgm:spPr/>
    </dgm:pt>
    <dgm:pt modelId="{E98ADCB5-165A-9D42-B3AD-DB218325BA7D}" type="pres">
      <dgm:prSet presAssocID="{09D51219-60CB-9240-90B6-31276BA8DFD8}" presName="horzTwo" presStyleCnt="0"/>
      <dgm:spPr/>
    </dgm:pt>
    <dgm:pt modelId="{3EDD0023-D465-0E48-82C1-8641303DD656}" type="pres">
      <dgm:prSet presAssocID="{24F53F5E-EAB1-7047-BED2-60811E809ADD}" presName="sibSpaceOne" presStyleCnt="0"/>
      <dgm:spPr/>
    </dgm:pt>
    <dgm:pt modelId="{37A33ED4-60F0-7948-B9A6-BFBF3FD7019F}" type="pres">
      <dgm:prSet presAssocID="{246058B4-3E33-A742-9B4B-BEFE1DA9FD71}" presName="vertOne" presStyleCnt="0"/>
      <dgm:spPr/>
    </dgm:pt>
    <dgm:pt modelId="{6B7129D6-56AA-FC4F-90C0-19D1E8A9CEE6}" type="pres">
      <dgm:prSet presAssocID="{246058B4-3E33-A742-9B4B-BEFE1DA9FD71}" presName="txOne" presStyleLbl="node0" presStyleIdx="1" presStyleCnt="3" custScaleY="33469">
        <dgm:presLayoutVars>
          <dgm:chPref val="3"/>
        </dgm:presLayoutVars>
      </dgm:prSet>
      <dgm:spPr/>
    </dgm:pt>
    <dgm:pt modelId="{5B1B1E1A-C3D9-FE4E-B65D-5BFAB5C8DDB3}" type="pres">
      <dgm:prSet presAssocID="{246058B4-3E33-A742-9B4B-BEFE1DA9FD71}" presName="parTransOne" presStyleCnt="0"/>
      <dgm:spPr/>
    </dgm:pt>
    <dgm:pt modelId="{B1932547-07AE-7D4B-A568-E08DF643F16C}" type="pres">
      <dgm:prSet presAssocID="{246058B4-3E33-A742-9B4B-BEFE1DA9FD71}" presName="horzOne" presStyleCnt="0"/>
      <dgm:spPr/>
    </dgm:pt>
    <dgm:pt modelId="{D6D618DA-50CE-D24E-97F7-388A5BCD9910}" type="pres">
      <dgm:prSet presAssocID="{32330458-C094-3E4E-910A-D5F296FF064C}" presName="vertTwo" presStyleCnt="0"/>
      <dgm:spPr/>
    </dgm:pt>
    <dgm:pt modelId="{36229198-C268-2440-A123-00C19C958CC0}" type="pres">
      <dgm:prSet presAssocID="{32330458-C094-3E4E-910A-D5F296FF064C}" presName="txTwo" presStyleLbl="node2" presStyleIdx="1" presStyleCnt="3">
        <dgm:presLayoutVars>
          <dgm:chPref val="3"/>
        </dgm:presLayoutVars>
      </dgm:prSet>
      <dgm:spPr/>
    </dgm:pt>
    <dgm:pt modelId="{AFEE110B-1EBE-3B48-88AA-C2EC4BFCC9FD}" type="pres">
      <dgm:prSet presAssocID="{32330458-C094-3E4E-910A-D5F296FF064C}" presName="horzTwo" presStyleCnt="0"/>
      <dgm:spPr/>
    </dgm:pt>
    <dgm:pt modelId="{37DC61C9-D831-6C45-9A5B-B38C8928EE0B}" type="pres">
      <dgm:prSet presAssocID="{45423B2C-10D7-DA4F-9F59-03739CB6F028}" presName="sibSpaceOne" presStyleCnt="0"/>
      <dgm:spPr/>
    </dgm:pt>
    <dgm:pt modelId="{425814E2-E172-A74F-B811-9E0FD1AC17C0}" type="pres">
      <dgm:prSet presAssocID="{79AA0DCF-2054-CE42-8886-AE0A6CCFF3FA}" presName="vertOne" presStyleCnt="0"/>
      <dgm:spPr/>
    </dgm:pt>
    <dgm:pt modelId="{72008679-2FB6-5E47-9666-7A0773F5D6D4}" type="pres">
      <dgm:prSet presAssocID="{79AA0DCF-2054-CE42-8886-AE0A6CCFF3FA}" presName="txOne" presStyleLbl="node0" presStyleIdx="2" presStyleCnt="3" custScaleY="33518">
        <dgm:presLayoutVars>
          <dgm:chPref val="3"/>
        </dgm:presLayoutVars>
      </dgm:prSet>
      <dgm:spPr/>
    </dgm:pt>
    <dgm:pt modelId="{CD2C602A-8B12-044A-B87C-7B33E28FDFF3}" type="pres">
      <dgm:prSet presAssocID="{79AA0DCF-2054-CE42-8886-AE0A6CCFF3FA}" presName="parTransOne" presStyleCnt="0"/>
      <dgm:spPr/>
    </dgm:pt>
    <dgm:pt modelId="{4C2B20F3-41B6-704D-A72C-F00808838E2E}" type="pres">
      <dgm:prSet presAssocID="{79AA0DCF-2054-CE42-8886-AE0A6CCFF3FA}" presName="horzOne" presStyleCnt="0"/>
      <dgm:spPr/>
    </dgm:pt>
    <dgm:pt modelId="{BABC906D-2770-B541-B8E1-4C943EA62B86}" type="pres">
      <dgm:prSet presAssocID="{12D92B4A-8888-EF4E-BD6D-D8887C41D588}" presName="vertTwo" presStyleCnt="0"/>
      <dgm:spPr/>
    </dgm:pt>
    <dgm:pt modelId="{80C80793-5387-1842-A04D-FD93D625F31E}" type="pres">
      <dgm:prSet presAssocID="{12D92B4A-8888-EF4E-BD6D-D8887C41D588}" presName="txTwo" presStyleLbl="node2" presStyleIdx="2" presStyleCnt="3">
        <dgm:presLayoutVars>
          <dgm:chPref val="3"/>
        </dgm:presLayoutVars>
      </dgm:prSet>
      <dgm:spPr/>
    </dgm:pt>
    <dgm:pt modelId="{2DDEAFFF-3DBE-544B-A55A-1F7B89ABCA66}" type="pres">
      <dgm:prSet presAssocID="{12D92B4A-8888-EF4E-BD6D-D8887C41D588}" presName="horzTwo" presStyleCnt="0"/>
      <dgm:spPr/>
    </dgm:pt>
  </dgm:ptLst>
  <dgm:cxnLst>
    <dgm:cxn modelId="{51A8150B-2401-4253-948C-F62D0EAE8285}" type="presOf" srcId="{79AA0DCF-2054-CE42-8886-AE0A6CCFF3FA}" destId="{72008679-2FB6-5E47-9666-7A0773F5D6D4}" srcOrd="0" destOrd="0" presId="urn:microsoft.com/office/officeart/2005/8/layout/hierarchy4"/>
    <dgm:cxn modelId="{543BF817-B587-3A40-AB02-C97DC3198063}" srcId="{65A65D71-2B3F-F549-8302-515670A344A6}" destId="{79AA0DCF-2054-CE42-8886-AE0A6CCFF3FA}" srcOrd="2" destOrd="0" parTransId="{BF4EB905-E350-394D-8342-BCAD1AEFF246}" sibTransId="{F8C5ACF4-AF8B-3748-BD76-82D608E442C6}"/>
    <dgm:cxn modelId="{168A2D36-4EC1-0042-BDA3-A04C72A0DF60}" srcId="{65A65D71-2B3F-F549-8302-515670A344A6}" destId="{246058B4-3E33-A742-9B4B-BEFE1DA9FD71}" srcOrd="1" destOrd="0" parTransId="{4C7D39BA-C801-F543-BA19-C374EB46D76A}" sibTransId="{45423B2C-10D7-DA4F-9F59-03739CB6F028}"/>
    <dgm:cxn modelId="{81639E5E-25A5-4CA4-A442-6F4DE2E8455E}" type="presOf" srcId="{32330458-C094-3E4E-910A-D5F296FF064C}" destId="{36229198-C268-2440-A123-00C19C958CC0}" srcOrd="0" destOrd="0" presId="urn:microsoft.com/office/officeart/2005/8/layout/hierarchy4"/>
    <dgm:cxn modelId="{6AB5C342-0F4E-418F-BE73-97855A6C1A1C}" type="presOf" srcId="{12D92B4A-8888-EF4E-BD6D-D8887C41D588}" destId="{80C80793-5387-1842-A04D-FD93D625F31E}" srcOrd="0" destOrd="0" presId="urn:microsoft.com/office/officeart/2005/8/layout/hierarchy4"/>
    <dgm:cxn modelId="{CCBC606C-608B-4170-98A7-01B6FFB78150}" type="presOf" srcId="{65A65D71-2B3F-F549-8302-515670A344A6}" destId="{B7884893-2132-7246-9DCC-D00944DFBA5D}" srcOrd="0" destOrd="0" presId="urn:microsoft.com/office/officeart/2005/8/layout/hierarchy4"/>
    <dgm:cxn modelId="{2CBC174E-4ABA-4D96-857F-714EA01D1CE9}" type="presOf" srcId="{09D51219-60CB-9240-90B6-31276BA8DFD8}" destId="{118CC789-2175-1243-9D05-8FD32166E136}" srcOrd="0" destOrd="0" presId="urn:microsoft.com/office/officeart/2005/8/layout/hierarchy4"/>
    <dgm:cxn modelId="{D87F5083-0B18-453C-81D6-ACA870B1793E}" type="presOf" srcId="{D805DB9A-DAB2-C845-8867-AF54561006E2}" destId="{887A17B1-4D1F-9846-B78B-FFE3202AF23F}" srcOrd="0" destOrd="0" presId="urn:microsoft.com/office/officeart/2005/8/layout/hierarchy4"/>
    <dgm:cxn modelId="{87F9CE9F-FDBC-D244-8548-592239F1C086}" srcId="{D805DB9A-DAB2-C845-8867-AF54561006E2}" destId="{09D51219-60CB-9240-90B6-31276BA8DFD8}" srcOrd="0" destOrd="0" parTransId="{14D8A2A6-26C1-3C45-9E17-E3298A3C9986}" sibTransId="{C44B004B-D471-8549-8A89-B1D45F3F9E75}"/>
    <dgm:cxn modelId="{CC2E82AB-C6DA-0C4C-8C6C-151CF572C0A5}" srcId="{79AA0DCF-2054-CE42-8886-AE0A6CCFF3FA}" destId="{12D92B4A-8888-EF4E-BD6D-D8887C41D588}" srcOrd="0" destOrd="0" parTransId="{F1A95659-937A-894A-90D5-F2395B20FE25}" sibTransId="{07D1DDFC-126A-6746-BDC4-0E844B73C74B}"/>
    <dgm:cxn modelId="{61A985AD-00EC-0D4D-AA25-123F03E633BF}" srcId="{65A65D71-2B3F-F549-8302-515670A344A6}" destId="{D805DB9A-DAB2-C845-8867-AF54561006E2}" srcOrd="0" destOrd="0" parTransId="{34C240A5-89A3-C84C-B607-06CCEE6C457E}" sibTransId="{24F53F5E-EAB1-7047-BED2-60811E809ADD}"/>
    <dgm:cxn modelId="{6F324FBE-E9E6-0546-B049-8FD96C366464}" srcId="{246058B4-3E33-A742-9B4B-BEFE1DA9FD71}" destId="{32330458-C094-3E4E-910A-D5F296FF064C}" srcOrd="0" destOrd="0" parTransId="{D4F433D6-3E70-1D4C-8CD5-049CB3ED157F}" sibTransId="{83A4B0E9-0AE4-5744-8AB8-F476F0976D25}"/>
    <dgm:cxn modelId="{B2114FEE-2EEE-4E9F-BD82-F86A528A66D1}" type="presOf" srcId="{246058B4-3E33-A742-9B4B-BEFE1DA9FD71}" destId="{6B7129D6-56AA-FC4F-90C0-19D1E8A9CEE6}" srcOrd="0" destOrd="0" presId="urn:microsoft.com/office/officeart/2005/8/layout/hierarchy4"/>
    <dgm:cxn modelId="{9D07B1CC-6598-47FA-B090-6A38153E4346}" type="presParOf" srcId="{B7884893-2132-7246-9DCC-D00944DFBA5D}" destId="{2ABF2128-31E1-8344-8F82-D552040FD76F}" srcOrd="0" destOrd="0" presId="urn:microsoft.com/office/officeart/2005/8/layout/hierarchy4"/>
    <dgm:cxn modelId="{B8EDB6C2-32BB-4612-B381-016CDD2D1BFC}" type="presParOf" srcId="{2ABF2128-31E1-8344-8F82-D552040FD76F}" destId="{887A17B1-4D1F-9846-B78B-FFE3202AF23F}" srcOrd="0" destOrd="0" presId="urn:microsoft.com/office/officeart/2005/8/layout/hierarchy4"/>
    <dgm:cxn modelId="{9AF6DA23-0B4A-422B-AB66-51A54BD4F91B}" type="presParOf" srcId="{2ABF2128-31E1-8344-8F82-D552040FD76F}" destId="{13DE2C10-8AFA-2B4B-BE6B-F22B42D2C355}" srcOrd="1" destOrd="0" presId="urn:microsoft.com/office/officeart/2005/8/layout/hierarchy4"/>
    <dgm:cxn modelId="{C05B1EF1-BDDE-4B69-A633-932B64B981A6}" type="presParOf" srcId="{2ABF2128-31E1-8344-8F82-D552040FD76F}" destId="{EA1F3608-6CB7-6F43-B205-890A1363F3B0}" srcOrd="2" destOrd="0" presId="urn:microsoft.com/office/officeart/2005/8/layout/hierarchy4"/>
    <dgm:cxn modelId="{0086163D-A642-4C7E-ADB8-67345C9642D0}" type="presParOf" srcId="{EA1F3608-6CB7-6F43-B205-890A1363F3B0}" destId="{6768F644-43E2-774E-82F9-CDFC97ACCAAD}" srcOrd="0" destOrd="0" presId="urn:microsoft.com/office/officeart/2005/8/layout/hierarchy4"/>
    <dgm:cxn modelId="{0B9CEC66-A8CF-4749-BD7B-F9619E3BD416}" type="presParOf" srcId="{6768F644-43E2-774E-82F9-CDFC97ACCAAD}" destId="{118CC789-2175-1243-9D05-8FD32166E136}" srcOrd="0" destOrd="0" presId="urn:microsoft.com/office/officeart/2005/8/layout/hierarchy4"/>
    <dgm:cxn modelId="{D90364B5-F595-417C-9DA7-0B286DF981C6}" type="presParOf" srcId="{6768F644-43E2-774E-82F9-CDFC97ACCAAD}" destId="{E98ADCB5-165A-9D42-B3AD-DB218325BA7D}" srcOrd="1" destOrd="0" presId="urn:microsoft.com/office/officeart/2005/8/layout/hierarchy4"/>
    <dgm:cxn modelId="{BAF798C3-9766-44DB-8236-01D670B74F94}" type="presParOf" srcId="{B7884893-2132-7246-9DCC-D00944DFBA5D}" destId="{3EDD0023-D465-0E48-82C1-8641303DD656}" srcOrd="1" destOrd="0" presId="urn:microsoft.com/office/officeart/2005/8/layout/hierarchy4"/>
    <dgm:cxn modelId="{CE351F08-6F7B-48C7-B970-9C888CE1BF9F}" type="presParOf" srcId="{B7884893-2132-7246-9DCC-D00944DFBA5D}" destId="{37A33ED4-60F0-7948-B9A6-BFBF3FD7019F}" srcOrd="2" destOrd="0" presId="urn:microsoft.com/office/officeart/2005/8/layout/hierarchy4"/>
    <dgm:cxn modelId="{4142C68C-FBEB-4583-86DA-266EBCDE5716}" type="presParOf" srcId="{37A33ED4-60F0-7948-B9A6-BFBF3FD7019F}" destId="{6B7129D6-56AA-FC4F-90C0-19D1E8A9CEE6}" srcOrd="0" destOrd="0" presId="urn:microsoft.com/office/officeart/2005/8/layout/hierarchy4"/>
    <dgm:cxn modelId="{5F617504-6A6D-4309-A3F9-77EBEBDD3A44}" type="presParOf" srcId="{37A33ED4-60F0-7948-B9A6-BFBF3FD7019F}" destId="{5B1B1E1A-C3D9-FE4E-B65D-5BFAB5C8DDB3}" srcOrd="1" destOrd="0" presId="urn:microsoft.com/office/officeart/2005/8/layout/hierarchy4"/>
    <dgm:cxn modelId="{666AF5F5-798B-438E-8BAB-5F0FBAB77BBD}" type="presParOf" srcId="{37A33ED4-60F0-7948-B9A6-BFBF3FD7019F}" destId="{B1932547-07AE-7D4B-A568-E08DF643F16C}" srcOrd="2" destOrd="0" presId="urn:microsoft.com/office/officeart/2005/8/layout/hierarchy4"/>
    <dgm:cxn modelId="{7FD11AF8-FFE8-4A76-868D-9EE980F14E01}" type="presParOf" srcId="{B1932547-07AE-7D4B-A568-E08DF643F16C}" destId="{D6D618DA-50CE-D24E-97F7-388A5BCD9910}" srcOrd="0" destOrd="0" presId="urn:microsoft.com/office/officeart/2005/8/layout/hierarchy4"/>
    <dgm:cxn modelId="{2DDC92C3-FF0D-4E34-A8A1-0A26B468458F}" type="presParOf" srcId="{D6D618DA-50CE-D24E-97F7-388A5BCD9910}" destId="{36229198-C268-2440-A123-00C19C958CC0}" srcOrd="0" destOrd="0" presId="urn:microsoft.com/office/officeart/2005/8/layout/hierarchy4"/>
    <dgm:cxn modelId="{2A4F7A43-3E9F-4709-B1F3-648D7024319B}" type="presParOf" srcId="{D6D618DA-50CE-D24E-97F7-388A5BCD9910}" destId="{AFEE110B-1EBE-3B48-88AA-C2EC4BFCC9FD}" srcOrd="1" destOrd="0" presId="urn:microsoft.com/office/officeart/2005/8/layout/hierarchy4"/>
    <dgm:cxn modelId="{26FFC4EF-1C3D-417B-8E19-42473833691C}" type="presParOf" srcId="{B7884893-2132-7246-9DCC-D00944DFBA5D}" destId="{37DC61C9-D831-6C45-9A5B-B38C8928EE0B}" srcOrd="3" destOrd="0" presId="urn:microsoft.com/office/officeart/2005/8/layout/hierarchy4"/>
    <dgm:cxn modelId="{DA35B556-8B40-4FF0-92E1-1718FCEFA5C4}" type="presParOf" srcId="{B7884893-2132-7246-9DCC-D00944DFBA5D}" destId="{425814E2-E172-A74F-B811-9E0FD1AC17C0}" srcOrd="4" destOrd="0" presId="urn:microsoft.com/office/officeart/2005/8/layout/hierarchy4"/>
    <dgm:cxn modelId="{2DCB9796-C263-4024-B720-6A6F7DBC3BE1}" type="presParOf" srcId="{425814E2-E172-A74F-B811-9E0FD1AC17C0}" destId="{72008679-2FB6-5E47-9666-7A0773F5D6D4}" srcOrd="0" destOrd="0" presId="urn:microsoft.com/office/officeart/2005/8/layout/hierarchy4"/>
    <dgm:cxn modelId="{C4570B1B-F629-4163-A572-045C3DF43D67}" type="presParOf" srcId="{425814E2-E172-A74F-B811-9E0FD1AC17C0}" destId="{CD2C602A-8B12-044A-B87C-7B33E28FDFF3}" srcOrd="1" destOrd="0" presId="urn:microsoft.com/office/officeart/2005/8/layout/hierarchy4"/>
    <dgm:cxn modelId="{3D0ED2CA-32FF-4F79-A56B-A21634EAE0DB}" type="presParOf" srcId="{425814E2-E172-A74F-B811-9E0FD1AC17C0}" destId="{4C2B20F3-41B6-704D-A72C-F00808838E2E}" srcOrd="2" destOrd="0" presId="urn:microsoft.com/office/officeart/2005/8/layout/hierarchy4"/>
    <dgm:cxn modelId="{531D73F8-8DCC-4AF9-A06B-AC6BB8E992FB}" type="presParOf" srcId="{4C2B20F3-41B6-704D-A72C-F00808838E2E}" destId="{BABC906D-2770-B541-B8E1-4C943EA62B86}" srcOrd="0" destOrd="0" presId="urn:microsoft.com/office/officeart/2005/8/layout/hierarchy4"/>
    <dgm:cxn modelId="{D2B80BE1-9682-45B6-9F7E-6A75A98294E4}" type="presParOf" srcId="{BABC906D-2770-B541-B8E1-4C943EA62B86}" destId="{80C80793-5387-1842-A04D-FD93D625F31E}" srcOrd="0" destOrd="0" presId="urn:microsoft.com/office/officeart/2005/8/layout/hierarchy4"/>
    <dgm:cxn modelId="{FF8B658C-F194-4878-9A37-D95EB8E7DC40}" type="presParOf" srcId="{BABC906D-2770-B541-B8E1-4C943EA62B86}" destId="{2DDEAFFF-3DBE-544B-A55A-1F7B89ABCA6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1C23AD-9BBE-2744-8C8A-FB10BEF71507}"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2C4E972C-68D8-0B44-B0FE-E3B254C809D1}">
      <dgm:prSet custT="1"/>
      <dgm:spPr/>
      <dgm:t>
        <a:bodyPr/>
        <a:lstStyle/>
        <a:p>
          <a:pPr rtl="0"/>
          <a:r>
            <a:rPr lang="en-GB" altLang="en-US" sz="2000" dirty="0"/>
            <a:t>Behaviour Problems</a:t>
          </a:r>
          <a:endParaRPr lang="en-US" sz="2000" b="0" dirty="0"/>
        </a:p>
      </dgm:t>
    </dgm:pt>
    <dgm:pt modelId="{B52F1C5E-3FE7-FF42-874E-9830D1E30B54}" type="parTrans" cxnId="{029C9F12-A085-3C48-8C30-DE967C61EB92}">
      <dgm:prSet/>
      <dgm:spPr/>
      <dgm:t>
        <a:bodyPr/>
        <a:lstStyle/>
        <a:p>
          <a:endParaRPr lang="en-US"/>
        </a:p>
      </dgm:t>
    </dgm:pt>
    <dgm:pt modelId="{88B62158-CECD-184C-BE53-2623D627D9AA}" type="sibTrans" cxnId="{029C9F12-A085-3C48-8C30-DE967C61EB92}">
      <dgm:prSet/>
      <dgm:spPr/>
      <dgm:t>
        <a:bodyPr/>
        <a:lstStyle/>
        <a:p>
          <a:endParaRPr lang="en-US"/>
        </a:p>
      </dgm:t>
    </dgm:pt>
    <dgm:pt modelId="{9FB9C016-E634-CE4A-961C-475B2E71491F}">
      <dgm:prSet custT="1"/>
      <dgm:spPr/>
      <dgm:t>
        <a:bodyPr/>
        <a:lstStyle/>
        <a:p>
          <a:r>
            <a:rPr lang="en-GB" altLang="en-US" sz="2000" dirty="0"/>
            <a:t>Eating, feeding and sleep problems</a:t>
          </a:r>
          <a:endParaRPr lang="en-US" sz="2000" dirty="0"/>
        </a:p>
      </dgm:t>
    </dgm:pt>
    <dgm:pt modelId="{59A8B897-548C-E04E-98F8-6922E1D2C4BB}" type="parTrans" cxnId="{7FD8F252-85A4-0647-8C43-F904CF0EA548}">
      <dgm:prSet/>
      <dgm:spPr/>
      <dgm:t>
        <a:bodyPr/>
        <a:lstStyle/>
        <a:p>
          <a:endParaRPr lang="en-US"/>
        </a:p>
      </dgm:t>
    </dgm:pt>
    <dgm:pt modelId="{D89660C0-7FD0-164F-8343-83B1E76FF45B}" type="sibTrans" cxnId="{7FD8F252-85A4-0647-8C43-F904CF0EA548}">
      <dgm:prSet/>
      <dgm:spPr/>
      <dgm:t>
        <a:bodyPr/>
        <a:lstStyle/>
        <a:p>
          <a:endParaRPr lang="en-US"/>
        </a:p>
      </dgm:t>
    </dgm:pt>
    <dgm:pt modelId="{706222BA-98A7-AD4A-9221-649F3C82B040}">
      <dgm:prSet custT="1"/>
      <dgm:spPr/>
      <dgm:t>
        <a:bodyPr/>
        <a:lstStyle/>
        <a:p>
          <a:r>
            <a:rPr lang="en-GB" altLang="en-US" sz="2000" dirty="0"/>
            <a:t>Psychiatric disorders</a:t>
          </a:r>
          <a:endParaRPr lang="en-GB" altLang="en-US" sz="2000" baseline="0" dirty="0"/>
        </a:p>
      </dgm:t>
    </dgm:pt>
    <dgm:pt modelId="{5D55FBB9-D66E-AB4A-9D10-1532B5FA1482}" type="parTrans" cxnId="{206165B3-A37D-BC4A-B618-F97B5D2D22F7}">
      <dgm:prSet/>
      <dgm:spPr/>
      <dgm:t>
        <a:bodyPr/>
        <a:lstStyle/>
        <a:p>
          <a:endParaRPr lang="en-US"/>
        </a:p>
      </dgm:t>
    </dgm:pt>
    <dgm:pt modelId="{4B060639-2818-6640-A899-4EEDC8F285ED}" type="sibTrans" cxnId="{206165B3-A37D-BC4A-B618-F97B5D2D22F7}">
      <dgm:prSet/>
      <dgm:spPr/>
      <dgm:t>
        <a:bodyPr/>
        <a:lstStyle/>
        <a:p>
          <a:endParaRPr lang="en-US"/>
        </a:p>
      </dgm:t>
    </dgm:pt>
    <dgm:pt modelId="{9F9C2796-12BB-2941-A886-3E066539FE06}">
      <dgm:prSet custT="1"/>
      <dgm:spPr/>
      <dgm:t>
        <a:bodyPr/>
        <a:lstStyle/>
        <a:p>
          <a:r>
            <a:rPr lang="en-GB" altLang="en-US" sz="2000" dirty="0"/>
            <a:t>Coordination difficulties</a:t>
          </a:r>
          <a:endParaRPr lang="en-US" sz="2000" dirty="0"/>
        </a:p>
      </dgm:t>
    </dgm:pt>
    <dgm:pt modelId="{FE833915-D8F3-DE49-A430-582DFABA6F5D}" type="parTrans" cxnId="{53F3EB28-47F8-C64C-A56D-72EF053026A9}">
      <dgm:prSet/>
      <dgm:spPr/>
      <dgm:t>
        <a:bodyPr/>
        <a:lstStyle/>
        <a:p>
          <a:endParaRPr lang="en-US"/>
        </a:p>
      </dgm:t>
    </dgm:pt>
    <dgm:pt modelId="{0311464B-C553-2643-BD42-41676E01B6E7}" type="sibTrans" cxnId="{53F3EB28-47F8-C64C-A56D-72EF053026A9}">
      <dgm:prSet/>
      <dgm:spPr/>
      <dgm:t>
        <a:bodyPr/>
        <a:lstStyle/>
        <a:p>
          <a:endParaRPr lang="en-US"/>
        </a:p>
      </dgm:t>
    </dgm:pt>
    <dgm:pt modelId="{E9A31805-0528-0F40-A389-D13C1909941D}">
      <dgm:prSet custT="1"/>
      <dgm:spPr/>
      <dgm:t>
        <a:bodyPr/>
        <a:lstStyle/>
        <a:p>
          <a:pPr rtl="0"/>
          <a:r>
            <a:rPr lang="en-GB" altLang="en-US" sz="2000" dirty="0"/>
            <a:t>Intellectual disability</a:t>
          </a:r>
          <a:endParaRPr lang="en-US" sz="2000" dirty="0"/>
        </a:p>
      </dgm:t>
    </dgm:pt>
    <dgm:pt modelId="{23C97BCA-DDEB-034A-99D5-22A036BECC31}" type="parTrans" cxnId="{5F2358A1-BAD7-7D4F-B0E5-819D1DEA7094}">
      <dgm:prSet/>
      <dgm:spPr/>
      <dgm:t>
        <a:bodyPr/>
        <a:lstStyle/>
        <a:p>
          <a:endParaRPr lang="en-US"/>
        </a:p>
      </dgm:t>
    </dgm:pt>
    <dgm:pt modelId="{4F600810-E93B-514B-BEA6-373461DD3539}" type="sibTrans" cxnId="{5F2358A1-BAD7-7D4F-B0E5-819D1DEA7094}">
      <dgm:prSet/>
      <dgm:spPr/>
      <dgm:t>
        <a:bodyPr/>
        <a:lstStyle/>
        <a:p>
          <a:endParaRPr lang="en-US"/>
        </a:p>
      </dgm:t>
    </dgm:pt>
    <dgm:pt modelId="{B39D1A72-5BA1-6142-B2E8-8F1D463464BE}">
      <dgm:prSet custT="1"/>
      <dgm:spPr/>
      <dgm:t>
        <a:bodyPr/>
        <a:lstStyle/>
        <a:p>
          <a:r>
            <a:rPr lang="en-GB" altLang="en-US" sz="2000" dirty="0"/>
            <a:t>Neurodevelopmental disorders such as ADHD, Tourette’s</a:t>
          </a:r>
          <a:endParaRPr lang="en-US" sz="2000" dirty="0"/>
        </a:p>
      </dgm:t>
    </dgm:pt>
    <dgm:pt modelId="{D4EA90D1-92EB-1B48-9074-391311B49C06}" type="parTrans" cxnId="{649186E6-6501-AB41-B6A1-0DFA561A7B3E}">
      <dgm:prSet/>
      <dgm:spPr/>
      <dgm:t>
        <a:bodyPr/>
        <a:lstStyle/>
        <a:p>
          <a:endParaRPr lang="en-US"/>
        </a:p>
      </dgm:t>
    </dgm:pt>
    <dgm:pt modelId="{1C9102D5-BB9C-D842-94DC-487B1AF7AA5F}" type="sibTrans" cxnId="{649186E6-6501-AB41-B6A1-0DFA561A7B3E}">
      <dgm:prSet/>
      <dgm:spPr/>
      <dgm:t>
        <a:bodyPr/>
        <a:lstStyle/>
        <a:p>
          <a:endParaRPr lang="en-US"/>
        </a:p>
      </dgm:t>
    </dgm:pt>
    <dgm:pt modelId="{DF21E5A0-A4A7-074E-B021-3AEAF8E32CE0}" type="pres">
      <dgm:prSet presAssocID="{7A1C23AD-9BBE-2744-8C8A-FB10BEF71507}" presName="compositeShape" presStyleCnt="0">
        <dgm:presLayoutVars>
          <dgm:chMax val="7"/>
          <dgm:dir/>
          <dgm:resizeHandles val="exact"/>
        </dgm:presLayoutVars>
      </dgm:prSet>
      <dgm:spPr/>
    </dgm:pt>
    <dgm:pt modelId="{582B8892-6CF8-5349-BF2E-C87F5A4391BA}" type="pres">
      <dgm:prSet presAssocID="{2C4E972C-68D8-0B44-B0FE-E3B254C809D1}" presName="circ1" presStyleLbl="vennNode1" presStyleIdx="0" presStyleCnt="6"/>
      <dgm:spPr>
        <a:solidFill>
          <a:schemeClr val="accent2">
            <a:alpha val="90000"/>
          </a:schemeClr>
        </a:solidFill>
      </dgm:spPr>
    </dgm:pt>
    <dgm:pt modelId="{8180C36E-4790-794A-B951-77AF831926A5}" type="pres">
      <dgm:prSet presAssocID="{2C4E972C-68D8-0B44-B0FE-E3B254C809D1}" presName="circ1Tx" presStyleLbl="revTx" presStyleIdx="0" presStyleCnt="0" custLinFactNeighborX="0" custLinFactNeighborY="29719">
        <dgm:presLayoutVars>
          <dgm:chMax val="0"/>
          <dgm:chPref val="0"/>
          <dgm:bulletEnabled val="1"/>
        </dgm:presLayoutVars>
      </dgm:prSet>
      <dgm:spPr/>
    </dgm:pt>
    <dgm:pt modelId="{5E97A116-5F40-3642-A611-CDE76D80EC55}" type="pres">
      <dgm:prSet presAssocID="{E9A31805-0528-0F40-A389-D13C1909941D}" presName="circ2" presStyleLbl="vennNode1" presStyleIdx="1" presStyleCnt="6"/>
      <dgm:spPr>
        <a:solidFill>
          <a:schemeClr val="accent3">
            <a:alpha val="90000"/>
          </a:schemeClr>
        </a:solidFill>
      </dgm:spPr>
    </dgm:pt>
    <dgm:pt modelId="{7B78541E-6227-7048-B6F8-991F7987268B}" type="pres">
      <dgm:prSet presAssocID="{E9A31805-0528-0F40-A389-D13C1909941D}" presName="circ2Tx" presStyleLbl="revTx" presStyleIdx="0" presStyleCnt="0">
        <dgm:presLayoutVars>
          <dgm:chMax val="0"/>
          <dgm:chPref val="0"/>
          <dgm:bulletEnabled val="1"/>
        </dgm:presLayoutVars>
      </dgm:prSet>
      <dgm:spPr/>
    </dgm:pt>
    <dgm:pt modelId="{ABB2322A-4E01-224E-B7F8-389898B88667}" type="pres">
      <dgm:prSet presAssocID="{9FB9C016-E634-CE4A-961C-475B2E71491F}" presName="circ3" presStyleLbl="vennNode1" presStyleIdx="2" presStyleCnt="6"/>
      <dgm:spPr>
        <a:solidFill>
          <a:schemeClr val="accent4">
            <a:alpha val="90000"/>
          </a:schemeClr>
        </a:solidFill>
      </dgm:spPr>
    </dgm:pt>
    <dgm:pt modelId="{24EE7B72-5DF0-7445-B7B8-FBAFA148EAEC}" type="pres">
      <dgm:prSet presAssocID="{9FB9C016-E634-CE4A-961C-475B2E71491F}" presName="circ3Tx" presStyleLbl="revTx" presStyleIdx="0" presStyleCnt="0">
        <dgm:presLayoutVars>
          <dgm:chMax val="0"/>
          <dgm:chPref val="0"/>
          <dgm:bulletEnabled val="1"/>
        </dgm:presLayoutVars>
      </dgm:prSet>
      <dgm:spPr/>
    </dgm:pt>
    <dgm:pt modelId="{F70D62BC-B638-1141-B142-6208D4748359}" type="pres">
      <dgm:prSet presAssocID="{706222BA-98A7-AD4A-9221-649F3C82B040}" presName="circ4" presStyleLbl="vennNode1" presStyleIdx="3" presStyleCnt="6"/>
      <dgm:spPr>
        <a:solidFill>
          <a:schemeClr val="accent6">
            <a:alpha val="90000"/>
          </a:schemeClr>
        </a:solidFill>
      </dgm:spPr>
    </dgm:pt>
    <dgm:pt modelId="{AC47C49C-7E31-C84E-9B60-44A5082D9092}" type="pres">
      <dgm:prSet presAssocID="{706222BA-98A7-AD4A-9221-649F3C82B040}" presName="circ4Tx" presStyleLbl="revTx" presStyleIdx="0" presStyleCnt="0">
        <dgm:presLayoutVars>
          <dgm:chMax val="0"/>
          <dgm:chPref val="0"/>
          <dgm:bulletEnabled val="1"/>
        </dgm:presLayoutVars>
      </dgm:prSet>
      <dgm:spPr/>
    </dgm:pt>
    <dgm:pt modelId="{837DD0DA-A005-CB4C-8D8B-181D23046636}" type="pres">
      <dgm:prSet presAssocID="{9F9C2796-12BB-2941-A886-3E066539FE06}" presName="circ5" presStyleLbl="vennNode1" presStyleIdx="4" presStyleCnt="6"/>
      <dgm:spPr>
        <a:solidFill>
          <a:schemeClr val="accent5">
            <a:alpha val="90000"/>
          </a:schemeClr>
        </a:solidFill>
      </dgm:spPr>
    </dgm:pt>
    <dgm:pt modelId="{76615330-D833-6544-A5B1-96F49DE5CCEE}" type="pres">
      <dgm:prSet presAssocID="{9F9C2796-12BB-2941-A886-3E066539FE06}" presName="circ5Tx" presStyleLbl="revTx" presStyleIdx="0" presStyleCnt="0">
        <dgm:presLayoutVars>
          <dgm:chMax val="0"/>
          <dgm:chPref val="0"/>
          <dgm:bulletEnabled val="1"/>
        </dgm:presLayoutVars>
      </dgm:prSet>
      <dgm:spPr/>
    </dgm:pt>
    <dgm:pt modelId="{08A86DB0-626F-EB4F-A5E7-C03CB591735E}" type="pres">
      <dgm:prSet presAssocID="{B39D1A72-5BA1-6142-B2E8-8F1D463464BE}" presName="circ6" presStyleLbl="vennNode1" presStyleIdx="5" presStyleCnt="6"/>
      <dgm:spPr>
        <a:solidFill>
          <a:srgbClr val="FFFF00">
            <a:alpha val="50000"/>
          </a:srgbClr>
        </a:solidFill>
      </dgm:spPr>
    </dgm:pt>
    <dgm:pt modelId="{60D64FE2-DE70-9C43-8A3E-9FC2C843C4C9}" type="pres">
      <dgm:prSet presAssocID="{B39D1A72-5BA1-6142-B2E8-8F1D463464BE}" presName="circ6Tx" presStyleLbl="revTx" presStyleIdx="0" presStyleCnt="0" custScaleX="118037">
        <dgm:presLayoutVars>
          <dgm:chMax val="0"/>
          <dgm:chPref val="0"/>
          <dgm:bulletEnabled val="1"/>
        </dgm:presLayoutVars>
      </dgm:prSet>
      <dgm:spPr/>
    </dgm:pt>
  </dgm:ptLst>
  <dgm:cxnLst>
    <dgm:cxn modelId="{029C9F12-A085-3C48-8C30-DE967C61EB92}" srcId="{7A1C23AD-9BBE-2744-8C8A-FB10BEF71507}" destId="{2C4E972C-68D8-0B44-B0FE-E3B254C809D1}" srcOrd="0" destOrd="0" parTransId="{B52F1C5E-3FE7-FF42-874E-9830D1E30B54}" sibTransId="{88B62158-CECD-184C-BE53-2623D627D9AA}"/>
    <dgm:cxn modelId="{AFB4F420-627E-4266-8A1D-8D68DCA4EF58}" type="presOf" srcId="{7A1C23AD-9BBE-2744-8C8A-FB10BEF71507}" destId="{DF21E5A0-A4A7-074E-B021-3AEAF8E32CE0}" srcOrd="0" destOrd="0" presId="urn:microsoft.com/office/officeart/2005/8/layout/venn1"/>
    <dgm:cxn modelId="{53F3EB28-47F8-C64C-A56D-72EF053026A9}" srcId="{7A1C23AD-9BBE-2744-8C8A-FB10BEF71507}" destId="{9F9C2796-12BB-2941-A886-3E066539FE06}" srcOrd="4" destOrd="0" parTransId="{FE833915-D8F3-DE49-A430-582DFABA6F5D}" sibTransId="{0311464B-C553-2643-BD42-41676E01B6E7}"/>
    <dgm:cxn modelId="{47A64A2D-EE7D-4375-AD48-6F6DAAD43F89}" type="presOf" srcId="{B39D1A72-5BA1-6142-B2E8-8F1D463464BE}" destId="{60D64FE2-DE70-9C43-8A3E-9FC2C843C4C9}" srcOrd="0" destOrd="0" presId="urn:microsoft.com/office/officeart/2005/8/layout/venn1"/>
    <dgm:cxn modelId="{614CDF2E-BB60-4558-9048-8C22CA2BB051}" type="presOf" srcId="{9F9C2796-12BB-2941-A886-3E066539FE06}" destId="{76615330-D833-6544-A5B1-96F49DE5CCEE}" srcOrd="0" destOrd="0" presId="urn:microsoft.com/office/officeart/2005/8/layout/venn1"/>
    <dgm:cxn modelId="{EEF74065-CD6E-4B03-8483-A691AD2FA74D}" type="presOf" srcId="{E9A31805-0528-0F40-A389-D13C1909941D}" destId="{7B78541E-6227-7048-B6F8-991F7987268B}" srcOrd="0" destOrd="0" presId="urn:microsoft.com/office/officeart/2005/8/layout/venn1"/>
    <dgm:cxn modelId="{160A504E-0E8A-4A39-89DD-841C7607FD54}" type="presOf" srcId="{2C4E972C-68D8-0B44-B0FE-E3B254C809D1}" destId="{8180C36E-4790-794A-B951-77AF831926A5}" srcOrd="0" destOrd="0" presId="urn:microsoft.com/office/officeart/2005/8/layout/venn1"/>
    <dgm:cxn modelId="{245A3150-8210-4F58-BE0B-2171990D4060}" type="presOf" srcId="{706222BA-98A7-AD4A-9221-649F3C82B040}" destId="{AC47C49C-7E31-C84E-9B60-44A5082D9092}" srcOrd="0" destOrd="0" presId="urn:microsoft.com/office/officeart/2005/8/layout/venn1"/>
    <dgm:cxn modelId="{7FD8F252-85A4-0647-8C43-F904CF0EA548}" srcId="{7A1C23AD-9BBE-2744-8C8A-FB10BEF71507}" destId="{9FB9C016-E634-CE4A-961C-475B2E71491F}" srcOrd="2" destOrd="0" parTransId="{59A8B897-548C-E04E-98F8-6922E1D2C4BB}" sibTransId="{D89660C0-7FD0-164F-8343-83B1E76FF45B}"/>
    <dgm:cxn modelId="{5F2358A1-BAD7-7D4F-B0E5-819D1DEA7094}" srcId="{7A1C23AD-9BBE-2744-8C8A-FB10BEF71507}" destId="{E9A31805-0528-0F40-A389-D13C1909941D}" srcOrd="1" destOrd="0" parTransId="{23C97BCA-DDEB-034A-99D5-22A036BECC31}" sibTransId="{4F600810-E93B-514B-BEA6-373461DD3539}"/>
    <dgm:cxn modelId="{206165B3-A37D-BC4A-B618-F97B5D2D22F7}" srcId="{7A1C23AD-9BBE-2744-8C8A-FB10BEF71507}" destId="{706222BA-98A7-AD4A-9221-649F3C82B040}" srcOrd="3" destOrd="0" parTransId="{5D55FBB9-D66E-AB4A-9D10-1532B5FA1482}" sibTransId="{4B060639-2818-6640-A899-4EEDC8F285ED}"/>
    <dgm:cxn modelId="{948B96BE-6F37-409D-9626-EB84BEBB984B}" type="presOf" srcId="{9FB9C016-E634-CE4A-961C-475B2E71491F}" destId="{24EE7B72-5DF0-7445-B7B8-FBAFA148EAEC}" srcOrd="0" destOrd="0" presId="urn:microsoft.com/office/officeart/2005/8/layout/venn1"/>
    <dgm:cxn modelId="{649186E6-6501-AB41-B6A1-0DFA561A7B3E}" srcId="{7A1C23AD-9BBE-2744-8C8A-FB10BEF71507}" destId="{B39D1A72-5BA1-6142-B2E8-8F1D463464BE}" srcOrd="5" destOrd="0" parTransId="{D4EA90D1-92EB-1B48-9074-391311B49C06}" sibTransId="{1C9102D5-BB9C-D842-94DC-487B1AF7AA5F}"/>
    <dgm:cxn modelId="{9E043280-8630-4C27-B6CE-C3E78625840B}" type="presParOf" srcId="{DF21E5A0-A4A7-074E-B021-3AEAF8E32CE0}" destId="{582B8892-6CF8-5349-BF2E-C87F5A4391BA}" srcOrd="0" destOrd="0" presId="urn:microsoft.com/office/officeart/2005/8/layout/venn1"/>
    <dgm:cxn modelId="{AFE17387-65D8-4537-B659-CD55D5675D3A}" type="presParOf" srcId="{DF21E5A0-A4A7-074E-B021-3AEAF8E32CE0}" destId="{8180C36E-4790-794A-B951-77AF831926A5}" srcOrd="1" destOrd="0" presId="urn:microsoft.com/office/officeart/2005/8/layout/venn1"/>
    <dgm:cxn modelId="{B354D666-08F7-446A-A3FF-CFBAE4B7A680}" type="presParOf" srcId="{DF21E5A0-A4A7-074E-B021-3AEAF8E32CE0}" destId="{5E97A116-5F40-3642-A611-CDE76D80EC55}" srcOrd="2" destOrd="0" presId="urn:microsoft.com/office/officeart/2005/8/layout/venn1"/>
    <dgm:cxn modelId="{D53F9809-D844-44C6-ACEF-E15D6D6DAC81}" type="presParOf" srcId="{DF21E5A0-A4A7-074E-B021-3AEAF8E32CE0}" destId="{7B78541E-6227-7048-B6F8-991F7987268B}" srcOrd="3" destOrd="0" presId="urn:microsoft.com/office/officeart/2005/8/layout/venn1"/>
    <dgm:cxn modelId="{FF6E6491-EA26-437D-A418-3B0A3038DD41}" type="presParOf" srcId="{DF21E5A0-A4A7-074E-B021-3AEAF8E32CE0}" destId="{ABB2322A-4E01-224E-B7F8-389898B88667}" srcOrd="4" destOrd="0" presId="urn:microsoft.com/office/officeart/2005/8/layout/venn1"/>
    <dgm:cxn modelId="{BBE4C57C-C909-446D-B5B0-39417B029EDB}" type="presParOf" srcId="{DF21E5A0-A4A7-074E-B021-3AEAF8E32CE0}" destId="{24EE7B72-5DF0-7445-B7B8-FBAFA148EAEC}" srcOrd="5" destOrd="0" presId="urn:microsoft.com/office/officeart/2005/8/layout/venn1"/>
    <dgm:cxn modelId="{6EC87E44-EF1A-4B00-A8F5-4864F17DF28F}" type="presParOf" srcId="{DF21E5A0-A4A7-074E-B021-3AEAF8E32CE0}" destId="{F70D62BC-B638-1141-B142-6208D4748359}" srcOrd="6" destOrd="0" presId="urn:microsoft.com/office/officeart/2005/8/layout/venn1"/>
    <dgm:cxn modelId="{3F73EB3E-BBC3-4558-BC77-C9862F068DC3}" type="presParOf" srcId="{DF21E5A0-A4A7-074E-B021-3AEAF8E32CE0}" destId="{AC47C49C-7E31-C84E-9B60-44A5082D9092}" srcOrd="7" destOrd="0" presId="urn:microsoft.com/office/officeart/2005/8/layout/venn1"/>
    <dgm:cxn modelId="{DB82F886-5297-4B1B-9BC7-66C80FAD2DB2}" type="presParOf" srcId="{DF21E5A0-A4A7-074E-B021-3AEAF8E32CE0}" destId="{837DD0DA-A005-CB4C-8D8B-181D23046636}" srcOrd="8" destOrd="0" presId="urn:microsoft.com/office/officeart/2005/8/layout/venn1"/>
    <dgm:cxn modelId="{5D01C5BF-F95C-4D7C-86DF-E28A4B758B6E}" type="presParOf" srcId="{DF21E5A0-A4A7-074E-B021-3AEAF8E32CE0}" destId="{76615330-D833-6544-A5B1-96F49DE5CCEE}" srcOrd="9" destOrd="0" presId="urn:microsoft.com/office/officeart/2005/8/layout/venn1"/>
    <dgm:cxn modelId="{30DCB2CB-74BA-4B54-99DD-E0384C278E3E}" type="presParOf" srcId="{DF21E5A0-A4A7-074E-B021-3AEAF8E32CE0}" destId="{08A86DB0-626F-EB4F-A5E7-C03CB591735E}" srcOrd="10" destOrd="0" presId="urn:microsoft.com/office/officeart/2005/8/layout/venn1"/>
    <dgm:cxn modelId="{1D9379D4-A2AC-4ACA-8E53-F77220EFCCEF}" type="presParOf" srcId="{DF21E5A0-A4A7-074E-B021-3AEAF8E32CE0}" destId="{60D64FE2-DE70-9C43-8A3E-9FC2C843C4C9}" srcOrd="11"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586029-9286-E049-BFC4-D174EA06BBF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6370CCE-9DA1-6649-97B2-5C8E9175FF0B}">
      <dgm:prSet phldrT="[Text]" custT="1"/>
      <dgm:spPr>
        <a:solidFill>
          <a:schemeClr val="accent2">
            <a:alpha val="90000"/>
          </a:schemeClr>
        </a:solidFill>
        <a:ln>
          <a:noFill/>
        </a:ln>
        <a:effectLst/>
      </dgm:spPr>
      <dgm:t>
        <a:bodyPr/>
        <a:lstStyle/>
        <a:p>
          <a:r>
            <a:rPr lang="en-GB" altLang="en-US" sz="2800" b="1" dirty="0"/>
            <a:t>Definition</a:t>
          </a:r>
          <a:endParaRPr lang="en-US" sz="2800" b="1" dirty="0"/>
        </a:p>
      </dgm:t>
    </dgm:pt>
    <dgm:pt modelId="{4E779D33-06CA-AE4F-A02F-3A241480669B}" type="parTrans" cxnId="{011ECB9F-4618-5B4C-A142-BA237C5AEBB7}">
      <dgm:prSet/>
      <dgm:spPr/>
      <dgm:t>
        <a:bodyPr/>
        <a:lstStyle/>
        <a:p>
          <a:endParaRPr lang="en-US"/>
        </a:p>
      </dgm:t>
    </dgm:pt>
    <dgm:pt modelId="{34061BD8-C147-D343-B9CE-007FFCCEB4BE}" type="sibTrans" cxnId="{011ECB9F-4618-5B4C-A142-BA237C5AEBB7}">
      <dgm:prSet/>
      <dgm:spPr/>
      <dgm:t>
        <a:bodyPr/>
        <a:lstStyle/>
        <a:p>
          <a:endParaRPr lang="en-US"/>
        </a:p>
      </dgm:t>
    </dgm:pt>
    <dgm:pt modelId="{CD108B7E-DFC2-2240-A8B4-59F69C7243DC}">
      <dgm:prSet phldrT="[Text]" custT="1"/>
      <dgm:spPr>
        <a:solidFill>
          <a:schemeClr val="accent3">
            <a:alpha val="90000"/>
          </a:schemeClr>
        </a:solidFill>
        <a:effectLst/>
      </dgm:spPr>
      <dgm:t>
        <a:bodyPr/>
        <a:lstStyle/>
        <a:p>
          <a:r>
            <a:rPr lang="en-US" altLang="en-US" sz="2800" b="1" dirty="0" err="1"/>
            <a:t>Aetiological</a:t>
          </a:r>
          <a:r>
            <a:rPr lang="en-US" altLang="en-US" sz="2800" b="1" dirty="0"/>
            <a:t> theories of ASD</a:t>
          </a:r>
          <a:endParaRPr lang="en-US" sz="2800" b="1" dirty="0"/>
        </a:p>
      </dgm:t>
    </dgm:pt>
    <dgm:pt modelId="{5EDAFE97-8B24-1242-8C63-9F4CF76447BD}" type="parTrans" cxnId="{13A01A9A-F64A-1841-9FBA-25ABF5E91BFA}">
      <dgm:prSet/>
      <dgm:spPr/>
      <dgm:t>
        <a:bodyPr/>
        <a:lstStyle/>
        <a:p>
          <a:endParaRPr lang="en-US"/>
        </a:p>
      </dgm:t>
    </dgm:pt>
    <dgm:pt modelId="{C95D3D9A-1528-844A-A5A5-E82A86DC31E9}" type="sibTrans" cxnId="{13A01A9A-F64A-1841-9FBA-25ABF5E91BFA}">
      <dgm:prSet/>
      <dgm:spPr/>
      <dgm:t>
        <a:bodyPr/>
        <a:lstStyle/>
        <a:p>
          <a:endParaRPr lang="en-US"/>
        </a:p>
      </dgm:t>
    </dgm:pt>
    <dgm:pt modelId="{E3C9A32C-1571-7342-B979-92AE9DDFCDB3}">
      <dgm:prSet phldrT="[Text]" custT="1"/>
      <dgm:spPr>
        <a:solidFill>
          <a:schemeClr val="accent4">
            <a:alpha val="90000"/>
          </a:schemeClr>
        </a:solidFill>
        <a:effectLst/>
      </dgm:spPr>
      <dgm:t>
        <a:bodyPr/>
        <a:lstStyle/>
        <a:p>
          <a:r>
            <a:rPr lang="en-US" altLang="en-US" sz="2800" b="1" dirty="0"/>
            <a:t>NICE guidelines in ASD</a:t>
          </a:r>
          <a:endParaRPr lang="en-US" sz="2800" b="1" dirty="0"/>
        </a:p>
      </dgm:t>
    </dgm:pt>
    <dgm:pt modelId="{89963914-4DD0-B844-8855-0DCB58395EDC}" type="parTrans" cxnId="{FFEE06D5-D8B6-0042-A4CA-861F8B2F5CFE}">
      <dgm:prSet/>
      <dgm:spPr/>
      <dgm:t>
        <a:bodyPr/>
        <a:lstStyle/>
        <a:p>
          <a:endParaRPr lang="en-US"/>
        </a:p>
      </dgm:t>
    </dgm:pt>
    <dgm:pt modelId="{92DB21FC-8500-9948-A0E3-1CF5A4678DAD}" type="sibTrans" cxnId="{FFEE06D5-D8B6-0042-A4CA-861F8B2F5CFE}">
      <dgm:prSet/>
      <dgm:spPr/>
      <dgm:t>
        <a:bodyPr/>
        <a:lstStyle/>
        <a:p>
          <a:endParaRPr lang="en-US"/>
        </a:p>
      </dgm:t>
    </dgm:pt>
    <dgm:pt modelId="{05C05FBD-A2DC-DF49-B7AF-CF7E2BE4B3CF}">
      <dgm:prSet custT="1"/>
      <dgm:spPr>
        <a:solidFill>
          <a:schemeClr val="accent1"/>
        </a:solidFill>
        <a:effectLst/>
      </dgm:spPr>
      <dgm:t>
        <a:bodyPr/>
        <a:lstStyle/>
        <a:p>
          <a:r>
            <a:rPr lang="en-US" altLang="en-US" sz="2800" b="1" dirty="0"/>
            <a:t>Interventions in ASD</a:t>
          </a:r>
          <a:endParaRPr lang="en-US" sz="2800" b="1" dirty="0">
            <a:latin typeface="+mj-lt"/>
          </a:endParaRPr>
        </a:p>
      </dgm:t>
    </dgm:pt>
    <dgm:pt modelId="{CF360488-4899-324E-A944-6692D38BE7B1}" type="parTrans" cxnId="{53FBC46F-7DEE-644D-A856-81308756C152}">
      <dgm:prSet/>
      <dgm:spPr/>
      <dgm:t>
        <a:bodyPr/>
        <a:lstStyle/>
        <a:p>
          <a:endParaRPr lang="en-US"/>
        </a:p>
      </dgm:t>
    </dgm:pt>
    <dgm:pt modelId="{98F0D9E3-13AF-3E49-A521-DBE2D9862510}" type="sibTrans" cxnId="{53FBC46F-7DEE-644D-A856-81308756C152}">
      <dgm:prSet/>
      <dgm:spPr/>
      <dgm:t>
        <a:bodyPr/>
        <a:lstStyle/>
        <a:p>
          <a:endParaRPr lang="en-US"/>
        </a:p>
      </dgm:t>
    </dgm:pt>
    <dgm:pt modelId="{DBC9DDF0-3715-4F46-90BD-B967C6234CF2}" type="pres">
      <dgm:prSet presAssocID="{80586029-9286-E049-BFC4-D174EA06BBF1}" presName="Name0" presStyleCnt="0">
        <dgm:presLayoutVars>
          <dgm:dir/>
          <dgm:animLvl val="lvl"/>
          <dgm:resizeHandles val="exact"/>
        </dgm:presLayoutVars>
      </dgm:prSet>
      <dgm:spPr/>
    </dgm:pt>
    <dgm:pt modelId="{7B0247BB-AE11-4E4C-B3D8-4456E0EFFBBD}" type="pres">
      <dgm:prSet presAssocID="{A6370CCE-9DA1-6649-97B2-5C8E9175FF0B}" presName="linNode" presStyleCnt="0"/>
      <dgm:spPr/>
    </dgm:pt>
    <dgm:pt modelId="{602D544B-B056-A646-B649-1B1C66D940FC}" type="pres">
      <dgm:prSet presAssocID="{A6370CCE-9DA1-6649-97B2-5C8E9175FF0B}" presName="parentText" presStyleLbl="node1" presStyleIdx="0" presStyleCnt="4" custScaleX="277778">
        <dgm:presLayoutVars>
          <dgm:chMax val="1"/>
          <dgm:bulletEnabled val="1"/>
        </dgm:presLayoutVars>
      </dgm:prSet>
      <dgm:spPr/>
    </dgm:pt>
    <dgm:pt modelId="{A7BC7F75-B463-9E40-82EE-0E67A79E8F71}" type="pres">
      <dgm:prSet presAssocID="{34061BD8-C147-D343-B9CE-007FFCCEB4BE}" presName="sp" presStyleCnt="0"/>
      <dgm:spPr/>
    </dgm:pt>
    <dgm:pt modelId="{84C599C2-1588-E04D-B701-78DEF496E8E6}" type="pres">
      <dgm:prSet presAssocID="{CD108B7E-DFC2-2240-A8B4-59F69C7243DC}" presName="linNode" presStyleCnt="0"/>
      <dgm:spPr/>
    </dgm:pt>
    <dgm:pt modelId="{F1A8EDED-5D2F-6846-9A68-AA374B2FEB41}" type="pres">
      <dgm:prSet presAssocID="{CD108B7E-DFC2-2240-A8B4-59F69C7243DC}" presName="parentText" presStyleLbl="node1" presStyleIdx="1" presStyleCnt="4" custScaleX="277778" custLinFactNeighborX="92233">
        <dgm:presLayoutVars>
          <dgm:chMax val="1"/>
          <dgm:bulletEnabled val="1"/>
        </dgm:presLayoutVars>
      </dgm:prSet>
      <dgm:spPr/>
    </dgm:pt>
    <dgm:pt modelId="{CC298784-BC66-3C4D-9A77-E4568462D027}" type="pres">
      <dgm:prSet presAssocID="{C95D3D9A-1528-844A-A5A5-E82A86DC31E9}" presName="sp" presStyleCnt="0"/>
      <dgm:spPr/>
    </dgm:pt>
    <dgm:pt modelId="{44CB3F17-0ED9-644C-A916-75A738A61929}" type="pres">
      <dgm:prSet presAssocID="{E3C9A32C-1571-7342-B979-92AE9DDFCDB3}" presName="linNode" presStyleCnt="0"/>
      <dgm:spPr/>
    </dgm:pt>
    <dgm:pt modelId="{E5749DFB-3E99-6E41-A8BA-B6D2817EEA72}" type="pres">
      <dgm:prSet presAssocID="{E3C9A32C-1571-7342-B979-92AE9DDFCDB3}" presName="parentText" presStyleLbl="node1" presStyleIdx="2" presStyleCnt="4" custScaleX="277778" custLinFactNeighborX="88648" custLinFactNeighborY="152">
        <dgm:presLayoutVars>
          <dgm:chMax val="1"/>
          <dgm:bulletEnabled val="1"/>
        </dgm:presLayoutVars>
      </dgm:prSet>
      <dgm:spPr/>
    </dgm:pt>
    <dgm:pt modelId="{A25795EE-5380-0444-9A73-F466A15D2638}" type="pres">
      <dgm:prSet presAssocID="{92DB21FC-8500-9948-A0E3-1CF5A4678DAD}" presName="sp" presStyleCnt="0"/>
      <dgm:spPr/>
    </dgm:pt>
    <dgm:pt modelId="{9A15725A-CB54-FF48-B679-86C77AAFFFFF}" type="pres">
      <dgm:prSet presAssocID="{05C05FBD-A2DC-DF49-B7AF-CF7E2BE4B3CF}" presName="linNode" presStyleCnt="0"/>
      <dgm:spPr/>
    </dgm:pt>
    <dgm:pt modelId="{E908C1CB-8DBB-FC46-9565-A8D952F456C6}" type="pres">
      <dgm:prSet presAssocID="{05C05FBD-A2DC-DF49-B7AF-CF7E2BE4B3CF}" presName="parentText" presStyleLbl="node1" presStyleIdx="3" presStyleCnt="4" custScaleX="277778">
        <dgm:presLayoutVars>
          <dgm:chMax val="1"/>
          <dgm:bulletEnabled val="1"/>
        </dgm:presLayoutVars>
      </dgm:prSet>
      <dgm:spPr/>
    </dgm:pt>
  </dgm:ptLst>
  <dgm:cxnLst>
    <dgm:cxn modelId="{EAC0EF0D-6C3B-49D8-8022-5D3F096C922D}" type="presOf" srcId="{05C05FBD-A2DC-DF49-B7AF-CF7E2BE4B3CF}" destId="{E908C1CB-8DBB-FC46-9565-A8D952F456C6}" srcOrd="0" destOrd="0" presId="urn:microsoft.com/office/officeart/2005/8/layout/vList5"/>
    <dgm:cxn modelId="{C74F9131-4968-40BA-94A6-873AEF631FA6}" type="presOf" srcId="{A6370CCE-9DA1-6649-97B2-5C8E9175FF0B}" destId="{602D544B-B056-A646-B649-1B1C66D940FC}" srcOrd="0" destOrd="0" presId="urn:microsoft.com/office/officeart/2005/8/layout/vList5"/>
    <dgm:cxn modelId="{53FBC46F-7DEE-644D-A856-81308756C152}" srcId="{80586029-9286-E049-BFC4-D174EA06BBF1}" destId="{05C05FBD-A2DC-DF49-B7AF-CF7E2BE4B3CF}" srcOrd="3" destOrd="0" parTransId="{CF360488-4899-324E-A944-6692D38BE7B1}" sibTransId="{98F0D9E3-13AF-3E49-A521-DBE2D9862510}"/>
    <dgm:cxn modelId="{BD8EE081-7DCF-469F-9E9B-402D1F286860}" type="presOf" srcId="{CD108B7E-DFC2-2240-A8B4-59F69C7243DC}" destId="{F1A8EDED-5D2F-6846-9A68-AA374B2FEB41}" srcOrd="0" destOrd="0" presId="urn:microsoft.com/office/officeart/2005/8/layout/vList5"/>
    <dgm:cxn modelId="{13A01A9A-F64A-1841-9FBA-25ABF5E91BFA}" srcId="{80586029-9286-E049-BFC4-D174EA06BBF1}" destId="{CD108B7E-DFC2-2240-A8B4-59F69C7243DC}" srcOrd="1" destOrd="0" parTransId="{5EDAFE97-8B24-1242-8C63-9F4CF76447BD}" sibTransId="{C95D3D9A-1528-844A-A5A5-E82A86DC31E9}"/>
    <dgm:cxn modelId="{011ECB9F-4618-5B4C-A142-BA237C5AEBB7}" srcId="{80586029-9286-E049-BFC4-D174EA06BBF1}" destId="{A6370CCE-9DA1-6649-97B2-5C8E9175FF0B}" srcOrd="0" destOrd="0" parTransId="{4E779D33-06CA-AE4F-A02F-3A241480669B}" sibTransId="{34061BD8-C147-D343-B9CE-007FFCCEB4BE}"/>
    <dgm:cxn modelId="{A9C0D5AE-5AA1-4527-A0AD-769459DA1F6C}" type="presOf" srcId="{80586029-9286-E049-BFC4-D174EA06BBF1}" destId="{DBC9DDF0-3715-4F46-90BD-B967C6234CF2}" srcOrd="0" destOrd="0" presId="urn:microsoft.com/office/officeart/2005/8/layout/vList5"/>
    <dgm:cxn modelId="{FFEE06D5-D8B6-0042-A4CA-861F8B2F5CFE}" srcId="{80586029-9286-E049-BFC4-D174EA06BBF1}" destId="{E3C9A32C-1571-7342-B979-92AE9DDFCDB3}" srcOrd="2" destOrd="0" parTransId="{89963914-4DD0-B844-8855-0DCB58395EDC}" sibTransId="{92DB21FC-8500-9948-A0E3-1CF5A4678DAD}"/>
    <dgm:cxn modelId="{96E756F4-8643-40DF-9B08-DCE6F8F9FAD8}" type="presOf" srcId="{E3C9A32C-1571-7342-B979-92AE9DDFCDB3}" destId="{E5749DFB-3E99-6E41-A8BA-B6D2817EEA72}" srcOrd="0" destOrd="0" presId="urn:microsoft.com/office/officeart/2005/8/layout/vList5"/>
    <dgm:cxn modelId="{B8885E2B-2906-4BF8-8F51-5CF9FC08E09F}" type="presParOf" srcId="{DBC9DDF0-3715-4F46-90BD-B967C6234CF2}" destId="{7B0247BB-AE11-4E4C-B3D8-4456E0EFFBBD}" srcOrd="0" destOrd="0" presId="urn:microsoft.com/office/officeart/2005/8/layout/vList5"/>
    <dgm:cxn modelId="{E5C95108-96DD-4182-B5DF-681775D2C04B}" type="presParOf" srcId="{7B0247BB-AE11-4E4C-B3D8-4456E0EFFBBD}" destId="{602D544B-B056-A646-B649-1B1C66D940FC}" srcOrd="0" destOrd="0" presId="urn:microsoft.com/office/officeart/2005/8/layout/vList5"/>
    <dgm:cxn modelId="{C5E2151A-8954-4917-910E-6A7CA8268323}" type="presParOf" srcId="{DBC9DDF0-3715-4F46-90BD-B967C6234CF2}" destId="{A7BC7F75-B463-9E40-82EE-0E67A79E8F71}" srcOrd="1" destOrd="0" presId="urn:microsoft.com/office/officeart/2005/8/layout/vList5"/>
    <dgm:cxn modelId="{E25098AB-B6A1-417C-98DC-66ACFE56D931}" type="presParOf" srcId="{DBC9DDF0-3715-4F46-90BD-B967C6234CF2}" destId="{84C599C2-1588-E04D-B701-78DEF496E8E6}" srcOrd="2" destOrd="0" presId="urn:microsoft.com/office/officeart/2005/8/layout/vList5"/>
    <dgm:cxn modelId="{5EB7DE3E-DE3F-4360-B755-B0794B27FA1D}" type="presParOf" srcId="{84C599C2-1588-E04D-B701-78DEF496E8E6}" destId="{F1A8EDED-5D2F-6846-9A68-AA374B2FEB41}" srcOrd="0" destOrd="0" presId="urn:microsoft.com/office/officeart/2005/8/layout/vList5"/>
    <dgm:cxn modelId="{B631CCC3-7FC4-4D85-BCE5-88A1391586FD}" type="presParOf" srcId="{DBC9DDF0-3715-4F46-90BD-B967C6234CF2}" destId="{CC298784-BC66-3C4D-9A77-E4568462D027}" srcOrd="3" destOrd="0" presId="urn:microsoft.com/office/officeart/2005/8/layout/vList5"/>
    <dgm:cxn modelId="{83BCA63E-8B2F-406C-A8EB-20BA73783C64}" type="presParOf" srcId="{DBC9DDF0-3715-4F46-90BD-B967C6234CF2}" destId="{44CB3F17-0ED9-644C-A916-75A738A61929}" srcOrd="4" destOrd="0" presId="urn:microsoft.com/office/officeart/2005/8/layout/vList5"/>
    <dgm:cxn modelId="{8E0B039B-5DD0-4721-A724-18780CE7B2C9}" type="presParOf" srcId="{44CB3F17-0ED9-644C-A916-75A738A61929}" destId="{E5749DFB-3E99-6E41-A8BA-B6D2817EEA72}" srcOrd="0" destOrd="0" presId="urn:microsoft.com/office/officeart/2005/8/layout/vList5"/>
    <dgm:cxn modelId="{79B8798A-5F08-48DD-8C71-036493B39FB5}" type="presParOf" srcId="{DBC9DDF0-3715-4F46-90BD-B967C6234CF2}" destId="{A25795EE-5380-0444-9A73-F466A15D2638}" srcOrd="5" destOrd="0" presId="urn:microsoft.com/office/officeart/2005/8/layout/vList5"/>
    <dgm:cxn modelId="{E2B77A1B-714A-4638-8643-69380813D65C}" type="presParOf" srcId="{DBC9DDF0-3715-4F46-90BD-B967C6234CF2}" destId="{9A15725A-CB54-FF48-B679-86C77AAFFFFF}" srcOrd="6" destOrd="0" presId="urn:microsoft.com/office/officeart/2005/8/layout/vList5"/>
    <dgm:cxn modelId="{B8609772-5BDF-4CFA-8434-73229FFEF03B}" type="presParOf" srcId="{9A15725A-CB54-FF48-B679-86C77AAFFFFF}" destId="{E908C1CB-8DBB-FC46-9565-A8D952F456C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44D31-48E5-BE44-BC23-847451C1D309}" type="doc">
      <dgm:prSet loTypeId="urn:microsoft.com/office/officeart/2005/8/layout/venn1" loCatId="" qsTypeId="urn:microsoft.com/office/officeart/2005/8/quickstyle/simple1" qsCatId="simple" csTypeId="urn:microsoft.com/office/officeart/2005/8/colors/colorful1" csCatId="colorful" phldr="1"/>
      <dgm:spPr/>
    </dgm:pt>
    <dgm:pt modelId="{B3F8469F-B2B9-2F4F-A515-7DE6CC0BD3E8}">
      <dgm:prSet phldrT="[Text]" custT="1"/>
      <dgm:spPr>
        <a:solidFill>
          <a:schemeClr val="accent3">
            <a:alpha val="90000"/>
          </a:schemeClr>
        </a:solidFill>
      </dgm:spPr>
      <dgm:t>
        <a:bodyPr/>
        <a:lstStyle/>
        <a:p>
          <a:r>
            <a:rPr kumimoji="1" lang="en-GB" altLang="en-US" sz="2000" b="0" dirty="0">
              <a:solidFill>
                <a:schemeClr val="bg1"/>
              </a:solidFill>
              <a:latin typeface="+mj-lt"/>
            </a:rPr>
            <a:t>Social Imagination - imagination &amp; flexible thinking </a:t>
          </a:r>
          <a:endParaRPr lang="en-US" sz="2000" b="0" dirty="0">
            <a:solidFill>
              <a:schemeClr val="bg1"/>
            </a:solidFill>
            <a:latin typeface="+mj-lt"/>
          </a:endParaRPr>
        </a:p>
      </dgm:t>
    </dgm:pt>
    <dgm:pt modelId="{78837F1F-7C52-BD4B-93E7-A8C0EAAC6B0A}" type="parTrans" cxnId="{D964EE64-43A4-9F43-85F4-8D4BE14B0A58}">
      <dgm:prSet/>
      <dgm:spPr/>
      <dgm:t>
        <a:bodyPr/>
        <a:lstStyle/>
        <a:p>
          <a:endParaRPr lang="en-US"/>
        </a:p>
      </dgm:t>
    </dgm:pt>
    <dgm:pt modelId="{5B04C3E2-3932-8C41-880C-81CE74B9AC47}" type="sibTrans" cxnId="{D964EE64-43A4-9F43-85F4-8D4BE14B0A58}">
      <dgm:prSet/>
      <dgm:spPr/>
      <dgm:t>
        <a:bodyPr/>
        <a:lstStyle/>
        <a:p>
          <a:endParaRPr lang="en-US"/>
        </a:p>
      </dgm:t>
    </dgm:pt>
    <dgm:pt modelId="{165B417D-1434-2947-B8A0-7DE80A04CFBC}">
      <dgm:prSet custT="1"/>
      <dgm:spPr>
        <a:solidFill>
          <a:schemeClr val="accent2">
            <a:hueOff val="0"/>
            <a:satOff val="0"/>
            <a:lumOff val="0"/>
            <a:alpha val="90000"/>
          </a:schemeClr>
        </a:solidFill>
      </dgm:spPr>
      <dgm:t>
        <a:bodyPr/>
        <a:lstStyle/>
        <a:p>
          <a:r>
            <a:rPr kumimoji="1" lang="en-GB" altLang="en-US" sz="2000" b="0" dirty="0">
              <a:solidFill>
                <a:schemeClr val="bg1"/>
              </a:solidFill>
              <a:latin typeface="+mj-lt"/>
            </a:rPr>
            <a:t>Social Communication</a:t>
          </a:r>
          <a:endParaRPr lang="en-US" sz="2000" b="0" dirty="0">
            <a:solidFill>
              <a:schemeClr val="bg1"/>
            </a:solidFill>
            <a:latin typeface="+mj-lt"/>
          </a:endParaRPr>
        </a:p>
      </dgm:t>
    </dgm:pt>
    <dgm:pt modelId="{6AB9D004-4C64-5442-A0A5-4A092C4CCC64}" type="parTrans" cxnId="{13677E48-F248-6940-8A96-9EA52DB3E931}">
      <dgm:prSet/>
      <dgm:spPr/>
      <dgm:t>
        <a:bodyPr/>
        <a:lstStyle/>
        <a:p>
          <a:endParaRPr lang="en-US"/>
        </a:p>
      </dgm:t>
    </dgm:pt>
    <dgm:pt modelId="{44DE8346-9DAF-E345-9DF1-CF7753D021A2}" type="sibTrans" cxnId="{13677E48-F248-6940-8A96-9EA52DB3E931}">
      <dgm:prSet/>
      <dgm:spPr/>
      <dgm:t>
        <a:bodyPr/>
        <a:lstStyle/>
        <a:p>
          <a:endParaRPr lang="en-US"/>
        </a:p>
      </dgm:t>
    </dgm:pt>
    <dgm:pt modelId="{CDCDF077-A1F3-5D4A-874A-38114750CFDA}">
      <dgm:prSet custT="1"/>
      <dgm:spPr>
        <a:solidFill>
          <a:schemeClr val="accent1">
            <a:alpha val="90000"/>
          </a:schemeClr>
        </a:solidFill>
      </dgm:spPr>
      <dgm:t>
        <a:bodyPr/>
        <a:lstStyle/>
        <a:p>
          <a:r>
            <a:rPr kumimoji="1" lang="en-GB" altLang="en-US" sz="2000" b="0" dirty="0">
              <a:solidFill>
                <a:schemeClr val="bg1"/>
              </a:solidFill>
              <a:latin typeface="+mj-lt"/>
            </a:rPr>
            <a:t>Social Interaction</a:t>
          </a:r>
          <a:endParaRPr lang="en-US" sz="2000" b="0" dirty="0">
            <a:solidFill>
              <a:schemeClr val="bg1"/>
            </a:solidFill>
            <a:latin typeface="+mj-lt"/>
          </a:endParaRPr>
        </a:p>
      </dgm:t>
    </dgm:pt>
    <dgm:pt modelId="{496C7D14-3CED-014D-A0C3-5D822AB62627}" type="parTrans" cxnId="{BF6C48DE-C6F7-C347-9EFF-98534D93FE07}">
      <dgm:prSet/>
      <dgm:spPr/>
      <dgm:t>
        <a:bodyPr/>
        <a:lstStyle/>
        <a:p>
          <a:endParaRPr lang="en-US"/>
        </a:p>
      </dgm:t>
    </dgm:pt>
    <dgm:pt modelId="{12F9F4ED-0610-BC4D-94AC-7C51DE4998C5}" type="sibTrans" cxnId="{BF6C48DE-C6F7-C347-9EFF-98534D93FE07}">
      <dgm:prSet/>
      <dgm:spPr/>
      <dgm:t>
        <a:bodyPr/>
        <a:lstStyle/>
        <a:p>
          <a:endParaRPr lang="en-US"/>
        </a:p>
      </dgm:t>
    </dgm:pt>
    <dgm:pt modelId="{6F8202AF-3339-2E41-9E31-8B58BECB05B9}" type="pres">
      <dgm:prSet presAssocID="{31744D31-48E5-BE44-BC23-847451C1D309}" presName="compositeShape" presStyleCnt="0">
        <dgm:presLayoutVars>
          <dgm:chMax val="7"/>
          <dgm:dir/>
          <dgm:resizeHandles val="exact"/>
        </dgm:presLayoutVars>
      </dgm:prSet>
      <dgm:spPr/>
    </dgm:pt>
    <dgm:pt modelId="{A67568CF-DAF1-6542-95E7-8FE222A2FCF0}" type="pres">
      <dgm:prSet presAssocID="{165B417D-1434-2947-B8A0-7DE80A04CFBC}" presName="circ1" presStyleLbl="vennNode1" presStyleIdx="0" presStyleCnt="3"/>
      <dgm:spPr/>
    </dgm:pt>
    <dgm:pt modelId="{9F642E8F-20F9-8840-ABA0-7BCD7082B731}" type="pres">
      <dgm:prSet presAssocID="{165B417D-1434-2947-B8A0-7DE80A04CFBC}" presName="circ1Tx" presStyleLbl="revTx" presStyleIdx="0" presStyleCnt="0" custLinFactNeighborX="484" custLinFactNeighborY="48402">
        <dgm:presLayoutVars>
          <dgm:chMax val="0"/>
          <dgm:chPref val="0"/>
          <dgm:bulletEnabled val="1"/>
        </dgm:presLayoutVars>
      </dgm:prSet>
      <dgm:spPr/>
    </dgm:pt>
    <dgm:pt modelId="{67830D8A-5904-A449-86B2-B1E89BE7093D}" type="pres">
      <dgm:prSet presAssocID="{CDCDF077-A1F3-5D4A-874A-38114750CFDA}" presName="circ2" presStyleLbl="vennNode1" presStyleIdx="1" presStyleCnt="3"/>
      <dgm:spPr/>
    </dgm:pt>
    <dgm:pt modelId="{03538FC4-8609-FC42-B8BC-E7EF3768F62A}" type="pres">
      <dgm:prSet presAssocID="{CDCDF077-A1F3-5D4A-874A-38114750CFDA}" presName="circ2Tx" presStyleLbl="revTx" presStyleIdx="0" presStyleCnt="0" custLinFactNeighborX="-27894" custLinFactNeighborY="8475">
        <dgm:presLayoutVars>
          <dgm:chMax val="0"/>
          <dgm:chPref val="0"/>
          <dgm:bulletEnabled val="1"/>
        </dgm:presLayoutVars>
      </dgm:prSet>
      <dgm:spPr/>
    </dgm:pt>
    <dgm:pt modelId="{03780FE0-C81D-E347-95E3-FBCC919BB81D}" type="pres">
      <dgm:prSet presAssocID="{B3F8469F-B2B9-2F4F-A515-7DE6CC0BD3E8}" presName="circ3" presStyleLbl="vennNode1" presStyleIdx="2" presStyleCnt="3"/>
      <dgm:spPr/>
    </dgm:pt>
    <dgm:pt modelId="{BF689FB5-A6D1-CD4A-8E73-6E73FB99CC0A}" type="pres">
      <dgm:prSet presAssocID="{B3F8469F-B2B9-2F4F-A515-7DE6CC0BD3E8}" presName="circ3Tx" presStyleLbl="revTx" presStyleIdx="0" presStyleCnt="0" custScaleX="58049" custLinFactNeighborX="-30222" custLinFactNeighborY="-21483">
        <dgm:presLayoutVars>
          <dgm:chMax val="0"/>
          <dgm:chPref val="0"/>
          <dgm:bulletEnabled val="1"/>
        </dgm:presLayoutVars>
      </dgm:prSet>
      <dgm:spPr/>
    </dgm:pt>
  </dgm:ptLst>
  <dgm:cxnLst>
    <dgm:cxn modelId="{E1A28430-944A-4A99-8B80-681AD56D9474}" type="presOf" srcId="{CDCDF077-A1F3-5D4A-874A-38114750CFDA}" destId="{67830D8A-5904-A449-86B2-B1E89BE7093D}" srcOrd="0" destOrd="0" presId="urn:microsoft.com/office/officeart/2005/8/layout/venn1"/>
    <dgm:cxn modelId="{51BD6237-A132-4CEF-AFEE-43FB90E3424B}" type="presOf" srcId="{B3F8469F-B2B9-2F4F-A515-7DE6CC0BD3E8}" destId="{BF689FB5-A6D1-CD4A-8E73-6E73FB99CC0A}" srcOrd="1" destOrd="0" presId="urn:microsoft.com/office/officeart/2005/8/layout/venn1"/>
    <dgm:cxn modelId="{D964EE64-43A4-9F43-85F4-8D4BE14B0A58}" srcId="{31744D31-48E5-BE44-BC23-847451C1D309}" destId="{B3F8469F-B2B9-2F4F-A515-7DE6CC0BD3E8}" srcOrd="2" destOrd="0" parTransId="{78837F1F-7C52-BD4B-93E7-A8C0EAAC6B0A}" sibTransId="{5B04C3E2-3932-8C41-880C-81CE74B9AC47}"/>
    <dgm:cxn modelId="{13677E48-F248-6940-8A96-9EA52DB3E931}" srcId="{31744D31-48E5-BE44-BC23-847451C1D309}" destId="{165B417D-1434-2947-B8A0-7DE80A04CFBC}" srcOrd="0" destOrd="0" parTransId="{6AB9D004-4C64-5442-A0A5-4A092C4CCC64}" sibTransId="{44DE8346-9DAF-E345-9DF1-CF7753D021A2}"/>
    <dgm:cxn modelId="{E9598969-273E-4A79-8651-2B4C25FE77D8}" type="presOf" srcId="{31744D31-48E5-BE44-BC23-847451C1D309}" destId="{6F8202AF-3339-2E41-9E31-8B58BECB05B9}" srcOrd="0" destOrd="0" presId="urn:microsoft.com/office/officeart/2005/8/layout/venn1"/>
    <dgm:cxn modelId="{265F9A6D-B24E-4B49-B221-BCBE018A95E1}" type="presOf" srcId="{B3F8469F-B2B9-2F4F-A515-7DE6CC0BD3E8}" destId="{03780FE0-C81D-E347-95E3-FBCC919BB81D}" srcOrd="0" destOrd="0" presId="urn:microsoft.com/office/officeart/2005/8/layout/venn1"/>
    <dgm:cxn modelId="{3F31E654-2C9D-4C32-880B-A02C072380AB}" type="presOf" srcId="{CDCDF077-A1F3-5D4A-874A-38114750CFDA}" destId="{03538FC4-8609-FC42-B8BC-E7EF3768F62A}" srcOrd="1" destOrd="0" presId="urn:microsoft.com/office/officeart/2005/8/layout/venn1"/>
    <dgm:cxn modelId="{CB3E6E9C-86C7-4888-A9B5-80A2AB2916E2}" type="presOf" srcId="{165B417D-1434-2947-B8A0-7DE80A04CFBC}" destId="{9F642E8F-20F9-8840-ABA0-7BCD7082B731}" srcOrd="1" destOrd="0" presId="urn:microsoft.com/office/officeart/2005/8/layout/venn1"/>
    <dgm:cxn modelId="{70A3DCA9-4804-4B12-BDAB-AB09BBA15A5A}" type="presOf" srcId="{165B417D-1434-2947-B8A0-7DE80A04CFBC}" destId="{A67568CF-DAF1-6542-95E7-8FE222A2FCF0}" srcOrd="0" destOrd="0" presId="urn:microsoft.com/office/officeart/2005/8/layout/venn1"/>
    <dgm:cxn modelId="{BF6C48DE-C6F7-C347-9EFF-98534D93FE07}" srcId="{31744D31-48E5-BE44-BC23-847451C1D309}" destId="{CDCDF077-A1F3-5D4A-874A-38114750CFDA}" srcOrd="1" destOrd="0" parTransId="{496C7D14-3CED-014D-A0C3-5D822AB62627}" sibTransId="{12F9F4ED-0610-BC4D-94AC-7C51DE4998C5}"/>
    <dgm:cxn modelId="{97141469-6EF7-4BE5-A5C5-7DF8BD36435E}" type="presParOf" srcId="{6F8202AF-3339-2E41-9E31-8B58BECB05B9}" destId="{A67568CF-DAF1-6542-95E7-8FE222A2FCF0}" srcOrd="0" destOrd="0" presId="urn:microsoft.com/office/officeart/2005/8/layout/venn1"/>
    <dgm:cxn modelId="{BC7C3D00-D0BB-49A4-BF4F-B48802531CC4}" type="presParOf" srcId="{6F8202AF-3339-2E41-9E31-8B58BECB05B9}" destId="{9F642E8F-20F9-8840-ABA0-7BCD7082B731}" srcOrd="1" destOrd="0" presId="urn:microsoft.com/office/officeart/2005/8/layout/venn1"/>
    <dgm:cxn modelId="{263445FB-3C6D-4392-8F41-22D344F6C1E8}" type="presParOf" srcId="{6F8202AF-3339-2E41-9E31-8B58BECB05B9}" destId="{67830D8A-5904-A449-86B2-B1E89BE7093D}" srcOrd="2" destOrd="0" presId="urn:microsoft.com/office/officeart/2005/8/layout/venn1"/>
    <dgm:cxn modelId="{E66E44EF-30D8-48EF-83C1-C9A579B7C35D}" type="presParOf" srcId="{6F8202AF-3339-2E41-9E31-8B58BECB05B9}" destId="{03538FC4-8609-FC42-B8BC-E7EF3768F62A}" srcOrd="3" destOrd="0" presId="urn:microsoft.com/office/officeart/2005/8/layout/venn1"/>
    <dgm:cxn modelId="{7496C68C-C4E9-4F29-A692-3F0DA082A435}" type="presParOf" srcId="{6F8202AF-3339-2E41-9E31-8B58BECB05B9}" destId="{03780FE0-C81D-E347-95E3-FBCC919BB81D}" srcOrd="4" destOrd="0" presId="urn:microsoft.com/office/officeart/2005/8/layout/venn1"/>
    <dgm:cxn modelId="{24775C31-F4FF-44DF-B1E4-B710D4CD2E41}" type="presParOf" srcId="{6F8202AF-3339-2E41-9E31-8B58BECB05B9}" destId="{BF689FB5-A6D1-CD4A-8E73-6E73FB99CC0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86029-9286-E049-BFC4-D174EA06BBF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6370CCE-9DA1-6649-97B2-5C8E9175FF0B}">
      <dgm:prSet phldrT="[Text]" custT="1"/>
      <dgm:spPr>
        <a:solidFill>
          <a:schemeClr val="accent2">
            <a:alpha val="90000"/>
          </a:schemeClr>
        </a:solidFill>
        <a:ln>
          <a:noFill/>
        </a:ln>
        <a:effectLst/>
      </dgm:spPr>
      <dgm:t>
        <a:bodyPr/>
        <a:lstStyle/>
        <a:p>
          <a:pPr>
            <a:spcAft>
              <a:spcPts val="0"/>
            </a:spcAft>
          </a:pPr>
          <a:r>
            <a:rPr lang="en-GB" altLang="en-US" sz="1800" dirty="0"/>
            <a:t>Unusual</a:t>
          </a:r>
          <a:r>
            <a:rPr lang="en-GB" altLang="en-US" sz="1800" baseline="0" dirty="0"/>
            <a:t> or </a:t>
          </a:r>
          <a:r>
            <a:rPr lang="en-GB" altLang="en-US" sz="1800" dirty="0"/>
            <a:t>inappropriate body language, gestures, and facial expressions </a:t>
          </a:r>
        </a:p>
        <a:p>
          <a:pPr>
            <a:spcAft>
              <a:spcPts val="0"/>
            </a:spcAft>
          </a:pPr>
          <a:r>
            <a:rPr lang="en-GB" altLang="en-US" sz="1800" dirty="0"/>
            <a:t>e.g. avoiding eye contact,</a:t>
          </a:r>
          <a:r>
            <a:rPr lang="en-GB" altLang="en-US" sz="1800" baseline="0" dirty="0"/>
            <a:t> </a:t>
          </a:r>
          <a:r>
            <a:rPr lang="en-GB" altLang="en-US" sz="1800" dirty="0"/>
            <a:t>facial expressions that don’t match what is  being said</a:t>
          </a:r>
          <a:endParaRPr lang="en-US" sz="1800" b="1" dirty="0"/>
        </a:p>
      </dgm:t>
    </dgm:pt>
    <dgm:pt modelId="{4E779D33-06CA-AE4F-A02F-3A241480669B}" type="parTrans" cxnId="{011ECB9F-4618-5B4C-A142-BA237C5AEBB7}">
      <dgm:prSet/>
      <dgm:spPr/>
      <dgm:t>
        <a:bodyPr/>
        <a:lstStyle/>
        <a:p>
          <a:endParaRPr lang="en-US"/>
        </a:p>
      </dgm:t>
    </dgm:pt>
    <dgm:pt modelId="{34061BD8-C147-D343-B9CE-007FFCCEB4BE}" type="sibTrans" cxnId="{011ECB9F-4618-5B4C-A142-BA237C5AEBB7}">
      <dgm:prSet/>
      <dgm:spPr/>
      <dgm:t>
        <a:bodyPr/>
        <a:lstStyle/>
        <a:p>
          <a:endParaRPr lang="en-US"/>
        </a:p>
      </dgm:t>
    </dgm:pt>
    <dgm:pt modelId="{CD108B7E-DFC2-2240-A8B4-59F69C7243DC}">
      <dgm:prSet phldrT="[Text]" custT="1"/>
      <dgm:spPr>
        <a:solidFill>
          <a:schemeClr val="accent3">
            <a:alpha val="90000"/>
          </a:schemeClr>
        </a:solidFill>
        <a:effectLst/>
      </dgm:spPr>
      <dgm:t>
        <a:bodyPr/>
        <a:lstStyle/>
        <a:p>
          <a:pPr>
            <a:spcAft>
              <a:spcPts val="0"/>
            </a:spcAft>
          </a:pPr>
          <a:r>
            <a:rPr lang="en-GB" altLang="en-US" sz="1800" dirty="0"/>
            <a:t>Lack of interest in other people or in sharing interests or achievements </a:t>
          </a:r>
        </a:p>
        <a:p>
          <a:pPr>
            <a:spcAft>
              <a:spcPts val="0"/>
            </a:spcAft>
          </a:pPr>
          <a:r>
            <a:rPr lang="en-GB" altLang="en-US" sz="1800" dirty="0"/>
            <a:t>e.g. showing you a drawing, pointing to a bird</a:t>
          </a:r>
          <a:endParaRPr lang="en-US" sz="1800" b="1" dirty="0"/>
        </a:p>
      </dgm:t>
    </dgm:pt>
    <dgm:pt modelId="{5EDAFE97-8B24-1242-8C63-9F4CF76447BD}" type="parTrans" cxnId="{13A01A9A-F64A-1841-9FBA-25ABF5E91BFA}">
      <dgm:prSet/>
      <dgm:spPr/>
      <dgm:t>
        <a:bodyPr/>
        <a:lstStyle/>
        <a:p>
          <a:endParaRPr lang="en-US"/>
        </a:p>
      </dgm:t>
    </dgm:pt>
    <dgm:pt modelId="{C95D3D9A-1528-844A-A5A5-E82A86DC31E9}" type="sibTrans" cxnId="{13A01A9A-F64A-1841-9FBA-25ABF5E91BFA}">
      <dgm:prSet/>
      <dgm:spPr/>
      <dgm:t>
        <a:bodyPr/>
        <a:lstStyle/>
        <a:p>
          <a:endParaRPr lang="en-US"/>
        </a:p>
      </dgm:t>
    </dgm:pt>
    <dgm:pt modelId="{E3C9A32C-1571-7342-B979-92AE9DDFCDB3}">
      <dgm:prSet phldrT="[Text]" custT="1"/>
      <dgm:spPr>
        <a:solidFill>
          <a:schemeClr val="accent4">
            <a:alpha val="90000"/>
          </a:schemeClr>
        </a:solidFill>
        <a:effectLst/>
      </dgm:spPr>
      <dgm:t>
        <a:bodyPr/>
        <a:lstStyle/>
        <a:p>
          <a:r>
            <a:rPr lang="en-GB" altLang="en-US" sz="1800" dirty="0"/>
            <a:t>Unlikely to approach others or to pursue social interaction; comes across as aloof and detached; prefers to be alone</a:t>
          </a:r>
          <a:endParaRPr lang="en-US" sz="1800" b="1" dirty="0"/>
        </a:p>
      </dgm:t>
    </dgm:pt>
    <dgm:pt modelId="{89963914-4DD0-B844-8855-0DCB58395EDC}" type="parTrans" cxnId="{FFEE06D5-D8B6-0042-A4CA-861F8B2F5CFE}">
      <dgm:prSet/>
      <dgm:spPr/>
      <dgm:t>
        <a:bodyPr/>
        <a:lstStyle/>
        <a:p>
          <a:endParaRPr lang="en-US"/>
        </a:p>
      </dgm:t>
    </dgm:pt>
    <dgm:pt modelId="{92DB21FC-8500-9948-A0E3-1CF5A4678DAD}" type="sibTrans" cxnId="{FFEE06D5-D8B6-0042-A4CA-861F8B2F5CFE}">
      <dgm:prSet/>
      <dgm:spPr/>
      <dgm:t>
        <a:bodyPr/>
        <a:lstStyle/>
        <a:p>
          <a:endParaRPr lang="en-US"/>
        </a:p>
      </dgm:t>
    </dgm:pt>
    <dgm:pt modelId="{AEE7AA0C-8876-4D47-BF74-72CF034B039F}">
      <dgm:prSet custT="1"/>
      <dgm:spPr>
        <a:solidFill>
          <a:schemeClr val="accent6">
            <a:alpha val="90000"/>
          </a:schemeClr>
        </a:solidFill>
        <a:effectLst/>
      </dgm:spPr>
      <dgm:t>
        <a:bodyPr/>
        <a:lstStyle/>
        <a:p>
          <a:r>
            <a:rPr lang="en-GB" altLang="en-US" sz="1800" dirty="0"/>
            <a:t>Resistance to being touched.</a:t>
          </a:r>
          <a:endParaRPr lang="en-US" sz="1800" dirty="0"/>
        </a:p>
      </dgm:t>
    </dgm:pt>
    <dgm:pt modelId="{1B632D73-875F-D04C-B0E4-6C3FBE71F057}" type="parTrans" cxnId="{E4531A77-D382-7E44-AA38-B1B44150950F}">
      <dgm:prSet/>
      <dgm:spPr/>
      <dgm:t>
        <a:bodyPr/>
        <a:lstStyle/>
        <a:p>
          <a:endParaRPr lang="en-US"/>
        </a:p>
      </dgm:t>
    </dgm:pt>
    <dgm:pt modelId="{2A6B9F3B-3C08-2E49-8485-B91DFED17C0C}" type="sibTrans" cxnId="{E4531A77-D382-7E44-AA38-B1B44150950F}">
      <dgm:prSet/>
      <dgm:spPr/>
      <dgm:t>
        <a:bodyPr/>
        <a:lstStyle/>
        <a:p>
          <a:endParaRPr lang="en-US"/>
        </a:p>
      </dgm:t>
    </dgm:pt>
    <dgm:pt modelId="{746A3630-737C-7849-91AE-2759268E63FA}">
      <dgm:prSet custT="1"/>
      <dgm:spPr>
        <a:solidFill>
          <a:schemeClr val="accent5">
            <a:alpha val="90000"/>
          </a:schemeClr>
        </a:solidFill>
        <a:effectLst/>
      </dgm:spPr>
      <dgm:t>
        <a:bodyPr/>
        <a:lstStyle/>
        <a:p>
          <a:r>
            <a:rPr lang="en-GB" altLang="en-US" sz="1800" dirty="0"/>
            <a:t>Difficulty or failure to make friends with children the same age.</a:t>
          </a:r>
          <a:endParaRPr lang="en-US" sz="1800" dirty="0"/>
        </a:p>
      </dgm:t>
    </dgm:pt>
    <dgm:pt modelId="{F4FF6873-C77E-9040-8B1E-1E1E15B381BD}" type="parTrans" cxnId="{042F7F57-ABCA-134C-8F6E-F36384523B4F}">
      <dgm:prSet/>
      <dgm:spPr/>
      <dgm:t>
        <a:bodyPr/>
        <a:lstStyle/>
        <a:p>
          <a:endParaRPr lang="en-US"/>
        </a:p>
      </dgm:t>
    </dgm:pt>
    <dgm:pt modelId="{19F27EE0-98D7-0B44-9385-144C0B8F7765}" type="sibTrans" cxnId="{042F7F57-ABCA-134C-8F6E-F36384523B4F}">
      <dgm:prSet/>
      <dgm:spPr/>
      <dgm:t>
        <a:bodyPr/>
        <a:lstStyle/>
        <a:p>
          <a:endParaRPr lang="en-US"/>
        </a:p>
      </dgm:t>
    </dgm:pt>
    <dgm:pt modelId="{05C05FBD-A2DC-DF49-B7AF-CF7E2BE4B3CF}">
      <dgm:prSet custT="1"/>
      <dgm:spPr>
        <a:solidFill>
          <a:schemeClr val="accent1">
            <a:alpha val="90000"/>
          </a:schemeClr>
        </a:solidFill>
        <a:effectLst/>
      </dgm:spPr>
      <dgm:t>
        <a:bodyPr/>
        <a:lstStyle/>
        <a:p>
          <a:r>
            <a:rPr lang="en-GB" altLang="en-US" sz="1800" dirty="0"/>
            <a:t>Difficulty understanding other people’s feelings, reactions, and nonverbal cues</a:t>
          </a:r>
          <a:endParaRPr lang="en-US" sz="1800" b="1" dirty="0">
            <a:latin typeface="+mj-lt"/>
          </a:endParaRPr>
        </a:p>
      </dgm:t>
    </dgm:pt>
    <dgm:pt modelId="{98F0D9E3-13AF-3E49-A521-DBE2D9862510}" type="sibTrans" cxnId="{53FBC46F-7DEE-644D-A856-81308756C152}">
      <dgm:prSet/>
      <dgm:spPr/>
      <dgm:t>
        <a:bodyPr/>
        <a:lstStyle/>
        <a:p>
          <a:endParaRPr lang="en-US"/>
        </a:p>
      </dgm:t>
    </dgm:pt>
    <dgm:pt modelId="{CF360488-4899-324E-A944-6692D38BE7B1}" type="parTrans" cxnId="{53FBC46F-7DEE-644D-A856-81308756C152}">
      <dgm:prSet/>
      <dgm:spPr/>
      <dgm:t>
        <a:bodyPr/>
        <a:lstStyle/>
        <a:p>
          <a:endParaRPr lang="en-US"/>
        </a:p>
      </dgm:t>
    </dgm:pt>
    <dgm:pt modelId="{DBC9DDF0-3715-4F46-90BD-B967C6234CF2}" type="pres">
      <dgm:prSet presAssocID="{80586029-9286-E049-BFC4-D174EA06BBF1}" presName="Name0" presStyleCnt="0">
        <dgm:presLayoutVars>
          <dgm:dir/>
          <dgm:animLvl val="lvl"/>
          <dgm:resizeHandles val="exact"/>
        </dgm:presLayoutVars>
      </dgm:prSet>
      <dgm:spPr/>
    </dgm:pt>
    <dgm:pt modelId="{7B0247BB-AE11-4E4C-B3D8-4456E0EFFBBD}" type="pres">
      <dgm:prSet presAssocID="{A6370CCE-9DA1-6649-97B2-5C8E9175FF0B}" presName="linNode" presStyleCnt="0"/>
      <dgm:spPr/>
    </dgm:pt>
    <dgm:pt modelId="{602D544B-B056-A646-B649-1B1C66D940FC}" type="pres">
      <dgm:prSet presAssocID="{A6370CCE-9DA1-6649-97B2-5C8E9175FF0B}" presName="parentText" presStyleLbl="node1" presStyleIdx="0" presStyleCnt="6" custScaleX="277778">
        <dgm:presLayoutVars>
          <dgm:chMax val="1"/>
          <dgm:bulletEnabled val="1"/>
        </dgm:presLayoutVars>
      </dgm:prSet>
      <dgm:spPr/>
    </dgm:pt>
    <dgm:pt modelId="{A7BC7F75-B463-9E40-82EE-0E67A79E8F71}" type="pres">
      <dgm:prSet presAssocID="{34061BD8-C147-D343-B9CE-007FFCCEB4BE}" presName="sp" presStyleCnt="0"/>
      <dgm:spPr/>
    </dgm:pt>
    <dgm:pt modelId="{84C599C2-1588-E04D-B701-78DEF496E8E6}" type="pres">
      <dgm:prSet presAssocID="{CD108B7E-DFC2-2240-A8B4-59F69C7243DC}" presName="linNode" presStyleCnt="0"/>
      <dgm:spPr/>
    </dgm:pt>
    <dgm:pt modelId="{F1A8EDED-5D2F-6846-9A68-AA374B2FEB41}" type="pres">
      <dgm:prSet presAssocID="{CD108B7E-DFC2-2240-A8B4-59F69C7243DC}" presName="parentText" presStyleLbl="node1" presStyleIdx="1" presStyleCnt="6" custScaleX="277778" custLinFactNeighborX="92233">
        <dgm:presLayoutVars>
          <dgm:chMax val="1"/>
          <dgm:bulletEnabled val="1"/>
        </dgm:presLayoutVars>
      </dgm:prSet>
      <dgm:spPr/>
    </dgm:pt>
    <dgm:pt modelId="{CC298784-BC66-3C4D-9A77-E4568462D027}" type="pres">
      <dgm:prSet presAssocID="{C95D3D9A-1528-844A-A5A5-E82A86DC31E9}" presName="sp" presStyleCnt="0"/>
      <dgm:spPr/>
    </dgm:pt>
    <dgm:pt modelId="{44CB3F17-0ED9-644C-A916-75A738A61929}" type="pres">
      <dgm:prSet presAssocID="{E3C9A32C-1571-7342-B979-92AE9DDFCDB3}" presName="linNode" presStyleCnt="0"/>
      <dgm:spPr/>
    </dgm:pt>
    <dgm:pt modelId="{E5749DFB-3E99-6E41-A8BA-B6D2817EEA72}" type="pres">
      <dgm:prSet presAssocID="{E3C9A32C-1571-7342-B979-92AE9DDFCDB3}" presName="parentText" presStyleLbl="node1" presStyleIdx="2" presStyleCnt="6" custScaleX="277778" custLinFactNeighborX="88648" custLinFactNeighborY="152">
        <dgm:presLayoutVars>
          <dgm:chMax val="1"/>
          <dgm:bulletEnabled val="1"/>
        </dgm:presLayoutVars>
      </dgm:prSet>
      <dgm:spPr/>
    </dgm:pt>
    <dgm:pt modelId="{A25795EE-5380-0444-9A73-F466A15D2638}" type="pres">
      <dgm:prSet presAssocID="{92DB21FC-8500-9948-A0E3-1CF5A4678DAD}" presName="sp" presStyleCnt="0"/>
      <dgm:spPr/>
    </dgm:pt>
    <dgm:pt modelId="{9A15725A-CB54-FF48-B679-86C77AAFFFFF}" type="pres">
      <dgm:prSet presAssocID="{05C05FBD-A2DC-DF49-B7AF-CF7E2BE4B3CF}" presName="linNode" presStyleCnt="0"/>
      <dgm:spPr/>
    </dgm:pt>
    <dgm:pt modelId="{E908C1CB-8DBB-FC46-9565-A8D952F456C6}" type="pres">
      <dgm:prSet presAssocID="{05C05FBD-A2DC-DF49-B7AF-CF7E2BE4B3CF}" presName="parentText" presStyleLbl="node1" presStyleIdx="3" presStyleCnt="6" custScaleX="277778">
        <dgm:presLayoutVars>
          <dgm:chMax val="1"/>
          <dgm:bulletEnabled val="1"/>
        </dgm:presLayoutVars>
      </dgm:prSet>
      <dgm:spPr/>
    </dgm:pt>
    <dgm:pt modelId="{3CB39D65-E31D-A144-941E-BD3334B06CE2}" type="pres">
      <dgm:prSet presAssocID="{98F0D9E3-13AF-3E49-A521-DBE2D9862510}" presName="sp" presStyleCnt="0"/>
      <dgm:spPr/>
    </dgm:pt>
    <dgm:pt modelId="{EFFBF1FE-F25E-474F-9275-CD6DAFE50DF8}" type="pres">
      <dgm:prSet presAssocID="{AEE7AA0C-8876-4D47-BF74-72CF034B039F}" presName="linNode" presStyleCnt="0"/>
      <dgm:spPr/>
    </dgm:pt>
    <dgm:pt modelId="{F678247D-8AF3-2840-B03E-E7E732CAB757}" type="pres">
      <dgm:prSet presAssocID="{AEE7AA0C-8876-4D47-BF74-72CF034B039F}" presName="parentText" presStyleLbl="node1" presStyleIdx="4" presStyleCnt="6" custScaleX="277778" custLinFactNeighborX="69117">
        <dgm:presLayoutVars>
          <dgm:chMax val="1"/>
          <dgm:bulletEnabled val="1"/>
        </dgm:presLayoutVars>
      </dgm:prSet>
      <dgm:spPr/>
    </dgm:pt>
    <dgm:pt modelId="{C940586C-042A-1A4E-9B2F-B5E34038FFC9}" type="pres">
      <dgm:prSet presAssocID="{2A6B9F3B-3C08-2E49-8485-B91DFED17C0C}" presName="sp" presStyleCnt="0"/>
      <dgm:spPr/>
    </dgm:pt>
    <dgm:pt modelId="{73FC8BEF-255F-8543-8EF8-21170FFBF256}" type="pres">
      <dgm:prSet presAssocID="{746A3630-737C-7849-91AE-2759268E63FA}" presName="linNode" presStyleCnt="0"/>
      <dgm:spPr/>
    </dgm:pt>
    <dgm:pt modelId="{FB947B55-A953-4042-AE41-4FF452B2052E}" type="pres">
      <dgm:prSet presAssocID="{746A3630-737C-7849-91AE-2759268E63FA}" presName="parentText" presStyleLbl="node1" presStyleIdx="5" presStyleCnt="6" custScaleX="277778" custLinFactNeighborX="19003" custLinFactNeighborY="172">
        <dgm:presLayoutVars>
          <dgm:chMax val="1"/>
          <dgm:bulletEnabled val="1"/>
        </dgm:presLayoutVars>
      </dgm:prSet>
      <dgm:spPr/>
    </dgm:pt>
  </dgm:ptLst>
  <dgm:cxnLst>
    <dgm:cxn modelId="{C8542A13-C2B4-4676-8985-A7CBA5C58D80}" type="presOf" srcId="{05C05FBD-A2DC-DF49-B7AF-CF7E2BE4B3CF}" destId="{E908C1CB-8DBB-FC46-9565-A8D952F456C6}" srcOrd="0" destOrd="0" presId="urn:microsoft.com/office/officeart/2005/8/layout/vList5"/>
    <dgm:cxn modelId="{14483F1B-8D6F-497C-A513-43D136BF1741}" type="presOf" srcId="{80586029-9286-E049-BFC4-D174EA06BBF1}" destId="{DBC9DDF0-3715-4F46-90BD-B967C6234CF2}" srcOrd="0" destOrd="0" presId="urn:microsoft.com/office/officeart/2005/8/layout/vList5"/>
    <dgm:cxn modelId="{90BF0E65-0646-43CA-A8CB-B9B023E2CD00}" type="presOf" srcId="{E3C9A32C-1571-7342-B979-92AE9DDFCDB3}" destId="{E5749DFB-3E99-6E41-A8BA-B6D2817EEA72}" srcOrd="0" destOrd="0" presId="urn:microsoft.com/office/officeart/2005/8/layout/vList5"/>
    <dgm:cxn modelId="{53FBC46F-7DEE-644D-A856-81308756C152}" srcId="{80586029-9286-E049-BFC4-D174EA06BBF1}" destId="{05C05FBD-A2DC-DF49-B7AF-CF7E2BE4B3CF}" srcOrd="3" destOrd="0" parTransId="{CF360488-4899-324E-A944-6692D38BE7B1}" sibTransId="{98F0D9E3-13AF-3E49-A521-DBE2D9862510}"/>
    <dgm:cxn modelId="{E4531A77-D382-7E44-AA38-B1B44150950F}" srcId="{80586029-9286-E049-BFC4-D174EA06BBF1}" destId="{AEE7AA0C-8876-4D47-BF74-72CF034B039F}" srcOrd="4" destOrd="0" parTransId="{1B632D73-875F-D04C-B0E4-6C3FBE71F057}" sibTransId="{2A6B9F3B-3C08-2E49-8485-B91DFED17C0C}"/>
    <dgm:cxn modelId="{042F7F57-ABCA-134C-8F6E-F36384523B4F}" srcId="{80586029-9286-E049-BFC4-D174EA06BBF1}" destId="{746A3630-737C-7849-91AE-2759268E63FA}" srcOrd="5" destOrd="0" parTransId="{F4FF6873-C77E-9040-8B1E-1E1E15B381BD}" sibTransId="{19F27EE0-98D7-0B44-9385-144C0B8F7765}"/>
    <dgm:cxn modelId="{B2DE007D-7C9C-41B5-873D-DF03C5372FF0}" type="presOf" srcId="{AEE7AA0C-8876-4D47-BF74-72CF034B039F}" destId="{F678247D-8AF3-2840-B03E-E7E732CAB757}" srcOrd="0" destOrd="0" presId="urn:microsoft.com/office/officeart/2005/8/layout/vList5"/>
    <dgm:cxn modelId="{13A01A9A-F64A-1841-9FBA-25ABF5E91BFA}" srcId="{80586029-9286-E049-BFC4-D174EA06BBF1}" destId="{CD108B7E-DFC2-2240-A8B4-59F69C7243DC}" srcOrd="1" destOrd="0" parTransId="{5EDAFE97-8B24-1242-8C63-9F4CF76447BD}" sibTransId="{C95D3D9A-1528-844A-A5A5-E82A86DC31E9}"/>
    <dgm:cxn modelId="{011ECB9F-4618-5B4C-A142-BA237C5AEBB7}" srcId="{80586029-9286-E049-BFC4-D174EA06BBF1}" destId="{A6370CCE-9DA1-6649-97B2-5C8E9175FF0B}" srcOrd="0" destOrd="0" parTransId="{4E779D33-06CA-AE4F-A02F-3A241480669B}" sibTransId="{34061BD8-C147-D343-B9CE-007FFCCEB4BE}"/>
    <dgm:cxn modelId="{FB8083CA-436E-4E44-BFC2-F07F60F90963}" type="presOf" srcId="{746A3630-737C-7849-91AE-2759268E63FA}" destId="{FB947B55-A953-4042-AE41-4FF452B2052E}" srcOrd="0" destOrd="0" presId="urn:microsoft.com/office/officeart/2005/8/layout/vList5"/>
    <dgm:cxn modelId="{31C753CC-D6B2-4489-8307-08DA705D648C}" type="presOf" srcId="{A6370CCE-9DA1-6649-97B2-5C8E9175FF0B}" destId="{602D544B-B056-A646-B649-1B1C66D940FC}" srcOrd="0" destOrd="0" presId="urn:microsoft.com/office/officeart/2005/8/layout/vList5"/>
    <dgm:cxn modelId="{FFEE06D5-D8B6-0042-A4CA-861F8B2F5CFE}" srcId="{80586029-9286-E049-BFC4-D174EA06BBF1}" destId="{E3C9A32C-1571-7342-B979-92AE9DDFCDB3}" srcOrd="2" destOrd="0" parTransId="{89963914-4DD0-B844-8855-0DCB58395EDC}" sibTransId="{92DB21FC-8500-9948-A0E3-1CF5A4678DAD}"/>
    <dgm:cxn modelId="{ED6385E6-5A9E-40E2-A7E9-75446E810139}" type="presOf" srcId="{CD108B7E-DFC2-2240-A8B4-59F69C7243DC}" destId="{F1A8EDED-5D2F-6846-9A68-AA374B2FEB41}" srcOrd="0" destOrd="0" presId="urn:microsoft.com/office/officeart/2005/8/layout/vList5"/>
    <dgm:cxn modelId="{746D3FD4-A22B-4FC4-BB4F-18815AE2E1A9}" type="presParOf" srcId="{DBC9DDF0-3715-4F46-90BD-B967C6234CF2}" destId="{7B0247BB-AE11-4E4C-B3D8-4456E0EFFBBD}" srcOrd="0" destOrd="0" presId="urn:microsoft.com/office/officeart/2005/8/layout/vList5"/>
    <dgm:cxn modelId="{D4DA4BBD-B8FF-4F71-B863-0E06EE311DE0}" type="presParOf" srcId="{7B0247BB-AE11-4E4C-B3D8-4456E0EFFBBD}" destId="{602D544B-B056-A646-B649-1B1C66D940FC}" srcOrd="0" destOrd="0" presId="urn:microsoft.com/office/officeart/2005/8/layout/vList5"/>
    <dgm:cxn modelId="{252D6666-EF1A-41FB-B564-5E4570989169}" type="presParOf" srcId="{DBC9DDF0-3715-4F46-90BD-B967C6234CF2}" destId="{A7BC7F75-B463-9E40-82EE-0E67A79E8F71}" srcOrd="1" destOrd="0" presId="urn:microsoft.com/office/officeart/2005/8/layout/vList5"/>
    <dgm:cxn modelId="{32545875-7E2E-4121-AB55-C288ED3897DA}" type="presParOf" srcId="{DBC9DDF0-3715-4F46-90BD-B967C6234CF2}" destId="{84C599C2-1588-E04D-B701-78DEF496E8E6}" srcOrd="2" destOrd="0" presId="urn:microsoft.com/office/officeart/2005/8/layout/vList5"/>
    <dgm:cxn modelId="{C167E414-76D1-4228-9A7F-0859A3F1B821}" type="presParOf" srcId="{84C599C2-1588-E04D-B701-78DEF496E8E6}" destId="{F1A8EDED-5D2F-6846-9A68-AA374B2FEB41}" srcOrd="0" destOrd="0" presId="urn:microsoft.com/office/officeart/2005/8/layout/vList5"/>
    <dgm:cxn modelId="{B36CF25F-CA91-4A76-97DE-A48179638EAA}" type="presParOf" srcId="{DBC9DDF0-3715-4F46-90BD-B967C6234CF2}" destId="{CC298784-BC66-3C4D-9A77-E4568462D027}" srcOrd="3" destOrd="0" presId="urn:microsoft.com/office/officeart/2005/8/layout/vList5"/>
    <dgm:cxn modelId="{AAE4F492-506B-4EA8-A68A-DA767BD71C85}" type="presParOf" srcId="{DBC9DDF0-3715-4F46-90BD-B967C6234CF2}" destId="{44CB3F17-0ED9-644C-A916-75A738A61929}" srcOrd="4" destOrd="0" presId="urn:microsoft.com/office/officeart/2005/8/layout/vList5"/>
    <dgm:cxn modelId="{34D13558-CBB5-4517-A606-1DA88D8CD7D5}" type="presParOf" srcId="{44CB3F17-0ED9-644C-A916-75A738A61929}" destId="{E5749DFB-3E99-6E41-A8BA-B6D2817EEA72}" srcOrd="0" destOrd="0" presId="urn:microsoft.com/office/officeart/2005/8/layout/vList5"/>
    <dgm:cxn modelId="{CDB4651C-2B52-48A6-B39D-90381522B075}" type="presParOf" srcId="{DBC9DDF0-3715-4F46-90BD-B967C6234CF2}" destId="{A25795EE-5380-0444-9A73-F466A15D2638}" srcOrd="5" destOrd="0" presId="urn:microsoft.com/office/officeart/2005/8/layout/vList5"/>
    <dgm:cxn modelId="{10E2258F-3F0F-4981-B62F-F97A8B1D375C}" type="presParOf" srcId="{DBC9DDF0-3715-4F46-90BD-B967C6234CF2}" destId="{9A15725A-CB54-FF48-B679-86C77AAFFFFF}" srcOrd="6" destOrd="0" presId="urn:microsoft.com/office/officeart/2005/8/layout/vList5"/>
    <dgm:cxn modelId="{0595EEA7-D5B9-4C74-96EE-A43B180F772F}" type="presParOf" srcId="{9A15725A-CB54-FF48-B679-86C77AAFFFFF}" destId="{E908C1CB-8DBB-FC46-9565-A8D952F456C6}" srcOrd="0" destOrd="0" presId="urn:microsoft.com/office/officeart/2005/8/layout/vList5"/>
    <dgm:cxn modelId="{DB762B8B-BD24-47F9-A885-6ADEDAF76C59}" type="presParOf" srcId="{DBC9DDF0-3715-4F46-90BD-B967C6234CF2}" destId="{3CB39D65-E31D-A144-941E-BD3334B06CE2}" srcOrd="7" destOrd="0" presId="urn:microsoft.com/office/officeart/2005/8/layout/vList5"/>
    <dgm:cxn modelId="{BFFDCB6B-7BE4-4D06-9C14-3BA7F2FEB06D}" type="presParOf" srcId="{DBC9DDF0-3715-4F46-90BD-B967C6234CF2}" destId="{EFFBF1FE-F25E-474F-9275-CD6DAFE50DF8}" srcOrd="8" destOrd="0" presId="urn:microsoft.com/office/officeart/2005/8/layout/vList5"/>
    <dgm:cxn modelId="{EB7F3291-4ACE-4C8D-B95E-53F14B78DBA6}" type="presParOf" srcId="{EFFBF1FE-F25E-474F-9275-CD6DAFE50DF8}" destId="{F678247D-8AF3-2840-B03E-E7E732CAB757}" srcOrd="0" destOrd="0" presId="urn:microsoft.com/office/officeart/2005/8/layout/vList5"/>
    <dgm:cxn modelId="{14649AD7-A60A-42DA-BC79-9CC5D1EC4986}" type="presParOf" srcId="{DBC9DDF0-3715-4F46-90BD-B967C6234CF2}" destId="{C940586C-042A-1A4E-9B2F-B5E34038FFC9}" srcOrd="9" destOrd="0" presId="urn:microsoft.com/office/officeart/2005/8/layout/vList5"/>
    <dgm:cxn modelId="{0C6AF23E-DCE6-46AB-BD54-596B3AAB2986}" type="presParOf" srcId="{DBC9DDF0-3715-4F46-90BD-B967C6234CF2}" destId="{73FC8BEF-255F-8543-8EF8-21170FFBF256}" srcOrd="10" destOrd="0" presId="urn:microsoft.com/office/officeart/2005/8/layout/vList5"/>
    <dgm:cxn modelId="{B50A0E27-9074-4FB9-A858-88F25B00F980}" type="presParOf" srcId="{73FC8BEF-255F-8543-8EF8-21170FFBF256}" destId="{FB947B55-A953-4042-AE41-4FF452B2052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586029-9286-E049-BFC4-D174EA06BBF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6370CCE-9DA1-6649-97B2-5C8E9175FF0B}">
      <dgm:prSet phldrT="[Text]" custT="1"/>
      <dgm:spPr>
        <a:solidFill>
          <a:schemeClr val="accent2">
            <a:alpha val="90000"/>
          </a:schemeClr>
        </a:solidFill>
        <a:ln>
          <a:noFill/>
        </a:ln>
        <a:effectLst/>
      </dgm:spPr>
      <dgm:t>
        <a:bodyPr/>
        <a:lstStyle/>
        <a:p>
          <a:pPr>
            <a:spcAft>
              <a:spcPts val="0"/>
            </a:spcAft>
          </a:pPr>
          <a:r>
            <a:rPr lang="en-GB" sz="1800" dirty="0"/>
            <a:t>Delay in learning how to speak (after the age of 2) or doesn’t talk at all</a:t>
          </a:r>
          <a:endParaRPr lang="en-US" sz="1800" b="1" dirty="0"/>
        </a:p>
      </dgm:t>
    </dgm:pt>
    <dgm:pt modelId="{4E779D33-06CA-AE4F-A02F-3A241480669B}" type="parTrans" cxnId="{011ECB9F-4618-5B4C-A142-BA237C5AEBB7}">
      <dgm:prSet/>
      <dgm:spPr/>
      <dgm:t>
        <a:bodyPr/>
        <a:lstStyle/>
        <a:p>
          <a:endParaRPr lang="en-US"/>
        </a:p>
      </dgm:t>
    </dgm:pt>
    <dgm:pt modelId="{34061BD8-C147-D343-B9CE-007FFCCEB4BE}" type="sibTrans" cxnId="{011ECB9F-4618-5B4C-A142-BA237C5AEBB7}">
      <dgm:prSet/>
      <dgm:spPr/>
      <dgm:t>
        <a:bodyPr/>
        <a:lstStyle/>
        <a:p>
          <a:endParaRPr lang="en-US"/>
        </a:p>
      </dgm:t>
    </dgm:pt>
    <dgm:pt modelId="{CD108B7E-DFC2-2240-A8B4-59F69C7243DC}">
      <dgm:prSet phldrT="[Text]" custT="1"/>
      <dgm:spPr>
        <a:solidFill>
          <a:schemeClr val="accent3">
            <a:alpha val="90000"/>
          </a:schemeClr>
        </a:solidFill>
        <a:effectLst/>
      </dgm:spPr>
      <dgm:t>
        <a:bodyPr/>
        <a:lstStyle/>
        <a:p>
          <a:pPr>
            <a:spcAft>
              <a:spcPts val="0"/>
            </a:spcAft>
          </a:pPr>
          <a:r>
            <a:rPr lang="en-GB" sz="1800" dirty="0"/>
            <a:t>Speaking in an abnormal tone of voice, or with an odd rhythm or pitch</a:t>
          </a:r>
          <a:endParaRPr lang="en-US" sz="1800" b="1" dirty="0"/>
        </a:p>
      </dgm:t>
    </dgm:pt>
    <dgm:pt modelId="{5EDAFE97-8B24-1242-8C63-9F4CF76447BD}" type="parTrans" cxnId="{13A01A9A-F64A-1841-9FBA-25ABF5E91BFA}">
      <dgm:prSet/>
      <dgm:spPr/>
      <dgm:t>
        <a:bodyPr/>
        <a:lstStyle/>
        <a:p>
          <a:endParaRPr lang="en-US"/>
        </a:p>
      </dgm:t>
    </dgm:pt>
    <dgm:pt modelId="{C95D3D9A-1528-844A-A5A5-E82A86DC31E9}" type="sibTrans" cxnId="{13A01A9A-F64A-1841-9FBA-25ABF5E91BFA}">
      <dgm:prSet/>
      <dgm:spPr/>
      <dgm:t>
        <a:bodyPr/>
        <a:lstStyle/>
        <a:p>
          <a:endParaRPr lang="en-US"/>
        </a:p>
      </dgm:t>
    </dgm:pt>
    <dgm:pt modelId="{E3C9A32C-1571-7342-B979-92AE9DDFCDB3}">
      <dgm:prSet phldrT="[Text]" custT="1"/>
      <dgm:spPr>
        <a:solidFill>
          <a:schemeClr val="accent4">
            <a:alpha val="90000"/>
          </a:schemeClr>
        </a:solidFill>
        <a:effectLst/>
      </dgm:spPr>
      <dgm:t>
        <a:bodyPr/>
        <a:lstStyle/>
        <a:p>
          <a:r>
            <a:rPr lang="en-GB" sz="1800" dirty="0"/>
            <a:t>Repeating words or phrases over and over without communicative intent</a:t>
          </a:r>
          <a:endParaRPr lang="en-US" sz="1800" b="1" dirty="0"/>
        </a:p>
      </dgm:t>
    </dgm:pt>
    <dgm:pt modelId="{89963914-4DD0-B844-8855-0DCB58395EDC}" type="parTrans" cxnId="{FFEE06D5-D8B6-0042-A4CA-861F8B2F5CFE}">
      <dgm:prSet/>
      <dgm:spPr/>
      <dgm:t>
        <a:bodyPr/>
        <a:lstStyle/>
        <a:p>
          <a:endParaRPr lang="en-US"/>
        </a:p>
      </dgm:t>
    </dgm:pt>
    <dgm:pt modelId="{92DB21FC-8500-9948-A0E3-1CF5A4678DAD}" type="sibTrans" cxnId="{FFEE06D5-D8B6-0042-A4CA-861F8B2F5CFE}">
      <dgm:prSet/>
      <dgm:spPr/>
      <dgm:t>
        <a:bodyPr/>
        <a:lstStyle/>
        <a:p>
          <a:endParaRPr lang="en-US"/>
        </a:p>
      </dgm:t>
    </dgm:pt>
    <dgm:pt modelId="{AEE7AA0C-8876-4D47-BF74-72CF034B039F}">
      <dgm:prSet custT="1"/>
      <dgm:spPr>
        <a:solidFill>
          <a:schemeClr val="accent6">
            <a:alpha val="90000"/>
          </a:schemeClr>
        </a:solidFill>
        <a:effectLst/>
      </dgm:spPr>
      <dgm:t>
        <a:bodyPr/>
        <a:lstStyle/>
        <a:p>
          <a:r>
            <a:rPr lang="en-GB" sz="1800" dirty="0"/>
            <a:t>Difficulty communicating needs or desires</a:t>
          </a:r>
          <a:endParaRPr lang="en-US" sz="1800" dirty="0"/>
        </a:p>
      </dgm:t>
    </dgm:pt>
    <dgm:pt modelId="{1B632D73-875F-D04C-B0E4-6C3FBE71F057}" type="parTrans" cxnId="{E4531A77-D382-7E44-AA38-B1B44150950F}">
      <dgm:prSet/>
      <dgm:spPr/>
      <dgm:t>
        <a:bodyPr/>
        <a:lstStyle/>
        <a:p>
          <a:endParaRPr lang="en-US"/>
        </a:p>
      </dgm:t>
    </dgm:pt>
    <dgm:pt modelId="{2A6B9F3B-3C08-2E49-8485-B91DFED17C0C}" type="sibTrans" cxnId="{E4531A77-D382-7E44-AA38-B1B44150950F}">
      <dgm:prSet/>
      <dgm:spPr/>
      <dgm:t>
        <a:bodyPr/>
        <a:lstStyle/>
        <a:p>
          <a:endParaRPr lang="en-US"/>
        </a:p>
      </dgm:t>
    </dgm:pt>
    <dgm:pt modelId="{746A3630-737C-7849-91AE-2759268E63FA}">
      <dgm:prSet custT="1"/>
      <dgm:spPr>
        <a:solidFill>
          <a:schemeClr val="accent5">
            <a:alpha val="90000"/>
          </a:schemeClr>
        </a:solidFill>
        <a:effectLst/>
      </dgm:spPr>
      <dgm:t>
        <a:bodyPr/>
        <a:lstStyle/>
        <a:p>
          <a:r>
            <a:rPr lang="en-GB" sz="1800" dirty="0"/>
            <a:t>Doesn’t understand simple statements or questions</a:t>
          </a:r>
          <a:endParaRPr lang="en-US" sz="1800" dirty="0"/>
        </a:p>
      </dgm:t>
    </dgm:pt>
    <dgm:pt modelId="{F4FF6873-C77E-9040-8B1E-1E1E15B381BD}" type="parTrans" cxnId="{042F7F57-ABCA-134C-8F6E-F36384523B4F}">
      <dgm:prSet/>
      <dgm:spPr/>
      <dgm:t>
        <a:bodyPr/>
        <a:lstStyle/>
        <a:p>
          <a:endParaRPr lang="en-US"/>
        </a:p>
      </dgm:t>
    </dgm:pt>
    <dgm:pt modelId="{19F27EE0-98D7-0B44-9385-144C0B8F7765}" type="sibTrans" cxnId="{042F7F57-ABCA-134C-8F6E-F36384523B4F}">
      <dgm:prSet/>
      <dgm:spPr/>
      <dgm:t>
        <a:bodyPr/>
        <a:lstStyle/>
        <a:p>
          <a:endParaRPr lang="en-US"/>
        </a:p>
      </dgm:t>
    </dgm:pt>
    <dgm:pt modelId="{05C05FBD-A2DC-DF49-B7AF-CF7E2BE4B3CF}">
      <dgm:prSet custT="1"/>
      <dgm:spPr>
        <a:solidFill>
          <a:schemeClr val="accent1">
            <a:alpha val="90000"/>
          </a:schemeClr>
        </a:solidFill>
        <a:effectLst/>
      </dgm:spPr>
      <dgm:t>
        <a:bodyPr/>
        <a:lstStyle/>
        <a:p>
          <a:r>
            <a:rPr lang="en-GB" sz="1800" dirty="0"/>
            <a:t>Trouble starting a conversation or keeping it going – to and fro</a:t>
          </a:r>
          <a:endParaRPr lang="en-US" sz="1800" b="1" dirty="0">
            <a:latin typeface="+mj-lt"/>
          </a:endParaRPr>
        </a:p>
      </dgm:t>
    </dgm:pt>
    <dgm:pt modelId="{98F0D9E3-13AF-3E49-A521-DBE2D9862510}" type="sibTrans" cxnId="{53FBC46F-7DEE-644D-A856-81308756C152}">
      <dgm:prSet/>
      <dgm:spPr/>
      <dgm:t>
        <a:bodyPr/>
        <a:lstStyle/>
        <a:p>
          <a:endParaRPr lang="en-US"/>
        </a:p>
      </dgm:t>
    </dgm:pt>
    <dgm:pt modelId="{CF360488-4899-324E-A944-6692D38BE7B1}" type="parTrans" cxnId="{53FBC46F-7DEE-644D-A856-81308756C152}">
      <dgm:prSet/>
      <dgm:spPr/>
      <dgm:t>
        <a:bodyPr/>
        <a:lstStyle/>
        <a:p>
          <a:endParaRPr lang="en-US"/>
        </a:p>
      </dgm:t>
    </dgm:pt>
    <dgm:pt modelId="{DBC9DDF0-3715-4F46-90BD-B967C6234CF2}" type="pres">
      <dgm:prSet presAssocID="{80586029-9286-E049-BFC4-D174EA06BBF1}" presName="Name0" presStyleCnt="0">
        <dgm:presLayoutVars>
          <dgm:dir/>
          <dgm:animLvl val="lvl"/>
          <dgm:resizeHandles val="exact"/>
        </dgm:presLayoutVars>
      </dgm:prSet>
      <dgm:spPr/>
    </dgm:pt>
    <dgm:pt modelId="{7B0247BB-AE11-4E4C-B3D8-4456E0EFFBBD}" type="pres">
      <dgm:prSet presAssocID="{A6370CCE-9DA1-6649-97B2-5C8E9175FF0B}" presName="linNode" presStyleCnt="0"/>
      <dgm:spPr/>
    </dgm:pt>
    <dgm:pt modelId="{602D544B-B056-A646-B649-1B1C66D940FC}" type="pres">
      <dgm:prSet presAssocID="{A6370CCE-9DA1-6649-97B2-5C8E9175FF0B}" presName="parentText" presStyleLbl="node1" presStyleIdx="0" presStyleCnt="6" custScaleX="277778">
        <dgm:presLayoutVars>
          <dgm:chMax val="1"/>
          <dgm:bulletEnabled val="1"/>
        </dgm:presLayoutVars>
      </dgm:prSet>
      <dgm:spPr/>
    </dgm:pt>
    <dgm:pt modelId="{A7BC7F75-B463-9E40-82EE-0E67A79E8F71}" type="pres">
      <dgm:prSet presAssocID="{34061BD8-C147-D343-B9CE-007FFCCEB4BE}" presName="sp" presStyleCnt="0"/>
      <dgm:spPr/>
    </dgm:pt>
    <dgm:pt modelId="{84C599C2-1588-E04D-B701-78DEF496E8E6}" type="pres">
      <dgm:prSet presAssocID="{CD108B7E-DFC2-2240-A8B4-59F69C7243DC}" presName="linNode" presStyleCnt="0"/>
      <dgm:spPr/>
    </dgm:pt>
    <dgm:pt modelId="{F1A8EDED-5D2F-6846-9A68-AA374B2FEB41}" type="pres">
      <dgm:prSet presAssocID="{CD108B7E-DFC2-2240-A8B4-59F69C7243DC}" presName="parentText" presStyleLbl="node1" presStyleIdx="1" presStyleCnt="6" custScaleX="277778" custLinFactNeighborX="92233">
        <dgm:presLayoutVars>
          <dgm:chMax val="1"/>
          <dgm:bulletEnabled val="1"/>
        </dgm:presLayoutVars>
      </dgm:prSet>
      <dgm:spPr/>
    </dgm:pt>
    <dgm:pt modelId="{CC298784-BC66-3C4D-9A77-E4568462D027}" type="pres">
      <dgm:prSet presAssocID="{C95D3D9A-1528-844A-A5A5-E82A86DC31E9}" presName="sp" presStyleCnt="0"/>
      <dgm:spPr/>
    </dgm:pt>
    <dgm:pt modelId="{44CB3F17-0ED9-644C-A916-75A738A61929}" type="pres">
      <dgm:prSet presAssocID="{E3C9A32C-1571-7342-B979-92AE9DDFCDB3}" presName="linNode" presStyleCnt="0"/>
      <dgm:spPr/>
    </dgm:pt>
    <dgm:pt modelId="{E5749DFB-3E99-6E41-A8BA-B6D2817EEA72}" type="pres">
      <dgm:prSet presAssocID="{E3C9A32C-1571-7342-B979-92AE9DDFCDB3}" presName="parentText" presStyleLbl="node1" presStyleIdx="2" presStyleCnt="6" custScaleX="277778" custLinFactNeighborX="88648" custLinFactNeighborY="152">
        <dgm:presLayoutVars>
          <dgm:chMax val="1"/>
          <dgm:bulletEnabled val="1"/>
        </dgm:presLayoutVars>
      </dgm:prSet>
      <dgm:spPr/>
    </dgm:pt>
    <dgm:pt modelId="{A25795EE-5380-0444-9A73-F466A15D2638}" type="pres">
      <dgm:prSet presAssocID="{92DB21FC-8500-9948-A0E3-1CF5A4678DAD}" presName="sp" presStyleCnt="0"/>
      <dgm:spPr/>
    </dgm:pt>
    <dgm:pt modelId="{9A15725A-CB54-FF48-B679-86C77AAFFFFF}" type="pres">
      <dgm:prSet presAssocID="{05C05FBD-A2DC-DF49-B7AF-CF7E2BE4B3CF}" presName="linNode" presStyleCnt="0"/>
      <dgm:spPr/>
    </dgm:pt>
    <dgm:pt modelId="{E908C1CB-8DBB-FC46-9565-A8D952F456C6}" type="pres">
      <dgm:prSet presAssocID="{05C05FBD-A2DC-DF49-B7AF-CF7E2BE4B3CF}" presName="parentText" presStyleLbl="node1" presStyleIdx="3" presStyleCnt="6" custScaleX="277778">
        <dgm:presLayoutVars>
          <dgm:chMax val="1"/>
          <dgm:bulletEnabled val="1"/>
        </dgm:presLayoutVars>
      </dgm:prSet>
      <dgm:spPr/>
    </dgm:pt>
    <dgm:pt modelId="{3CB39D65-E31D-A144-941E-BD3334B06CE2}" type="pres">
      <dgm:prSet presAssocID="{98F0D9E3-13AF-3E49-A521-DBE2D9862510}" presName="sp" presStyleCnt="0"/>
      <dgm:spPr/>
    </dgm:pt>
    <dgm:pt modelId="{EFFBF1FE-F25E-474F-9275-CD6DAFE50DF8}" type="pres">
      <dgm:prSet presAssocID="{AEE7AA0C-8876-4D47-BF74-72CF034B039F}" presName="linNode" presStyleCnt="0"/>
      <dgm:spPr/>
    </dgm:pt>
    <dgm:pt modelId="{F678247D-8AF3-2840-B03E-E7E732CAB757}" type="pres">
      <dgm:prSet presAssocID="{AEE7AA0C-8876-4D47-BF74-72CF034B039F}" presName="parentText" presStyleLbl="node1" presStyleIdx="4" presStyleCnt="6" custScaleX="277778" custLinFactNeighborX="69117">
        <dgm:presLayoutVars>
          <dgm:chMax val="1"/>
          <dgm:bulletEnabled val="1"/>
        </dgm:presLayoutVars>
      </dgm:prSet>
      <dgm:spPr/>
    </dgm:pt>
    <dgm:pt modelId="{C940586C-042A-1A4E-9B2F-B5E34038FFC9}" type="pres">
      <dgm:prSet presAssocID="{2A6B9F3B-3C08-2E49-8485-B91DFED17C0C}" presName="sp" presStyleCnt="0"/>
      <dgm:spPr/>
    </dgm:pt>
    <dgm:pt modelId="{73FC8BEF-255F-8543-8EF8-21170FFBF256}" type="pres">
      <dgm:prSet presAssocID="{746A3630-737C-7849-91AE-2759268E63FA}" presName="linNode" presStyleCnt="0"/>
      <dgm:spPr/>
    </dgm:pt>
    <dgm:pt modelId="{FB947B55-A953-4042-AE41-4FF452B2052E}" type="pres">
      <dgm:prSet presAssocID="{746A3630-737C-7849-91AE-2759268E63FA}" presName="parentText" presStyleLbl="node1" presStyleIdx="5" presStyleCnt="6" custScaleX="277778" custLinFactNeighborX="19003" custLinFactNeighborY="172">
        <dgm:presLayoutVars>
          <dgm:chMax val="1"/>
          <dgm:bulletEnabled val="1"/>
        </dgm:presLayoutVars>
      </dgm:prSet>
      <dgm:spPr/>
    </dgm:pt>
  </dgm:ptLst>
  <dgm:cxnLst>
    <dgm:cxn modelId="{C3BBCB26-4CFE-4A5E-B0BD-2FCE2A0C187C}" type="presOf" srcId="{80586029-9286-E049-BFC4-D174EA06BBF1}" destId="{DBC9DDF0-3715-4F46-90BD-B967C6234CF2}" srcOrd="0" destOrd="0" presId="urn:microsoft.com/office/officeart/2005/8/layout/vList5"/>
    <dgm:cxn modelId="{22B25C5E-E95B-4CF3-94CC-1AB9A90CF01C}" type="presOf" srcId="{AEE7AA0C-8876-4D47-BF74-72CF034B039F}" destId="{F678247D-8AF3-2840-B03E-E7E732CAB757}" srcOrd="0" destOrd="0" presId="urn:microsoft.com/office/officeart/2005/8/layout/vList5"/>
    <dgm:cxn modelId="{A725536C-6C68-4541-A27F-255434E59FDC}" type="presOf" srcId="{A6370CCE-9DA1-6649-97B2-5C8E9175FF0B}" destId="{602D544B-B056-A646-B649-1B1C66D940FC}" srcOrd="0" destOrd="0" presId="urn:microsoft.com/office/officeart/2005/8/layout/vList5"/>
    <dgm:cxn modelId="{53FBC46F-7DEE-644D-A856-81308756C152}" srcId="{80586029-9286-E049-BFC4-D174EA06BBF1}" destId="{05C05FBD-A2DC-DF49-B7AF-CF7E2BE4B3CF}" srcOrd="3" destOrd="0" parTransId="{CF360488-4899-324E-A944-6692D38BE7B1}" sibTransId="{98F0D9E3-13AF-3E49-A521-DBE2D9862510}"/>
    <dgm:cxn modelId="{E4531A77-D382-7E44-AA38-B1B44150950F}" srcId="{80586029-9286-E049-BFC4-D174EA06BBF1}" destId="{AEE7AA0C-8876-4D47-BF74-72CF034B039F}" srcOrd="4" destOrd="0" parTransId="{1B632D73-875F-D04C-B0E4-6C3FBE71F057}" sibTransId="{2A6B9F3B-3C08-2E49-8485-B91DFED17C0C}"/>
    <dgm:cxn modelId="{042F7F57-ABCA-134C-8F6E-F36384523B4F}" srcId="{80586029-9286-E049-BFC4-D174EA06BBF1}" destId="{746A3630-737C-7849-91AE-2759268E63FA}" srcOrd="5" destOrd="0" parTransId="{F4FF6873-C77E-9040-8B1E-1E1E15B381BD}" sibTransId="{19F27EE0-98D7-0B44-9385-144C0B8F7765}"/>
    <dgm:cxn modelId="{5FD91678-B544-4DC4-857D-9F43ED04B710}" type="presOf" srcId="{CD108B7E-DFC2-2240-A8B4-59F69C7243DC}" destId="{F1A8EDED-5D2F-6846-9A68-AA374B2FEB41}" srcOrd="0" destOrd="0" presId="urn:microsoft.com/office/officeart/2005/8/layout/vList5"/>
    <dgm:cxn modelId="{6B402C88-93B9-4C2A-A9AD-F6780088233A}" type="presOf" srcId="{746A3630-737C-7849-91AE-2759268E63FA}" destId="{FB947B55-A953-4042-AE41-4FF452B2052E}" srcOrd="0" destOrd="0" presId="urn:microsoft.com/office/officeart/2005/8/layout/vList5"/>
    <dgm:cxn modelId="{26A77489-06F6-4D7F-9EE6-C5D80085CBE6}" type="presOf" srcId="{05C05FBD-A2DC-DF49-B7AF-CF7E2BE4B3CF}" destId="{E908C1CB-8DBB-FC46-9565-A8D952F456C6}" srcOrd="0" destOrd="0" presId="urn:microsoft.com/office/officeart/2005/8/layout/vList5"/>
    <dgm:cxn modelId="{13A01A9A-F64A-1841-9FBA-25ABF5E91BFA}" srcId="{80586029-9286-E049-BFC4-D174EA06BBF1}" destId="{CD108B7E-DFC2-2240-A8B4-59F69C7243DC}" srcOrd="1" destOrd="0" parTransId="{5EDAFE97-8B24-1242-8C63-9F4CF76447BD}" sibTransId="{C95D3D9A-1528-844A-A5A5-E82A86DC31E9}"/>
    <dgm:cxn modelId="{011ECB9F-4618-5B4C-A142-BA237C5AEBB7}" srcId="{80586029-9286-E049-BFC4-D174EA06BBF1}" destId="{A6370CCE-9DA1-6649-97B2-5C8E9175FF0B}" srcOrd="0" destOrd="0" parTransId="{4E779D33-06CA-AE4F-A02F-3A241480669B}" sibTransId="{34061BD8-C147-D343-B9CE-007FFCCEB4BE}"/>
    <dgm:cxn modelId="{6B202DAA-06F9-42C5-A9FA-95605F62CD52}" type="presOf" srcId="{E3C9A32C-1571-7342-B979-92AE9DDFCDB3}" destId="{E5749DFB-3E99-6E41-A8BA-B6D2817EEA72}" srcOrd="0" destOrd="0" presId="urn:microsoft.com/office/officeart/2005/8/layout/vList5"/>
    <dgm:cxn modelId="{FFEE06D5-D8B6-0042-A4CA-861F8B2F5CFE}" srcId="{80586029-9286-E049-BFC4-D174EA06BBF1}" destId="{E3C9A32C-1571-7342-B979-92AE9DDFCDB3}" srcOrd="2" destOrd="0" parTransId="{89963914-4DD0-B844-8855-0DCB58395EDC}" sibTransId="{92DB21FC-8500-9948-A0E3-1CF5A4678DAD}"/>
    <dgm:cxn modelId="{C8B82257-0F31-47A0-9F93-4385047B3E19}" type="presParOf" srcId="{DBC9DDF0-3715-4F46-90BD-B967C6234CF2}" destId="{7B0247BB-AE11-4E4C-B3D8-4456E0EFFBBD}" srcOrd="0" destOrd="0" presId="urn:microsoft.com/office/officeart/2005/8/layout/vList5"/>
    <dgm:cxn modelId="{E5C12498-0BB0-40DD-8042-FA9CE28D3D8B}" type="presParOf" srcId="{7B0247BB-AE11-4E4C-B3D8-4456E0EFFBBD}" destId="{602D544B-B056-A646-B649-1B1C66D940FC}" srcOrd="0" destOrd="0" presId="urn:microsoft.com/office/officeart/2005/8/layout/vList5"/>
    <dgm:cxn modelId="{7CEA448E-8BA0-4B71-8F13-468464E5A01A}" type="presParOf" srcId="{DBC9DDF0-3715-4F46-90BD-B967C6234CF2}" destId="{A7BC7F75-B463-9E40-82EE-0E67A79E8F71}" srcOrd="1" destOrd="0" presId="urn:microsoft.com/office/officeart/2005/8/layout/vList5"/>
    <dgm:cxn modelId="{0A5ADE00-5196-48E0-A098-54FE63BE3145}" type="presParOf" srcId="{DBC9DDF0-3715-4F46-90BD-B967C6234CF2}" destId="{84C599C2-1588-E04D-B701-78DEF496E8E6}" srcOrd="2" destOrd="0" presId="urn:microsoft.com/office/officeart/2005/8/layout/vList5"/>
    <dgm:cxn modelId="{0C1067A6-26B1-4F1E-9D9A-12E9304695F9}" type="presParOf" srcId="{84C599C2-1588-E04D-B701-78DEF496E8E6}" destId="{F1A8EDED-5D2F-6846-9A68-AA374B2FEB41}" srcOrd="0" destOrd="0" presId="urn:microsoft.com/office/officeart/2005/8/layout/vList5"/>
    <dgm:cxn modelId="{D132E4CD-211E-4FCB-BC7D-5B7E0AE633DB}" type="presParOf" srcId="{DBC9DDF0-3715-4F46-90BD-B967C6234CF2}" destId="{CC298784-BC66-3C4D-9A77-E4568462D027}" srcOrd="3" destOrd="0" presId="urn:microsoft.com/office/officeart/2005/8/layout/vList5"/>
    <dgm:cxn modelId="{E6C04BEA-34A2-402D-98EF-917E1F328BBB}" type="presParOf" srcId="{DBC9DDF0-3715-4F46-90BD-B967C6234CF2}" destId="{44CB3F17-0ED9-644C-A916-75A738A61929}" srcOrd="4" destOrd="0" presId="urn:microsoft.com/office/officeart/2005/8/layout/vList5"/>
    <dgm:cxn modelId="{6CFFFC1B-0B95-4B57-88EA-466F14EC0A7A}" type="presParOf" srcId="{44CB3F17-0ED9-644C-A916-75A738A61929}" destId="{E5749DFB-3E99-6E41-A8BA-B6D2817EEA72}" srcOrd="0" destOrd="0" presId="urn:microsoft.com/office/officeart/2005/8/layout/vList5"/>
    <dgm:cxn modelId="{09934948-7BBE-4230-9F81-CBDD6B34EF5E}" type="presParOf" srcId="{DBC9DDF0-3715-4F46-90BD-B967C6234CF2}" destId="{A25795EE-5380-0444-9A73-F466A15D2638}" srcOrd="5" destOrd="0" presId="urn:microsoft.com/office/officeart/2005/8/layout/vList5"/>
    <dgm:cxn modelId="{49EC8066-139B-4517-A1F6-9A7B363C2725}" type="presParOf" srcId="{DBC9DDF0-3715-4F46-90BD-B967C6234CF2}" destId="{9A15725A-CB54-FF48-B679-86C77AAFFFFF}" srcOrd="6" destOrd="0" presId="urn:microsoft.com/office/officeart/2005/8/layout/vList5"/>
    <dgm:cxn modelId="{04A53940-4D9A-420A-97FE-4D9C25BDF271}" type="presParOf" srcId="{9A15725A-CB54-FF48-B679-86C77AAFFFFF}" destId="{E908C1CB-8DBB-FC46-9565-A8D952F456C6}" srcOrd="0" destOrd="0" presId="urn:microsoft.com/office/officeart/2005/8/layout/vList5"/>
    <dgm:cxn modelId="{163AA6C3-DEF1-443E-B496-FDF1CF91042B}" type="presParOf" srcId="{DBC9DDF0-3715-4F46-90BD-B967C6234CF2}" destId="{3CB39D65-E31D-A144-941E-BD3334B06CE2}" srcOrd="7" destOrd="0" presId="urn:microsoft.com/office/officeart/2005/8/layout/vList5"/>
    <dgm:cxn modelId="{854C9937-6045-404B-AD88-FBFCA93CD0A9}" type="presParOf" srcId="{DBC9DDF0-3715-4F46-90BD-B967C6234CF2}" destId="{EFFBF1FE-F25E-474F-9275-CD6DAFE50DF8}" srcOrd="8" destOrd="0" presId="urn:microsoft.com/office/officeart/2005/8/layout/vList5"/>
    <dgm:cxn modelId="{28814216-E448-4AA3-813A-CEF266A718D1}" type="presParOf" srcId="{EFFBF1FE-F25E-474F-9275-CD6DAFE50DF8}" destId="{F678247D-8AF3-2840-B03E-E7E732CAB757}" srcOrd="0" destOrd="0" presId="urn:microsoft.com/office/officeart/2005/8/layout/vList5"/>
    <dgm:cxn modelId="{7D098639-19D5-4362-B854-E32265A7BC4C}" type="presParOf" srcId="{DBC9DDF0-3715-4F46-90BD-B967C6234CF2}" destId="{C940586C-042A-1A4E-9B2F-B5E34038FFC9}" srcOrd="9" destOrd="0" presId="urn:microsoft.com/office/officeart/2005/8/layout/vList5"/>
    <dgm:cxn modelId="{9DBDB37D-6424-4A92-A240-D95C4C514946}" type="presParOf" srcId="{DBC9DDF0-3715-4F46-90BD-B967C6234CF2}" destId="{73FC8BEF-255F-8543-8EF8-21170FFBF256}" srcOrd="10" destOrd="0" presId="urn:microsoft.com/office/officeart/2005/8/layout/vList5"/>
    <dgm:cxn modelId="{23FA5EFF-8248-4705-A8CD-C9E5B4CDE78C}" type="presParOf" srcId="{73FC8BEF-255F-8543-8EF8-21170FFBF256}" destId="{FB947B55-A953-4042-AE41-4FF452B2052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586029-9286-E049-BFC4-D174EA06BBF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6370CCE-9DA1-6649-97B2-5C8E9175FF0B}">
      <dgm:prSet phldrT="[Text]" custT="1"/>
      <dgm:spPr>
        <a:solidFill>
          <a:schemeClr val="accent2">
            <a:alpha val="90000"/>
          </a:schemeClr>
        </a:solidFill>
        <a:ln>
          <a:noFill/>
        </a:ln>
        <a:effectLst/>
      </dgm:spPr>
      <dgm:t>
        <a:bodyPr/>
        <a:lstStyle/>
        <a:p>
          <a:pPr>
            <a:spcAft>
              <a:spcPts val="0"/>
            </a:spcAft>
          </a:pPr>
          <a:r>
            <a:rPr lang="en-GB" altLang="en-US" sz="1800" dirty="0"/>
            <a:t>No imaginary play</a:t>
          </a:r>
          <a:endParaRPr lang="en-US" sz="1800" b="1" dirty="0"/>
        </a:p>
      </dgm:t>
    </dgm:pt>
    <dgm:pt modelId="{4E779D33-06CA-AE4F-A02F-3A241480669B}" type="parTrans" cxnId="{011ECB9F-4618-5B4C-A142-BA237C5AEBB7}">
      <dgm:prSet/>
      <dgm:spPr/>
      <dgm:t>
        <a:bodyPr/>
        <a:lstStyle/>
        <a:p>
          <a:endParaRPr lang="en-US"/>
        </a:p>
      </dgm:t>
    </dgm:pt>
    <dgm:pt modelId="{34061BD8-C147-D343-B9CE-007FFCCEB4BE}" type="sibTrans" cxnId="{011ECB9F-4618-5B4C-A142-BA237C5AEBB7}">
      <dgm:prSet/>
      <dgm:spPr/>
      <dgm:t>
        <a:bodyPr/>
        <a:lstStyle/>
        <a:p>
          <a:endParaRPr lang="en-US"/>
        </a:p>
      </dgm:t>
    </dgm:pt>
    <dgm:pt modelId="{CD108B7E-DFC2-2240-A8B4-59F69C7243DC}">
      <dgm:prSet phldrT="[Text]" custT="1"/>
      <dgm:spPr>
        <a:solidFill>
          <a:schemeClr val="accent3">
            <a:alpha val="90000"/>
          </a:schemeClr>
        </a:solidFill>
        <a:effectLst/>
      </dgm:spPr>
      <dgm:t>
        <a:bodyPr/>
        <a:lstStyle/>
        <a:p>
          <a:pPr>
            <a:spcAft>
              <a:spcPts val="0"/>
            </a:spcAft>
          </a:pPr>
          <a:r>
            <a:rPr lang="en-GB" altLang="en-US" sz="1800" dirty="0"/>
            <a:t>Not interested in toys or not knowing what to do with toys</a:t>
          </a:r>
          <a:endParaRPr lang="en-US" sz="1800" b="1" dirty="0"/>
        </a:p>
      </dgm:t>
    </dgm:pt>
    <dgm:pt modelId="{5EDAFE97-8B24-1242-8C63-9F4CF76447BD}" type="parTrans" cxnId="{13A01A9A-F64A-1841-9FBA-25ABF5E91BFA}">
      <dgm:prSet/>
      <dgm:spPr/>
      <dgm:t>
        <a:bodyPr/>
        <a:lstStyle/>
        <a:p>
          <a:endParaRPr lang="en-US"/>
        </a:p>
      </dgm:t>
    </dgm:pt>
    <dgm:pt modelId="{C95D3D9A-1528-844A-A5A5-E82A86DC31E9}" type="sibTrans" cxnId="{13A01A9A-F64A-1841-9FBA-25ABF5E91BFA}">
      <dgm:prSet/>
      <dgm:spPr/>
      <dgm:t>
        <a:bodyPr/>
        <a:lstStyle/>
        <a:p>
          <a:endParaRPr lang="en-US"/>
        </a:p>
      </dgm:t>
    </dgm:pt>
    <dgm:pt modelId="{E3C9A32C-1571-7342-B979-92AE9DDFCDB3}">
      <dgm:prSet phldrT="[Text]" custT="1"/>
      <dgm:spPr>
        <a:solidFill>
          <a:schemeClr val="accent4">
            <a:alpha val="90000"/>
          </a:schemeClr>
        </a:solidFill>
        <a:effectLst/>
      </dgm:spPr>
      <dgm:t>
        <a:bodyPr/>
        <a:lstStyle/>
        <a:p>
          <a:r>
            <a:rPr lang="en-GB" altLang="en-US" sz="1800" dirty="0"/>
            <a:t>Play scripted from TV programme.</a:t>
          </a:r>
          <a:endParaRPr lang="en-US" sz="1800" b="1" dirty="0"/>
        </a:p>
      </dgm:t>
    </dgm:pt>
    <dgm:pt modelId="{89963914-4DD0-B844-8855-0DCB58395EDC}" type="parTrans" cxnId="{FFEE06D5-D8B6-0042-A4CA-861F8B2F5CFE}">
      <dgm:prSet/>
      <dgm:spPr/>
      <dgm:t>
        <a:bodyPr/>
        <a:lstStyle/>
        <a:p>
          <a:endParaRPr lang="en-US"/>
        </a:p>
      </dgm:t>
    </dgm:pt>
    <dgm:pt modelId="{92DB21FC-8500-9948-A0E3-1CF5A4678DAD}" type="sibTrans" cxnId="{FFEE06D5-D8B6-0042-A4CA-861F8B2F5CFE}">
      <dgm:prSet/>
      <dgm:spPr/>
      <dgm:t>
        <a:bodyPr/>
        <a:lstStyle/>
        <a:p>
          <a:endParaRPr lang="en-US"/>
        </a:p>
      </dgm:t>
    </dgm:pt>
    <dgm:pt modelId="{AEE7AA0C-8876-4D47-BF74-72CF034B039F}">
      <dgm:prSet custT="1"/>
      <dgm:spPr>
        <a:solidFill>
          <a:schemeClr val="accent6">
            <a:alpha val="90000"/>
          </a:schemeClr>
        </a:solidFill>
        <a:effectLst/>
      </dgm:spPr>
      <dgm:t>
        <a:bodyPr/>
        <a:lstStyle/>
        <a:p>
          <a:r>
            <a:rPr lang="en-US" altLang="en-US" sz="1800" dirty="0"/>
            <a:t>Lining up</a:t>
          </a:r>
          <a:r>
            <a:rPr lang="en-US" altLang="en-US" sz="1800" baseline="0" dirty="0"/>
            <a:t> toys</a:t>
          </a:r>
          <a:endParaRPr lang="en-US" sz="1800" dirty="0"/>
        </a:p>
      </dgm:t>
    </dgm:pt>
    <dgm:pt modelId="{1B632D73-875F-D04C-B0E4-6C3FBE71F057}" type="parTrans" cxnId="{E4531A77-D382-7E44-AA38-B1B44150950F}">
      <dgm:prSet/>
      <dgm:spPr/>
      <dgm:t>
        <a:bodyPr/>
        <a:lstStyle/>
        <a:p>
          <a:endParaRPr lang="en-US"/>
        </a:p>
      </dgm:t>
    </dgm:pt>
    <dgm:pt modelId="{2A6B9F3B-3C08-2E49-8485-B91DFED17C0C}" type="sibTrans" cxnId="{E4531A77-D382-7E44-AA38-B1B44150950F}">
      <dgm:prSet/>
      <dgm:spPr/>
      <dgm:t>
        <a:bodyPr/>
        <a:lstStyle/>
        <a:p>
          <a:endParaRPr lang="en-US"/>
        </a:p>
      </dgm:t>
    </dgm:pt>
    <dgm:pt modelId="{746A3630-737C-7849-91AE-2759268E63FA}">
      <dgm:prSet custT="1"/>
      <dgm:spPr>
        <a:solidFill>
          <a:schemeClr val="accent5">
            <a:alpha val="90000"/>
          </a:schemeClr>
        </a:solidFill>
        <a:effectLst/>
      </dgm:spPr>
      <dgm:t>
        <a:bodyPr/>
        <a:lstStyle/>
        <a:p>
          <a:r>
            <a:rPr lang="en-GB" altLang="en-US" sz="1800" dirty="0"/>
            <a:t>Solitary play</a:t>
          </a:r>
          <a:endParaRPr lang="en-US" sz="1800" dirty="0"/>
        </a:p>
      </dgm:t>
    </dgm:pt>
    <dgm:pt modelId="{F4FF6873-C77E-9040-8B1E-1E1E15B381BD}" type="parTrans" cxnId="{042F7F57-ABCA-134C-8F6E-F36384523B4F}">
      <dgm:prSet/>
      <dgm:spPr/>
      <dgm:t>
        <a:bodyPr/>
        <a:lstStyle/>
        <a:p>
          <a:endParaRPr lang="en-US"/>
        </a:p>
      </dgm:t>
    </dgm:pt>
    <dgm:pt modelId="{19F27EE0-98D7-0B44-9385-144C0B8F7765}" type="sibTrans" cxnId="{042F7F57-ABCA-134C-8F6E-F36384523B4F}">
      <dgm:prSet/>
      <dgm:spPr/>
      <dgm:t>
        <a:bodyPr/>
        <a:lstStyle/>
        <a:p>
          <a:endParaRPr lang="en-US"/>
        </a:p>
      </dgm:t>
    </dgm:pt>
    <dgm:pt modelId="{05C05FBD-A2DC-DF49-B7AF-CF7E2BE4B3CF}">
      <dgm:prSet custT="1"/>
      <dgm:spPr>
        <a:solidFill>
          <a:schemeClr val="accent1">
            <a:alpha val="90000"/>
          </a:schemeClr>
        </a:solidFill>
        <a:effectLst/>
      </dgm:spPr>
      <dgm:t>
        <a:bodyPr/>
        <a:lstStyle/>
        <a:p>
          <a:r>
            <a:rPr lang="en-GB" altLang="en-US" sz="1800" dirty="0"/>
            <a:t>Repetitive play</a:t>
          </a:r>
          <a:endParaRPr lang="en-US" sz="1800" b="1" dirty="0">
            <a:latin typeface="+mj-lt"/>
          </a:endParaRPr>
        </a:p>
      </dgm:t>
    </dgm:pt>
    <dgm:pt modelId="{98F0D9E3-13AF-3E49-A521-DBE2D9862510}" type="sibTrans" cxnId="{53FBC46F-7DEE-644D-A856-81308756C152}">
      <dgm:prSet/>
      <dgm:spPr/>
      <dgm:t>
        <a:bodyPr/>
        <a:lstStyle/>
        <a:p>
          <a:endParaRPr lang="en-US"/>
        </a:p>
      </dgm:t>
    </dgm:pt>
    <dgm:pt modelId="{CF360488-4899-324E-A944-6692D38BE7B1}" type="parTrans" cxnId="{53FBC46F-7DEE-644D-A856-81308756C152}">
      <dgm:prSet/>
      <dgm:spPr/>
      <dgm:t>
        <a:bodyPr/>
        <a:lstStyle/>
        <a:p>
          <a:endParaRPr lang="en-US"/>
        </a:p>
      </dgm:t>
    </dgm:pt>
    <dgm:pt modelId="{DBC9DDF0-3715-4F46-90BD-B967C6234CF2}" type="pres">
      <dgm:prSet presAssocID="{80586029-9286-E049-BFC4-D174EA06BBF1}" presName="Name0" presStyleCnt="0">
        <dgm:presLayoutVars>
          <dgm:dir/>
          <dgm:animLvl val="lvl"/>
          <dgm:resizeHandles val="exact"/>
        </dgm:presLayoutVars>
      </dgm:prSet>
      <dgm:spPr/>
    </dgm:pt>
    <dgm:pt modelId="{7B0247BB-AE11-4E4C-B3D8-4456E0EFFBBD}" type="pres">
      <dgm:prSet presAssocID="{A6370CCE-9DA1-6649-97B2-5C8E9175FF0B}" presName="linNode" presStyleCnt="0"/>
      <dgm:spPr/>
    </dgm:pt>
    <dgm:pt modelId="{602D544B-B056-A646-B649-1B1C66D940FC}" type="pres">
      <dgm:prSet presAssocID="{A6370CCE-9DA1-6649-97B2-5C8E9175FF0B}" presName="parentText" presStyleLbl="node1" presStyleIdx="0" presStyleCnt="6" custScaleX="277778">
        <dgm:presLayoutVars>
          <dgm:chMax val="1"/>
          <dgm:bulletEnabled val="1"/>
        </dgm:presLayoutVars>
      </dgm:prSet>
      <dgm:spPr/>
    </dgm:pt>
    <dgm:pt modelId="{A7BC7F75-B463-9E40-82EE-0E67A79E8F71}" type="pres">
      <dgm:prSet presAssocID="{34061BD8-C147-D343-B9CE-007FFCCEB4BE}" presName="sp" presStyleCnt="0"/>
      <dgm:spPr/>
    </dgm:pt>
    <dgm:pt modelId="{84C599C2-1588-E04D-B701-78DEF496E8E6}" type="pres">
      <dgm:prSet presAssocID="{CD108B7E-DFC2-2240-A8B4-59F69C7243DC}" presName="linNode" presStyleCnt="0"/>
      <dgm:spPr/>
    </dgm:pt>
    <dgm:pt modelId="{F1A8EDED-5D2F-6846-9A68-AA374B2FEB41}" type="pres">
      <dgm:prSet presAssocID="{CD108B7E-DFC2-2240-A8B4-59F69C7243DC}" presName="parentText" presStyleLbl="node1" presStyleIdx="1" presStyleCnt="6" custScaleX="277778" custLinFactNeighborX="92233">
        <dgm:presLayoutVars>
          <dgm:chMax val="1"/>
          <dgm:bulletEnabled val="1"/>
        </dgm:presLayoutVars>
      </dgm:prSet>
      <dgm:spPr/>
    </dgm:pt>
    <dgm:pt modelId="{CC298784-BC66-3C4D-9A77-E4568462D027}" type="pres">
      <dgm:prSet presAssocID="{C95D3D9A-1528-844A-A5A5-E82A86DC31E9}" presName="sp" presStyleCnt="0"/>
      <dgm:spPr/>
    </dgm:pt>
    <dgm:pt modelId="{44CB3F17-0ED9-644C-A916-75A738A61929}" type="pres">
      <dgm:prSet presAssocID="{E3C9A32C-1571-7342-B979-92AE9DDFCDB3}" presName="linNode" presStyleCnt="0"/>
      <dgm:spPr/>
    </dgm:pt>
    <dgm:pt modelId="{E5749DFB-3E99-6E41-A8BA-B6D2817EEA72}" type="pres">
      <dgm:prSet presAssocID="{E3C9A32C-1571-7342-B979-92AE9DDFCDB3}" presName="parentText" presStyleLbl="node1" presStyleIdx="2" presStyleCnt="6" custScaleX="277778" custLinFactNeighborX="88648" custLinFactNeighborY="152">
        <dgm:presLayoutVars>
          <dgm:chMax val="1"/>
          <dgm:bulletEnabled val="1"/>
        </dgm:presLayoutVars>
      </dgm:prSet>
      <dgm:spPr/>
    </dgm:pt>
    <dgm:pt modelId="{A25795EE-5380-0444-9A73-F466A15D2638}" type="pres">
      <dgm:prSet presAssocID="{92DB21FC-8500-9948-A0E3-1CF5A4678DAD}" presName="sp" presStyleCnt="0"/>
      <dgm:spPr/>
    </dgm:pt>
    <dgm:pt modelId="{9A15725A-CB54-FF48-B679-86C77AAFFFFF}" type="pres">
      <dgm:prSet presAssocID="{05C05FBD-A2DC-DF49-B7AF-CF7E2BE4B3CF}" presName="linNode" presStyleCnt="0"/>
      <dgm:spPr/>
    </dgm:pt>
    <dgm:pt modelId="{E908C1CB-8DBB-FC46-9565-A8D952F456C6}" type="pres">
      <dgm:prSet presAssocID="{05C05FBD-A2DC-DF49-B7AF-CF7E2BE4B3CF}" presName="parentText" presStyleLbl="node1" presStyleIdx="3" presStyleCnt="6" custScaleX="277778">
        <dgm:presLayoutVars>
          <dgm:chMax val="1"/>
          <dgm:bulletEnabled val="1"/>
        </dgm:presLayoutVars>
      </dgm:prSet>
      <dgm:spPr/>
    </dgm:pt>
    <dgm:pt modelId="{3CB39D65-E31D-A144-941E-BD3334B06CE2}" type="pres">
      <dgm:prSet presAssocID="{98F0D9E3-13AF-3E49-A521-DBE2D9862510}" presName="sp" presStyleCnt="0"/>
      <dgm:spPr/>
    </dgm:pt>
    <dgm:pt modelId="{EFFBF1FE-F25E-474F-9275-CD6DAFE50DF8}" type="pres">
      <dgm:prSet presAssocID="{AEE7AA0C-8876-4D47-BF74-72CF034B039F}" presName="linNode" presStyleCnt="0"/>
      <dgm:spPr/>
    </dgm:pt>
    <dgm:pt modelId="{F678247D-8AF3-2840-B03E-E7E732CAB757}" type="pres">
      <dgm:prSet presAssocID="{AEE7AA0C-8876-4D47-BF74-72CF034B039F}" presName="parentText" presStyleLbl="node1" presStyleIdx="4" presStyleCnt="6" custScaleX="277778" custLinFactNeighborX="69117">
        <dgm:presLayoutVars>
          <dgm:chMax val="1"/>
          <dgm:bulletEnabled val="1"/>
        </dgm:presLayoutVars>
      </dgm:prSet>
      <dgm:spPr/>
    </dgm:pt>
    <dgm:pt modelId="{C940586C-042A-1A4E-9B2F-B5E34038FFC9}" type="pres">
      <dgm:prSet presAssocID="{2A6B9F3B-3C08-2E49-8485-B91DFED17C0C}" presName="sp" presStyleCnt="0"/>
      <dgm:spPr/>
    </dgm:pt>
    <dgm:pt modelId="{73FC8BEF-255F-8543-8EF8-21170FFBF256}" type="pres">
      <dgm:prSet presAssocID="{746A3630-737C-7849-91AE-2759268E63FA}" presName="linNode" presStyleCnt="0"/>
      <dgm:spPr/>
    </dgm:pt>
    <dgm:pt modelId="{FB947B55-A953-4042-AE41-4FF452B2052E}" type="pres">
      <dgm:prSet presAssocID="{746A3630-737C-7849-91AE-2759268E63FA}" presName="parentText" presStyleLbl="node1" presStyleIdx="5" presStyleCnt="6" custScaleX="277778" custLinFactNeighborX="19003" custLinFactNeighborY="172">
        <dgm:presLayoutVars>
          <dgm:chMax val="1"/>
          <dgm:bulletEnabled val="1"/>
        </dgm:presLayoutVars>
      </dgm:prSet>
      <dgm:spPr/>
    </dgm:pt>
  </dgm:ptLst>
  <dgm:cxnLst>
    <dgm:cxn modelId="{C8A96608-7E9D-4491-A323-7874BC64DFB7}" type="presOf" srcId="{05C05FBD-A2DC-DF49-B7AF-CF7E2BE4B3CF}" destId="{E908C1CB-8DBB-FC46-9565-A8D952F456C6}" srcOrd="0" destOrd="0" presId="urn:microsoft.com/office/officeart/2005/8/layout/vList5"/>
    <dgm:cxn modelId="{CE58BD18-D297-4C84-AAA2-6BE381370C42}" type="presOf" srcId="{CD108B7E-DFC2-2240-A8B4-59F69C7243DC}" destId="{F1A8EDED-5D2F-6846-9A68-AA374B2FEB41}" srcOrd="0" destOrd="0" presId="urn:microsoft.com/office/officeart/2005/8/layout/vList5"/>
    <dgm:cxn modelId="{33351B1C-D461-4E4E-9873-6C722770F62D}" type="presOf" srcId="{80586029-9286-E049-BFC4-D174EA06BBF1}" destId="{DBC9DDF0-3715-4F46-90BD-B967C6234CF2}" srcOrd="0" destOrd="0" presId="urn:microsoft.com/office/officeart/2005/8/layout/vList5"/>
    <dgm:cxn modelId="{53FBC46F-7DEE-644D-A856-81308756C152}" srcId="{80586029-9286-E049-BFC4-D174EA06BBF1}" destId="{05C05FBD-A2DC-DF49-B7AF-CF7E2BE4B3CF}" srcOrd="3" destOrd="0" parTransId="{CF360488-4899-324E-A944-6692D38BE7B1}" sibTransId="{98F0D9E3-13AF-3E49-A521-DBE2D9862510}"/>
    <dgm:cxn modelId="{E4531A77-D382-7E44-AA38-B1B44150950F}" srcId="{80586029-9286-E049-BFC4-D174EA06BBF1}" destId="{AEE7AA0C-8876-4D47-BF74-72CF034B039F}" srcOrd="4" destOrd="0" parTransId="{1B632D73-875F-D04C-B0E4-6C3FBE71F057}" sibTransId="{2A6B9F3B-3C08-2E49-8485-B91DFED17C0C}"/>
    <dgm:cxn modelId="{042F7F57-ABCA-134C-8F6E-F36384523B4F}" srcId="{80586029-9286-E049-BFC4-D174EA06BBF1}" destId="{746A3630-737C-7849-91AE-2759268E63FA}" srcOrd="5" destOrd="0" parTransId="{F4FF6873-C77E-9040-8B1E-1E1E15B381BD}" sibTransId="{19F27EE0-98D7-0B44-9385-144C0B8F7765}"/>
    <dgm:cxn modelId="{13A01A9A-F64A-1841-9FBA-25ABF5E91BFA}" srcId="{80586029-9286-E049-BFC4-D174EA06BBF1}" destId="{CD108B7E-DFC2-2240-A8B4-59F69C7243DC}" srcOrd="1" destOrd="0" parTransId="{5EDAFE97-8B24-1242-8C63-9F4CF76447BD}" sibTransId="{C95D3D9A-1528-844A-A5A5-E82A86DC31E9}"/>
    <dgm:cxn modelId="{011ECB9F-4618-5B4C-A142-BA237C5AEBB7}" srcId="{80586029-9286-E049-BFC4-D174EA06BBF1}" destId="{A6370CCE-9DA1-6649-97B2-5C8E9175FF0B}" srcOrd="0" destOrd="0" parTransId="{4E779D33-06CA-AE4F-A02F-3A241480669B}" sibTransId="{34061BD8-C147-D343-B9CE-007FFCCEB4BE}"/>
    <dgm:cxn modelId="{0BABD7A4-3C90-42C4-BC6F-53DBDAA8773D}" type="presOf" srcId="{AEE7AA0C-8876-4D47-BF74-72CF034B039F}" destId="{F678247D-8AF3-2840-B03E-E7E732CAB757}" srcOrd="0" destOrd="0" presId="urn:microsoft.com/office/officeart/2005/8/layout/vList5"/>
    <dgm:cxn modelId="{E87982C4-CED1-4465-9071-B51EB5E44758}" type="presOf" srcId="{A6370CCE-9DA1-6649-97B2-5C8E9175FF0B}" destId="{602D544B-B056-A646-B649-1B1C66D940FC}" srcOrd="0" destOrd="0" presId="urn:microsoft.com/office/officeart/2005/8/layout/vList5"/>
    <dgm:cxn modelId="{FFEE06D5-D8B6-0042-A4CA-861F8B2F5CFE}" srcId="{80586029-9286-E049-BFC4-D174EA06BBF1}" destId="{E3C9A32C-1571-7342-B979-92AE9DDFCDB3}" srcOrd="2" destOrd="0" parTransId="{89963914-4DD0-B844-8855-0DCB58395EDC}" sibTransId="{92DB21FC-8500-9948-A0E3-1CF5A4678DAD}"/>
    <dgm:cxn modelId="{D8590EE2-40B4-4E49-8308-FEF9E7496769}" type="presOf" srcId="{746A3630-737C-7849-91AE-2759268E63FA}" destId="{FB947B55-A953-4042-AE41-4FF452B2052E}" srcOrd="0" destOrd="0" presId="urn:microsoft.com/office/officeart/2005/8/layout/vList5"/>
    <dgm:cxn modelId="{5D664BE9-9EB0-4DBD-AFFB-D88D7D72FCE6}" type="presOf" srcId="{E3C9A32C-1571-7342-B979-92AE9DDFCDB3}" destId="{E5749DFB-3E99-6E41-A8BA-B6D2817EEA72}" srcOrd="0" destOrd="0" presId="urn:microsoft.com/office/officeart/2005/8/layout/vList5"/>
    <dgm:cxn modelId="{1AF0C9A0-8F64-486E-BD6E-00E7C64539FB}" type="presParOf" srcId="{DBC9DDF0-3715-4F46-90BD-B967C6234CF2}" destId="{7B0247BB-AE11-4E4C-B3D8-4456E0EFFBBD}" srcOrd="0" destOrd="0" presId="urn:microsoft.com/office/officeart/2005/8/layout/vList5"/>
    <dgm:cxn modelId="{21788924-9A02-4D1F-8D47-A57FF4953F02}" type="presParOf" srcId="{7B0247BB-AE11-4E4C-B3D8-4456E0EFFBBD}" destId="{602D544B-B056-A646-B649-1B1C66D940FC}" srcOrd="0" destOrd="0" presId="urn:microsoft.com/office/officeart/2005/8/layout/vList5"/>
    <dgm:cxn modelId="{68DC5620-B6F1-47C8-B112-7586414A6643}" type="presParOf" srcId="{DBC9DDF0-3715-4F46-90BD-B967C6234CF2}" destId="{A7BC7F75-B463-9E40-82EE-0E67A79E8F71}" srcOrd="1" destOrd="0" presId="urn:microsoft.com/office/officeart/2005/8/layout/vList5"/>
    <dgm:cxn modelId="{90750137-D4BE-4277-B698-B36CD6DE7894}" type="presParOf" srcId="{DBC9DDF0-3715-4F46-90BD-B967C6234CF2}" destId="{84C599C2-1588-E04D-B701-78DEF496E8E6}" srcOrd="2" destOrd="0" presId="urn:microsoft.com/office/officeart/2005/8/layout/vList5"/>
    <dgm:cxn modelId="{F1955F4E-6C26-4A55-85B6-86AB3CB16DD2}" type="presParOf" srcId="{84C599C2-1588-E04D-B701-78DEF496E8E6}" destId="{F1A8EDED-5D2F-6846-9A68-AA374B2FEB41}" srcOrd="0" destOrd="0" presId="urn:microsoft.com/office/officeart/2005/8/layout/vList5"/>
    <dgm:cxn modelId="{46B20F6C-238C-4C85-8052-6847B643F4D3}" type="presParOf" srcId="{DBC9DDF0-3715-4F46-90BD-B967C6234CF2}" destId="{CC298784-BC66-3C4D-9A77-E4568462D027}" srcOrd="3" destOrd="0" presId="urn:microsoft.com/office/officeart/2005/8/layout/vList5"/>
    <dgm:cxn modelId="{8C449956-8272-4D9C-9910-3C05C214C36D}" type="presParOf" srcId="{DBC9DDF0-3715-4F46-90BD-B967C6234CF2}" destId="{44CB3F17-0ED9-644C-A916-75A738A61929}" srcOrd="4" destOrd="0" presId="urn:microsoft.com/office/officeart/2005/8/layout/vList5"/>
    <dgm:cxn modelId="{1868D468-4820-448C-A1B5-276AA8186AE7}" type="presParOf" srcId="{44CB3F17-0ED9-644C-A916-75A738A61929}" destId="{E5749DFB-3E99-6E41-A8BA-B6D2817EEA72}" srcOrd="0" destOrd="0" presId="urn:microsoft.com/office/officeart/2005/8/layout/vList5"/>
    <dgm:cxn modelId="{4EBC2887-F1A7-4EAF-9D05-E1B1779F6964}" type="presParOf" srcId="{DBC9DDF0-3715-4F46-90BD-B967C6234CF2}" destId="{A25795EE-5380-0444-9A73-F466A15D2638}" srcOrd="5" destOrd="0" presId="urn:microsoft.com/office/officeart/2005/8/layout/vList5"/>
    <dgm:cxn modelId="{72D6B616-1E4F-40DC-BA51-63ED89D4ACE3}" type="presParOf" srcId="{DBC9DDF0-3715-4F46-90BD-B967C6234CF2}" destId="{9A15725A-CB54-FF48-B679-86C77AAFFFFF}" srcOrd="6" destOrd="0" presId="urn:microsoft.com/office/officeart/2005/8/layout/vList5"/>
    <dgm:cxn modelId="{9C677D6E-6B0A-49C1-8931-786FCBE7FAD6}" type="presParOf" srcId="{9A15725A-CB54-FF48-B679-86C77AAFFFFF}" destId="{E908C1CB-8DBB-FC46-9565-A8D952F456C6}" srcOrd="0" destOrd="0" presId="urn:microsoft.com/office/officeart/2005/8/layout/vList5"/>
    <dgm:cxn modelId="{C0522583-6155-43CF-9C7D-CB5A193F1063}" type="presParOf" srcId="{DBC9DDF0-3715-4F46-90BD-B967C6234CF2}" destId="{3CB39D65-E31D-A144-941E-BD3334B06CE2}" srcOrd="7" destOrd="0" presId="urn:microsoft.com/office/officeart/2005/8/layout/vList5"/>
    <dgm:cxn modelId="{B7D9AD4A-7D87-4EDF-9F21-D0F6DBA931BA}" type="presParOf" srcId="{DBC9DDF0-3715-4F46-90BD-B967C6234CF2}" destId="{EFFBF1FE-F25E-474F-9275-CD6DAFE50DF8}" srcOrd="8" destOrd="0" presId="urn:microsoft.com/office/officeart/2005/8/layout/vList5"/>
    <dgm:cxn modelId="{E805C3EC-CDEA-4AD7-9CD8-B5354A25020F}" type="presParOf" srcId="{EFFBF1FE-F25E-474F-9275-CD6DAFE50DF8}" destId="{F678247D-8AF3-2840-B03E-E7E732CAB757}" srcOrd="0" destOrd="0" presId="urn:microsoft.com/office/officeart/2005/8/layout/vList5"/>
    <dgm:cxn modelId="{AC7B0E11-5804-482E-9D61-725D0F57E209}" type="presParOf" srcId="{DBC9DDF0-3715-4F46-90BD-B967C6234CF2}" destId="{C940586C-042A-1A4E-9B2F-B5E34038FFC9}" srcOrd="9" destOrd="0" presId="urn:microsoft.com/office/officeart/2005/8/layout/vList5"/>
    <dgm:cxn modelId="{6C0D061B-B324-44E0-B7B8-94FBA5D29023}" type="presParOf" srcId="{DBC9DDF0-3715-4F46-90BD-B967C6234CF2}" destId="{73FC8BEF-255F-8543-8EF8-21170FFBF256}" srcOrd="10" destOrd="0" presId="urn:microsoft.com/office/officeart/2005/8/layout/vList5"/>
    <dgm:cxn modelId="{018743E6-6189-4401-B794-A4AE09CD97DC}" type="presParOf" srcId="{73FC8BEF-255F-8543-8EF8-21170FFBF256}" destId="{FB947B55-A953-4042-AE41-4FF452B2052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1C23AD-9BBE-2744-8C8A-FB10BEF71507}"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2C4E972C-68D8-0B44-B0FE-E3B254C809D1}">
      <dgm:prSet custT="1"/>
      <dgm:spPr/>
      <dgm:t>
        <a:bodyPr/>
        <a:lstStyle/>
        <a:p>
          <a:pPr rtl="0"/>
          <a:r>
            <a:rPr lang="en-US" sz="2000" b="0" dirty="0"/>
            <a:t>Sensitivities</a:t>
          </a:r>
        </a:p>
      </dgm:t>
    </dgm:pt>
    <dgm:pt modelId="{B52F1C5E-3FE7-FF42-874E-9830D1E30B54}" type="parTrans" cxnId="{029C9F12-A085-3C48-8C30-DE967C61EB92}">
      <dgm:prSet/>
      <dgm:spPr/>
      <dgm:t>
        <a:bodyPr/>
        <a:lstStyle/>
        <a:p>
          <a:endParaRPr lang="en-US"/>
        </a:p>
      </dgm:t>
    </dgm:pt>
    <dgm:pt modelId="{88B62158-CECD-184C-BE53-2623D627D9AA}" type="sibTrans" cxnId="{029C9F12-A085-3C48-8C30-DE967C61EB92}">
      <dgm:prSet/>
      <dgm:spPr/>
      <dgm:t>
        <a:bodyPr/>
        <a:lstStyle/>
        <a:p>
          <a:endParaRPr lang="en-US"/>
        </a:p>
      </dgm:t>
    </dgm:pt>
    <dgm:pt modelId="{9FB9C016-E634-CE4A-961C-475B2E71491F}">
      <dgm:prSet custT="1"/>
      <dgm:spPr/>
      <dgm:t>
        <a:bodyPr/>
        <a:lstStyle/>
        <a:p>
          <a:r>
            <a:rPr lang="en-GB" altLang="en-US" sz="2000" dirty="0"/>
            <a:t>Co-ordination difficulties</a:t>
          </a:r>
          <a:endParaRPr lang="en-US" sz="2000" dirty="0"/>
        </a:p>
      </dgm:t>
    </dgm:pt>
    <dgm:pt modelId="{59A8B897-548C-E04E-98F8-6922E1D2C4BB}" type="parTrans" cxnId="{7FD8F252-85A4-0647-8C43-F904CF0EA548}">
      <dgm:prSet/>
      <dgm:spPr/>
      <dgm:t>
        <a:bodyPr/>
        <a:lstStyle/>
        <a:p>
          <a:endParaRPr lang="en-US"/>
        </a:p>
      </dgm:t>
    </dgm:pt>
    <dgm:pt modelId="{D89660C0-7FD0-164F-8343-83B1E76FF45B}" type="sibTrans" cxnId="{7FD8F252-85A4-0647-8C43-F904CF0EA548}">
      <dgm:prSet/>
      <dgm:spPr/>
      <dgm:t>
        <a:bodyPr/>
        <a:lstStyle/>
        <a:p>
          <a:endParaRPr lang="en-US"/>
        </a:p>
      </dgm:t>
    </dgm:pt>
    <dgm:pt modelId="{706222BA-98A7-AD4A-9221-649F3C82B040}">
      <dgm:prSet custT="1"/>
      <dgm:spPr/>
      <dgm:t>
        <a:bodyPr/>
        <a:lstStyle/>
        <a:p>
          <a:r>
            <a:rPr lang="en-US" sz="2000" dirty="0"/>
            <a:t>Comorbidities, e.g. ADHD, OCD</a:t>
          </a:r>
        </a:p>
      </dgm:t>
    </dgm:pt>
    <dgm:pt modelId="{5D55FBB9-D66E-AB4A-9D10-1532B5FA1482}" type="parTrans" cxnId="{206165B3-A37D-BC4A-B618-F97B5D2D22F7}">
      <dgm:prSet/>
      <dgm:spPr/>
      <dgm:t>
        <a:bodyPr/>
        <a:lstStyle/>
        <a:p>
          <a:endParaRPr lang="en-US"/>
        </a:p>
      </dgm:t>
    </dgm:pt>
    <dgm:pt modelId="{4B060639-2818-6640-A899-4EEDC8F285ED}" type="sibTrans" cxnId="{206165B3-A37D-BC4A-B618-F97B5D2D22F7}">
      <dgm:prSet/>
      <dgm:spPr/>
      <dgm:t>
        <a:bodyPr/>
        <a:lstStyle/>
        <a:p>
          <a:endParaRPr lang="en-US"/>
        </a:p>
      </dgm:t>
    </dgm:pt>
    <dgm:pt modelId="{9F9C2796-12BB-2941-A886-3E066539FE06}">
      <dgm:prSet custT="1"/>
      <dgm:spPr/>
      <dgm:t>
        <a:bodyPr/>
        <a:lstStyle/>
        <a:p>
          <a:r>
            <a:rPr lang="en-US" sz="2000" dirty="0"/>
            <a:t>Learning problems</a:t>
          </a:r>
        </a:p>
      </dgm:t>
    </dgm:pt>
    <dgm:pt modelId="{FE833915-D8F3-DE49-A430-582DFABA6F5D}" type="parTrans" cxnId="{53F3EB28-47F8-C64C-A56D-72EF053026A9}">
      <dgm:prSet/>
      <dgm:spPr/>
      <dgm:t>
        <a:bodyPr/>
        <a:lstStyle/>
        <a:p>
          <a:endParaRPr lang="en-US"/>
        </a:p>
      </dgm:t>
    </dgm:pt>
    <dgm:pt modelId="{0311464B-C553-2643-BD42-41676E01B6E7}" type="sibTrans" cxnId="{53F3EB28-47F8-C64C-A56D-72EF053026A9}">
      <dgm:prSet/>
      <dgm:spPr/>
      <dgm:t>
        <a:bodyPr/>
        <a:lstStyle/>
        <a:p>
          <a:endParaRPr lang="en-US"/>
        </a:p>
      </dgm:t>
    </dgm:pt>
    <dgm:pt modelId="{D82FCD36-4E98-5748-A76C-FAB17701214A}">
      <dgm:prSet custT="1"/>
      <dgm:spPr/>
      <dgm:t>
        <a:bodyPr/>
        <a:lstStyle/>
        <a:p>
          <a:r>
            <a:rPr lang="en-US" sz="2000" dirty="0"/>
            <a:t>Physical health issues</a:t>
          </a:r>
        </a:p>
      </dgm:t>
    </dgm:pt>
    <dgm:pt modelId="{B53FF736-7CA5-094D-BAE4-FAD9745E319E}" type="parTrans" cxnId="{C881F5E4-C93F-8C4D-86DE-85A483D6C713}">
      <dgm:prSet/>
      <dgm:spPr/>
      <dgm:t>
        <a:bodyPr/>
        <a:lstStyle/>
        <a:p>
          <a:endParaRPr lang="en-US"/>
        </a:p>
      </dgm:t>
    </dgm:pt>
    <dgm:pt modelId="{D5638A8E-061A-9847-8748-41A0D4F5F8D1}" type="sibTrans" cxnId="{C881F5E4-C93F-8C4D-86DE-85A483D6C713}">
      <dgm:prSet/>
      <dgm:spPr/>
      <dgm:t>
        <a:bodyPr/>
        <a:lstStyle/>
        <a:p>
          <a:endParaRPr lang="en-US"/>
        </a:p>
      </dgm:t>
    </dgm:pt>
    <dgm:pt modelId="{E9A31805-0528-0F40-A389-D13C1909941D}">
      <dgm:prSet custT="1"/>
      <dgm:spPr/>
      <dgm:t>
        <a:bodyPr/>
        <a:lstStyle/>
        <a:p>
          <a:pPr rtl="0"/>
          <a:r>
            <a:rPr lang="en-US" sz="2000" dirty="0" err="1"/>
            <a:t>Behavioural</a:t>
          </a:r>
          <a:r>
            <a:rPr lang="en-US" sz="2000" dirty="0"/>
            <a:t> Problems,</a:t>
          </a:r>
          <a:r>
            <a:rPr lang="en-US" sz="2000" baseline="0" dirty="0"/>
            <a:t> e.g. Sleep, Eating</a:t>
          </a:r>
          <a:endParaRPr lang="en-US" sz="2000" dirty="0"/>
        </a:p>
      </dgm:t>
    </dgm:pt>
    <dgm:pt modelId="{23C97BCA-DDEB-034A-99D5-22A036BECC31}" type="parTrans" cxnId="{5F2358A1-BAD7-7D4F-B0E5-819D1DEA7094}">
      <dgm:prSet/>
      <dgm:spPr/>
      <dgm:t>
        <a:bodyPr/>
        <a:lstStyle/>
        <a:p>
          <a:endParaRPr lang="en-US"/>
        </a:p>
      </dgm:t>
    </dgm:pt>
    <dgm:pt modelId="{4F600810-E93B-514B-BEA6-373461DD3539}" type="sibTrans" cxnId="{5F2358A1-BAD7-7D4F-B0E5-819D1DEA7094}">
      <dgm:prSet/>
      <dgm:spPr/>
      <dgm:t>
        <a:bodyPr/>
        <a:lstStyle/>
        <a:p>
          <a:endParaRPr lang="en-US"/>
        </a:p>
      </dgm:t>
    </dgm:pt>
    <dgm:pt modelId="{DF21E5A0-A4A7-074E-B021-3AEAF8E32CE0}" type="pres">
      <dgm:prSet presAssocID="{7A1C23AD-9BBE-2744-8C8A-FB10BEF71507}" presName="compositeShape" presStyleCnt="0">
        <dgm:presLayoutVars>
          <dgm:chMax val="7"/>
          <dgm:dir/>
          <dgm:resizeHandles val="exact"/>
        </dgm:presLayoutVars>
      </dgm:prSet>
      <dgm:spPr/>
    </dgm:pt>
    <dgm:pt modelId="{582B8892-6CF8-5349-BF2E-C87F5A4391BA}" type="pres">
      <dgm:prSet presAssocID="{2C4E972C-68D8-0B44-B0FE-E3B254C809D1}" presName="circ1" presStyleLbl="vennNode1" presStyleIdx="0" presStyleCnt="6"/>
      <dgm:spPr>
        <a:solidFill>
          <a:schemeClr val="accent2">
            <a:alpha val="90000"/>
          </a:schemeClr>
        </a:solidFill>
      </dgm:spPr>
    </dgm:pt>
    <dgm:pt modelId="{8180C36E-4790-794A-B951-77AF831926A5}" type="pres">
      <dgm:prSet presAssocID="{2C4E972C-68D8-0B44-B0FE-E3B254C809D1}" presName="circ1Tx" presStyleLbl="revTx" presStyleIdx="0" presStyleCnt="0" custLinFactNeighborX="0" custLinFactNeighborY="29719">
        <dgm:presLayoutVars>
          <dgm:chMax val="0"/>
          <dgm:chPref val="0"/>
          <dgm:bulletEnabled val="1"/>
        </dgm:presLayoutVars>
      </dgm:prSet>
      <dgm:spPr/>
    </dgm:pt>
    <dgm:pt modelId="{5E97A116-5F40-3642-A611-CDE76D80EC55}" type="pres">
      <dgm:prSet presAssocID="{E9A31805-0528-0F40-A389-D13C1909941D}" presName="circ2" presStyleLbl="vennNode1" presStyleIdx="1" presStyleCnt="6"/>
      <dgm:spPr>
        <a:solidFill>
          <a:schemeClr val="accent3">
            <a:alpha val="90000"/>
          </a:schemeClr>
        </a:solidFill>
      </dgm:spPr>
    </dgm:pt>
    <dgm:pt modelId="{7B78541E-6227-7048-B6F8-991F7987268B}" type="pres">
      <dgm:prSet presAssocID="{E9A31805-0528-0F40-A389-D13C1909941D}" presName="circ2Tx" presStyleLbl="revTx" presStyleIdx="0" presStyleCnt="0">
        <dgm:presLayoutVars>
          <dgm:chMax val="0"/>
          <dgm:chPref val="0"/>
          <dgm:bulletEnabled val="1"/>
        </dgm:presLayoutVars>
      </dgm:prSet>
      <dgm:spPr/>
    </dgm:pt>
    <dgm:pt modelId="{ABB2322A-4E01-224E-B7F8-389898B88667}" type="pres">
      <dgm:prSet presAssocID="{9FB9C016-E634-CE4A-961C-475B2E71491F}" presName="circ3" presStyleLbl="vennNode1" presStyleIdx="2" presStyleCnt="6"/>
      <dgm:spPr>
        <a:solidFill>
          <a:schemeClr val="accent4">
            <a:alpha val="90000"/>
          </a:schemeClr>
        </a:solidFill>
      </dgm:spPr>
    </dgm:pt>
    <dgm:pt modelId="{24EE7B72-5DF0-7445-B7B8-FBAFA148EAEC}" type="pres">
      <dgm:prSet presAssocID="{9FB9C016-E634-CE4A-961C-475B2E71491F}" presName="circ3Tx" presStyleLbl="revTx" presStyleIdx="0" presStyleCnt="0">
        <dgm:presLayoutVars>
          <dgm:chMax val="0"/>
          <dgm:chPref val="0"/>
          <dgm:bulletEnabled val="1"/>
        </dgm:presLayoutVars>
      </dgm:prSet>
      <dgm:spPr/>
    </dgm:pt>
    <dgm:pt modelId="{F70D62BC-B638-1141-B142-6208D4748359}" type="pres">
      <dgm:prSet presAssocID="{706222BA-98A7-AD4A-9221-649F3C82B040}" presName="circ4" presStyleLbl="vennNode1" presStyleIdx="3" presStyleCnt="6"/>
      <dgm:spPr>
        <a:solidFill>
          <a:schemeClr val="accent6">
            <a:alpha val="90000"/>
          </a:schemeClr>
        </a:solidFill>
      </dgm:spPr>
    </dgm:pt>
    <dgm:pt modelId="{AC47C49C-7E31-C84E-9B60-44A5082D9092}" type="pres">
      <dgm:prSet presAssocID="{706222BA-98A7-AD4A-9221-649F3C82B040}" presName="circ4Tx" presStyleLbl="revTx" presStyleIdx="0" presStyleCnt="0">
        <dgm:presLayoutVars>
          <dgm:chMax val="0"/>
          <dgm:chPref val="0"/>
          <dgm:bulletEnabled val="1"/>
        </dgm:presLayoutVars>
      </dgm:prSet>
      <dgm:spPr/>
    </dgm:pt>
    <dgm:pt modelId="{837DD0DA-A005-CB4C-8D8B-181D23046636}" type="pres">
      <dgm:prSet presAssocID="{9F9C2796-12BB-2941-A886-3E066539FE06}" presName="circ5" presStyleLbl="vennNode1" presStyleIdx="4" presStyleCnt="6"/>
      <dgm:spPr>
        <a:solidFill>
          <a:schemeClr val="accent5">
            <a:alpha val="90000"/>
          </a:schemeClr>
        </a:solidFill>
      </dgm:spPr>
    </dgm:pt>
    <dgm:pt modelId="{76615330-D833-6544-A5B1-96F49DE5CCEE}" type="pres">
      <dgm:prSet presAssocID="{9F9C2796-12BB-2941-A886-3E066539FE06}" presName="circ5Tx" presStyleLbl="revTx" presStyleIdx="0" presStyleCnt="0">
        <dgm:presLayoutVars>
          <dgm:chMax val="0"/>
          <dgm:chPref val="0"/>
          <dgm:bulletEnabled val="1"/>
        </dgm:presLayoutVars>
      </dgm:prSet>
      <dgm:spPr/>
    </dgm:pt>
    <dgm:pt modelId="{37A00A35-65AE-DF49-AFB2-C1A234BD9F2C}" type="pres">
      <dgm:prSet presAssocID="{D82FCD36-4E98-5748-A76C-FAB17701214A}" presName="circ6" presStyleLbl="vennNode1" presStyleIdx="5" presStyleCnt="6"/>
      <dgm:spPr>
        <a:solidFill>
          <a:srgbClr val="FFFF00">
            <a:alpha val="70000"/>
          </a:srgbClr>
        </a:solidFill>
      </dgm:spPr>
    </dgm:pt>
    <dgm:pt modelId="{EBC5BB76-3B7A-6145-8220-F64F0C86303E}" type="pres">
      <dgm:prSet presAssocID="{D82FCD36-4E98-5748-A76C-FAB17701214A}" presName="circ6Tx" presStyleLbl="revTx" presStyleIdx="0" presStyleCnt="0">
        <dgm:presLayoutVars>
          <dgm:chMax val="0"/>
          <dgm:chPref val="0"/>
          <dgm:bulletEnabled val="1"/>
        </dgm:presLayoutVars>
      </dgm:prSet>
      <dgm:spPr/>
    </dgm:pt>
  </dgm:ptLst>
  <dgm:cxnLst>
    <dgm:cxn modelId="{029C9F12-A085-3C48-8C30-DE967C61EB92}" srcId="{7A1C23AD-9BBE-2744-8C8A-FB10BEF71507}" destId="{2C4E972C-68D8-0B44-B0FE-E3B254C809D1}" srcOrd="0" destOrd="0" parTransId="{B52F1C5E-3FE7-FF42-874E-9830D1E30B54}" sibTransId="{88B62158-CECD-184C-BE53-2623D627D9AA}"/>
    <dgm:cxn modelId="{53F3EB28-47F8-C64C-A56D-72EF053026A9}" srcId="{7A1C23AD-9BBE-2744-8C8A-FB10BEF71507}" destId="{9F9C2796-12BB-2941-A886-3E066539FE06}" srcOrd="4" destOrd="0" parTransId="{FE833915-D8F3-DE49-A430-582DFABA6F5D}" sibTransId="{0311464B-C553-2643-BD42-41676E01B6E7}"/>
    <dgm:cxn modelId="{5F039F2E-20DD-49DE-AF3F-96237C59BB5E}" type="presOf" srcId="{2C4E972C-68D8-0B44-B0FE-E3B254C809D1}" destId="{8180C36E-4790-794A-B951-77AF831926A5}" srcOrd="0" destOrd="0" presId="urn:microsoft.com/office/officeart/2005/8/layout/venn1"/>
    <dgm:cxn modelId="{420E3F31-8616-4FFE-9381-9E8A8213D3CF}" type="presOf" srcId="{9FB9C016-E634-CE4A-961C-475B2E71491F}" destId="{24EE7B72-5DF0-7445-B7B8-FBAFA148EAEC}" srcOrd="0" destOrd="0" presId="urn:microsoft.com/office/officeart/2005/8/layout/venn1"/>
    <dgm:cxn modelId="{08A0DB66-99F5-4E4A-B9F1-C6EA1D493882}" type="presOf" srcId="{7A1C23AD-9BBE-2744-8C8A-FB10BEF71507}" destId="{DF21E5A0-A4A7-074E-B021-3AEAF8E32CE0}" srcOrd="0" destOrd="0" presId="urn:microsoft.com/office/officeart/2005/8/layout/venn1"/>
    <dgm:cxn modelId="{7FD8F252-85A4-0647-8C43-F904CF0EA548}" srcId="{7A1C23AD-9BBE-2744-8C8A-FB10BEF71507}" destId="{9FB9C016-E634-CE4A-961C-475B2E71491F}" srcOrd="2" destOrd="0" parTransId="{59A8B897-548C-E04E-98F8-6922E1D2C4BB}" sibTransId="{D89660C0-7FD0-164F-8343-83B1E76FF45B}"/>
    <dgm:cxn modelId="{40607C9B-519B-4999-A5FE-976E30720EBF}" type="presOf" srcId="{9F9C2796-12BB-2941-A886-3E066539FE06}" destId="{76615330-D833-6544-A5B1-96F49DE5CCEE}" srcOrd="0" destOrd="0" presId="urn:microsoft.com/office/officeart/2005/8/layout/venn1"/>
    <dgm:cxn modelId="{5F2358A1-BAD7-7D4F-B0E5-819D1DEA7094}" srcId="{7A1C23AD-9BBE-2744-8C8A-FB10BEF71507}" destId="{E9A31805-0528-0F40-A389-D13C1909941D}" srcOrd="1" destOrd="0" parTransId="{23C97BCA-DDEB-034A-99D5-22A036BECC31}" sibTransId="{4F600810-E93B-514B-BEA6-373461DD3539}"/>
    <dgm:cxn modelId="{206165B3-A37D-BC4A-B618-F97B5D2D22F7}" srcId="{7A1C23AD-9BBE-2744-8C8A-FB10BEF71507}" destId="{706222BA-98A7-AD4A-9221-649F3C82B040}" srcOrd="3" destOrd="0" parTransId="{5D55FBB9-D66E-AB4A-9D10-1532B5FA1482}" sibTransId="{4B060639-2818-6640-A899-4EEDC8F285ED}"/>
    <dgm:cxn modelId="{4B4604B5-FE4E-4647-8D6C-1A7DF1B68FD8}" type="presOf" srcId="{706222BA-98A7-AD4A-9221-649F3C82B040}" destId="{AC47C49C-7E31-C84E-9B60-44A5082D9092}" srcOrd="0" destOrd="0" presId="urn:microsoft.com/office/officeart/2005/8/layout/venn1"/>
    <dgm:cxn modelId="{822518CC-1233-4AE4-A97A-9307573EEA29}" type="presOf" srcId="{E9A31805-0528-0F40-A389-D13C1909941D}" destId="{7B78541E-6227-7048-B6F8-991F7987268B}" srcOrd="0" destOrd="0" presId="urn:microsoft.com/office/officeart/2005/8/layout/venn1"/>
    <dgm:cxn modelId="{724A26E0-5BE6-4199-9E56-C35BFC6676F1}" type="presOf" srcId="{D82FCD36-4E98-5748-A76C-FAB17701214A}" destId="{EBC5BB76-3B7A-6145-8220-F64F0C86303E}" srcOrd="0" destOrd="0" presId="urn:microsoft.com/office/officeart/2005/8/layout/venn1"/>
    <dgm:cxn modelId="{C881F5E4-C93F-8C4D-86DE-85A483D6C713}" srcId="{7A1C23AD-9BBE-2744-8C8A-FB10BEF71507}" destId="{D82FCD36-4E98-5748-A76C-FAB17701214A}" srcOrd="5" destOrd="0" parTransId="{B53FF736-7CA5-094D-BAE4-FAD9745E319E}" sibTransId="{D5638A8E-061A-9847-8748-41A0D4F5F8D1}"/>
    <dgm:cxn modelId="{EB5CF323-35EF-4AA3-A8D3-F8B0FF88D45E}" type="presParOf" srcId="{DF21E5A0-A4A7-074E-B021-3AEAF8E32CE0}" destId="{582B8892-6CF8-5349-BF2E-C87F5A4391BA}" srcOrd="0" destOrd="0" presId="urn:microsoft.com/office/officeart/2005/8/layout/venn1"/>
    <dgm:cxn modelId="{232F3E5B-E7A9-4789-83F5-2E2D5A87CED2}" type="presParOf" srcId="{DF21E5A0-A4A7-074E-B021-3AEAF8E32CE0}" destId="{8180C36E-4790-794A-B951-77AF831926A5}" srcOrd="1" destOrd="0" presId="urn:microsoft.com/office/officeart/2005/8/layout/venn1"/>
    <dgm:cxn modelId="{85973045-4D5A-4636-8D94-9EDAAD3B3B6F}" type="presParOf" srcId="{DF21E5A0-A4A7-074E-B021-3AEAF8E32CE0}" destId="{5E97A116-5F40-3642-A611-CDE76D80EC55}" srcOrd="2" destOrd="0" presId="urn:microsoft.com/office/officeart/2005/8/layout/venn1"/>
    <dgm:cxn modelId="{E7B9D673-3EC0-495F-8CF8-B0A57E96434D}" type="presParOf" srcId="{DF21E5A0-A4A7-074E-B021-3AEAF8E32CE0}" destId="{7B78541E-6227-7048-B6F8-991F7987268B}" srcOrd="3" destOrd="0" presId="urn:microsoft.com/office/officeart/2005/8/layout/venn1"/>
    <dgm:cxn modelId="{063E5325-F59F-4B41-BD8E-971B8D55D702}" type="presParOf" srcId="{DF21E5A0-A4A7-074E-B021-3AEAF8E32CE0}" destId="{ABB2322A-4E01-224E-B7F8-389898B88667}" srcOrd="4" destOrd="0" presId="urn:microsoft.com/office/officeart/2005/8/layout/venn1"/>
    <dgm:cxn modelId="{3C5B7EFF-73ED-4B8C-8095-657F15E3A692}" type="presParOf" srcId="{DF21E5A0-A4A7-074E-B021-3AEAF8E32CE0}" destId="{24EE7B72-5DF0-7445-B7B8-FBAFA148EAEC}" srcOrd="5" destOrd="0" presId="urn:microsoft.com/office/officeart/2005/8/layout/venn1"/>
    <dgm:cxn modelId="{4EACA2FC-4ABD-47C3-8F27-2AA6E80E4533}" type="presParOf" srcId="{DF21E5A0-A4A7-074E-B021-3AEAF8E32CE0}" destId="{F70D62BC-B638-1141-B142-6208D4748359}" srcOrd="6" destOrd="0" presId="urn:microsoft.com/office/officeart/2005/8/layout/venn1"/>
    <dgm:cxn modelId="{1B16EAB4-B571-42EE-BE00-790E6662A9B3}" type="presParOf" srcId="{DF21E5A0-A4A7-074E-B021-3AEAF8E32CE0}" destId="{AC47C49C-7E31-C84E-9B60-44A5082D9092}" srcOrd="7" destOrd="0" presId="urn:microsoft.com/office/officeart/2005/8/layout/venn1"/>
    <dgm:cxn modelId="{3E5E4893-7E06-40F2-858C-991972A43D13}" type="presParOf" srcId="{DF21E5A0-A4A7-074E-B021-3AEAF8E32CE0}" destId="{837DD0DA-A005-CB4C-8D8B-181D23046636}" srcOrd="8" destOrd="0" presId="urn:microsoft.com/office/officeart/2005/8/layout/venn1"/>
    <dgm:cxn modelId="{0EB95E6B-04A5-4084-A56A-B8C0C2BFB53D}" type="presParOf" srcId="{DF21E5A0-A4A7-074E-B021-3AEAF8E32CE0}" destId="{76615330-D833-6544-A5B1-96F49DE5CCEE}" srcOrd="9" destOrd="0" presId="urn:microsoft.com/office/officeart/2005/8/layout/venn1"/>
    <dgm:cxn modelId="{A0693018-70F8-4BC0-A802-BADF30FF819F}" type="presParOf" srcId="{DF21E5A0-A4A7-074E-B021-3AEAF8E32CE0}" destId="{37A00A35-65AE-DF49-AFB2-C1A234BD9F2C}" srcOrd="10" destOrd="0" presId="urn:microsoft.com/office/officeart/2005/8/layout/venn1"/>
    <dgm:cxn modelId="{831C14BD-4E8A-490B-8059-B0522473C3C0}" type="presParOf" srcId="{DF21E5A0-A4A7-074E-B021-3AEAF8E32CE0}" destId="{EBC5BB76-3B7A-6145-8220-F64F0C86303E}" srcOrd="11"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1C23AD-9BBE-2744-8C8A-FB10BEF71507}"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2C4E972C-68D8-0B44-B0FE-E3B254C809D1}">
      <dgm:prSet custT="1"/>
      <dgm:spPr/>
      <dgm:t>
        <a:bodyPr/>
        <a:lstStyle/>
        <a:p>
          <a:pPr rtl="0"/>
          <a:r>
            <a:rPr lang="en-GB" altLang="en-US" sz="2000" dirty="0"/>
            <a:t>Improved recognition &amp; detection</a:t>
          </a:r>
          <a:endParaRPr lang="en-US" sz="2000" b="0" dirty="0"/>
        </a:p>
      </dgm:t>
    </dgm:pt>
    <dgm:pt modelId="{B52F1C5E-3FE7-FF42-874E-9830D1E30B54}" type="parTrans" cxnId="{029C9F12-A085-3C48-8C30-DE967C61EB92}">
      <dgm:prSet/>
      <dgm:spPr/>
      <dgm:t>
        <a:bodyPr/>
        <a:lstStyle/>
        <a:p>
          <a:endParaRPr lang="en-US"/>
        </a:p>
      </dgm:t>
    </dgm:pt>
    <dgm:pt modelId="{88B62158-CECD-184C-BE53-2623D627D9AA}" type="sibTrans" cxnId="{029C9F12-A085-3C48-8C30-DE967C61EB92}">
      <dgm:prSet/>
      <dgm:spPr/>
      <dgm:t>
        <a:bodyPr/>
        <a:lstStyle/>
        <a:p>
          <a:endParaRPr lang="en-US"/>
        </a:p>
      </dgm:t>
    </dgm:pt>
    <dgm:pt modelId="{9FB9C016-E634-CE4A-961C-475B2E71491F}">
      <dgm:prSet custT="1"/>
      <dgm:spPr/>
      <dgm:t>
        <a:bodyPr/>
        <a:lstStyle/>
        <a:p>
          <a:r>
            <a:rPr lang="en-GB" altLang="en-US" sz="2000" dirty="0"/>
            <a:t>An increase in availability of diagnostic services</a:t>
          </a:r>
          <a:endParaRPr lang="en-US" sz="2000" dirty="0"/>
        </a:p>
      </dgm:t>
    </dgm:pt>
    <dgm:pt modelId="{59A8B897-548C-E04E-98F8-6922E1D2C4BB}" type="parTrans" cxnId="{7FD8F252-85A4-0647-8C43-F904CF0EA548}">
      <dgm:prSet/>
      <dgm:spPr/>
      <dgm:t>
        <a:bodyPr/>
        <a:lstStyle/>
        <a:p>
          <a:endParaRPr lang="en-US"/>
        </a:p>
      </dgm:t>
    </dgm:pt>
    <dgm:pt modelId="{D89660C0-7FD0-164F-8343-83B1E76FF45B}" type="sibTrans" cxnId="{7FD8F252-85A4-0647-8C43-F904CF0EA548}">
      <dgm:prSet/>
      <dgm:spPr/>
      <dgm:t>
        <a:bodyPr/>
        <a:lstStyle/>
        <a:p>
          <a:endParaRPr lang="en-US"/>
        </a:p>
      </dgm:t>
    </dgm:pt>
    <dgm:pt modelId="{706222BA-98A7-AD4A-9221-649F3C82B040}">
      <dgm:prSet custT="1"/>
      <dgm:spPr/>
      <dgm:t>
        <a:bodyPr/>
        <a:lstStyle/>
        <a:p>
          <a:r>
            <a:rPr lang="en-GB" altLang="en-US" sz="2000" dirty="0"/>
            <a:t>Increased awareness among professionals and parents</a:t>
          </a:r>
          <a:endParaRPr lang="en-US" sz="2000" dirty="0"/>
        </a:p>
      </dgm:t>
    </dgm:pt>
    <dgm:pt modelId="{5D55FBB9-D66E-AB4A-9D10-1532B5FA1482}" type="parTrans" cxnId="{206165B3-A37D-BC4A-B618-F97B5D2D22F7}">
      <dgm:prSet/>
      <dgm:spPr/>
      <dgm:t>
        <a:bodyPr/>
        <a:lstStyle/>
        <a:p>
          <a:endParaRPr lang="en-US"/>
        </a:p>
      </dgm:t>
    </dgm:pt>
    <dgm:pt modelId="{4B060639-2818-6640-A899-4EEDC8F285ED}" type="sibTrans" cxnId="{206165B3-A37D-BC4A-B618-F97B5D2D22F7}">
      <dgm:prSet/>
      <dgm:spPr/>
      <dgm:t>
        <a:bodyPr/>
        <a:lstStyle/>
        <a:p>
          <a:endParaRPr lang="en-US"/>
        </a:p>
      </dgm:t>
    </dgm:pt>
    <dgm:pt modelId="{9F9C2796-12BB-2941-A886-3E066539FE06}">
      <dgm:prSet custT="1"/>
      <dgm:spPr/>
      <dgm:t>
        <a:bodyPr/>
        <a:lstStyle/>
        <a:p>
          <a:r>
            <a:rPr lang="en-GB" altLang="en-US" sz="2000" dirty="0"/>
            <a:t>Growing acceptance of ASD as comorbid with other conditions</a:t>
          </a:r>
          <a:endParaRPr lang="en-US" sz="2000" dirty="0"/>
        </a:p>
      </dgm:t>
    </dgm:pt>
    <dgm:pt modelId="{FE833915-D8F3-DE49-A430-582DFABA6F5D}" type="parTrans" cxnId="{53F3EB28-47F8-C64C-A56D-72EF053026A9}">
      <dgm:prSet/>
      <dgm:spPr/>
      <dgm:t>
        <a:bodyPr/>
        <a:lstStyle/>
        <a:p>
          <a:endParaRPr lang="en-US"/>
        </a:p>
      </dgm:t>
    </dgm:pt>
    <dgm:pt modelId="{0311464B-C553-2643-BD42-41676E01B6E7}" type="sibTrans" cxnId="{53F3EB28-47F8-C64C-A56D-72EF053026A9}">
      <dgm:prSet/>
      <dgm:spPr/>
      <dgm:t>
        <a:bodyPr/>
        <a:lstStyle/>
        <a:p>
          <a:endParaRPr lang="en-US"/>
        </a:p>
      </dgm:t>
    </dgm:pt>
    <dgm:pt modelId="{E9A31805-0528-0F40-A389-D13C1909941D}">
      <dgm:prSet custT="1"/>
      <dgm:spPr/>
      <dgm:t>
        <a:bodyPr/>
        <a:lstStyle/>
        <a:p>
          <a:pPr rtl="0"/>
          <a:r>
            <a:rPr lang="en-GB" altLang="en-US" sz="2000" dirty="0"/>
            <a:t>Changes in study methodology</a:t>
          </a:r>
          <a:endParaRPr lang="en-US" sz="2000" dirty="0"/>
        </a:p>
      </dgm:t>
    </dgm:pt>
    <dgm:pt modelId="{23C97BCA-DDEB-034A-99D5-22A036BECC31}" type="parTrans" cxnId="{5F2358A1-BAD7-7D4F-B0E5-819D1DEA7094}">
      <dgm:prSet/>
      <dgm:spPr/>
      <dgm:t>
        <a:bodyPr/>
        <a:lstStyle/>
        <a:p>
          <a:endParaRPr lang="en-US"/>
        </a:p>
      </dgm:t>
    </dgm:pt>
    <dgm:pt modelId="{4F600810-E93B-514B-BEA6-373461DD3539}" type="sibTrans" cxnId="{5F2358A1-BAD7-7D4F-B0E5-819D1DEA7094}">
      <dgm:prSet/>
      <dgm:spPr/>
      <dgm:t>
        <a:bodyPr/>
        <a:lstStyle/>
        <a:p>
          <a:endParaRPr lang="en-US"/>
        </a:p>
      </dgm:t>
    </dgm:pt>
    <dgm:pt modelId="{DF21E5A0-A4A7-074E-B021-3AEAF8E32CE0}" type="pres">
      <dgm:prSet presAssocID="{7A1C23AD-9BBE-2744-8C8A-FB10BEF71507}" presName="compositeShape" presStyleCnt="0">
        <dgm:presLayoutVars>
          <dgm:chMax val="7"/>
          <dgm:dir/>
          <dgm:resizeHandles val="exact"/>
        </dgm:presLayoutVars>
      </dgm:prSet>
      <dgm:spPr/>
    </dgm:pt>
    <dgm:pt modelId="{582B8892-6CF8-5349-BF2E-C87F5A4391BA}" type="pres">
      <dgm:prSet presAssocID="{2C4E972C-68D8-0B44-B0FE-E3B254C809D1}" presName="circ1" presStyleLbl="vennNode1" presStyleIdx="0" presStyleCnt="5"/>
      <dgm:spPr>
        <a:solidFill>
          <a:schemeClr val="accent2">
            <a:alpha val="90000"/>
          </a:schemeClr>
        </a:solidFill>
      </dgm:spPr>
    </dgm:pt>
    <dgm:pt modelId="{8180C36E-4790-794A-B951-77AF831926A5}" type="pres">
      <dgm:prSet presAssocID="{2C4E972C-68D8-0B44-B0FE-E3B254C809D1}" presName="circ1Tx" presStyleLbl="revTx" presStyleIdx="0" presStyleCnt="0" custLinFactNeighborX="0" custLinFactNeighborY="29719">
        <dgm:presLayoutVars>
          <dgm:chMax val="0"/>
          <dgm:chPref val="0"/>
          <dgm:bulletEnabled val="1"/>
        </dgm:presLayoutVars>
      </dgm:prSet>
      <dgm:spPr/>
    </dgm:pt>
    <dgm:pt modelId="{5E97A116-5F40-3642-A611-CDE76D80EC55}" type="pres">
      <dgm:prSet presAssocID="{E9A31805-0528-0F40-A389-D13C1909941D}" presName="circ2" presStyleLbl="vennNode1" presStyleIdx="1" presStyleCnt="5"/>
      <dgm:spPr>
        <a:solidFill>
          <a:schemeClr val="accent3">
            <a:alpha val="90000"/>
          </a:schemeClr>
        </a:solidFill>
      </dgm:spPr>
    </dgm:pt>
    <dgm:pt modelId="{7B78541E-6227-7048-B6F8-991F7987268B}" type="pres">
      <dgm:prSet presAssocID="{E9A31805-0528-0F40-A389-D13C1909941D}" presName="circ2Tx" presStyleLbl="revTx" presStyleIdx="0" presStyleCnt="0">
        <dgm:presLayoutVars>
          <dgm:chMax val="0"/>
          <dgm:chPref val="0"/>
          <dgm:bulletEnabled val="1"/>
        </dgm:presLayoutVars>
      </dgm:prSet>
      <dgm:spPr/>
    </dgm:pt>
    <dgm:pt modelId="{ABB2322A-4E01-224E-B7F8-389898B88667}" type="pres">
      <dgm:prSet presAssocID="{9FB9C016-E634-CE4A-961C-475B2E71491F}" presName="circ3" presStyleLbl="vennNode1" presStyleIdx="2" presStyleCnt="5"/>
      <dgm:spPr>
        <a:solidFill>
          <a:schemeClr val="accent4">
            <a:alpha val="90000"/>
          </a:schemeClr>
        </a:solidFill>
      </dgm:spPr>
    </dgm:pt>
    <dgm:pt modelId="{24EE7B72-5DF0-7445-B7B8-FBAFA148EAEC}" type="pres">
      <dgm:prSet presAssocID="{9FB9C016-E634-CE4A-961C-475B2E71491F}" presName="circ3Tx" presStyleLbl="revTx" presStyleIdx="0" presStyleCnt="0">
        <dgm:presLayoutVars>
          <dgm:chMax val="0"/>
          <dgm:chPref val="0"/>
          <dgm:bulletEnabled val="1"/>
        </dgm:presLayoutVars>
      </dgm:prSet>
      <dgm:spPr/>
    </dgm:pt>
    <dgm:pt modelId="{F70D62BC-B638-1141-B142-6208D4748359}" type="pres">
      <dgm:prSet presAssocID="{706222BA-98A7-AD4A-9221-649F3C82B040}" presName="circ4" presStyleLbl="vennNode1" presStyleIdx="3" presStyleCnt="5"/>
      <dgm:spPr>
        <a:solidFill>
          <a:schemeClr val="accent6">
            <a:alpha val="90000"/>
          </a:schemeClr>
        </a:solidFill>
      </dgm:spPr>
    </dgm:pt>
    <dgm:pt modelId="{AC47C49C-7E31-C84E-9B60-44A5082D9092}" type="pres">
      <dgm:prSet presAssocID="{706222BA-98A7-AD4A-9221-649F3C82B040}" presName="circ4Tx" presStyleLbl="revTx" presStyleIdx="0" presStyleCnt="0">
        <dgm:presLayoutVars>
          <dgm:chMax val="0"/>
          <dgm:chPref val="0"/>
          <dgm:bulletEnabled val="1"/>
        </dgm:presLayoutVars>
      </dgm:prSet>
      <dgm:spPr/>
    </dgm:pt>
    <dgm:pt modelId="{837DD0DA-A005-CB4C-8D8B-181D23046636}" type="pres">
      <dgm:prSet presAssocID="{9F9C2796-12BB-2941-A886-3E066539FE06}" presName="circ5" presStyleLbl="vennNode1" presStyleIdx="4" presStyleCnt="5"/>
      <dgm:spPr>
        <a:solidFill>
          <a:schemeClr val="accent5">
            <a:alpha val="90000"/>
          </a:schemeClr>
        </a:solidFill>
      </dgm:spPr>
    </dgm:pt>
    <dgm:pt modelId="{76615330-D833-6544-A5B1-96F49DE5CCEE}" type="pres">
      <dgm:prSet presAssocID="{9F9C2796-12BB-2941-A886-3E066539FE06}" presName="circ5Tx" presStyleLbl="revTx" presStyleIdx="0" presStyleCnt="0">
        <dgm:presLayoutVars>
          <dgm:chMax val="0"/>
          <dgm:chPref val="0"/>
          <dgm:bulletEnabled val="1"/>
        </dgm:presLayoutVars>
      </dgm:prSet>
      <dgm:spPr/>
    </dgm:pt>
  </dgm:ptLst>
  <dgm:cxnLst>
    <dgm:cxn modelId="{029C9F12-A085-3C48-8C30-DE967C61EB92}" srcId="{7A1C23AD-9BBE-2744-8C8A-FB10BEF71507}" destId="{2C4E972C-68D8-0B44-B0FE-E3B254C809D1}" srcOrd="0" destOrd="0" parTransId="{B52F1C5E-3FE7-FF42-874E-9830D1E30B54}" sibTransId="{88B62158-CECD-184C-BE53-2623D627D9AA}"/>
    <dgm:cxn modelId="{53F3EB28-47F8-C64C-A56D-72EF053026A9}" srcId="{7A1C23AD-9BBE-2744-8C8A-FB10BEF71507}" destId="{9F9C2796-12BB-2941-A886-3E066539FE06}" srcOrd="4" destOrd="0" parTransId="{FE833915-D8F3-DE49-A430-582DFABA6F5D}" sibTransId="{0311464B-C553-2643-BD42-41676E01B6E7}"/>
    <dgm:cxn modelId="{E83E5861-4AB3-40CE-A069-0B9651F80CDE}" type="presOf" srcId="{9F9C2796-12BB-2941-A886-3E066539FE06}" destId="{76615330-D833-6544-A5B1-96F49DE5CCEE}" srcOrd="0" destOrd="0" presId="urn:microsoft.com/office/officeart/2005/8/layout/venn1"/>
    <dgm:cxn modelId="{5D57134F-FAA1-4CD7-9EDA-3F458CFB756B}" type="presOf" srcId="{9FB9C016-E634-CE4A-961C-475B2E71491F}" destId="{24EE7B72-5DF0-7445-B7B8-FBAFA148EAEC}" srcOrd="0" destOrd="0" presId="urn:microsoft.com/office/officeart/2005/8/layout/venn1"/>
    <dgm:cxn modelId="{7FD8F252-85A4-0647-8C43-F904CF0EA548}" srcId="{7A1C23AD-9BBE-2744-8C8A-FB10BEF71507}" destId="{9FB9C016-E634-CE4A-961C-475B2E71491F}" srcOrd="2" destOrd="0" parTransId="{59A8B897-548C-E04E-98F8-6922E1D2C4BB}" sibTransId="{D89660C0-7FD0-164F-8343-83B1E76FF45B}"/>
    <dgm:cxn modelId="{1A811D54-59FE-4F5D-A4FE-CF5F305DB2FF}" type="presOf" srcId="{2C4E972C-68D8-0B44-B0FE-E3B254C809D1}" destId="{8180C36E-4790-794A-B951-77AF831926A5}" srcOrd="0" destOrd="0" presId="urn:microsoft.com/office/officeart/2005/8/layout/venn1"/>
    <dgm:cxn modelId="{5F2358A1-BAD7-7D4F-B0E5-819D1DEA7094}" srcId="{7A1C23AD-9BBE-2744-8C8A-FB10BEF71507}" destId="{E9A31805-0528-0F40-A389-D13C1909941D}" srcOrd="1" destOrd="0" parTransId="{23C97BCA-DDEB-034A-99D5-22A036BECC31}" sibTransId="{4F600810-E93B-514B-BEA6-373461DD3539}"/>
    <dgm:cxn modelId="{206165B3-A37D-BC4A-B618-F97B5D2D22F7}" srcId="{7A1C23AD-9BBE-2744-8C8A-FB10BEF71507}" destId="{706222BA-98A7-AD4A-9221-649F3C82B040}" srcOrd="3" destOrd="0" parTransId="{5D55FBB9-D66E-AB4A-9D10-1532B5FA1482}" sibTransId="{4B060639-2818-6640-A899-4EEDC8F285ED}"/>
    <dgm:cxn modelId="{23A921BB-D377-4EAD-A790-F47A2DB159EA}" type="presOf" srcId="{7A1C23AD-9BBE-2744-8C8A-FB10BEF71507}" destId="{DF21E5A0-A4A7-074E-B021-3AEAF8E32CE0}" srcOrd="0" destOrd="0" presId="urn:microsoft.com/office/officeart/2005/8/layout/venn1"/>
    <dgm:cxn modelId="{6210EEBC-96CB-431E-ABA4-B7D651519A42}" type="presOf" srcId="{706222BA-98A7-AD4A-9221-649F3C82B040}" destId="{AC47C49C-7E31-C84E-9B60-44A5082D9092}" srcOrd="0" destOrd="0" presId="urn:microsoft.com/office/officeart/2005/8/layout/venn1"/>
    <dgm:cxn modelId="{D0E4E0EB-0D9A-419C-8B22-D2D0A89BED45}" type="presOf" srcId="{E9A31805-0528-0F40-A389-D13C1909941D}" destId="{7B78541E-6227-7048-B6F8-991F7987268B}" srcOrd="0" destOrd="0" presId="urn:microsoft.com/office/officeart/2005/8/layout/venn1"/>
    <dgm:cxn modelId="{D62FF584-5E96-4849-AC95-743EFF61869F}" type="presParOf" srcId="{DF21E5A0-A4A7-074E-B021-3AEAF8E32CE0}" destId="{582B8892-6CF8-5349-BF2E-C87F5A4391BA}" srcOrd="0" destOrd="0" presId="urn:microsoft.com/office/officeart/2005/8/layout/venn1"/>
    <dgm:cxn modelId="{3B6F0906-5ABE-4E09-82A0-9B80423E0337}" type="presParOf" srcId="{DF21E5A0-A4A7-074E-B021-3AEAF8E32CE0}" destId="{8180C36E-4790-794A-B951-77AF831926A5}" srcOrd="1" destOrd="0" presId="urn:microsoft.com/office/officeart/2005/8/layout/venn1"/>
    <dgm:cxn modelId="{8EBD9EAE-5193-44F6-8791-06AB97C85656}" type="presParOf" srcId="{DF21E5A0-A4A7-074E-B021-3AEAF8E32CE0}" destId="{5E97A116-5F40-3642-A611-CDE76D80EC55}" srcOrd="2" destOrd="0" presId="urn:microsoft.com/office/officeart/2005/8/layout/venn1"/>
    <dgm:cxn modelId="{652A2938-E0CD-445F-88B0-C673E7B02605}" type="presParOf" srcId="{DF21E5A0-A4A7-074E-B021-3AEAF8E32CE0}" destId="{7B78541E-6227-7048-B6F8-991F7987268B}" srcOrd="3" destOrd="0" presId="urn:microsoft.com/office/officeart/2005/8/layout/venn1"/>
    <dgm:cxn modelId="{97E9D7DE-64C8-40DD-9BB3-C95770C7C7E4}" type="presParOf" srcId="{DF21E5A0-A4A7-074E-B021-3AEAF8E32CE0}" destId="{ABB2322A-4E01-224E-B7F8-389898B88667}" srcOrd="4" destOrd="0" presId="urn:microsoft.com/office/officeart/2005/8/layout/venn1"/>
    <dgm:cxn modelId="{2F6DBF91-8930-47F3-8C67-12877D59B972}" type="presParOf" srcId="{DF21E5A0-A4A7-074E-B021-3AEAF8E32CE0}" destId="{24EE7B72-5DF0-7445-B7B8-FBAFA148EAEC}" srcOrd="5" destOrd="0" presId="urn:microsoft.com/office/officeart/2005/8/layout/venn1"/>
    <dgm:cxn modelId="{C2CAD622-4B20-4E94-AC4F-DA3F2F8F2B05}" type="presParOf" srcId="{DF21E5A0-A4A7-074E-B021-3AEAF8E32CE0}" destId="{F70D62BC-B638-1141-B142-6208D4748359}" srcOrd="6" destOrd="0" presId="urn:microsoft.com/office/officeart/2005/8/layout/venn1"/>
    <dgm:cxn modelId="{8F8F60D8-F97D-4845-AAFC-890F65B190D4}" type="presParOf" srcId="{DF21E5A0-A4A7-074E-B021-3AEAF8E32CE0}" destId="{AC47C49C-7E31-C84E-9B60-44A5082D9092}" srcOrd="7" destOrd="0" presId="urn:microsoft.com/office/officeart/2005/8/layout/venn1"/>
    <dgm:cxn modelId="{F0C9B8AD-0C9C-40E6-A432-B708F910702F}" type="presParOf" srcId="{DF21E5A0-A4A7-074E-B021-3AEAF8E32CE0}" destId="{837DD0DA-A005-CB4C-8D8B-181D23046636}" srcOrd="8" destOrd="0" presId="urn:microsoft.com/office/officeart/2005/8/layout/venn1"/>
    <dgm:cxn modelId="{268EF0AF-23A6-4E4B-9F1A-3175AA0037F3}" type="presParOf" srcId="{DF21E5A0-A4A7-074E-B021-3AEAF8E32CE0}" destId="{76615330-D833-6544-A5B1-96F49DE5CCEE}" srcOrd="9"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1C23AD-9BBE-2744-8C8A-FB10BEF71507}"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2C4E972C-68D8-0B44-B0FE-E3B254C809D1}">
      <dgm:prSet custT="1"/>
      <dgm:spPr/>
      <dgm:t>
        <a:bodyPr/>
        <a:lstStyle/>
        <a:p>
          <a:pPr rtl="0"/>
          <a:r>
            <a:rPr lang="en-GB" altLang="en-US" sz="2000" dirty="0"/>
            <a:t>Environmental </a:t>
          </a:r>
          <a:endParaRPr lang="en-US" sz="2000" b="0" dirty="0"/>
        </a:p>
      </dgm:t>
    </dgm:pt>
    <dgm:pt modelId="{B52F1C5E-3FE7-FF42-874E-9830D1E30B54}" type="parTrans" cxnId="{029C9F12-A085-3C48-8C30-DE967C61EB92}">
      <dgm:prSet/>
      <dgm:spPr/>
      <dgm:t>
        <a:bodyPr/>
        <a:lstStyle/>
        <a:p>
          <a:endParaRPr lang="en-US"/>
        </a:p>
      </dgm:t>
    </dgm:pt>
    <dgm:pt modelId="{88B62158-CECD-184C-BE53-2623D627D9AA}" type="sibTrans" cxnId="{029C9F12-A085-3C48-8C30-DE967C61EB92}">
      <dgm:prSet/>
      <dgm:spPr/>
      <dgm:t>
        <a:bodyPr/>
        <a:lstStyle/>
        <a:p>
          <a:endParaRPr lang="en-US"/>
        </a:p>
      </dgm:t>
    </dgm:pt>
    <dgm:pt modelId="{9FB9C016-E634-CE4A-961C-475B2E71491F}">
      <dgm:prSet custT="1"/>
      <dgm:spPr/>
      <dgm:t>
        <a:bodyPr/>
        <a:lstStyle/>
        <a:p>
          <a:r>
            <a:rPr lang="en-GB" altLang="en-US" sz="2000" dirty="0"/>
            <a:t>Birth factors</a:t>
          </a:r>
          <a:endParaRPr lang="en-US" sz="2000" dirty="0"/>
        </a:p>
      </dgm:t>
    </dgm:pt>
    <dgm:pt modelId="{59A8B897-548C-E04E-98F8-6922E1D2C4BB}" type="parTrans" cxnId="{7FD8F252-85A4-0647-8C43-F904CF0EA548}">
      <dgm:prSet/>
      <dgm:spPr/>
      <dgm:t>
        <a:bodyPr/>
        <a:lstStyle/>
        <a:p>
          <a:endParaRPr lang="en-US"/>
        </a:p>
      </dgm:t>
    </dgm:pt>
    <dgm:pt modelId="{D89660C0-7FD0-164F-8343-83B1E76FF45B}" type="sibTrans" cxnId="{7FD8F252-85A4-0647-8C43-F904CF0EA548}">
      <dgm:prSet/>
      <dgm:spPr/>
      <dgm:t>
        <a:bodyPr/>
        <a:lstStyle/>
        <a:p>
          <a:endParaRPr lang="en-US"/>
        </a:p>
      </dgm:t>
    </dgm:pt>
    <dgm:pt modelId="{706222BA-98A7-AD4A-9221-649F3C82B040}">
      <dgm:prSet custT="1"/>
      <dgm:spPr/>
      <dgm:t>
        <a:bodyPr/>
        <a:lstStyle/>
        <a:p>
          <a:r>
            <a:rPr lang="en-GB" altLang="en-US" sz="2000" dirty="0"/>
            <a:t>Medical Conditions</a:t>
          </a:r>
          <a:endParaRPr lang="en-GB" altLang="en-US" sz="2000" baseline="0" dirty="0"/>
        </a:p>
      </dgm:t>
    </dgm:pt>
    <dgm:pt modelId="{5D55FBB9-D66E-AB4A-9D10-1532B5FA1482}" type="parTrans" cxnId="{206165B3-A37D-BC4A-B618-F97B5D2D22F7}">
      <dgm:prSet/>
      <dgm:spPr/>
      <dgm:t>
        <a:bodyPr/>
        <a:lstStyle/>
        <a:p>
          <a:endParaRPr lang="en-US"/>
        </a:p>
      </dgm:t>
    </dgm:pt>
    <dgm:pt modelId="{4B060639-2818-6640-A899-4EEDC8F285ED}" type="sibTrans" cxnId="{206165B3-A37D-BC4A-B618-F97B5D2D22F7}">
      <dgm:prSet/>
      <dgm:spPr/>
      <dgm:t>
        <a:bodyPr/>
        <a:lstStyle/>
        <a:p>
          <a:endParaRPr lang="en-US"/>
        </a:p>
      </dgm:t>
    </dgm:pt>
    <dgm:pt modelId="{9F9C2796-12BB-2941-A886-3E066539FE06}">
      <dgm:prSet custT="1"/>
      <dgm:spPr/>
      <dgm:t>
        <a:bodyPr/>
        <a:lstStyle/>
        <a:p>
          <a:r>
            <a:rPr lang="en-GB" altLang="en-US" sz="2000" dirty="0"/>
            <a:t>Cognitive deficits</a:t>
          </a:r>
          <a:endParaRPr lang="en-US" sz="2000" dirty="0"/>
        </a:p>
      </dgm:t>
    </dgm:pt>
    <dgm:pt modelId="{FE833915-D8F3-DE49-A430-582DFABA6F5D}" type="parTrans" cxnId="{53F3EB28-47F8-C64C-A56D-72EF053026A9}">
      <dgm:prSet/>
      <dgm:spPr/>
      <dgm:t>
        <a:bodyPr/>
        <a:lstStyle/>
        <a:p>
          <a:endParaRPr lang="en-US"/>
        </a:p>
      </dgm:t>
    </dgm:pt>
    <dgm:pt modelId="{0311464B-C553-2643-BD42-41676E01B6E7}" type="sibTrans" cxnId="{53F3EB28-47F8-C64C-A56D-72EF053026A9}">
      <dgm:prSet/>
      <dgm:spPr/>
      <dgm:t>
        <a:bodyPr/>
        <a:lstStyle/>
        <a:p>
          <a:endParaRPr lang="en-US"/>
        </a:p>
      </dgm:t>
    </dgm:pt>
    <dgm:pt modelId="{E9A31805-0528-0F40-A389-D13C1909941D}">
      <dgm:prSet custT="1"/>
      <dgm:spPr/>
      <dgm:t>
        <a:bodyPr/>
        <a:lstStyle/>
        <a:p>
          <a:pPr rtl="0"/>
          <a:r>
            <a:rPr lang="en-GB" altLang="en-US" sz="2000" dirty="0"/>
            <a:t>Genetic</a:t>
          </a:r>
          <a:endParaRPr lang="en-US" sz="2000" dirty="0"/>
        </a:p>
      </dgm:t>
    </dgm:pt>
    <dgm:pt modelId="{23C97BCA-DDEB-034A-99D5-22A036BECC31}" type="parTrans" cxnId="{5F2358A1-BAD7-7D4F-B0E5-819D1DEA7094}">
      <dgm:prSet/>
      <dgm:spPr/>
      <dgm:t>
        <a:bodyPr/>
        <a:lstStyle/>
        <a:p>
          <a:endParaRPr lang="en-US"/>
        </a:p>
      </dgm:t>
    </dgm:pt>
    <dgm:pt modelId="{4F600810-E93B-514B-BEA6-373461DD3539}" type="sibTrans" cxnId="{5F2358A1-BAD7-7D4F-B0E5-819D1DEA7094}">
      <dgm:prSet/>
      <dgm:spPr/>
      <dgm:t>
        <a:bodyPr/>
        <a:lstStyle/>
        <a:p>
          <a:endParaRPr lang="en-US"/>
        </a:p>
      </dgm:t>
    </dgm:pt>
    <dgm:pt modelId="{B39D1A72-5BA1-6142-B2E8-8F1D463464BE}">
      <dgm:prSet custT="1"/>
      <dgm:spPr/>
      <dgm:t>
        <a:bodyPr/>
        <a:lstStyle/>
        <a:p>
          <a:r>
            <a:rPr lang="en-US" sz="2000" dirty="0"/>
            <a:t>Neuroimaging findings</a:t>
          </a:r>
        </a:p>
      </dgm:t>
    </dgm:pt>
    <dgm:pt modelId="{D4EA90D1-92EB-1B48-9074-391311B49C06}" type="parTrans" cxnId="{649186E6-6501-AB41-B6A1-0DFA561A7B3E}">
      <dgm:prSet/>
      <dgm:spPr/>
      <dgm:t>
        <a:bodyPr/>
        <a:lstStyle/>
        <a:p>
          <a:endParaRPr lang="en-US"/>
        </a:p>
      </dgm:t>
    </dgm:pt>
    <dgm:pt modelId="{1C9102D5-BB9C-D842-94DC-487B1AF7AA5F}" type="sibTrans" cxnId="{649186E6-6501-AB41-B6A1-0DFA561A7B3E}">
      <dgm:prSet/>
      <dgm:spPr/>
      <dgm:t>
        <a:bodyPr/>
        <a:lstStyle/>
        <a:p>
          <a:endParaRPr lang="en-US"/>
        </a:p>
      </dgm:t>
    </dgm:pt>
    <dgm:pt modelId="{DF21E5A0-A4A7-074E-B021-3AEAF8E32CE0}" type="pres">
      <dgm:prSet presAssocID="{7A1C23AD-9BBE-2744-8C8A-FB10BEF71507}" presName="compositeShape" presStyleCnt="0">
        <dgm:presLayoutVars>
          <dgm:chMax val="7"/>
          <dgm:dir/>
          <dgm:resizeHandles val="exact"/>
        </dgm:presLayoutVars>
      </dgm:prSet>
      <dgm:spPr/>
    </dgm:pt>
    <dgm:pt modelId="{582B8892-6CF8-5349-BF2E-C87F5A4391BA}" type="pres">
      <dgm:prSet presAssocID="{2C4E972C-68D8-0B44-B0FE-E3B254C809D1}" presName="circ1" presStyleLbl="vennNode1" presStyleIdx="0" presStyleCnt="6"/>
      <dgm:spPr>
        <a:solidFill>
          <a:schemeClr val="accent2">
            <a:alpha val="90000"/>
          </a:schemeClr>
        </a:solidFill>
      </dgm:spPr>
    </dgm:pt>
    <dgm:pt modelId="{8180C36E-4790-794A-B951-77AF831926A5}" type="pres">
      <dgm:prSet presAssocID="{2C4E972C-68D8-0B44-B0FE-E3B254C809D1}" presName="circ1Tx" presStyleLbl="revTx" presStyleIdx="0" presStyleCnt="0" custLinFactNeighborX="0" custLinFactNeighborY="29719">
        <dgm:presLayoutVars>
          <dgm:chMax val="0"/>
          <dgm:chPref val="0"/>
          <dgm:bulletEnabled val="1"/>
        </dgm:presLayoutVars>
      </dgm:prSet>
      <dgm:spPr/>
    </dgm:pt>
    <dgm:pt modelId="{5E97A116-5F40-3642-A611-CDE76D80EC55}" type="pres">
      <dgm:prSet presAssocID="{E9A31805-0528-0F40-A389-D13C1909941D}" presName="circ2" presStyleLbl="vennNode1" presStyleIdx="1" presStyleCnt="6"/>
      <dgm:spPr>
        <a:solidFill>
          <a:schemeClr val="accent3">
            <a:alpha val="90000"/>
          </a:schemeClr>
        </a:solidFill>
      </dgm:spPr>
    </dgm:pt>
    <dgm:pt modelId="{7B78541E-6227-7048-B6F8-991F7987268B}" type="pres">
      <dgm:prSet presAssocID="{E9A31805-0528-0F40-A389-D13C1909941D}" presName="circ2Tx" presStyleLbl="revTx" presStyleIdx="0" presStyleCnt="0">
        <dgm:presLayoutVars>
          <dgm:chMax val="0"/>
          <dgm:chPref val="0"/>
          <dgm:bulletEnabled val="1"/>
        </dgm:presLayoutVars>
      </dgm:prSet>
      <dgm:spPr/>
    </dgm:pt>
    <dgm:pt modelId="{ABB2322A-4E01-224E-B7F8-389898B88667}" type="pres">
      <dgm:prSet presAssocID="{9FB9C016-E634-CE4A-961C-475B2E71491F}" presName="circ3" presStyleLbl="vennNode1" presStyleIdx="2" presStyleCnt="6"/>
      <dgm:spPr>
        <a:solidFill>
          <a:schemeClr val="accent4">
            <a:alpha val="90000"/>
          </a:schemeClr>
        </a:solidFill>
      </dgm:spPr>
    </dgm:pt>
    <dgm:pt modelId="{24EE7B72-5DF0-7445-B7B8-FBAFA148EAEC}" type="pres">
      <dgm:prSet presAssocID="{9FB9C016-E634-CE4A-961C-475B2E71491F}" presName="circ3Tx" presStyleLbl="revTx" presStyleIdx="0" presStyleCnt="0">
        <dgm:presLayoutVars>
          <dgm:chMax val="0"/>
          <dgm:chPref val="0"/>
          <dgm:bulletEnabled val="1"/>
        </dgm:presLayoutVars>
      </dgm:prSet>
      <dgm:spPr/>
    </dgm:pt>
    <dgm:pt modelId="{F70D62BC-B638-1141-B142-6208D4748359}" type="pres">
      <dgm:prSet presAssocID="{706222BA-98A7-AD4A-9221-649F3C82B040}" presName="circ4" presStyleLbl="vennNode1" presStyleIdx="3" presStyleCnt="6"/>
      <dgm:spPr>
        <a:solidFill>
          <a:schemeClr val="accent6">
            <a:alpha val="90000"/>
          </a:schemeClr>
        </a:solidFill>
      </dgm:spPr>
    </dgm:pt>
    <dgm:pt modelId="{AC47C49C-7E31-C84E-9B60-44A5082D9092}" type="pres">
      <dgm:prSet presAssocID="{706222BA-98A7-AD4A-9221-649F3C82B040}" presName="circ4Tx" presStyleLbl="revTx" presStyleIdx="0" presStyleCnt="0">
        <dgm:presLayoutVars>
          <dgm:chMax val="0"/>
          <dgm:chPref val="0"/>
          <dgm:bulletEnabled val="1"/>
        </dgm:presLayoutVars>
      </dgm:prSet>
      <dgm:spPr/>
    </dgm:pt>
    <dgm:pt modelId="{837DD0DA-A005-CB4C-8D8B-181D23046636}" type="pres">
      <dgm:prSet presAssocID="{9F9C2796-12BB-2941-A886-3E066539FE06}" presName="circ5" presStyleLbl="vennNode1" presStyleIdx="4" presStyleCnt="6"/>
      <dgm:spPr>
        <a:solidFill>
          <a:schemeClr val="accent5">
            <a:alpha val="90000"/>
          </a:schemeClr>
        </a:solidFill>
      </dgm:spPr>
    </dgm:pt>
    <dgm:pt modelId="{76615330-D833-6544-A5B1-96F49DE5CCEE}" type="pres">
      <dgm:prSet presAssocID="{9F9C2796-12BB-2941-A886-3E066539FE06}" presName="circ5Tx" presStyleLbl="revTx" presStyleIdx="0" presStyleCnt="0">
        <dgm:presLayoutVars>
          <dgm:chMax val="0"/>
          <dgm:chPref val="0"/>
          <dgm:bulletEnabled val="1"/>
        </dgm:presLayoutVars>
      </dgm:prSet>
      <dgm:spPr/>
    </dgm:pt>
    <dgm:pt modelId="{08A86DB0-626F-EB4F-A5E7-C03CB591735E}" type="pres">
      <dgm:prSet presAssocID="{B39D1A72-5BA1-6142-B2E8-8F1D463464BE}" presName="circ6" presStyleLbl="vennNode1" presStyleIdx="5" presStyleCnt="6"/>
      <dgm:spPr>
        <a:solidFill>
          <a:srgbClr val="FFFF00">
            <a:alpha val="50000"/>
          </a:srgbClr>
        </a:solidFill>
      </dgm:spPr>
    </dgm:pt>
    <dgm:pt modelId="{60D64FE2-DE70-9C43-8A3E-9FC2C843C4C9}" type="pres">
      <dgm:prSet presAssocID="{B39D1A72-5BA1-6142-B2E8-8F1D463464BE}" presName="circ6Tx" presStyleLbl="revTx" presStyleIdx="0" presStyleCnt="0">
        <dgm:presLayoutVars>
          <dgm:chMax val="0"/>
          <dgm:chPref val="0"/>
          <dgm:bulletEnabled val="1"/>
        </dgm:presLayoutVars>
      </dgm:prSet>
      <dgm:spPr/>
    </dgm:pt>
  </dgm:ptLst>
  <dgm:cxnLst>
    <dgm:cxn modelId="{029C9F12-A085-3C48-8C30-DE967C61EB92}" srcId="{7A1C23AD-9BBE-2744-8C8A-FB10BEF71507}" destId="{2C4E972C-68D8-0B44-B0FE-E3B254C809D1}" srcOrd="0" destOrd="0" parTransId="{B52F1C5E-3FE7-FF42-874E-9830D1E30B54}" sibTransId="{88B62158-CECD-184C-BE53-2623D627D9AA}"/>
    <dgm:cxn modelId="{0A79B91A-4F10-440E-B451-070BFE73ABD2}" type="presOf" srcId="{7A1C23AD-9BBE-2744-8C8A-FB10BEF71507}" destId="{DF21E5A0-A4A7-074E-B021-3AEAF8E32CE0}" srcOrd="0" destOrd="0" presId="urn:microsoft.com/office/officeart/2005/8/layout/venn1"/>
    <dgm:cxn modelId="{53F3EB28-47F8-C64C-A56D-72EF053026A9}" srcId="{7A1C23AD-9BBE-2744-8C8A-FB10BEF71507}" destId="{9F9C2796-12BB-2941-A886-3E066539FE06}" srcOrd="4" destOrd="0" parTransId="{FE833915-D8F3-DE49-A430-582DFABA6F5D}" sibTransId="{0311464B-C553-2643-BD42-41676E01B6E7}"/>
    <dgm:cxn modelId="{27621A2A-8B5D-4D67-9CD0-57218B20F3F0}" type="presOf" srcId="{9F9C2796-12BB-2941-A886-3E066539FE06}" destId="{76615330-D833-6544-A5B1-96F49DE5CCEE}" srcOrd="0" destOrd="0" presId="urn:microsoft.com/office/officeart/2005/8/layout/venn1"/>
    <dgm:cxn modelId="{7FD8F252-85A4-0647-8C43-F904CF0EA548}" srcId="{7A1C23AD-9BBE-2744-8C8A-FB10BEF71507}" destId="{9FB9C016-E634-CE4A-961C-475B2E71491F}" srcOrd="2" destOrd="0" parTransId="{59A8B897-548C-E04E-98F8-6922E1D2C4BB}" sibTransId="{D89660C0-7FD0-164F-8343-83B1E76FF45B}"/>
    <dgm:cxn modelId="{5F2358A1-BAD7-7D4F-B0E5-819D1DEA7094}" srcId="{7A1C23AD-9BBE-2744-8C8A-FB10BEF71507}" destId="{E9A31805-0528-0F40-A389-D13C1909941D}" srcOrd="1" destOrd="0" parTransId="{23C97BCA-DDEB-034A-99D5-22A036BECC31}" sibTransId="{4F600810-E93B-514B-BEA6-373461DD3539}"/>
    <dgm:cxn modelId="{1F42F0A1-4A4D-408C-A8DE-B72E1DBA0692}" type="presOf" srcId="{2C4E972C-68D8-0B44-B0FE-E3B254C809D1}" destId="{8180C36E-4790-794A-B951-77AF831926A5}" srcOrd="0" destOrd="0" presId="urn:microsoft.com/office/officeart/2005/8/layout/venn1"/>
    <dgm:cxn modelId="{206165B3-A37D-BC4A-B618-F97B5D2D22F7}" srcId="{7A1C23AD-9BBE-2744-8C8A-FB10BEF71507}" destId="{706222BA-98A7-AD4A-9221-649F3C82B040}" srcOrd="3" destOrd="0" parTransId="{5D55FBB9-D66E-AB4A-9D10-1532B5FA1482}" sibTransId="{4B060639-2818-6640-A899-4EEDC8F285ED}"/>
    <dgm:cxn modelId="{B175F1BF-9325-4363-9C5B-0905045B9BDF}" type="presOf" srcId="{9FB9C016-E634-CE4A-961C-475B2E71491F}" destId="{24EE7B72-5DF0-7445-B7B8-FBAFA148EAEC}" srcOrd="0" destOrd="0" presId="urn:microsoft.com/office/officeart/2005/8/layout/venn1"/>
    <dgm:cxn modelId="{649186E6-6501-AB41-B6A1-0DFA561A7B3E}" srcId="{7A1C23AD-9BBE-2744-8C8A-FB10BEF71507}" destId="{B39D1A72-5BA1-6142-B2E8-8F1D463464BE}" srcOrd="5" destOrd="0" parTransId="{D4EA90D1-92EB-1B48-9074-391311B49C06}" sibTransId="{1C9102D5-BB9C-D842-94DC-487B1AF7AA5F}"/>
    <dgm:cxn modelId="{51E029F6-2616-4CE2-A4EE-C417D4C3B5B6}" type="presOf" srcId="{706222BA-98A7-AD4A-9221-649F3C82B040}" destId="{AC47C49C-7E31-C84E-9B60-44A5082D9092}" srcOrd="0" destOrd="0" presId="urn:microsoft.com/office/officeart/2005/8/layout/venn1"/>
    <dgm:cxn modelId="{E30F7AFA-D9A3-4B04-AC49-BEC0EB115704}" type="presOf" srcId="{B39D1A72-5BA1-6142-B2E8-8F1D463464BE}" destId="{60D64FE2-DE70-9C43-8A3E-9FC2C843C4C9}" srcOrd="0" destOrd="0" presId="urn:microsoft.com/office/officeart/2005/8/layout/venn1"/>
    <dgm:cxn modelId="{9DC9C8FA-640B-45C1-87A0-6A0C9EDC83A5}" type="presOf" srcId="{E9A31805-0528-0F40-A389-D13C1909941D}" destId="{7B78541E-6227-7048-B6F8-991F7987268B}" srcOrd="0" destOrd="0" presId="urn:microsoft.com/office/officeart/2005/8/layout/venn1"/>
    <dgm:cxn modelId="{92F7D422-4C87-4920-BFF2-17F2CACB206A}" type="presParOf" srcId="{DF21E5A0-A4A7-074E-B021-3AEAF8E32CE0}" destId="{582B8892-6CF8-5349-BF2E-C87F5A4391BA}" srcOrd="0" destOrd="0" presId="urn:microsoft.com/office/officeart/2005/8/layout/venn1"/>
    <dgm:cxn modelId="{941A3630-3D4C-46E8-BF9A-17C6F5E0643D}" type="presParOf" srcId="{DF21E5A0-A4A7-074E-B021-3AEAF8E32CE0}" destId="{8180C36E-4790-794A-B951-77AF831926A5}" srcOrd="1" destOrd="0" presId="urn:microsoft.com/office/officeart/2005/8/layout/venn1"/>
    <dgm:cxn modelId="{E3A13578-A830-4371-9080-9BD0A9D0BDE8}" type="presParOf" srcId="{DF21E5A0-A4A7-074E-B021-3AEAF8E32CE0}" destId="{5E97A116-5F40-3642-A611-CDE76D80EC55}" srcOrd="2" destOrd="0" presId="urn:microsoft.com/office/officeart/2005/8/layout/venn1"/>
    <dgm:cxn modelId="{2EE8A12C-4026-4B1D-B439-CA3B3B6C703E}" type="presParOf" srcId="{DF21E5A0-A4A7-074E-B021-3AEAF8E32CE0}" destId="{7B78541E-6227-7048-B6F8-991F7987268B}" srcOrd="3" destOrd="0" presId="urn:microsoft.com/office/officeart/2005/8/layout/venn1"/>
    <dgm:cxn modelId="{88710FB6-2708-4279-96FA-4D753A14643C}" type="presParOf" srcId="{DF21E5A0-A4A7-074E-B021-3AEAF8E32CE0}" destId="{ABB2322A-4E01-224E-B7F8-389898B88667}" srcOrd="4" destOrd="0" presId="urn:microsoft.com/office/officeart/2005/8/layout/venn1"/>
    <dgm:cxn modelId="{E7298505-BE0A-48DF-B0EB-B19FEBA7198A}" type="presParOf" srcId="{DF21E5A0-A4A7-074E-B021-3AEAF8E32CE0}" destId="{24EE7B72-5DF0-7445-B7B8-FBAFA148EAEC}" srcOrd="5" destOrd="0" presId="urn:microsoft.com/office/officeart/2005/8/layout/venn1"/>
    <dgm:cxn modelId="{C254B6C6-CE55-401A-BE7D-AE0BE20AA426}" type="presParOf" srcId="{DF21E5A0-A4A7-074E-B021-3AEAF8E32CE0}" destId="{F70D62BC-B638-1141-B142-6208D4748359}" srcOrd="6" destOrd="0" presId="urn:microsoft.com/office/officeart/2005/8/layout/venn1"/>
    <dgm:cxn modelId="{652024D4-7B50-4018-8380-4E63E74C08B3}" type="presParOf" srcId="{DF21E5A0-A4A7-074E-B021-3AEAF8E32CE0}" destId="{AC47C49C-7E31-C84E-9B60-44A5082D9092}" srcOrd="7" destOrd="0" presId="urn:microsoft.com/office/officeart/2005/8/layout/venn1"/>
    <dgm:cxn modelId="{C99A33B9-74D2-469F-B056-31515BE2EE84}" type="presParOf" srcId="{DF21E5A0-A4A7-074E-B021-3AEAF8E32CE0}" destId="{837DD0DA-A005-CB4C-8D8B-181D23046636}" srcOrd="8" destOrd="0" presId="urn:microsoft.com/office/officeart/2005/8/layout/venn1"/>
    <dgm:cxn modelId="{19781EC8-650A-4DE4-B33A-BA65F8F903E6}" type="presParOf" srcId="{DF21E5A0-A4A7-074E-B021-3AEAF8E32CE0}" destId="{76615330-D833-6544-A5B1-96F49DE5CCEE}" srcOrd="9" destOrd="0" presId="urn:microsoft.com/office/officeart/2005/8/layout/venn1"/>
    <dgm:cxn modelId="{DA620CC9-171C-4B46-9539-9C14B1CF53E0}" type="presParOf" srcId="{DF21E5A0-A4A7-074E-B021-3AEAF8E32CE0}" destId="{08A86DB0-626F-EB4F-A5E7-C03CB591735E}" srcOrd="10" destOrd="0" presId="urn:microsoft.com/office/officeart/2005/8/layout/venn1"/>
    <dgm:cxn modelId="{52C830D5-0AC5-46D8-8DA4-20C0170A531E}" type="presParOf" srcId="{DF21E5A0-A4A7-074E-B021-3AEAF8E32CE0}" destId="{60D64FE2-DE70-9C43-8A3E-9FC2C843C4C9}" srcOrd="11"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544B-B056-A646-B649-1B1C66D940FC}">
      <dsp:nvSpPr>
        <dsp:cNvPr id="0" name=""/>
        <dsp:cNvSpPr/>
      </dsp:nvSpPr>
      <dsp:spPr>
        <a:xfrm>
          <a:off x="3752" y="2190"/>
          <a:ext cx="7683907" cy="1053430"/>
        </a:xfrm>
        <a:prstGeom prst="roundRect">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Signs and Symptoms of Autism spectrum disorder</a:t>
          </a:r>
          <a:r>
            <a:rPr lang="en-US" sz="2800" b="1" kern="1200" baseline="0" dirty="0"/>
            <a:t> (ASD)</a:t>
          </a:r>
          <a:endParaRPr lang="en-US" sz="2800" b="1" kern="1200" dirty="0"/>
        </a:p>
      </dsp:txBody>
      <dsp:txXfrm>
        <a:off x="55176" y="53614"/>
        <a:ext cx="7581059" cy="950582"/>
      </dsp:txXfrm>
    </dsp:sp>
    <dsp:sp modelId="{F1A8EDED-5D2F-6846-9A68-AA374B2FEB41}">
      <dsp:nvSpPr>
        <dsp:cNvPr id="0" name=""/>
        <dsp:cNvSpPr/>
      </dsp:nvSpPr>
      <dsp:spPr>
        <a:xfrm>
          <a:off x="7504" y="1108292"/>
          <a:ext cx="7683907" cy="1053430"/>
        </a:xfrm>
        <a:prstGeom prst="roundRect">
          <a:avLst/>
        </a:prstGeom>
        <a:solidFill>
          <a:schemeClr val="accent3">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Diagnostic criteria for diagnosis of ASD including the DSM 5 and ICD 10</a:t>
          </a:r>
        </a:p>
      </dsp:txBody>
      <dsp:txXfrm>
        <a:off x="58928" y="1159716"/>
        <a:ext cx="7581059" cy="950582"/>
      </dsp:txXfrm>
    </dsp:sp>
    <dsp:sp modelId="{E5749DFB-3E99-6E41-A8BA-B6D2817EEA72}">
      <dsp:nvSpPr>
        <dsp:cNvPr id="0" name=""/>
        <dsp:cNvSpPr/>
      </dsp:nvSpPr>
      <dsp:spPr>
        <a:xfrm>
          <a:off x="7504" y="2215996"/>
          <a:ext cx="7683907" cy="1053430"/>
        </a:xfrm>
        <a:prstGeom prst="roundRect">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Causes and psychological theories of ASD</a:t>
          </a:r>
        </a:p>
      </dsp:txBody>
      <dsp:txXfrm>
        <a:off x="58928" y="2267420"/>
        <a:ext cx="7581059" cy="950582"/>
      </dsp:txXfrm>
    </dsp:sp>
    <dsp:sp modelId="{E908C1CB-8DBB-FC46-9565-A8D952F456C6}">
      <dsp:nvSpPr>
        <dsp:cNvPr id="0" name=""/>
        <dsp:cNvSpPr/>
      </dsp:nvSpPr>
      <dsp:spPr>
        <a:xfrm>
          <a:off x="3752" y="3320497"/>
          <a:ext cx="7683907" cy="105343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Interventions in ASD</a:t>
          </a:r>
          <a:endParaRPr lang="en-US" sz="2800" b="1" kern="1200" dirty="0">
            <a:latin typeface="+mj-lt"/>
          </a:endParaRPr>
        </a:p>
      </dsp:txBody>
      <dsp:txXfrm>
        <a:off x="55176" y="3371921"/>
        <a:ext cx="7581059" cy="9505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58225-83D4-7041-BECF-EAA4556686F7}">
      <dsp:nvSpPr>
        <dsp:cNvPr id="0" name=""/>
        <dsp:cNvSpPr/>
      </dsp:nvSpPr>
      <dsp:spPr>
        <a:xfrm>
          <a:off x="760088" y="1772"/>
          <a:ext cx="1836493" cy="1335630"/>
        </a:xfrm>
        <a:prstGeom prst="roundRect">
          <a:avLst>
            <a:gd name="adj" fmla="val 10000"/>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GB" sz="2100" b="1" kern="1200" dirty="0"/>
            <a:t>Serotonin</a:t>
          </a:r>
        </a:p>
      </dsp:txBody>
      <dsp:txXfrm>
        <a:off x="799207" y="40891"/>
        <a:ext cx="1758255" cy="1257392"/>
      </dsp:txXfrm>
    </dsp:sp>
    <dsp:sp modelId="{BA75F71C-F733-B448-B4F2-56607613CA40}">
      <dsp:nvSpPr>
        <dsp:cNvPr id="0" name=""/>
        <dsp:cNvSpPr/>
      </dsp:nvSpPr>
      <dsp:spPr>
        <a:xfrm>
          <a:off x="943738" y="1337403"/>
          <a:ext cx="183649" cy="552584"/>
        </a:xfrm>
        <a:custGeom>
          <a:avLst/>
          <a:gdLst/>
          <a:ahLst/>
          <a:cxnLst/>
          <a:rect l="0" t="0" r="0" b="0"/>
          <a:pathLst>
            <a:path>
              <a:moveTo>
                <a:pt x="0" y="0"/>
              </a:moveTo>
              <a:lnTo>
                <a:pt x="0" y="552584"/>
              </a:lnTo>
              <a:lnTo>
                <a:pt x="183649" y="55258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3D5640-9527-0143-A9D3-B28DF3E6F12D}">
      <dsp:nvSpPr>
        <dsp:cNvPr id="0" name=""/>
        <dsp:cNvSpPr/>
      </dsp:nvSpPr>
      <dsp:spPr>
        <a:xfrm>
          <a:off x="1127387" y="1537269"/>
          <a:ext cx="2653141" cy="70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GB" sz="1600" kern="1200" dirty="0"/>
            <a:t>25-50% increased level of Serotonin in blood platelets</a:t>
          </a:r>
        </a:p>
      </dsp:txBody>
      <dsp:txXfrm>
        <a:off x="1148049" y="1557931"/>
        <a:ext cx="2611817" cy="664113"/>
      </dsp:txXfrm>
    </dsp:sp>
    <dsp:sp modelId="{15878693-D0F4-124E-89C1-70F78E11488D}">
      <dsp:nvSpPr>
        <dsp:cNvPr id="0" name=""/>
        <dsp:cNvSpPr/>
      </dsp:nvSpPr>
      <dsp:spPr>
        <a:xfrm>
          <a:off x="943738" y="1337403"/>
          <a:ext cx="183649" cy="1742529"/>
        </a:xfrm>
        <a:custGeom>
          <a:avLst/>
          <a:gdLst/>
          <a:ahLst/>
          <a:cxnLst/>
          <a:rect l="0" t="0" r="0" b="0"/>
          <a:pathLst>
            <a:path>
              <a:moveTo>
                <a:pt x="0" y="0"/>
              </a:moveTo>
              <a:lnTo>
                <a:pt x="0" y="1742529"/>
              </a:lnTo>
              <a:lnTo>
                <a:pt x="183649" y="17425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40A544-58BF-FA47-A325-38DB7D8101B1}">
      <dsp:nvSpPr>
        <dsp:cNvPr id="0" name=""/>
        <dsp:cNvSpPr/>
      </dsp:nvSpPr>
      <dsp:spPr>
        <a:xfrm>
          <a:off x="1127387" y="2442572"/>
          <a:ext cx="2653141" cy="12747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GB" altLang="en-US" sz="1600" kern="1200" dirty="0"/>
            <a:t>Acute depletion (diet) of Tryptophan (Serotonin precursor) results in lowering</a:t>
          </a:r>
          <a:r>
            <a:rPr lang="en-GB" altLang="en-US" sz="1600" kern="1200" baseline="0" dirty="0"/>
            <a:t> </a:t>
          </a:r>
          <a:r>
            <a:rPr lang="en-GB" altLang="en-US" sz="1600" kern="1200" dirty="0"/>
            <a:t>of brain Serotonin. Worsening of Autistic</a:t>
          </a:r>
          <a:r>
            <a:rPr lang="en-GB" altLang="en-US" sz="1600" kern="1200" baseline="0" dirty="0"/>
            <a:t> </a:t>
          </a:r>
          <a:r>
            <a:rPr lang="en-GB" altLang="en-US" sz="1600" kern="1200" dirty="0"/>
            <a:t>symptomatology</a:t>
          </a:r>
          <a:endParaRPr lang="en-GB" sz="1600" kern="1200" dirty="0"/>
        </a:p>
      </dsp:txBody>
      <dsp:txXfrm>
        <a:off x="1164722" y="2479907"/>
        <a:ext cx="2578471" cy="1200049"/>
      </dsp:txXfrm>
    </dsp:sp>
    <dsp:sp modelId="{38D82AB0-753F-B64C-BF4E-3463085B7E56}">
      <dsp:nvSpPr>
        <dsp:cNvPr id="0" name=""/>
        <dsp:cNvSpPr/>
      </dsp:nvSpPr>
      <dsp:spPr>
        <a:xfrm>
          <a:off x="943738" y="1337403"/>
          <a:ext cx="183649" cy="2883270"/>
        </a:xfrm>
        <a:custGeom>
          <a:avLst/>
          <a:gdLst/>
          <a:ahLst/>
          <a:cxnLst/>
          <a:rect l="0" t="0" r="0" b="0"/>
          <a:pathLst>
            <a:path>
              <a:moveTo>
                <a:pt x="0" y="0"/>
              </a:moveTo>
              <a:lnTo>
                <a:pt x="0" y="2883270"/>
              </a:lnTo>
              <a:lnTo>
                <a:pt x="183649" y="288327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30E4E-75EB-9545-A24E-196CAF5A4B62}">
      <dsp:nvSpPr>
        <dsp:cNvPr id="0" name=""/>
        <dsp:cNvSpPr/>
      </dsp:nvSpPr>
      <dsp:spPr>
        <a:xfrm>
          <a:off x="1127387" y="3917157"/>
          <a:ext cx="2653141" cy="6070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GB" altLang="en-US" sz="1600" kern="1200" dirty="0"/>
            <a:t>PET study – abnormal synthesis of S in the brain</a:t>
          </a:r>
          <a:endParaRPr lang="en-GB" sz="1600" kern="1200" dirty="0"/>
        </a:p>
      </dsp:txBody>
      <dsp:txXfrm>
        <a:off x="1145166" y="3934936"/>
        <a:ext cx="2617583" cy="571474"/>
      </dsp:txXfrm>
    </dsp:sp>
    <dsp:sp modelId="{03183B87-8603-154A-AFF7-EFDA145D73F5}">
      <dsp:nvSpPr>
        <dsp:cNvPr id="0" name=""/>
        <dsp:cNvSpPr/>
      </dsp:nvSpPr>
      <dsp:spPr>
        <a:xfrm>
          <a:off x="4114148" y="38284"/>
          <a:ext cx="1852419" cy="1347214"/>
        </a:xfrm>
        <a:prstGeom prst="roundRect">
          <a:avLst>
            <a:gd name="adj" fmla="val 10000"/>
          </a:avLst>
        </a:prstGeom>
        <a:solidFill>
          <a:schemeClr val="accent3">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GB" sz="2100" kern="1200"/>
            <a:t>Dopamine </a:t>
          </a:r>
        </a:p>
      </dsp:txBody>
      <dsp:txXfrm>
        <a:off x="4153607" y="77743"/>
        <a:ext cx="1773501" cy="1268296"/>
      </dsp:txXfrm>
    </dsp:sp>
    <dsp:sp modelId="{C12412EE-8D2A-4646-9D1E-5AC48540F20E}">
      <dsp:nvSpPr>
        <dsp:cNvPr id="0" name=""/>
        <dsp:cNvSpPr/>
      </dsp:nvSpPr>
      <dsp:spPr>
        <a:xfrm>
          <a:off x="4299390" y="1385499"/>
          <a:ext cx="283748" cy="570592"/>
        </a:xfrm>
        <a:custGeom>
          <a:avLst/>
          <a:gdLst/>
          <a:ahLst/>
          <a:cxnLst/>
          <a:rect l="0" t="0" r="0" b="0"/>
          <a:pathLst>
            <a:path>
              <a:moveTo>
                <a:pt x="0" y="0"/>
              </a:moveTo>
              <a:lnTo>
                <a:pt x="0" y="570592"/>
              </a:lnTo>
              <a:lnTo>
                <a:pt x="283748" y="57059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A37245-D6DD-6F4C-8E23-05A7BAB4FB9C}">
      <dsp:nvSpPr>
        <dsp:cNvPr id="0" name=""/>
        <dsp:cNvSpPr/>
      </dsp:nvSpPr>
      <dsp:spPr>
        <a:xfrm>
          <a:off x="4583139" y="1556360"/>
          <a:ext cx="1279140" cy="7994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No abnormality in the peripheral system. </a:t>
          </a:r>
        </a:p>
      </dsp:txBody>
      <dsp:txXfrm>
        <a:off x="4606554" y="1579775"/>
        <a:ext cx="1232310" cy="752632"/>
      </dsp:txXfrm>
    </dsp:sp>
    <dsp:sp modelId="{D7171353-8BA1-A74F-909C-C665E101351B}">
      <dsp:nvSpPr>
        <dsp:cNvPr id="0" name=""/>
        <dsp:cNvSpPr/>
      </dsp:nvSpPr>
      <dsp:spPr>
        <a:xfrm>
          <a:off x="4299390" y="1385499"/>
          <a:ext cx="283748" cy="1548231"/>
        </a:xfrm>
        <a:custGeom>
          <a:avLst/>
          <a:gdLst/>
          <a:ahLst/>
          <a:cxnLst/>
          <a:rect l="0" t="0" r="0" b="0"/>
          <a:pathLst>
            <a:path>
              <a:moveTo>
                <a:pt x="0" y="0"/>
              </a:moveTo>
              <a:lnTo>
                <a:pt x="0" y="1548231"/>
              </a:lnTo>
              <a:lnTo>
                <a:pt x="283748" y="154823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62FD23-682D-134C-8EAF-96CB686222D3}">
      <dsp:nvSpPr>
        <dsp:cNvPr id="0" name=""/>
        <dsp:cNvSpPr/>
      </dsp:nvSpPr>
      <dsp:spPr>
        <a:xfrm>
          <a:off x="4583139" y="2533999"/>
          <a:ext cx="1279140" cy="7994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PET – pre-frontal cortex reduced accumulation.</a:t>
          </a:r>
        </a:p>
      </dsp:txBody>
      <dsp:txXfrm>
        <a:off x="4606554" y="2557414"/>
        <a:ext cx="1232310" cy="752632"/>
      </dsp:txXfrm>
    </dsp:sp>
    <dsp:sp modelId="{F853EA1A-2F2A-4141-9B92-66AEFACBAA23}">
      <dsp:nvSpPr>
        <dsp:cNvPr id="0" name=""/>
        <dsp:cNvSpPr/>
      </dsp:nvSpPr>
      <dsp:spPr>
        <a:xfrm>
          <a:off x="6428481" y="26212"/>
          <a:ext cx="1852419" cy="1347214"/>
        </a:xfrm>
        <a:prstGeom prst="roundRect">
          <a:avLst>
            <a:gd name="adj" fmla="val 10000"/>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GB" sz="2100" kern="1200" dirty="0"/>
            <a:t>Noradrenaline</a:t>
          </a:r>
        </a:p>
      </dsp:txBody>
      <dsp:txXfrm>
        <a:off x="6467940" y="65671"/>
        <a:ext cx="1773501" cy="1268296"/>
      </dsp:txXfrm>
    </dsp:sp>
    <dsp:sp modelId="{594617ED-B7FC-684B-8712-D3455C70F4C6}">
      <dsp:nvSpPr>
        <dsp:cNvPr id="0" name=""/>
        <dsp:cNvSpPr/>
      </dsp:nvSpPr>
      <dsp:spPr>
        <a:xfrm>
          <a:off x="6613723" y="1373427"/>
          <a:ext cx="209683" cy="582664"/>
        </a:xfrm>
        <a:custGeom>
          <a:avLst/>
          <a:gdLst/>
          <a:ahLst/>
          <a:cxnLst/>
          <a:rect l="0" t="0" r="0" b="0"/>
          <a:pathLst>
            <a:path>
              <a:moveTo>
                <a:pt x="0" y="0"/>
              </a:moveTo>
              <a:lnTo>
                <a:pt x="0" y="582664"/>
              </a:lnTo>
              <a:lnTo>
                <a:pt x="209683" y="5826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786C66-03E7-D54F-A0D1-3EEC0DDC14B1}">
      <dsp:nvSpPr>
        <dsp:cNvPr id="0" name=""/>
        <dsp:cNvSpPr/>
      </dsp:nvSpPr>
      <dsp:spPr>
        <a:xfrm>
          <a:off x="6823406" y="1556360"/>
          <a:ext cx="1279140" cy="7994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No abnormality noted</a:t>
          </a:r>
        </a:p>
      </dsp:txBody>
      <dsp:txXfrm>
        <a:off x="6846821" y="1579775"/>
        <a:ext cx="1232310" cy="7526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58225-83D4-7041-BECF-EAA4556686F7}">
      <dsp:nvSpPr>
        <dsp:cNvPr id="0" name=""/>
        <dsp:cNvSpPr/>
      </dsp:nvSpPr>
      <dsp:spPr>
        <a:xfrm>
          <a:off x="3283" y="270389"/>
          <a:ext cx="1975790" cy="1444616"/>
        </a:xfrm>
        <a:prstGeom prst="roundRect">
          <a:avLst>
            <a:gd name="adj" fmla="val 10000"/>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GB" altLang="en-US" sz="2000" b="1" u="none" kern="1200" dirty="0"/>
            <a:t>GABA</a:t>
          </a:r>
          <a:r>
            <a:rPr lang="en-GB" altLang="en-US" sz="2000" u="none" kern="1200" dirty="0"/>
            <a:t> </a:t>
          </a:r>
          <a:endParaRPr lang="en-GB" sz="2000" u="none" kern="1200" dirty="0"/>
        </a:p>
      </dsp:txBody>
      <dsp:txXfrm>
        <a:off x="45594" y="312700"/>
        <a:ext cx="1891168" cy="1359994"/>
      </dsp:txXfrm>
    </dsp:sp>
    <dsp:sp modelId="{BA75F71C-F733-B448-B4F2-56607613CA40}">
      <dsp:nvSpPr>
        <dsp:cNvPr id="0" name=""/>
        <dsp:cNvSpPr/>
      </dsp:nvSpPr>
      <dsp:spPr>
        <a:xfrm>
          <a:off x="200862" y="1715006"/>
          <a:ext cx="197579" cy="1388326"/>
        </a:xfrm>
        <a:custGeom>
          <a:avLst/>
          <a:gdLst/>
          <a:ahLst/>
          <a:cxnLst/>
          <a:rect l="0" t="0" r="0" b="0"/>
          <a:pathLst>
            <a:path>
              <a:moveTo>
                <a:pt x="0" y="0"/>
              </a:moveTo>
              <a:lnTo>
                <a:pt x="0" y="1388326"/>
              </a:lnTo>
              <a:lnTo>
                <a:pt x="197579" y="1388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3D5640-9527-0143-A9D3-B28DF3E6F12D}">
      <dsp:nvSpPr>
        <dsp:cNvPr id="0" name=""/>
        <dsp:cNvSpPr/>
      </dsp:nvSpPr>
      <dsp:spPr>
        <a:xfrm>
          <a:off x="398441" y="1839293"/>
          <a:ext cx="1444612" cy="2528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GB" altLang="en-US" sz="1700" kern="1200" dirty="0"/>
            <a:t>Receptor abnormalities in post mortem brains</a:t>
          </a:r>
          <a:endParaRPr lang="en-GB" sz="1700" kern="1200" dirty="0"/>
        </a:p>
      </dsp:txBody>
      <dsp:txXfrm>
        <a:off x="440752" y="1881604"/>
        <a:ext cx="1359990" cy="2443457"/>
      </dsp:txXfrm>
    </dsp:sp>
    <dsp:sp modelId="{E72333EF-0E96-934B-BE61-F2DD3536B3EA}">
      <dsp:nvSpPr>
        <dsp:cNvPr id="0" name=""/>
        <dsp:cNvSpPr/>
      </dsp:nvSpPr>
      <dsp:spPr>
        <a:xfrm>
          <a:off x="2227649" y="270389"/>
          <a:ext cx="1977888" cy="1444616"/>
        </a:xfrm>
        <a:prstGeom prst="roundRect">
          <a:avLst>
            <a:gd name="adj" fmla="val 1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GB" altLang="en-US" sz="2000" b="1" u="none" kern="1200" dirty="0"/>
            <a:t>Endogenous opioids</a:t>
          </a:r>
          <a:endParaRPr lang="en-GB" sz="2000" u="none" kern="1200" dirty="0"/>
        </a:p>
      </dsp:txBody>
      <dsp:txXfrm>
        <a:off x="2269960" y="312700"/>
        <a:ext cx="1893266" cy="1359994"/>
      </dsp:txXfrm>
    </dsp:sp>
    <dsp:sp modelId="{CD900CA3-FBC4-D841-ABB5-869AF4A36029}">
      <dsp:nvSpPr>
        <dsp:cNvPr id="0" name=""/>
        <dsp:cNvSpPr/>
      </dsp:nvSpPr>
      <dsp:spPr>
        <a:xfrm>
          <a:off x="2425438" y="1715006"/>
          <a:ext cx="197788" cy="1388326"/>
        </a:xfrm>
        <a:custGeom>
          <a:avLst/>
          <a:gdLst/>
          <a:ahLst/>
          <a:cxnLst/>
          <a:rect l="0" t="0" r="0" b="0"/>
          <a:pathLst>
            <a:path>
              <a:moveTo>
                <a:pt x="0" y="0"/>
              </a:moveTo>
              <a:lnTo>
                <a:pt x="0" y="1388326"/>
              </a:lnTo>
              <a:lnTo>
                <a:pt x="197788" y="1388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CB928A-594C-1944-B37C-08972AB7472A}">
      <dsp:nvSpPr>
        <dsp:cNvPr id="0" name=""/>
        <dsp:cNvSpPr/>
      </dsp:nvSpPr>
      <dsp:spPr>
        <a:xfrm>
          <a:off x="2623226" y="1839293"/>
          <a:ext cx="1444612" cy="2528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No significant</a:t>
          </a:r>
          <a:r>
            <a:rPr lang="en-US" sz="1700" kern="1200" baseline="0" dirty="0"/>
            <a:t> e</a:t>
          </a:r>
          <a:r>
            <a:rPr lang="en-US" sz="1700" kern="1200" dirty="0"/>
            <a:t>vidence</a:t>
          </a:r>
          <a:endParaRPr lang="en-GB" sz="1700" kern="1200" dirty="0"/>
        </a:p>
      </dsp:txBody>
      <dsp:txXfrm>
        <a:off x="2665537" y="1881604"/>
        <a:ext cx="1359990" cy="2443457"/>
      </dsp:txXfrm>
    </dsp:sp>
    <dsp:sp modelId="{C3251248-2833-EC4A-9ED4-C424BD0DE671}">
      <dsp:nvSpPr>
        <dsp:cNvPr id="0" name=""/>
        <dsp:cNvSpPr/>
      </dsp:nvSpPr>
      <dsp:spPr>
        <a:xfrm>
          <a:off x="4454112" y="270389"/>
          <a:ext cx="1982114" cy="1444616"/>
        </a:xfrm>
        <a:prstGeom prst="roundRect">
          <a:avLst>
            <a:gd name="adj" fmla="val 10000"/>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altLang="en-US" sz="2000" b="1" u="none" kern="1200" dirty="0"/>
            <a:t>Melatonin and Secretin </a:t>
          </a:r>
          <a:endParaRPr lang="en-US" sz="2000" b="1" u="none" kern="1200" dirty="0"/>
        </a:p>
      </dsp:txBody>
      <dsp:txXfrm>
        <a:off x="4496423" y="312700"/>
        <a:ext cx="1897492" cy="1359994"/>
      </dsp:txXfrm>
    </dsp:sp>
    <dsp:sp modelId="{7080DFA1-AF4F-124D-8378-B225834F7A2B}">
      <dsp:nvSpPr>
        <dsp:cNvPr id="0" name=""/>
        <dsp:cNvSpPr/>
      </dsp:nvSpPr>
      <dsp:spPr>
        <a:xfrm>
          <a:off x="4652324" y="1715006"/>
          <a:ext cx="198211" cy="1388326"/>
        </a:xfrm>
        <a:custGeom>
          <a:avLst/>
          <a:gdLst/>
          <a:ahLst/>
          <a:cxnLst/>
          <a:rect l="0" t="0" r="0" b="0"/>
          <a:pathLst>
            <a:path>
              <a:moveTo>
                <a:pt x="0" y="0"/>
              </a:moveTo>
              <a:lnTo>
                <a:pt x="0" y="1388326"/>
              </a:lnTo>
              <a:lnTo>
                <a:pt x="198211" y="1388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08FF1F-8BCE-FE48-83C4-36CEB3B322DE}">
      <dsp:nvSpPr>
        <dsp:cNvPr id="0" name=""/>
        <dsp:cNvSpPr/>
      </dsp:nvSpPr>
      <dsp:spPr>
        <a:xfrm>
          <a:off x="4850535" y="1839293"/>
          <a:ext cx="1444612" cy="2528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No significant</a:t>
          </a:r>
          <a:r>
            <a:rPr lang="en-US" sz="1700" kern="1200" baseline="0" dirty="0"/>
            <a:t> e</a:t>
          </a:r>
          <a:r>
            <a:rPr lang="en-US" sz="1700" kern="1200" dirty="0"/>
            <a:t>vidence</a:t>
          </a:r>
        </a:p>
      </dsp:txBody>
      <dsp:txXfrm>
        <a:off x="4892846" y="1881604"/>
        <a:ext cx="1359990" cy="2443457"/>
      </dsp:txXfrm>
    </dsp:sp>
    <dsp:sp modelId="{F853EA1A-2F2A-4141-9B92-66AEFACBAA23}">
      <dsp:nvSpPr>
        <dsp:cNvPr id="0" name=""/>
        <dsp:cNvSpPr/>
      </dsp:nvSpPr>
      <dsp:spPr>
        <a:xfrm>
          <a:off x="6684802" y="270389"/>
          <a:ext cx="1986350" cy="1444616"/>
        </a:xfrm>
        <a:prstGeom prst="roundRect">
          <a:avLst>
            <a:gd name="adj" fmla="val 10000"/>
          </a:avLst>
        </a:prstGeom>
        <a:solidFill>
          <a:schemeClr val="accent6">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GB" altLang="en-US" sz="2000" b="1" u="sng" kern="1200" dirty="0"/>
            <a:t>Neuropeptides &amp;/or </a:t>
          </a:r>
          <a:r>
            <a:rPr lang="en-GB" altLang="en-US" sz="2000" b="1" u="sng" kern="1200" dirty="0" err="1"/>
            <a:t>Neurotrophins</a:t>
          </a:r>
          <a:r>
            <a:rPr lang="en-GB" altLang="en-US" sz="2000" kern="1200" dirty="0"/>
            <a:t> </a:t>
          </a:r>
          <a:endParaRPr lang="en-GB" sz="2000" kern="1200" dirty="0"/>
        </a:p>
      </dsp:txBody>
      <dsp:txXfrm>
        <a:off x="6727113" y="312700"/>
        <a:ext cx="1901728" cy="1359994"/>
      </dsp:txXfrm>
    </dsp:sp>
    <dsp:sp modelId="{594617ED-B7FC-684B-8712-D3455C70F4C6}">
      <dsp:nvSpPr>
        <dsp:cNvPr id="0" name=""/>
        <dsp:cNvSpPr/>
      </dsp:nvSpPr>
      <dsp:spPr>
        <a:xfrm>
          <a:off x="6883437" y="1715006"/>
          <a:ext cx="198635" cy="1388326"/>
        </a:xfrm>
        <a:custGeom>
          <a:avLst/>
          <a:gdLst/>
          <a:ahLst/>
          <a:cxnLst/>
          <a:rect l="0" t="0" r="0" b="0"/>
          <a:pathLst>
            <a:path>
              <a:moveTo>
                <a:pt x="0" y="0"/>
              </a:moveTo>
              <a:lnTo>
                <a:pt x="0" y="1388326"/>
              </a:lnTo>
              <a:lnTo>
                <a:pt x="198635" y="1388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786C66-03E7-D54F-A0D1-3EEC0DDC14B1}">
      <dsp:nvSpPr>
        <dsp:cNvPr id="0" name=""/>
        <dsp:cNvSpPr/>
      </dsp:nvSpPr>
      <dsp:spPr>
        <a:xfrm>
          <a:off x="7082072" y="1839293"/>
          <a:ext cx="1444612" cy="2528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GB" altLang="en-US" sz="1700" kern="1200" dirty="0"/>
            <a:t>ASD and ID children had abnormality but did not differentiate the 2 groups</a:t>
          </a:r>
          <a:endParaRPr lang="en-GB" sz="1700" kern="1200" dirty="0"/>
        </a:p>
      </dsp:txBody>
      <dsp:txXfrm>
        <a:off x="7124383" y="1881604"/>
        <a:ext cx="1359990" cy="24434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894FD-AD79-5D4F-B13C-EFDC16C6FD8C}">
      <dsp:nvSpPr>
        <dsp:cNvPr id="0" name=""/>
        <dsp:cNvSpPr/>
      </dsp:nvSpPr>
      <dsp:spPr>
        <a:xfrm>
          <a:off x="1611818" y="48706"/>
          <a:ext cx="2337918" cy="2337918"/>
        </a:xfrm>
        <a:prstGeom prst="ellipse">
          <a:avLst/>
        </a:prstGeom>
        <a:solidFill>
          <a:schemeClr val="accent5">
            <a:alpha val="8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Theory-of-mind deficit theory </a:t>
          </a:r>
        </a:p>
      </dsp:txBody>
      <dsp:txXfrm>
        <a:off x="1923540" y="457842"/>
        <a:ext cx="1714473" cy="1052063"/>
      </dsp:txXfrm>
    </dsp:sp>
    <dsp:sp modelId="{EE57A672-DB28-4349-B4AB-61A4A5A93254}">
      <dsp:nvSpPr>
        <dsp:cNvPr id="0" name=""/>
        <dsp:cNvSpPr/>
      </dsp:nvSpPr>
      <dsp:spPr>
        <a:xfrm>
          <a:off x="2455417" y="1509905"/>
          <a:ext cx="2337918" cy="2337918"/>
        </a:xfrm>
        <a:prstGeom prst="ellipse">
          <a:avLst/>
        </a:prstGeom>
        <a:solidFill>
          <a:schemeClr val="accent6">
            <a:alpha val="8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Executive function deficit theory </a:t>
          </a:r>
        </a:p>
      </dsp:txBody>
      <dsp:txXfrm>
        <a:off x="3170430" y="2113867"/>
        <a:ext cx="1402750" cy="1285854"/>
      </dsp:txXfrm>
    </dsp:sp>
    <dsp:sp modelId="{C3A8B607-34CC-414E-9E86-8C612121B13E}">
      <dsp:nvSpPr>
        <dsp:cNvPr id="0" name=""/>
        <dsp:cNvSpPr/>
      </dsp:nvSpPr>
      <dsp:spPr>
        <a:xfrm>
          <a:off x="768219" y="1509905"/>
          <a:ext cx="2337918" cy="2337918"/>
        </a:xfrm>
        <a:prstGeom prst="ellipse">
          <a:avLst/>
        </a:prstGeom>
        <a:solidFill>
          <a:schemeClr val="accent3">
            <a:alpha val="8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Central coherence theory </a:t>
          </a:r>
        </a:p>
      </dsp:txBody>
      <dsp:txXfrm>
        <a:off x="988373" y="2113867"/>
        <a:ext cx="1402750" cy="12858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894FD-AD79-5D4F-B13C-EFDC16C6FD8C}">
      <dsp:nvSpPr>
        <dsp:cNvPr id="0" name=""/>
        <dsp:cNvSpPr/>
      </dsp:nvSpPr>
      <dsp:spPr>
        <a:xfrm>
          <a:off x="1913977" y="61690"/>
          <a:ext cx="2961152" cy="2961152"/>
        </a:xfrm>
        <a:prstGeom prst="ellipse">
          <a:avLst/>
        </a:prstGeom>
        <a:solidFill>
          <a:schemeClr val="accent5">
            <a:alpha val="8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Theory-of-mind deficit</a:t>
          </a:r>
        </a:p>
        <a:p>
          <a:pPr marL="0" lvl="0" indent="0" algn="ctr" defTabSz="800100">
            <a:lnSpc>
              <a:spcPct val="90000"/>
            </a:lnSpc>
            <a:spcBef>
              <a:spcPct val="0"/>
            </a:spcBef>
            <a:spcAft>
              <a:spcPct val="35000"/>
            </a:spcAft>
            <a:buNone/>
          </a:pPr>
          <a:r>
            <a:rPr lang="en-GB" sz="1800" kern="1200" dirty="0"/>
            <a:t>Social and communication impairments</a:t>
          </a:r>
          <a:r>
            <a:rPr lang="en-US" sz="1800" kern="1200" dirty="0"/>
            <a:t> </a:t>
          </a:r>
        </a:p>
      </dsp:txBody>
      <dsp:txXfrm>
        <a:off x="2308797" y="579892"/>
        <a:ext cx="2171511" cy="1332518"/>
      </dsp:txXfrm>
    </dsp:sp>
    <dsp:sp modelId="{EE57A672-DB28-4349-B4AB-61A4A5A93254}">
      <dsp:nvSpPr>
        <dsp:cNvPr id="0" name=""/>
        <dsp:cNvSpPr/>
      </dsp:nvSpPr>
      <dsp:spPr>
        <a:xfrm>
          <a:off x="2982459" y="1912410"/>
          <a:ext cx="2961152" cy="2961152"/>
        </a:xfrm>
        <a:prstGeom prst="ellipse">
          <a:avLst/>
        </a:prstGeom>
        <a:solidFill>
          <a:schemeClr val="accent6">
            <a:alpha val="8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Executive function deficit</a:t>
          </a:r>
        </a:p>
        <a:p>
          <a:pPr marL="0" lvl="0" indent="0" algn="ctr" defTabSz="800100">
            <a:lnSpc>
              <a:spcPct val="90000"/>
            </a:lnSpc>
            <a:spcBef>
              <a:spcPct val="0"/>
            </a:spcBef>
            <a:spcAft>
              <a:spcPct val="35000"/>
            </a:spcAft>
            <a:buNone/>
          </a:pPr>
          <a:r>
            <a:rPr lang="en-GB" sz="1800" kern="1200" dirty="0"/>
            <a:t>Stereotyped behaviour and narrow interests</a:t>
          </a:r>
          <a:endParaRPr lang="en-US" sz="1800" kern="1200" dirty="0"/>
        </a:p>
      </dsp:txBody>
      <dsp:txXfrm>
        <a:off x="3888078" y="2677375"/>
        <a:ext cx="1776691" cy="1628633"/>
      </dsp:txXfrm>
    </dsp:sp>
    <dsp:sp modelId="{C3A8B607-34CC-414E-9E86-8C612121B13E}">
      <dsp:nvSpPr>
        <dsp:cNvPr id="0" name=""/>
        <dsp:cNvSpPr/>
      </dsp:nvSpPr>
      <dsp:spPr>
        <a:xfrm>
          <a:off x="845494" y="1912410"/>
          <a:ext cx="2961152" cy="2961152"/>
        </a:xfrm>
        <a:prstGeom prst="ellipse">
          <a:avLst/>
        </a:prstGeom>
        <a:solidFill>
          <a:schemeClr val="accent3">
            <a:alpha val="8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Weak central coherence</a:t>
          </a:r>
        </a:p>
        <a:p>
          <a:pPr marL="0" lvl="0" indent="0" algn="ctr" defTabSz="800100">
            <a:lnSpc>
              <a:spcPct val="90000"/>
            </a:lnSpc>
            <a:spcBef>
              <a:spcPct val="0"/>
            </a:spcBef>
            <a:spcAft>
              <a:spcPct val="35000"/>
            </a:spcAft>
            <a:buNone/>
          </a:pPr>
          <a:r>
            <a:rPr lang="en-GB" sz="1800" kern="1200" dirty="0"/>
            <a:t>Special talents and peaks in performance</a:t>
          </a:r>
          <a:endParaRPr lang="en-US" sz="1800" kern="1200" dirty="0"/>
        </a:p>
      </dsp:txBody>
      <dsp:txXfrm>
        <a:off x="1124336" y="2677375"/>
        <a:ext cx="1776691" cy="16286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544B-B056-A646-B649-1B1C66D940FC}">
      <dsp:nvSpPr>
        <dsp:cNvPr id="0" name=""/>
        <dsp:cNvSpPr/>
      </dsp:nvSpPr>
      <dsp:spPr>
        <a:xfrm>
          <a:off x="0" y="0"/>
          <a:ext cx="7683907" cy="874786"/>
        </a:xfrm>
        <a:prstGeom prst="roundRect">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GB" altLang="en-US" sz="1800" kern="1200" dirty="0"/>
            <a:t>Multi-agency; Psychiatry, Clinical Psychology, Speech Therapy, Community Paediatrics, Educational Psychology, Specialist Teachers</a:t>
          </a:r>
          <a:endParaRPr lang="en-US" sz="1800" b="1" kern="1200" dirty="0"/>
        </a:p>
      </dsp:txBody>
      <dsp:txXfrm>
        <a:off x="42704" y="42704"/>
        <a:ext cx="7598499" cy="789378"/>
      </dsp:txXfrm>
    </dsp:sp>
    <dsp:sp modelId="{F1A8EDED-5D2F-6846-9A68-AA374B2FEB41}">
      <dsp:nvSpPr>
        <dsp:cNvPr id="0" name=""/>
        <dsp:cNvSpPr/>
      </dsp:nvSpPr>
      <dsp:spPr>
        <a:xfrm>
          <a:off x="7504" y="920344"/>
          <a:ext cx="7683907" cy="874786"/>
        </a:xfrm>
        <a:prstGeom prst="roundRect">
          <a:avLst/>
        </a:prstGeom>
        <a:solidFill>
          <a:schemeClr val="accent3">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GB" altLang="en-US" sz="1800" kern="1200" dirty="0"/>
            <a:t>Set time scales</a:t>
          </a:r>
          <a:endParaRPr lang="en-US" sz="1800" b="1" kern="1200" dirty="0"/>
        </a:p>
      </dsp:txBody>
      <dsp:txXfrm>
        <a:off x="50208" y="963048"/>
        <a:ext cx="7598499" cy="789378"/>
      </dsp:txXfrm>
    </dsp:sp>
    <dsp:sp modelId="{E5749DFB-3E99-6E41-A8BA-B6D2817EEA72}">
      <dsp:nvSpPr>
        <dsp:cNvPr id="0" name=""/>
        <dsp:cNvSpPr/>
      </dsp:nvSpPr>
      <dsp:spPr>
        <a:xfrm>
          <a:off x="7504" y="1840199"/>
          <a:ext cx="7683907" cy="874786"/>
        </a:xfrm>
        <a:prstGeom prst="roundRect">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Multi-modal: developmental history, school </a:t>
          </a:r>
          <a:r>
            <a:rPr lang="en-GB" altLang="en-US" sz="1800" kern="1200" dirty="0" err="1"/>
            <a:t>obs</a:t>
          </a:r>
          <a:r>
            <a:rPr lang="en-GB" altLang="en-US" sz="1800" kern="1200" dirty="0"/>
            <a:t>, direct assessment</a:t>
          </a:r>
          <a:endParaRPr lang="en-US" sz="1800" b="1" kern="1200" dirty="0"/>
        </a:p>
      </dsp:txBody>
      <dsp:txXfrm>
        <a:off x="50208" y="1882903"/>
        <a:ext cx="7598499" cy="789378"/>
      </dsp:txXfrm>
    </dsp:sp>
    <dsp:sp modelId="{E908C1CB-8DBB-FC46-9565-A8D952F456C6}">
      <dsp:nvSpPr>
        <dsp:cNvPr id="0" name=""/>
        <dsp:cNvSpPr/>
      </dsp:nvSpPr>
      <dsp:spPr>
        <a:xfrm>
          <a:off x="3752" y="2757395"/>
          <a:ext cx="7683907" cy="874786"/>
        </a:xfrm>
        <a:prstGeom prst="roundRect">
          <a:avLst/>
        </a:prstGeom>
        <a:solidFill>
          <a:schemeClr val="accent1">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Assessment and intervention provided</a:t>
          </a:r>
          <a:endParaRPr lang="en-US" sz="1800" b="1" kern="1200" dirty="0">
            <a:latin typeface="+mj-lt"/>
          </a:endParaRPr>
        </a:p>
      </dsp:txBody>
      <dsp:txXfrm>
        <a:off x="46456" y="2800099"/>
        <a:ext cx="7598499" cy="7893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A17B1-4D1F-9846-B78B-FFE3202AF23F}">
      <dsp:nvSpPr>
        <dsp:cNvPr id="0" name=""/>
        <dsp:cNvSpPr/>
      </dsp:nvSpPr>
      <dsp:spPr>
        <a:xfrm>
          <a:off x="6522" y="1883"/>
          <a:ext cx="2462392" cy="1053255"/>
        </a:xfrm>
        <a:prstGeom prst="roundRect">
          <a:avLst>
            <a:gd name="adj" fmla="val 10000"/>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altLang="en-US" sz="2400" b="1" kern="1200" dirty="0" err="1"/>
            <a:t>Charman</a:t>
          </a:r>
          <a:r>
            <a:rPr lang="en-GB" altLang="en-US" sz="2400" b="1" kern="1200" dirty="0"/>
            <a:t> et al (2005) </a:t>
          </a:r>
          <a:endParaRPr lang="en-US" sz="2400" b="1" kern="1200" dirty="0"/>
        </a:p>
      </dsp:txBody>
      <dsp:txXfrm>
        <a:off x="37371" y="32732"/>
        <a:ext cx="2400694" cy="991557"/>
      </dsp:txXfrm>
    </dsp:sp>
    <dsp:sp modelId="{118CC789-2175-1243-9D05-8FD32166E136}">
      <dsp:nvSpPr>
        <dsp:cNvPr id="0" name=""/>
        <dsp:cNvSpPr/>
      </dsp:nvSpPr>
      <dsp:spPr>
        <a:xfrm>
          <a:off x="6091" y="1375578"/>
          <a:ext cx="2463254" cy="3146958"/>
        </a:xfrm>
        <a:prstGeom prst="roundRect">
          <a:avLst>
            <a:gd name="adj" fmla="val 10000"/>
          </a:avLst>
        </a:prstGeom>
        <a:solidFill>
          <a:schemeClr val="accent1">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altLang="en-US" sz="1800" kern="1200" dirty="0"/>
            <a:t>Looked at the extent to which assessments of children at 2 and 3 years predicted outcomes at 7 years.</a:t>
          </a:r>
        </a:p>
        <a:p>
          <a:pPr marL="0" lvl="0" indent="0" algn="l" defTabSz="800100">
            <a:lnSpc>
              <a:spcPct val="90000"/>
            </a:lnSpc>
            <a:spcBef>
              <a:spcPct val="0"/>
            </a:spcBef>
            <a:spcAft>
              <a:spcPct val="35000"/>
            </a:spcAft>
            <a:buNone/>
          </a:pPr>
          <a:r>
            <a:rPr lang="en-GB" altLang="en-US" sz="1800" kern="1200" dirty="0"/>
            <a:t>They found that assessment at 3 years was a much better predictor of severity of symptoms and profiles.</a:t>
          </a:r>
          <a:endParaRPr lang="en-US" sz="1800" kern="1200" dirty="0"/>
        </a:p>
      </dsp:txBody>
      <dsp:txXfrm>
        <a:off x="78237" y="1447724"/>
        <a:ext cx="2318962" cy="3002666"/>
      </dsp:txXfrm>
    </dsp:sp>
    <dsp:sp modelId="{6B7129D6-56AA-FC4F-90C0-19D1E8A9CEE6}">
      <dsp:nvSpPr>
        <dsp:cNvPr id="0" name=""/>
        <dsp:cNvSpPr/>
      </dsp:nvSpPr>
      <dsp:spPr>
        <a:xfrm>
          <a:off x="2883172" y="1883"/>
          <a:ext cx="2463254" cy="1053255"/>
        </a:xfrm>
        <a:prstGeom prst="roundRect">
          <a:avLst>
            <a:gd name="adj" fmla="val 10000"/>
          </a:avLst>
        </a:prstGeom>
        <a:solidFill>
          <a:schemeClr val="accent3">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altLang="en-US" sz="2400" b="1" kern="1200" dirty="0"/>
            <a:t>Eaves et al (2004) </a:t>
          </a:r>
          <a:endParaRPr lang="en-US" sz="2400" b="1" kern="1200" dirty="0"/>
        </a:p>
      </dsp:txBody>
      <dsp:txXfrm>
        <a:off x="2914021" y="32732"/>
        <a:ext cx="2401556" cy="991557"/>
      </dsp:txXfrm>
    </dsp:sp>
    <dsp:sp modelId="{36229198-C268-2440-A123-00C19C958CC0}">
      <dsp:nvSpPr>
        <dsp:cNvPr id="0" name=""/>
        <dsp:cNvSpPr/>
      </dsp:nvSpPr>
      <dsp:spPr>
        <a:xfrm>
          <a:off x="2883172" y="1375578"/>
          <a:ext cx="2463254" cy="3146958"/>
        </a:xfrm>
        <a:prstGeom prst="roundRect">
          <a:avLst>
            <a:gd name="adj" fmla="val 10000"/>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Followed up 49, 2 year olds at 4 and a half. </a:t>
          </a:r>
        </a:p>
        <a:p>
          <a:pPr marL="0" lvl="0" indent="0" algn="ctr" defTabSz="800100">
            <a:lnSpc>
              <a:spcPct val="90000"/>
            </a:lnSpc>
            <a:spcBef>
              <a:spcPct val="0"/>
            </a:spcBef>
            <a:spcAft>
              <a:spcPct val="35000"/>
            </a:spcAft>
            <a:buNone/>
          </a:pPr>
          <a:r>
            <a:rPr lang="en-GB" altLang="en-US" sz="1800" kern="1200" dirty="0"/>
            <a:t>Found 79% stayed in same diagnostic category, but more likely if ASD than PDD-NOS. </a:t>
          </a:r>
        </a:p>
        <a:p>
          <a:pPr marL="0" lvl="0" indent="0" algn="ctr" defTabSz="800100">
            <a:lnSpc>
              <a:spcPct val="90000"/>
            </a:lnSpc>
            <a:spcBef>
              <a:spcPct val="0"/>
            </a:spcBef>
            <a:spcAft>
              <a:spcPct val="35000"/>
            </a:spcAft>
            <a:buNone/>
          </a:pPr>
          <a:r>
            <a:rPr lang="en-GB" altLang="en-US" sz="1800" kern="1200" dirty="0"/>
            <a:t>Higher functioning children tended to improve most.</a:t>
          </a:r>
          <a:endParaRPr lang="en-US" sz="1800" kern="1200" dirty="0"/>
        </a:p>
      </dsp:txBody>
      <dsp:txXfrm>
        <a:off x="2955318" y="1447724"/>
        <a:ext cx="2318962" cy="3002666"/>
      </dsp:txXfrm>
    </dsp:sp>
    <dsp:sp modelId="{72008679-2FB6-5E47-9666-7A0773F5D6D4}">
      <dsp:nvSpPr>
        <dsp:cNvPr id="0" name=""/>
        <dsp:cNvSpPr/>
      </dsp:nvSpPr>
      <dsp:spPr>
        <a:xfrm>
          <a:off x="5760253" y="1883"/>
          <a:ext cx="2463254" cy="1054797"/>
        </a:xfrm>
        <a:prstGeom prst="roundRect">
          <a:avLst>
            <a:gd name="adj" fmla="val 10000"/>
          </a:avLst>
        </a:prstGeom>
        <a:solidFill>
          <a:schemeClr val="accent5">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altLang="en-US" sz="2400" b="1" kern="1200" dirty="0" err="1"/>
            <a:t>Billsetdt</a:t>
          </a:r>
          <a:r>
            <a:rPr lang="en-GB" altLang="en-US" sz="2400" b="1" kern="1200" dirty="0"/>
            <a:t> et al (2005) </a:t>
          </a:r>
          <a:endParaRPr lang="en-US" sz="2400" b="1" kern="1200" dirty="0"/>
        </a:p>
      </dsp:txBody>
      <dsp:txXfrm>
        <a:off x="5791147" y="32777"/>
        <a:ext cx="2401466" cy="993009"/>
      </dsp:txXfrm>
    </dsp:sp>
    <dsp:sp modelId="{80C80793-5387-1842-A04D-FD93D625F31E}">
      <dsp:nvSpPr>
        <dsp:cNvPr id="0" name=""/>
        <dsp:cNvSpPr/>
      </dsp:nvSpPr>
      <dsp:spPr>
        <a:xfrm>
          <a:off x="5760253" y="1377121"/>
          <a:ext cx="2463254" cy="3146958"/>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Followed up 120 people diagnosed in childhood. </a:t>
          </a:r>
        </a:p>
        <a:p>
          <a:pPr marL="0" lvl="0" indent="0" algn="ctr" defTabSz="800100">
            <a:lnSpc>
              <a:spcPct val="90000"/>
            </a:lnSpc>
            <a:spcBef>
              <a:spcPct val="0"/>
            </a:spcBef>
            <a:spcAft>
              <a:spcPct val="35000"/>
            </a:spcAft>
            <a:buNone/>
          </a:pPr>
          <a:r>
            <a:rPr lang="en-GB" altLang="en-US" sz="1800" kern="1200" dirty="0"/>
            <a:t>Poor outcomes for 78%.</a:t>
          </a:r>
        </a:p>
        <a:p>
          <a:pPr marL="0" lvl="0" indent="0" algn="ctr" defTabSz="800100">
            <a:lnSpc>
              <a:spcPct val="90000"/>
            </a:lnSpc>
            <a:spcBef>
              <a:spcPct val="0"/>
            </a:spcBef>
            <a:spcAft>
              <a:spcPct val="35000"/>
            </a:spcAft>
            <a:buNone/>
          </a:pPr>
          <a:r>
            <a:rPr lang="en-GB" altLang="en-US" sz="1800" kern="1200" dirty="0"/>
            <a:t>Childhood IQ positively correlated with better outcomes</a:t>
          </a:r>
          <a:endParaRPr lang="en-US" sz="1800" kern="1200" dirty="0"/>
        </a:p>
      </dsp:txBody>
      <dsp:txXfrm>
        <a:off x="5832399" y="1449267"/>
        <a:ext cx="2318962" cy="30026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8892-6CF8-5349-BF2E-C87F5A4391BA}">
      <dsp:nvSpPr>
        <dsp:cNvPr id="0" name=""/>
        <dsp:cNvSpPr/>
      </dsp:nvSpPr>
      <dsp:spPr>
        <a:xfrm>
          <a:off x="3883819" y="1120471"/>
          <a:ext cx="1501100" cy="1501100"/>
        </a:xfrm>
        <a:prstGeom prst="ellipse">
          <a:avLst/>
        </a:prstGeom>
        <a:solidFill>
          <a:schemeClr val="accent2">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8180C36E-4790-794A-B951-77AF831926A5}">
      <dsp:nvSpPr>
        <dsp:cNvPr id="0" name=""/>
        <dsp:cNvSpPr/>
      </dsp:nvSpPr>
      <dsp:spPr>
        <a:xfrm>
          <a:off x="3696181" y="303772"/>
          <a:ext cx="1876375" cy="10221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GB" altLang="en-US" sz="2000" kern="1200" dirty="0"/>
            <a:t>Behaviour Problems</a:t>
          </a:r>
          <a:endParaRPr lang="en-US" sz="2000" b="0" kern="1200" dirty="0"/>
        </a:p>
      </dsp:txBody>
      <dsp:txXfrm>
        <a:off x="3696181" y="303772"/>
        <a:ext cx="1876375" cy="1022150"/>
      </dsp:txXfrm>
    </dsp:sp>
    <dsp:sp modelId="{5E97A116-5F40-3642-A611-CDE76D80EC55}">
      <dsp:nvSpPr>
        <dsp:cNvPr id="0" name=""/>
        <dsp:cNvSpPr/>
      </dsp:nvSpPr>
      <dsp:spPr>
        <a:xfrm>
          <a:off x="4371051" y="1401805"/>
          <a:ext cx="1501100" cy="1501100"/>
        </a:xfrm>
        <a:prstGeom prst="ellipse">
          <a:avLst/>
        </a:prstGeom>
        <a:solidFill>
          <a:schemeClr val="accent3">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7B78541E-6227-7048-B6F8-991F7987268B}">
      <dsp:nvSpPr>
        <dsp:cNvPr id="0" name=""/>
        <dsp:cNvSpPr/>
      </dsp:nvSpPr>
      <dsp:spPr>
        <a:xfrm>
          <a:off x="5983483" y="973476"/>
          <a:ext cx="1778178" cy="11194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GB" altLang="en-US" sz="2000" kern="1200" dirty="0"/>
            <a:t>Intellectual disability</a:t>
          </a:r>
          <a:endParaRPr lang="en-US" sz="2000" kern="1200" dirty="0"/>
        </a:p>
      </dsp:txBody>
      <dsp:txXfrm>
        <a:off x="5983483" y="973476"/>
        <a:ext cx="1778178" cy="1119497"/>
      </dsp:txXfrm>
    </dsp:sp>
    <dsp:sp modelId="{ABB2322A-4E01-224E-B7F8-389898B88667}">
      <dsp:nvSpPr>
        <dsp:cNvPr id="0" name=""/>
        <dsp:cNvSpPr/>
      </dsp:nvSpPr>
      <dsp:spPr>
        <a:xfrm>
          <a:off x="4371051" y="1964474"/>
          <a:ext cx="1501100" cy="1501100"/>
        </a:xfrm>
        <a:prstGeom prst="ellipse">
          <a:avLst/>
        </a:prstGeom>
        <a:solidFill>
          <a:schemeClr val="accent4">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24EE7B72-5DF0-7445-B7B8-FBAFA148EAEC}">
      <dsp:nvSpPr>
        <dsp:cNvPr id="0" name=""/>
        <dsp:cNvSpPr/>
      </dsp:nvSpPr>
      <dsp:spPr>
        <a:xfrm>
          <a:off x="5983483" y="2642987"/>
          <a:ext cx="1778178" cy="12509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Eating, feeding and sleep problems</a:t>
          </a:r>
          <a:endParaRPr lang="en-US" sz="2000" kern="1200" dirty="0"/>
        </a:p>
      </dsp:txBody>
      <dsp:txXfrm>
        <a:off x="5983483" y="2642987"/>
        <a:ext cx="1778178" cy="1250916"/>
      </dsp:txXfrm>
    </dsp:sp>
    <dsp:sp modelId="{F70D62BC-B638-1141-B142-6208D4748359}">
      <dsp:nvSpPr>
        <dsp:cNvPr id="0" name=""/>
        <dsp:cNvSpPr/>
      </dsp:nvSpPr>
      <dsp:spPr>
        <a:xfrm>
          <a:off x="3883819" y="2246296"/>
          <a:ext cx="1501100" cy="1501100"/>
        </a:xfrm>
        <a:prstGeom prst="ellipse">
          <a:avLst/>
        </a:prstGeom>
        <a:solidFill>
          <a:schemeClr val="accent6">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AC47C49C-7E31-C84E-9B60-44A5082D9092}">
      <dsp:nvSpPr>
        <dsp:cNvPr id="0" name=""/>
        <dsp:cNvSpPr/>
      </dsp:nvSpPr>
      <dsp:spPr>
        <a:xfrm>
          <a:off x="3696181" y="3845230"/>
          <a:ext cx="1876375" cy="10221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Psychiatric disorders</a:t>
          </a:r>
          <a:endParaRPr lang="en-GB" altLang="en-US" sz="2000" kern="1200" baseline="0" dirty="0"/>
        </a:p>
      </dsp:txBody>
      <dsp:txXfrm>
        <a:off x="3696181" y="3845230"/>
        <a:ext cx="1876375" cy="1022150"/>
      </dsp:txXfrm>
    </dsp:sp>
    <dsp:sp modelId="{837DD0DA-A005-CB4C-8D8B-181D23046636}">
      <dsp:nvSpPr>
        <dsp:cNvPr id="0" name=""/>
        <dsp:cNvSpPr/>
      </dsp:nvSpPr>
      <dsp:spPr>
        <a:xfrm>
          <a:off x="3396587" y="1964474"/>
          <a:ext cx="1501100" cy="1501100"/>
        </a:xfrm>
        <a:prstGeom prst="ellipse">
          <a:avLst/>
        </a:prstGeom>
        <a:solidFill>
          <a:schemeClr val="accent5">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76615330-D833-6544-A5B1-96F49DE5CCEE}">
      <dsp:nvSpPr>
        <dsp:cNvPr id="0" name=""/>
        <dsp:cNvSpPr/>
      </dsp:nvSpPr>
      <dsp:spPr>
        <a:xfrm>
          <a:off x="1507077" y="2642987"/>
          <a:ext cx="1778178" cy="12509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Coordination difficulties</a:t>
          </a:r>
          <a:endParaRPr lang="en-US" sz="2000" kern="1200" dirty="0"/>
        </a:p>
      </dsp:txBody>
      <dsp:txXfrm>
        <a:off x="1507077" y="2642987"/>
        <a:ext cx="1778178" cy="1250916"/>
      </dsp:txXfrm>
    </dsp:sp>
    <dsp:sp modelId="{08A86DB0-626F-EB4F-A5E7-C03CB591735E}">
      <dsp:nvSpPr>
        <dsp:cNvPr id="0" name=""/>
        <dsp:cNvSpPr/>
      </dsp:nvSpPr>
      <dsp:spPr>
        <a:xfrm>
          <a:off x="3396587" y="1401805"/>
          <a:ext cx="1501100" cy="1501100"/>
        </a:xfrm>
        <a:prstGeom prst="ellipse">
          <a:avLst/>
        </a:prstGeom>
        <a:solidFill>
          <a:srgbClr val="FFFF00">
            <a:alpha val="50000"/>
          </a:srgbClr>
        </a:solidFill>
        <a:ln>
          <a:noFill/>
        </a:ln>
        <a:effectLst/>
      </dsp:spPr>
      <dsp:style>
        <a:lnRef idx="0">
          <a:scrgbClr r="0" g="0" b="0"/>
        </a:lnRef>
        <a:fillRef idx="3">
          <a:scrgbClr r="0" g="0" b="0"/>
        </a:fillRef>
        <a:effectRef idx="0">
          <a:scrgbClr r="0" g="0" b="0"/>
        </a:effectRef>
        <a:fontRef idx="minor">
          <a:schemeClr val="tx1"/>
        </a:fontRef>
      </dsp:style>
    </dsp:sp>
    <dsp:sp modelId="{60D64FE2-DE70-9C43-8A3E-9FC2C843C4C9}">
      <dsp:nvSpPr>
        <dsp:cNvPr id="0" name=""/>
        <dsp:cNvSpPr/>
      </dsp:nvSpPr>
      <dsp:spPr>
        <a:xfrm>
          <a:off x="1346712" y="973476"/>
          <a:ext cx="2098908" cy="12509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Neurodevelopmental disorders such as ADHD, Tourette’s</a:t>
          </a:r>
          <a:endParaRPr lang="en-US" sz="2000" kern="1200" dirty="0"/>
        </a:p>
      </dsp:txBody>
      <dsp:txXfrm>
        <a:off x="1346712" y="973476"/>
        <a:ext cx="2098908" cy="1250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544B-B056-A646-B649-1B1C66D940FC}">
      <dsp:nvSpPr>
        <dsp:cNvPr id="0" name=""/>
        <dsp:cNvSpPr/>
      </dsp:nvSpPr>
      <dsp:spPr>
        <a:xfrm>
          <a:off x="3752" y="2190"/>
          <a:ext cx="7683907" cy="1053430"/>
        </a:xfrm>
        <a:prstGeom prst="roundRect">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altLang="en-US" sz="2800" b="1" kern="1200" dirty="0"/>
            <a:t>Definition</a:t>
          </a:r>
          <a:endParaRPr lang="en-US" sz="2800" b="1" kern="1200" dirty="0"/>
        </a:p>
      </dsp:txBody>
      <dsp:txXfrm>
        <a:off x="55176" y="53614"/>
        <a:ext cx="7581059" cy="950582"/>
      </dsp:txXfrm>
    </dsp:sp>
    <dsp:sp modelId="{F1A8EDED-5D2F-6846-9A68-AA374B2FEB41}">
      <dsp:nvSpPr>
        <dsp:cNvPr id="0" name=""/>
        <dsp:cNvSpPr/>
      </dsp:nvSpPr>
      <dsp:spPr>
        <a:xfrm>
          <a:off x="7504" y="1108292"/>
          <a:ext cx="7683907" cy="1053430"/>
        </a:xfrm>
        <a:prstGeom prst="roundRect">
          <a:avLst/>
        </a:prstGeom>
        <a:solidFill>
          <a:schemeClr val="accent3">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err="1"/>
            <a:t>Aetiological</a:t>
          </a:r>
          <a:r>
            <a:rPr lang="en-US" altLang="en-US" sz="2800" b="1" kern="1200" dirty="0"/>
            <a:t> theories of ASD</a:t>
          </a:r>
          <a:endParaRPr lang="en-US" sz="2800" b="1" kern="1200" dirty="0"/>
        </a:p>
      </dsp:txBody>
      <dsp:txXfrm>
        <a:off x="58928" y="1159716"/>
        <a:ext cx="7581059" cy="950582"/>
      </dsp:txXfrm>
    </dsp:sp>
    <dsp:sp modelId="{E5749DFB-3E99-6E41-A8BA-B6D2817EEA72}">
      <dsp:nvSpPr>
        <dsp:cNvPr id="0" name=""/>
        <dsp:cNvSpPr/>
      </dsp:nvSpPr>
      <dsp:spPr>
        <a:xfrm>
          <a:off x="7504" y="2215996"/>
          <a:ext cx="7683907" cy="1053430"/>
        </a:xfrm>
        <a:prstGeom prst="roundRect">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t>NICE guidelines in ASD</a:t>
          </a:r>
          <a:endParaRPr lang="en-US" sz="2800" b="1" kern="1200" dirty="0"/>
        </a:p>
      </dsp:txBody>
      <dsp:txXfrm>
        <a:off x="58928" y="2267420"/>
        <a:ext cx="7581059" cy="950582"/>
      </dsp:txXfrm>
    </dsp:sp>
    <dsp:sp modelId="{E908C1CB-8DBB-FC46-9565-A8D952F456C6}">
      <dsp:nvSpPr>
        <dsp:cNvPr id="0" name=""/>
        <dsp:cNvSpPr/>
      </dsp:nvSpPr>
      <dsp:spPr>
        <a:xfrm>
          <a:off x="3752" y="3320497"/>
          <a:ext cx="7683907" cy="105343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t>Interventions in ASD</a:t>
          </a:r>
          <a:endParaRPr lang="en-US" sz="2800" b="1" kern="1200" dirty="0">
            <a:latin typeface="+mj-lt"/>
          </a:endParaRPr>
        </a:p>
      </dsp:txBody>
      <dsp:txXfrm>
        <a:off x="55176" y="3371921"/>
        <a:ext cx="7581059" cy="950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568CF-DAF1-6542-95E7-8FE222A2FCF0}">
      <dsp:nvSpPr>
        <dsp:cNvPr id="0" name=""/>
        <dsp:cNvSpPr/>
      </dsp:nvSpPr>
      <dsp:spPr>
        <a:xfrm>
          <a:off x="2438244" y="53280"/>
          <a:ext cx="2557463" cy="2557463"/>
        </a:xfrm>
        <a:prstGeom prst="ellipse">
          <a:avLst/>
        </a:prstGeom>
        <a:solidFill>
          <a:schemeClr val="accent2">
            <a:hueOff val="0"/>
            <a:satOff val="0"/>
            <a:lumOff val="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en-GB" altLang="en-US" sz="2000" b="0" kern="1200" dirty="0">
              <a:solidFill>
                <a:schemeClr val="bg1"/>
              </a:solidFill>
              <a:latin typeface="+mj-lt"/>
            </a:rPr>
            <a:t>Social Communication</a:t>
          </a:r>
          <a:endParaRPr lang="en-US" sz="2000" b="0" kern="1200" dirty="0">
            <a:solidFill>
              <a:schemeClr val="bg1"/>
            </a:solidFill>
            <a:latin typeface="+mj-lt"/>
          </a:endParaRPr>
        </a:p>
      </dsp:txBody>
      <dsp:txXfrm>
        <a:off x="2779239" y="500836"/>
        <a:ext cx="1875473" cy="1150858"/>
      </dsp:txXfrm>
    </dsp:sp>
    <dsp:sp modelId="{67830D8A-5904-A449-86B2-B1E89BE7093D}">
      <dsp:nvSpPr>
        <dsp:cNvPr id="0" name=""/>
        <dsp:cNvSpPr/>
      </dsp:nvSpPr>
      <dsp:spPr>
        <a:xfrm>
          <a:off x="3361062" y="1651695"/>
          <a:ext cx="2557463" cy="2557463"/>
        </a:xfrm>
        <a:prstGeom prst="ellipse">
          <a:avLst/>
        </a:prstGeom>
        <a:solidFill>
          <a:schemeClr val="accent1">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en-GB" altLang="en-US" sz="2000" b="0" kern="1200" dirty="0">
              <a:solidFill>
                <a:schemeClr val="bg1"/>
              </a:solidFill>
              <a:latin typeface="+mj-lt"/>
            </a:rPr>
            <a:t>Social Interaction</a:t>
          </a:r>
          <a:endParaRPr lang="en-US" sz="2000" b="0" kern="1200" dirty="0">
            <a:solidFill>
              <a:schemeClr val="bg1"/>
            </a:solidFill>
            <a:latin typeface="+mj-lt"/>
          </a:endParaRPr>
        </a:p>
      </dsp:txBody>
      <dsp:txXfrm>
        <a:off x="4143220" y="2312373"/>
        <a:ext cx="1534478" cy="1406604"/>
      </dsp:txXfrm>
    </dsp:sp>
    <dsp:sp modelId="{03780FE0-C81D-E347-95E3-FBCC919BB81D}">
      <dsp:nvSpPr>
        <dsp:cNvPr id="0" name=""/>
        <dsp:cNvSpPr/>
      </dsp:nvSpPr>
      <dsp:spPr>
        <a:xfrm>
          <a:off x="1515426" y="1651695"/>
          <a:ext cx="2557463" cy="2557463"/>
        </a:xfrm>
        <a:prstGeom prst="ellipse">
          <a:avLst/>
        </a:prstGeom>
        <a:solidFill>
          <a:schemeClr val="accent3">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en-GB" altLang="en-US" sz="2000" b="0" kern="1200" dirty="0">
              <a:solidFill>
                <a:schemeClr val="bg1"/>
              </a:solidFill>
              <a:latin typeface="+mj-lt"/>
            </a:rPr>
            <a:t>Social Imagination - imagination &amp; flexible thinking </a:t>
          </a:r>
          <a:endParaRPr lang="en-US" sz="2000" b="0" kern="1200" dirty="0">
            <a:solidFill>
              <a:schemeClr val="bg1"/>
            </a:solidFill>
            <a:latin typeface="+mj-lt"/>
          </a:endParaRPr>
        </a:p>
      </dsp:txBody>
      <dsp:txXfrm>
        <a:off x="1756254" y="2312373"/>
        <a:ext cx="1534478" cy="1406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544B-B056-A646-B649-1B1C66D940FC}">
      <dsp:nvSpPr>
        <dsp:cNvPr id="0" name=""/>
        <dsp:cNvSpPr/>
      </dsp:nvSpPr>
      <dsp:spPr>
        <a:xfrm>
          <a:off x="3752" y="1201"/>
          <a:ext cx="7683907" cy="699794"/>
        </a:xfrm>
        <a:prstGeom prst="roundRect">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GB" altLang="en-US" sz="1800" kern="1200" dirty="0"/>
            <a:t>Unusual</a:t>
          </a:r>
          <a:r>
            <a:rPr lang="en-GB" altLang="en-US" sz="1800" kern="1200" baseline="0" dirty="0"/>
            <a:t> or </a:t>
          </a:r>
          <a:r>
            <a:rPr lang="en-GB" altLang="en-US" sz="1800" kern="1200" dirty="0"/>
            <a:t>inappropriate body language, gestures, and facial expressions </a:t>
          </a:r>
        </a:p>
        <a:p>
          <a:pPr marL="0" lvl="0" indent="0" algn="ctr" defTabSz="800100">
            <a:lnSpc>
              <a:spcPct val="90000"/>
            </a:lnSpc>
            <a:spcBef>
              <a:spcPct val="0"/>
            </a:spcBef>
            <a:spcAft>
              <a:spcPts val="0"/>
            </a:spcAft>
            <a:buNone/>
          </a:pPr>
          <a:r>
            <a:rPr lang="en-GB" altLang="en-US" sz="1800" kern="1200" dirty="0"/>
            <a:t>e.g. avoiding eye contact,</a:t>
          </a:r>
          <a:r>
            <a:rPr lang="en-GB" altLang="en-US" sz="1800" kern="1200" baseline="0" dirty="0"/>
            <a:t> </a:t>
          </a:r>
          <a:r>
            <a:rPr lang="en-GB" altLang="en-US" sz="1800" kern="1200" dirty="0"/>
            <a:t>facial expressions that don’t match what is  being said</a:t>
          </a:r>
          <a:endParaRPr lang="en-US" sz="1800" b="1" kern="1200" dirty="0"/>
        </a:p>
      </dsp:txBody>
      <dsp:txXfrm>
        <a:off x="37913" y="35362"/>
        <a:ext cx="7615585" cy="631472"/>
      </dsp:txXfrm>
    </dsp:sp>
    <dsp:sp modelId="{F1A8EDED-5D2F-6846-9A68-AA374B2FEB41}">
      <dsp:nvSpPr>
        <dsp:cNvPr id="0" name=""/>
        <dsp:cNvSpPr/>
      </dsp:nvSpPr>
      <dsp:spPr>
        <a:xfrm>
          <a:off x="7504" y="735986"/>
          <a:ext cx="7683907" cy="699794"/>
        </a:xfrm>
        <a:prstGeom prst="roundRect">
          <a:avLst/>
        </a:prstGeom>
        <a:solidFill>
          <a:schemeClr val="accent3">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GB" altLang="en-US" sz="1800" kern="1200" dirty="0"/>
            <a:t>Lack of interest in other people or in sharing interests or achievements </a:t>
          </a:r>
        </a:p>
        <a:p>
          <a:pPr marL="0" lvl="0" indent="0" algn="ctr" defTabSz="800100">
            <a:lnSpc>
              <a:spcPct val="90000"/>
            </a:lnSpc>
            <a:spcBef>
              <a:spcPct val="0"/>
            </a:spcBef>
            <a:spcAft>
              <a:spcPts val="0"/>
            </a:spcAft>
            <a:buNone/>
          </a:pPr>
          <a:r>
            <a:rPr lang="en-GB" altLang="en-US" sz="1800" kern="1200" dirty="0"/>
            <a:t>e.g. showing you a drawing, pointing to a bird</a:t>
          </a:r>
          <a:endParaRPr lang="en-US" sz="1800" b="1" kern="1200" dirty="0"/>
        </a:p>
      </dsp:txBody>
      <dsp:txXfrm>
        <a:off x="41665" y="770147"/>
        <a:ext cx="7615585" cy="631472"/>
      </dsp:txXfrm>
    </dsp:sp>
    <dsp:sp modelId="{E5749DFB-3E99-6E41-A8BA-B6D2817EEA72}">
      <dsp:nvSpPr>
        <dsp:cNvPr id="0" name=""/>
        <dsp:cNvSpPr/>
      </dsp:nvSpPr>
      <dsp:spPr>
        <a:xfrm>
          <a:off x="7504" y="1471833"/>
          <a:ext cx="7683907" cy="699794"/>
        </a:xfrm>
        <a:prstGeom prst="roundRect">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Unlikely to approach others or to pursue social interaction; comes across as aloof and detached; prefers to be alone</a:t>
          </a:r>
          <a:endParaRPr lang="en-US" sz="1800" b="1" kern="1200" dirty="0"/>
        </a:p>
      </dsp:txBody>
      <dsp:txXfrm>
        <a:off x="41665" y="1505994"/>
        <a:ext cx="7615585" cy="631472"/>
      </dsp:txXfrm>
    </dsp:sp>
    <dsp:sp modelId="{E908C1CB-8DBB-FC46-9565-A8D952F456C6}">
      <dsp:nvSpPr>
        <dsp:cNvPr id="0" name=""/>
        <dsp:cNvSpPr/>
      </dsp:nvSpPr>
      <dsp:spPr>
        <a:xfrm>
          <a:off x="3752" y="2205554"/>
          <a:ext cx="7683907" cy="699794"/>
        </a:xfrm>
        <a:prstGeom prst="roundRect">
          <a:avLst/>
        </a:prstGeom>
        <a:solidFill>
          <a:schemeClr val="accent1">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Difficulty understanding other people’s feelings, reactions, and nonverbal cues</a:t>
          </a:r>
          <a:endParaRPr lang="en-US" sz="1800" b="1" kern="1200" dirty="0">
            <a:latin typeface="+mj-lt"/>
          </a:endParaRPr>
        </a:p>
      </dsp:txBody>
      <dsp:txXfrm>
        <a:off x="37913" y="2239715"/>
        <a:ext cx="7615585" cy="631472"/>
      </dsp:txXfrm>
    </dsp:sp>
    <dsp:sp modelId="{F678247D-8AF3-2840-B03E-E7E732CAB757}">
      <dsp:nvSpPr>
        <dsp:cNvPr id="0" name=""/>
        <dsp:cNvSpPr/>
      </dsp:nvSpPr>
      <dsp:spPr>
        <a:xfrm>
          <a:off x="7504" y="2940338"/>
          <a:ext cx="7683907" cy="699794"/>
        </a:xfrm>
        <a:prstGeom prst="roundRect">
          <a:avLst/>
        </a:prstGeom>
        <a:solidFill>
          <a:schemeClr val="accent6">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Resistance to being touched.</a:t>
          </a:r>
          <a:endParaRPr lang="en-US" sz="1800" kern="1200" dirty="0"/>
        </a:p>
      </dsp:txBody>
      <dsp:txXfrm>
        <a:off x="41665" y="2974499"/>
        <a:ext cx="7615585" cy="631472"/>
      </dsp:txXfrm>
    </dsp:sp>
    <dsp:sp modelId="{FB947B55-A953-4042-AE41-4FF452B2052E}">
      <dsp:nvSpPr>
        <dsp:cNvPr id="0" name=""/>
        <dsp:cNvSpPr/>
      </dsp:nvSpPr>
      <dsp:spPr>
        <a:xfrm>
          <a:off x="7504" y="3676324"/>
          <a:ext cx="7683907" cy="699794"/>
        </a:xfrm>
        <a:prstGeom prst="roundRect">
          <a:avLst/>
        </a:prstGeom>
        <a:solidFill>
          <a:schemeClr val="accent5">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Difficulty or failure to make friends with children the same age.</a:t>
          </a:r>
          <a:endParaRPr lang="en-US" sz="1800" kern="1200" dirty="0"/>
        </a:p>
      </dsp:txBody>
      <dsp:txXfrm>
        <a:off x="41665" y="3710485"/>
        <a:ext cx="7615585" cy="631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544B-B056-A646-B649-1B1C66D940FC}">
      <dsp:nvSpPr>
        <dsp:cNvPr id="0" name=""/>
        <dsp:cNvSpPr/>
      </dsp:nvSpPr>
      <dsp:spPr>
        <a:xfrm>
          <a:off x="3752" y="1201"/>
          <a:ext cx="7683907" cy="699794"/>
        </a:xfrm>
        <a:prstGeom prst="roundRect">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GB" sz="1800" kern="1200" dirty="0"/>
            <a:t>Delay in learning how to speak (after the age of 2) or doesn’t talk at all</a:t>
          </a:r>
          <a:endParaRPr lang="en-US" sz="1800" b="1" kern="1200" dirty="0"/>
        </a:p>
      </dsp:txBody>
      <dsp:txXfrm>
        <a:off x="37913" y="35362"/>
        <a:ext cx="7615585" cy="631472"/>
      </dsp:txXfrm>
    </dsp:sp>
    <dsp:sp modelId="{F1A8EDED-5D2F-6846-9A68-AA374B2FEB41}">
      <dsp:nvSpPr>
        <dsp:cNvPr id="0" name=""/>
        <dsp:cNvSpPr/>
      </dsp:nvSpPr>
      <dsp:spPr>
        <a:xfrm>
          <a:off x="7504" y="735986"/>
          <a:ext cx="7683907" cy="699794"/>
        </a:xfrm>
        <a:prstGeom prst="roundRect">
          <a:avLst/>
        </a:prstGeom>
        <a:solidFill>
          <a:schemeClr val="accent3">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GB" sz="1800" kern="1200" dirty="0"/>
            <a:t>Speaking in an abnormal tone of voice, or with an odd rhythm or pitch</a:t>
          </a:r>
          <a:endParaRPr lang="en-US" sz="1800" b="1" kern="1200" dirty="0"/>
        </a:p>
      </dsp:txBody>
      <dsp:txXfrm>
        <a:off x="41665" y="770147"/>
        <a:ext cx="7615585" cy="631472"/>
      </dsp:txXfrm>
    </dsp:sp>
    <dsp:sp modelId="{E5749DFB-3E99-6E41-A8BA-B6D2817EEA72}">
      <dsp:nvSpPr>
        <dsp:cNvPr id="0" name=""/>
        <dsp:cNvSpPr/>
      </dsp:nvSpPr>
      <dsp:spPr>
        <a:xfrm>
          <a:off x="7504" y="1471833"/>
          <a:ext cx="7683907" cy="699794"/>
        </a:xfrm>
        <a:prstGeom prst="roundRect">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Repeating words or phrases over and over without communicative intent</a:t>
          </a:r>
          <a:endParaRPr lang="en-US" sz="1800" b="1" kern="1200" dirty="0"/>
        </a:p>
      </dsp:txBody>
      <dsp:txXfrm>
        <a:off x="41665" y="1505994"/>
        <a:ext cx="7615585" cy="631472"/>
      </dsp:txXfrm>
    </dsp:sp>
    <dsp:sp modelId="{E908C1CB-8DBB-FC46-9565-A8D952F456C6}">
      <dsp:nvSpPr>
        <dsp:cNvPr id="0" name=""/>
        <dsp:cNvSpPr/>
      </dsp:nvSpPr>
      <dsp:spPr>
        <a:xfrm>
          <a:off x="3752" y="2205554"/>
          <a:ext cx="7683907" cy="699794"/>
        </a:xfrm>
        <a:prstGeom prst="roundRect">
          <a:avLst/>
        </a:prstGeom>
        <a:solidFill>
          <a:schemeClr val="accent1">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Trouble starting a conversation or keeping it going – to and fro</a:t>
          </a:r>
          <a:endParaRPr lang="en-US" sz="1800" b="1" kern="1200" dirty="0">
            <a:latin typeface="+mj-lt"/>
          </a:endParaRPr>
        </a:p>
      </dsp:txBody>
      <dsp:txXfrm>
        <a:off x="37913" y="2239715"/>
        <a:ext cx="7615585" cy="631472"/>
      </dsp:txXfrm>
    </dsp:sp>
    <dsp:sp modelId="{F678247D-8AF3-2840-B03E-E7E732CAB757}">
      <dsp:nvSpPr>
        <dsp:cNvPr id="0" name=""/>
        <dsp:cNvSpPr/>
      </dsp:nvSpPr>
      <dsp:spPr>
        <a:xfrm>
          <a:off x="7504" y="2940338"/>
          <a:ext cx="7683907" cy="699794"/>
        </a:xfrm>
        <a:prstGeom prst="roundRect">
          <a:avLst/>
        </a:prstGeom>
        <a:solidFill>
          <a:schemeClr val="accent6">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Difficulty communicating needs or desires</a:t>
          </a:r>
          <a:endParaRPr lang="en-US" sz="1800" kern="1200" dirty="0"/>
        </a:p>
      </dsp:txBody>
      <dsp:txXfrm>
        <a:off x="41665" y="2974499"/>
        <a:ext cx="7615585" cy="631472"/>
      </dsp:txXfrm>
    </dsp:sp>
    <dsp:sp modelId="{FB947B55-A953-4042-AE41-4FF452B2052E}">
      <dsp:nvSpPr>
        <dsp:cNvPr id="0" name=""/>
        <dsp:cNvSpPr/>
      </dsp:nvSpPr>
      <dsp:spPr>
        <a:xfrm>
          <a:off x="7504" y="3676324"/>
          <a:ext cx="7683907" cy="699794"/>
        </a:xfrm>
        <a:prstGeom prst="roundRect">
          <a:avLst/>
        </a:prstGeom>
        <a:solidFill>
          <a:schemeClr val="accent5">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Doesn’t understand simple statements or questions</a:t>
          </a:r>
          <a:endParaRPr lang="en-US" sz="1800" kern="1200" dirty="0"/>
        </a:p>
      </dsp:txBody>
      <dsp:txXfrm>
        <a:off x="41665" y="3710485"/>
        <a:ext cx="7615585" cy="631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544B-B056-A646-B649-1B1C66D940FC}">
      <dsp:nvSpPr>
        <dsp:cNvPr id="0" name=""/>
        <dsp:cNvSpPr/>
      </dsp:nvSpPr>
      <dsp:spPr>
        <a:xfrm>
          <a:off x="3752" y="1201"/>
          <a:ext cx="7683907" cy="699794"/>
        </a:xfrm>
        <a:prstGeom prst="roundRect">
          <a:avLst/>
        </a:prstGeom>
        <a:solidFill>
          <a:schemeClr val="accent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GB" altLang="en-US" sz="1800" kern="1200" dirty="0"/>
            <a:t>No imaginary play</a:t>
          </a:r>
          <a:endParaRPr lang="en-US" sz="1800" b="1" kern="1200" dirty="0"/>
        </a:p>
      </dsp:txBody>
      <dsp:txXfrm>
        <a:off x="37913" y="35362"/>
        <a:ext cx="7615585" cy="631472"/>
      </dsp:txXfrm>
    </dsp:sp>
    <dsp:sp modelId="{F1A8EDED-5D2F-6846-9A68-AA374B2FEB41}">
      <dsp:nvSpPr>
        <dsp:cNvPr id="0" name=""/>
        <dsp:cNvSpPr/>
      </dsp:nvSpPr>
      <dsp:spPr>
        <a:xfrm>
          <a:off x="7504" y="735986"/>
          <a:ext cx="7683907" cy="699794"/>
        </a:xfrm>
        <a:prstGeom prst="roundRect">
          <a:avLst/>
        </a:prstGeom>
        <a:solidFill>
          <a:schemeClr val="accent3">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GB" altLang="en-US" sz="1800" kern="1200" dirty="0"/>
            <a:t>Not interested in toys or not knowing what to do with toys</a:t>
          </a:r>
          <a:endParaRPr lang="en-US" sz="1800" b="1" kern="1200" dirty="0"/>
        </a:p>
      </dsp:txBody>
      <dsp:txXfrm>
        <a:off x="41665" y="770147"/>
        <a:ext cx="7615585" cy="631472"/>
      </dsp:txXfrm>
    </dsp:sp>
    <dsp:sp modelId="{E5749DFB-3E99-6E41-A8BA-B6D2817EEA72}">
      <dsp:nvSpPr>
        <dsp:cNvPr id="0" name=""/>
        <dsp:cNvSpPr/>
      </dsp:nvSpPr>
      <dsp:spPr>
        <a:xfrm>
          <a:off x="7504" y="1471833"/>
          <a:ext cx="7683907" cy="699794"/>
        </a:xfrm>
        <a:prstGeom prst="roundRect">
          <a:avLst/>
        </a:prstGeom>
        <a:solidFill>
          <a:schemeClr val="accent4">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Play scripted from TV programme.</a:t>
          </a:r>
          <a:endParaRPr lang="en-US" sz="1800" b="1" kern="1200" dirty="0"/>
        </a:p>
      </dsp:txBody>
      <dsp:txXfrm>
        <a:off x="41665" y="1505994"/>
        <a:ext cx="7615585" cy="631472"/>
      </dsp:txXfrm>
    </dsp:sp>
    <dsp:sp modelId="{E908C1CB-8DBB-FC46-9565-A8D952F456C6}">
      <dsp:nvSpPr>
        <dsp:cNvPr id="0" name=""/>
        <dsp:cNvSpPr/>
      </dsp:nvSpPr>
      <dsp:spPr>
        <a:xfrm>
          <a:off x="3752" y="2205554"/>
          <a:ext cx="7683907" cy="699794"/>
        </a:xfrm>
        <a:prstGeom prst="roundRect">
          <a:avLst/>
        </a:prstGeom>
        <a:solidFill>
          <a:schemeClr val="accent1">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Repetitive play</a:t>
          </a:r>
          <a:endParaRPr lang="en-US" sz="1800" b="1" kern="1200" dirty="0">
            <a:latin typeface="+mj-lt"/>
          </a:endParaRPr>
        </a:p>
      </dsp:txBody>
      <dsp:txXfrm>
        <a:off x="37913" y="2239715"/>
        <a:ext cx="7615585" cy="631472"/>
      </dsp:txXfrm>
    </dsp:sp>
    <dsp:sp modelId="{F678247D-8AF3-2840-B03E-E7E732CAB757}">
      <dsp:nvSpPr>
        <dsp:cNvPr id="0" name=""/>
        <dsp:cNvSpPr/>
      </dsp:nvSpPr>
      <dsp:spPr>
        <a:xfrm>
          <a:off x="7504" y="2940338"/>
          <a:ext cx="7683907" cy="699794"/>
        </a:xfrm>
        <a:prstGeom prst="roundRect">
          <a:avLst/>
        </a:prstGeom>
        <a:solidFill>
          <a:schemeClr val="accent6">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Lining up</a:t>
          </a:r>
          <a:r>
            <a:rPr lang="en-US" altLang="en-US" sz="1800" kern="1200" baseline="0" dirty="0"/>
            <a:t> toys</a:t>
          </a:r>
          <a:endParaRPr lang="en-US" sz="1800" kern="1200" dirty="0"/>
        </a:p>
      </dsp:txBody>
      <dsp:txXfrm>
        <a:off x="41665" y="2974499"/>
        <a:ext cx="7615585" cy="631472"/>
      </dsp:txXfrm>
    </dsp:sp>
    <dsp:sp modelId="{FB947B55-A953-4042-AE41-4FF452B2052E}">
      <dsp:nvSpPr>
        <dsp:cNvPr id="0" name=""/>
        <dsp:cNvSpPr/>
      </dsp:nvSpPr>
      <dsp:spPr>
        <a:xfrm>
          <a:off x="7504" y="3676324"/>
          <a:ext cx="7683907" cy="699794"/>
        </a:xfrm>
        <a:prstGeom prst="roundRect">
          <a:avLst/>
        </a:prstGeom>
        <a:solidFill>
          <a:schemeClr val="accent5">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altLang="en-US" sz="1800" kern="1200" dirty="0"/>
            <a:t>Solitary play</a:t>
          </a:r>
          <a:endParaRPr lang="en-US" sz="1800" kern="1200" dirty="0"/>
        </a:p>
      </dsp:txBody>
      <dsp:txXfrm>
        <a:off x="41665" y="3710485"/>
        <a:ext cx="7615585" cy="6314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8892-6CF8-5349-BF2E-C87F5A4391BA}">
      <dsp:nvSpPr>
        <dsp:cNvPr id="0" name=""/>
        <dsp:cNvSpPr/>
      </dsp:nvSpPr>
      <dsp:spPr>
        <a:xfrm>
          <a:off x="3733076" y="1134750"/>
          <a:ext cx="1520230" cy="1520230"/>
        </a:xfrm>
        <a:prstGeom prst="ellipse">
          <a:avLst/>
        </a:prstGeom>
        <a:solidFill>
          <a:schemeClr val="accent2">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8180C36E-4790-794A-B951-77AF831926A5}">
      <dsp:nvSpPr>
        <dsp:cNvPr id="0" name=""/>
        <dsp:cNvSpPr/>
      </dsp:nvSpPr>
      <dsp:spPr>
        <a:xfrm>
          <a:off x="3543048" y="307644"/>
          <a:ext cx="1900287" cy="10351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0" kern="1200" dirty="0"/>
            <a:t>Sensitivities</a:t>
          </a:r>
        </a:p>
      </dsp:txBody>
      <dsp:txXfrm>
        <a:off x="3543048" y="307644"/>
        <a:ext cx="1900287" cy="1035176"/>
      </dsp:txXfrm>
    </dsp:sp>
    <dsp:sp modelId="{5E97A116-5F40-3642-A611-CDE76D80EC55}">
      <dsp:nvSpPr>
        <dsp:cNvPr id="0" name=""/>
        <dsp:cNvSpPr/>
      </dsp:nvSpPr>
      <dsp:spPr>
        <a:xfrm>
          <a:off x="4226518" y="1419670"/>
          <a:ext cx="1520230" cy="1520230"/>
        </a:xfrm>
        <a:prstGeom prst="ellipse">
          <a:avLst/>
        </a:prstGeom>
        <a:solidFill>
          <a:schemeClr val="accent3">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7B78541E-6227-7048-B6F8-991F7987268B}">
      <dsp:nvSpPr>
        <dsp:cNvPr id="0" name=""/>
        <dsp:cNvSpPr/>
      </dsp:nvSpPr>
      <dsp:spPr>
        <a:xfrm>
          <a:off x="5859499" y="985882"/>
          <a:ext cx="1800839" cy="11337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err="1"/>
            <a:t>Behavioural</a:t>
          </a:r>
          <a:r>
            <a:rPr lang="en-US" sz="2000" kern="1200" dirty="0"/>
            <a:t> Problems,</a:t>
          </a:r>
          <a:r>
            <a:rPr lang="en-US" sz="2000" kern="1200" baseline="0" dirty="0"/>
            <a:t> e.g. Sleep, Eating</a:t>
          </a:r>
          <a:endParaRPr lang="en-US" sz="2000" kern="1200" dirty="0"/>
        </a:p>
      </dsp:txBody>
      <dsp:txXfrm>
        <a:off x="5859499" y="985882"/>
        <a:ext cx="1800839" cy="1133764"/>
      </dsp:txXfrm>
    </dsp:sp>
    <dsp:sp modelId="{ABB2322A-4E01-224E-B7F8-389898B88667}">
      <dsp:nvSpPr>
        <dsp:cNvPr id="0" name=""/>
        <dsp:cNvSpPr/>
      </dsp:nvSpPr>
      <dsp:spPr>
        <a:xfrm>
          <a:off x="4226518" y="1989510"/>
          <a:ext cx="1520230" cy="1520230"/>
        </a:xfrm>
        <a:prstGeom prst="ellipse">
          <a:avLst/>
        </a:prstGeom>
        <a:solidFill>
          <a:schemeClr val="accent4">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24EE7B72-5DF0-7445-B7B8-FBAFA148EAEC}">
      <dsp:nvSpPr>
        <dsp:cNvPr id="0" name=""/>
        <dsp:cNvSpPr/>
      </dsp:nvSpPr>
      <dsp:spPr>
        <a:xfrm>
          <a:off x="5859499" y="2676670"/>
          <a:ext cx="1800839" cy="12668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Co-ordination difficulties</a:t>
          </a:r>
          <a:endParaRPr lang="en-US" sz="2000" kern="1200" dirty="0"/>
        </a:p>
      </dsp:txBody>
      <dsp:txXfrm>
        <a:off x="5859499" y="2676670"/>
        <a:ext cx="1800839" cy="1266858"/>
      </dsp:txXfrm>
    </dsp:sp>
    <dsp:sp modelId="{F70D62BC-B638-1141-B142-6208D4748359}">
      <dsp:nvSpPr>
        <dsp:cNvPr id="0" name=""/>
        <dsp:cNvSpPr/>
      </dsp:nvSpPr>
      <dsp:spPr>
        <a:xfrm>
          <a:off x="3733076" y="2274923"/>
          <a:ext cx="1520230" cy="1520230"/>
        </a:xfrm>
        <a:prstGeom prst="ellipse">
          <a:avLst/>
        </a:prstGeom>
        <a:solidFill>
          <a:schemeClr val="accent6">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AC47C49C-7E31-C84E-9B60-44A5082D9092}">
      <dsp:nvSpPr>
        <dsp:cNvPr id="0" name=""/>
        <dsp:cNvSpPr/>
      </dsp:nvSpPr>
      <dsp:spPr>
        <a:xfrm>
          <a:off x="3543048" y="3894234"/>
          <a:ext cx="1900287" cy="10351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Comorbidities, e.g. ADHD, OCD</a:t>
          </a:r>
        </a:p>
      </dsp:txBody>
      <dsp:txXfrm>
        <a:off x="3543048" y="3894234"/>
        <a:ext cx="1900287" cy="1035176"/>
      </dsp:txXfrm>
    </dsp:sp>
    <dsp:sp modelId="{837DD0DA-A005-CB4C-8D8B-181D23046636}">
      <dsp:nvSpPr>
        <dsp:cNvPr id="0" name=""/>
        <dsp:cNvSpPr/>
      </dsp:nvSpPr>
      <dsp:spPr>
        <a:xfrm>
          <a:off x="3239635" y="1989510"/>
          <a:ext cx="1520230" cy="1520230"/>
        </a:xfrm>
        <a:prstGeom prst="ellipse">
          <a:avLst/>
        </a:prstGeom>
        <a:solidFill>
          <a:schemeClr val="accent5">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76615330-D833-6544-A5B1-96F49DE5CCEE}">
      <dsp:nvSpPr>
        <dsp:cNvPr id="0" name=""/>
        <dsp:cNvSpPr/>
      </dsp:nvSpPr>
      <dsp:spPr>
        <a:xfrm>
          <a:off x="1326045" y="2676670"/>
          <a:ext cx="1800839" cy="12668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Learning problems</a:t>
          </a:r>
        </a:p>
      </dsp:txBody>
      <dsp:txXfrm>
        <a:off x="1326045" y="2676670"/>
        <a:ext cx="1800839" cy="1266858"/>
      </dsp:txXfrm>
    </dsp:sp>
    <dsp:sp modelId="{37A00A35-65AE-DF49-AFB2-C1A234BD9F2C}">
      <dsp:nvSpPr>
        <dsp:cNvPr id="0" name=""/>
        <dsp:cNvSpPr/>
      </dsp:nvSpPr>
      <dsp:spPr>
        <a:xfrm>
          <a:off x="3239635" y="1419670"/>
          <a:ext cx="1520230" cy="1520230"/>
        </a:xfrm>
        <a:prstGeom prst="ellipse">
          <a:avLst/>
        </a:prstGeom>
        <a:solidFill>
          <a:srgbClr val="FFFF00">
            <a:alpha val="70000"/>
          </a:srgbClr>
        </a:solidFill>
        <a:ln>
          <a:noFill/>
        </a:ln>
        <a:effectLst/>
      </dsp:spPr>
      <dsp:style>
        <a:lnRef idx="0">
          <a:scrgbClr r="0" g="0" b="0"/>
        </a:lnRef>
        <a:fillRef idx="3">
          <a:scrgbClr r="0" g="0" b="0"/>
        </a:fillRef>
        <a:effectRef idx="0">
          <a:scrgbClr r="0" g="0" b="0"/>
        </a:effectRef>
        <a:fontRef idx="minor">
          <a:schemeClr val="tx1"/>
        </a:fontRef>
      </dsp:style>
    </dsp:sp>
    <dsp:sp modelId="{EBC5BB76-3B7A-6145-8220-F64F0C86303E}">
      <dsp:nvSpPr>
        <dsp:cNvPr id="0" name=""/>
        <dsp:cNvSpPr/>
      </dsp:nvSpPr>
      <dsp:spPr>
        <a:xfrm>
          <a:off x="1326045" y="985882"/>
          <a:ext cx="1800839" cy="12668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Physical health issues</a:t>
          </a:r>
        </a:p>
      </dsp:txBody>
      <dsp:txXfrm>
        <a:off x="1326045" y="985882"/>
        <a:ext cx="1800839" cy="1266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8892-6CF8-5349-BF2E-C87F5A4391BA}">
      <dsp:nvSpPr>
        <dsp:cNvPr id="0" name=""/>
        <dsp:cNvSpPr/>
      </dsp:nvSpPr>
      <dsp:spPr>
        <a:xfrm>
          <a:off x="3747697" y="1313425"/>
          <a:ext cx="1612979" cy="1612979"/>
        </a:xfrm>
        <a:prstGeom prst="ellipse">
          <a:avLst/>
        </a:prstGeom>
        <a:solidFill>
          <a:schemeClr val="accent2">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8180C36E-4790-794A-B951-77AF831926A5}">
      <dsp:nvSpPr>
        <dsp:cNvPr id="0" name=""/>
        <dsp:cNvSpPr/>
      </dsp:nvSpPr>
      <dsp:spPr>
        <a:xfrm>
          <a:off x="3618659" y="321856"/>
          <a:ext cx="1871055" cy="10830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GB" altLang="en-US" sz="2000" kern="1200" dirty="0"/>
            <a:t>Improved recognition &amp; detection</a:t>
          </a:r>
          <a:endParaRPr lang="en-US" sz="2000" b="0" kern="1200" dirty="0"/>
        </a:p>
      </dsp:txBody>
      <dsp:txXfrm>
        <a:off x="3618659" y="321856"/>
        <a:ext cx="1871055" cy="1083000"/>
      </dsp:txXfrm>
    </dsp:sp>
    <dsp:sp modelId="{5E97A116-5F40-3642-A611-CDE76D80EC55}">
      <dsp:nvSpPr>
        <dsp:cNvPr id="0" name=""/>
        <dsp:cNvSpPr/>
      </dsp:nvSpPr>
      <dsp:spPr>
        <a:xfrm>
          <a:off x="4361274" y="1759069"/>
          <a:ext cx="1612979" cy="1612979"/>
        </a:xfrm>
        <a:prstGeom prst="ellipse">
          <a:avLst/>
        </a:prstGeom>
        <a:solidFill>
          <a:schemeClr val="accent3">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7B78541E-6227-7048-B6F8-991F7987268B}">
      <dsp:nvSpPr>
        <dsp:cNvPr id="0" name=""/>
        <dsp:cNvSpPr/>
      </dsp:nvSpPr>
      <dsp:spPr>
        <a:xfrm>
          <a:off x="6102647" y="1428638"/>
          <a:ext cx="1677498" cy="11751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GB" altLang="en-US" sz="2000" kern="1200" dirty="0"/>
            <a:t>Changes in study methodology</a:t>
          </a:r>
          <a:endParaRPr lang="en-US" sz="2000" kern="1200" dirty="0"/>
        </a:p>
      </dsp:txBody>
      <dsp:txXfrm>
        <a:off x="6102647" y="1428638"/>
        <a:ext cx="1677498" cy="1175170"/>
      </dsp:txXfrm>
    </dsp:sp>
    <dsp:sp modelId="{ABB2322A-4E01-224E-B7F8-389898B88667}">
      <dsp:nvSpPr>
        <dsp:cNvPr id="0" name=""/>
        <dsp:cNvSpPr/>
      </dsp:nvSpPr>
      <dsp:spPr>
        <a:xfrm>
          <a:off x="4127070" y="2480762"/>
          <a:ext cx="1612979" cy="1612979"/>
        </a:xfrm>
        <a:prstGeom prst="ellipse">
          <a:avLst/>
        </a:prstGeom>
        <a:solidFill>
          <a:schemeClr val="accent4">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24EE7B72-5DF0-7445-B7B8-FBAFA148EAEC}">
      <dsp:nvSpPr>
        <dsp:cNvPr id="0" name=""/>
        <dsp:cNvSpPr/>
      </dsp:nvSpPr>
      <dsp:spPr>
        <a:xfrm>
          <a:off x="5844570" y="3433341"/>
          <a:ext cx="1677498" cy="11751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An increase in availability of diagnostic services</a:t>
          </a:r>
          <a:endParaRPr lang="en-US" sz="2000" kern="1200" dirty="0"/>
        </a:p>
      </dsp:txBody>
      <dsp:txXfrm>
        <a:off x="5844570" y="3433341"/>
        <a:ext cx="1677498" cy="1175170"/>
      </dsp:txXfrm>
    </dsp:sp>
    <dsp:sp modelId="{F70D62BC-B638-1141-B142-6208D4748359}">
      <dsp:nvSpPr>
        <dsp:cNvPr id="0" name=""/>
        <dsp:cNvSpPr/>
      </dsp:nvSpPr>
      <dsp:spPr>
        <a:xfrm>
          <a:off x="3368324" y="2480762"/>
          <a:ext cx="1612979" cy="1612979"/>
        </a:xfrm>
        <a:prstGeom prst="ellipse">
          <a:avLst/>
        </a:prstGeom>
        <a:solidFill>
          <a:schemeClr val="accent6">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AC47C49C-7E31-C84E-9B60-44A5082D9092}">
      <dsp:nvSpPr>
        <dsp:cNvPr id="0" name=""/>
        <dsp:cNvSpPr/>
      </dsp:nvSpPr>
      <dsp:spPr>
        <a:xfrm>
          <a:off x="1586305" y="3433341"/>
          <a:ext cx="1677498" cy="11751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Increased awareness among professionals and parents</a:t>
          </a:r>
          <a:endParaRPr lang="en-US" sz="2000" kern="1200" dirty="0"/>
        </a:p>
      </dsp:txBody>
      <dsp:txXfrm>
        <a:off x="1586305" y="3433341"/>
        <a:ext cx="1677498" cy="1175170"/>
      </dsp:txXfrm>
    </dsp:sp>
    <dsp:sp modelId="{837DD0DA-A005-CB4C-8D8B-181D23046636}">
      <dsp:nvSpPr>
        <dsp:cNvPr id="0" name=""/>
        <dsp:cNvSpPr/>
      </dsp:nvSpPr>
      <dsp:spPr>
        <a:xfrm>
          <a:off x="3134120" y="1759069"/>
          <a:ext cx="1612979" cy="1612979"/>
        </a:xfrm>
        <a:prstGeom prst="ellipse">
          <a:avLst/>
        </a:prstGeom>
        <a:solidFill>
          <a:schemeClr val="accent5">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76615330-D833-6544-A5B1-96F49DE5CCEE}">
      <dsp:nvSpPr>
        <dsp:cNvPr id="0" name=""/>
        <dsp:cNvSpPr/>
      </dsp:nvSpPr>
      <dsp:spPr>
        <a:xfrm>
          <a:off x="1328228" y="1428638"/>
          <a:ext cx="1677498" cy="11751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Growing acceptance of ASD as comorbid with other conditions</a:t>
          </a:r>
          <a:endParaRPr lang="en-US" sz="2000" kern="1200" dirty="0"/>
        </a:p>
      </dsp:txBody>
      <dsp:txXfrm>
        <a:off x="1328228" y="1428638"/>
        <a:ext cx="1677498" cy="11751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8892-6CF8-5349-BF2E-C87F5A4391BA}">
      <dsp:nvSpPr>
        <dsp:cNvPr id="0" name=""/>
        <dsp:cNvSpPr/>
      </dsp:nvSpPr>
      <dsp:spPr>
        <a:xfrm>
          <a:off x="3230458" y="1143416"/>
          <a:ext cx="1531840" cy="1531840"/>
        </a:xfrm>
        <a:prstGeom prst="ellipse">
          <a:avLst/>
        </a:prstGeom>
        <a:solidFill>
          <a:schemeClr val="accent2">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8180C36E-4790-794A-B951-77AF831926A5}">
      <dsp:nvSpPr>
        <dsp:cNvPr id="0" name=""/>
        <dsp:cNvSpPr/>
      </dsp:nvSpPr>
      <dsp:spPr>
        <a:xfrm>
          <a:off x="3038978" y="309993"/>
          <a:ext cx="1914800" cy="10430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GB" altLang="en-US" sz="2000" kern="1200" dirty="0"/>
            <a:t>Environmental </a:t>
          </a:r>
          <a:endParaRPr lang="en-US" sz="2000" b="0" kern="1200" dirty="0"/>
        </a:p>
      </dsp:txBody>
      <dsp:txXfrm>
        <a:off x="3038978" y="309993"/>
        <a:ext cx="1914800" cy="1043081"/>
      </dsp:txXfrm>
    </dsp:sp>
    <dsp:sp modelId="{5E97A116-5F40-3642-A611-CDE76D80EC55}">
      <dsp:nvSpPr>
        <dsp:cNvPr id="0" name=""/>
        <dsp:cNvSpPr/>
      </dsp:nvSpPr>
      <dsp:spPr>
        <a:xfrm>
          <a:off x="3727668" y="1430512"/>
          <a:ext cx="1531840" cy="1531840"/>
        </a:xfrm>
        <a:prstGeom prst="ellipse">
          <a:avLst/>
        </a:prstGeom>
        <a:solidFill>
          <a:schemeClr val="accent3">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7B78541E-6227-7048-B6F8-991F7987268B}">
      <dsp:nvSpPr>
        <dsp:cNvPr id="0" name=""/>
        <dsp:cNvSpPr/>
      </dsp:nvSpPr>
      <dsp:spPr>
        <a:xfrm>
          <a:off x="5373120" y="993411"/>
          <a:ext cx="1814592" cy="11424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GB" altLang="en-US" sz="2000" kern="1200" dirty="0"/>
            <a:t>Genetic</a:t>
          </a:r>
          <a:endParaRPr lang="en-US" sz="2000" kern="1200" dirty="0"/>
        </a:p>
      </dsp:txBody>
      <dsp:txXfrm>
        <a:off x="5373120" y="993411"/>
        <a:ext cx="1814592" cy="1142423"/>
      </dsp:txXfrm>
    </dsp:sp>
    <dsp:sp modelId="{ABB2322A-4E01-224E-B7F8-389898B88667}">
      <dsp:nvSpPr>
        <dsp:cNvPr id="0" name=""/>
        <dsp:cNvSpPr/>
      </dsp:nvSpPr>
      <dsp:spPr>
        <a:xfrm>
          <a:off x="3727668" y="2004704"/>
          <a:ext cx="1531840" cy="1531840"/>
        </a:xfrm>
        <a:prstGeom prst="ellipse">
          <a:avLst/>
        </a:prstGeom>
        <a:solidFill>
          <a:schemeClr val="accent4">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24EE7B72-5DF0-7445-B7B8-FBAFA148EAEC}">
      <dsp:nvSpPr>
        <dsp:cNvPr id="0" name=""/>
        <dsp:cNvSpPr/>
      </dsp:nvSpPr>
      <dsp:spPr>
        <a:xfrm>
          <a:off x="5373120" y="2697111"/>
          <a:ext cx="1814592" cy="12765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Birth factors</a:t>
          </a:r>
          <a:endParaRPr lang="en-US" sz="2000" kern="1200" dirty="0"/>
        </a:p>
      </dsp:txBody>
      <dsp:txXfrm>
        <a:off x="5373120" y="2697111"/>
        <a:ext cx="1814592" cy="1276533"/>
      </dsp:txXfrm>
    </dsp:sp>
    <dsp:sp modelId="{F70D62BC-B638-1141-B142-6208D4748359}">
      <dsp:nvSpPr>
        <dsp:cNvPr id="0" name=""/>
        <dsp:cNvSpPr/>
      </dsp:nvSpPr>
      <dsp:spPr>
        <a:xfrm>
          <a:off x="3230458" y="2292296"/>
          <a:ext cx="1531840" cy="1531840"/>
        </a:xfrm>
        <a:prstGeom prst="ellipse">
          <a:avLst/>
        </a:prstGeom>
        <a:solidFill>
          <a:schemeClr val="accent6">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AC47C49C-7E31-C84E-9B60-44A5082D9092}">
      <dsp:nvSpPr>
        <dsp:cNvPr id="0" name=""/>
        <dsp:cNvSpPr/>
      </dsp:nvSpPr>
      <dsp:spPr>
        <a:xfrm>
          <a:off x="3038978" y="3923975"/>
          <a:ext cx="1914800" cy="10430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Medical Conditions</a:t>
          </a:r>
          <a:endParaRPr lang="en-GB" altLang="en-US" sz="2000" kern="1200" baseline="0" dirty="0"/>
        </a:p>
      </dsp:txBody>
      <dsp:txXfrm>
        <a:off x="3038978" y="3923975"/>
        <a:ext cx="1914800" cy="1043081"/>
      </dsp:txXfrm>
    </dsp:sp>
    <dsp:sp modelId="{837DD0DA-A005-CB4C-8D8B-181D23046636}">
      <dsp:nvSpPr>
        <dsp:cNvPr id="0" name=""/>
        <dsp:cNvSpPr/>
      </dsp:nvSpPr>
      <dsp:spPr>
        <a:xfrm>
          <a:off x="2733248" y="2004704"/>
          <a:ext cx="1531840" cy="1531840"/>
        </a:xfrm>
        <a:prstGeom prst="ellipse">
          <a:avLst/>
        </a:prstGeom>
        <a:solidFill>
          <a:schemeClr val="accent5">
            <a:alpha val="90000"/>
          </a:schemeClr>
        </a:solidFill>
        <a:ln>
          <a:noFill/>
        </a:ln>
        <a:effectLst/>
      </dsp:spPr>
      <dsp:style>
        <a:lnRef idx="0">
          <a:scrgbClr r="0" g="0" b="0"/>
        </a:lnRef>
        <a:fillRef idx="3">
          <a:scrgbClr r="0" g="0" b="0"/>
        </a:fillRef>
        <a:effectRef idx="0">
          <a:scrgbClr r="0" g="0" b="0"/>
        </a:effectRef>
        <a:fontRef idx="minor">
          <a:schemeClr val="tx1"/>
        </a:fontRef>
      </dsp:style>
    </dsp:sp>
    <dsp:sp modelId="{76615330-D833-6544-A5B1-96F49DE5CCEE}">
      <dsp:nvSpPr>
        <dsp:cNvPr id="0" name=""/>
        <dsp:cNvSpPr/>
      </dsp:nvSpPr>
      <dsp:spPr>
        <a:xfrm>
          <a:off x="805044" y="2697111"/>
          <a:ext cx="1814592" cy="12765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t>Cognitive deficits</a:t>
          </a:r>
          <a:endParaRPr lang="en-US" sz="2000" kern="1200" dirty="0"/>
        </a:p>
      </dsp:txBody>
      <dsp:txXfrm>
        <a:off x="805044" y="2697111"/>
        <a:ext cx="1814592" cy="1276533"/>
      </dsp:txXfrm>
    </dsp:sp>
    <dsp:sp modelId="{08A86DB0-626F-EB4F-A5E7-C03CB591735E}">
      <dsp:nvSpPr>
        <dsp:cNvPr id="0" name=""/>
        <dsp:cNvSpPr/>
      </dsp:nvSpPr>
      <dsp:spPr>
        <a:xfrm>
          <a:off x="2733248" y="1430512"/>
          <a:ext cx="1531840" cy="1531840"/>
        </a:xfrm>
        <a:prstGeom prst="ellipse">
          <a:avLst/>
        </a:prstGeom>
        <a:solidFill>
          <a:srgbClr val="FFFF00">
            <a:alpha val="50000"/>
          </a:srgbClr>
        </a:solidFill>
        <a:ln>
          <a:noFill/>
        </a:ln>
        <a:effectLst/>
      </dsp:spPr>
      <dsp:style>
        <a:lnRef idx="0">
          <a:scrgbClr r="0" g="0" b="0"/>
        </a:lnRef>
        <a:fillRef idx="3">
          <a:scrgbClr r="0" g="0" b="0"/>
        </a:fillRef>
        <a:effectRef idx="0">
          <a:scrgbClr r="0" g="0" b="0"/>
        </a:effectRef>
        <a:fontRef idx="minor">
          <a:schemeClr val="tx1"/>
        </a:fontRef>
      </dsp:style>
    </dsp:sp>
    <dsp:sp modelId="{60D64FE2-DE70-9C43-8A3E-9FC2C843C4C9}">
      <dsp:nvSpPr>
        <dsp:cNvPr id="0" name=""/>
        <dsp:cNvSpPr/>
      </dsp:nvSpPr>
      <dsp:spPr>
        <a:xfrm>
          <a:off x="805044" y="993411"/>
          <a:ext cx="1814592" cy="12765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Neuroimaging findings</a:t>
          </a:r>
        </a:p>
      </dsp:txBody>
      <dsp:txXfrm>
        <a:off x="805044" y="993411"/>
        <a:ext cx="1814592" cy="12765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740E3-7A2B-4BDB-AD14-8F744E23B75C}" type="datetimeFigureOut">
              <a:rPr lang="en-GB" smtClean="0"/>
              <a:t>13/07/2020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6D667-5BFE-4E37-8AD0-2CB62D9DFD38}" type="slidenum">
              <a:rPr lang="en-GB" smtClean="0"/>
              <a:t>‹#›</a:t>
            </a:fld>
            <a:endParaRPr lang="en-GB"/>
          </a:p>
        </p:txBody>
      </p:sp>
    </p:spTree>
    <p:extLst>
      <p:ext uri="{BB962C8B-B14F-4D97-AF65-F5344CB8AC3E}">
        <p14:creationId xmlns:p14="http://schemas.microsoft.com/office/powerpoint/2010/main" val="166188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079E86-B2BB-4463-BB05-A7704F24C2FE}" type="slidenum">
              <a:rPr lang="en-US" altLang="en-US">
                <a:solidFill>
                  <a:prstClr val="black"/>
                </a:solidFill>
                <a:latin typeface="Calibri" pitchFamily="34" charset="0"/>
              </a:rPr>
              <a:pPr eaLnBrk="1" hangingPunct="1"/>
              <a:t>1</a:t>
            </a:fld>
            <a:endParaRPr lang="en-US" altLang="en-US">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ea typeface="ＭＳ Ｐゴシック" pitchFamily="34" charset="-128"/>
              </a:rPr>
              <a:t>italopram </a:t>
            </a:r>
          </a:p>
          <a:p>
            <a:pPr eaLnBrk="1" hangingPunct="1">
              <a:lnSpc>
                <a:spcPct val="90000"/>
              </a:lnSpc>
              <a:spcBef>
                <a:spcPct val="0"/>
              </a:spcBef>
            </a:pPr>
            <a:r>
              <a:rPr lang="en-US" altLang="en-US">
                <a:ea typeface="ＭＳ Ｐゴシック" pitchFamily="34" charset="-128"/>
              </a:rPr>
              <a:t>Citalopram - This large study of 149 children found no significant effect on repetitive behavior. The study targeted repetitive behaviors in part due to the evidence that SSRI’s are efficacious for reducing ritualistic behavior in obsessive compulsive disorder. </a:t>
            </a:r>
          </a:p>
          <a:p>
            <a:pPr eaLnBrk="1" hangingPunct="1">
              <a:lnSpc>
                <a:spcPct val="90000"/>
              </a:lnSpc>
              <a:spcBef>
                <a:spcPct val="0"/>
              </a:spcBef>
            </a:pPr>
            <a:r>
              <a:rPr lang="en-US" altLang="en-US">
                <a:ea typeface="ＭＳ Ｐゴシック" pitchFamily="34" charset="-128"/>
              </a:rPr>
              <a:t>An RCT examining the effect of fluoxetine on repetitive behaviors in 39 children with ASD obtained a weak research strength rating due to the use of a cross-over design for an ultra-long acting medication, non-reproduciible statistical analyses, and a positive but likely clinically insignificant. This study produced a mean decrease of 1.3 points on the 20-point C-YBOCS compulsions scale. </a:t>
            </a:r>
          </a:p>
          <a:p>
            <a:pPr eaLnBrk="1" hangingPunct="1">
              <a:lnSpc>
                <a:spcPct val="90000"/>
              </a:lnSpc>
              <a:spcBef>
                <a:spcPct val="0"/>
              </a:spcBef>
            </a:pPr>
            <a:endParaRPr lang="en-US" altLang="en-US">
              <a:ea typeface="ＭＳ Ｐゴシック" pitchFamily="34" charset="-128"/>
            </a:endParaRPr>
          </a:p>
          <a:p>
            <a:pPr eaLnBrk="1" hangingPunct="1">
              <a:lnSpc>
                <a:spcPct val="90000"/>
              </a:lnSpc>
              <a:spcBef>
                <a:spcPct val="0"/>
              </a:spcBef>
            </a:pPr>
            <a:r>
              <a:rPr lang="en-US" altLang="en-US">
                <a:ea typeface="ＭＳ Ｐゴシック" pitchFamily="34" charset="-128"/>
              </a:rPr>
              <a:t>Methylphenidate - three identified RCTs investigating the effects of methylphenidate in children with ASD (Quintana et al. 1995; Handen et al. 2000; RUPP 2005) highlighting a promising level of evidence for methylphenidate treatment of hyperactivity in children with ASD. </a:t>
            </a:r>
          </a:p>
          <a:p>
            <a:pPr eaLnBrk="1" hangingPunct="1">
              <a:lnSpc>
                <a:spcPct val="90000"/>
              </a:lnSpc>
              <a:spcBef>
                <a:spcPct val="0"/>
              </a:spcBef>
            </a:pPr>
            <a:endParaRPr lang="en-US" altLang="en-US">
              <a:ea typeface="ＭＳ Ｐゴシック" pitchFamily="34" charset="-128"/>
            </a:endParaRPr>
          </a:p>
          <a:p>
            <a:pPr eaLnBrk="1" hangingPunct="1">
              <a:lnSpc>
                <a:spcPct val="90000"/>
              </a:lnSpc>
              <a:spcBef>
                <a:spcPct val="0"/>
              </a:spcBef>
            </a:pPr>
            <a:r>
              <a:rPr lang="en-US" altLang="en-US">
                <a:ea typeface="ＭＳ Ｐゴシック" pitchFamily="34" charset="-128"/>
              </a:rPr>
              <a:t>Naltrexone also shows some positive initial findings.</a:t>
            </a:r>
          </a:p>
          <a:p>
            <a:pPr eaLnBrk="1" hangingPunct="1">
              <a:lnSpc>
                <a:spcPct val="90000"/>
              </a:lnSpc>
              <a:spcBef>
                <a:spcPct val="0"/>
              </a:spcBef>
            </a:pPr>
            <a:endParaRPr lang="en-US" altLang="en-US">
              <a:ea typeface="ＭＳ Ｐゴシック" pitchFamily="34" charset="-128"/>
            </a:endParaRPr>
          </a:p>
          <a:p>
            <a:pPr eaLnBrk="1" hangingPunct="1">
              <a:lnSpc>
                <a:spcPct val="90000"/>
              </a:lnSpc>
              <a:spcBef>
                <a:spcPct val="0"/>
              </a:spcBef>
            </a:pPr>
            <a:endParaRPr lang="en-US" altLang="en-US">
              <a:ea typeface="ＭＳ Ｐゴシック" pitchFamily="34" charset="-128"/>
            </a:endParaRPr>
          </a:p>
          <a:p>
            <a:pPr eaLnBrk="1" hangingPunct="1">
              <a:lnSpc>
                <a:spcPct val="90000"/>
              </a:lnSpc>
              <a:spcBef>
                <a:spcPct val="0"/>
              </a:spcBef>
            </a:pPr>
            <a:endParaRPr lang="en-US" altLang="en-US">
              <a:ea typeface="ＭＳ Ｐゴシック" pitchFamily="34" charset="-128"/>
            </a:endParaRPr>
          </a:p>
          <a:p>
            <a:pPr eaLnBrk="1" hangingPunct="1">
              <a:lnSpc>
                <a:spcPct val="90000"/>
              </a:lnSpc>
              <a:spcBef>
                <a:spcPct val="0"/>
              </a:spcBef>
            </a:pPr>
            <a:endParaRPr lang="en-US" altLang="en-US">
              <a:ea typeface="ＭＳ Ｐゴシック" pitchFamily="34" charset="-128"/>
            </a:endParaRP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F49D156-5AC4-4B85-A37B-AC3F375A9BF7}"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70</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a:ea typeface="ＭＳ Ｐゴシック" pitchFamily="34" charset="-128"/>
              </a:rPr>
              <a:t>Melatonin has been more extensively studied in children with insomnia than any other sleep-promoting medication. Initial research demonstrated reductions in sleep latency and improvements in total sleep time and sleep efficiency. Poor sleep in ASD may lead to excessive daytime sleepiness, cognitive impairment, and impaired daytime functioning.</a:t>
            </a:r>
          </a:p>
          <a:p>
            <a:pPr eaLnBrk="1" hangingPunct="1">
              <a:lnSpc>
                <a:spcPct val="80000"/>
              </a:lnSpc>
              <a:spcBef>
                <a:spcPct val="0"/>
              </a:spcBef>
            </a:pPr>
            <a:r>
              <a:rPr lang="en-US" altLang="en-US" sz="1100">
                <a:ea typeface="ＭＳ Ｐゴシック" pitchFamily="34" charset="-128"/>
              </a:rPr>
              <a:t>Sleep problems in children with ASD also dramatically alter the sleep of their parents and are associated with family stress, possibly amplifying ASD symptoms and interfering with treatment. Conversely, it is reported that successful management of sleep may improve daytime global functioning in children with ASD.</a:t>
            </a:r>
          </a:p>
          <a:p>
            <a:pPr eaLnBrk="1" hangingPunct="1">
              <a:lnSpc>
                <a:spcPct val="80000"/>
              </a:lnSpc>
              <a:spcBef>
                <a:spcPct val="0"/>
              </a:spcBef>
            </a:pPr>
            <a:endParaRPr lang="en-US" altLang="en-US" sz="1100">
              <a:ea typeface="ＭＳ Ｐゴシック" pitchFamily="34" charset="-128"/>
            </a:endParaRPr>
          </a:p>
          <a:p>
            <a:pPr eaLnBrk="1" hangingPunct="1">
              <a:lnSpc>
                <a:spcPct val="80000"/>
              </a:lnSpc>
              <a:spcBef>
                <a:spcPct val="0"/>
              </a:spcBef>
            </a:pPr>
            <a:r>
              <a:rPr lang="en-US" altLang="en-US" sz="1100">
                <a:ea typeface="ＭＳ Ｐゴシック" pitchFamily="34" charset="-128"/>
              </a:rPr>
              <a:t>A recent large retrospective study that included over 100 children with ASD documented minimal adverse effects from melatonin with improved quality of sleep in 85% of participants Melatonin was shown to be effective in a dose range from 3 to 6 mg in children with ASD. As a whole, literature supports the existence of a beneficial effect of melatonin on sleep in individuals with ASD, with only few and minor side effects. However, considering the small number of studies and their methodological limits, these conclusions cannot yet be regarded as evidence-based. Randomized controlled trials and long-term follow-up data are still lacking to better assess efficacy and safety of exogenous melatonin for disordered sleep in individuals with ASD. </a:t>
            </a:r>
          </a:p>
          <a:p>
            <a:pPr eaLnBrk="1" hangingPunct="1">
              <a:lnSpc>
                <a:spcPct val="80000"/>
              </a:lnSpc>
              <a:spcBef>
                <a:spcPct val="0"/>
              </a:spcBef>
            </a:pPr>
            <a:endParaRPr lang="en-US" altLang="en-US" sz="1100">
              <a:ea typeface="ＭＳ Ｐゴシック" pitchFamily="34" charset="-128"/>
            </a:endParaRPr>
          </a:p>
          <a:p>
            <a:pPr eaLnBrk="1" hangingPunct="1">
              <a:lnSpc>
                <a:spcPct val="80000"/>
              </a:lnSpc>
              <a:spcBef>
                <a:spcPct val="0"/>
              </a:spcBef>
            </a:pPr>
            <a:r>
              <a:rPr lang="en-US" altLang="en-US" sz="1100">
                <a:ea typeface="ＭＳ Ｐゴシック" pitchFamily="34" charset="-128"/>
              </a:rPr>
              <a:t>Practice points </a:t>
            </a:r>
          </a:p>
          <a:p>
            <a:pPr eaLnBrk="1" hangingPunct="1">
              <a:lnSpc>
                <a:spcPct val="80000"/>
              </a:lnSpc>
              <a:spcBef>
                <a:spcPct val="0"/>
              </a:spcBef>
            </a:pPr>
            <a:r>
              <a:rPr lang="en-US" altLang="en-US" sz="1100">
                <a:ea typeface="ＭＳ Ｐゴシック" pitchFamily="34" charset="-128"/>
              </a:rPr>
              <a:t>1)  Although not evidence-based for now, melatonin treatment for sleep problems in individuals with ASD has yielded encouraging results. </a:t>
            </a:r>
          </a:p>
          <a:p>
            <a:pPr eaLnBrk="1" hangingPunct="1">
              <a:lnSpc>
                <a:spcPct val="80000"/>
              </a:lnSpc>
              <a:spcBef>
                <a:spcPct val="0"/>
              </a:spcBef>
            </a:pPr>
            <a:r>
              <a:rPr lang="en-US" altLang="en-US" sz="1100">
                <a:ea typeface="ＭＳ Ｐゴシック" pitchFamily="34" charset="-128"/>
              </a:rPr>
              <a:t>2)  A complete sleep evaluation is required before prescribing melatonin for sleep problems in persons with ASD. </a:t>
            </a:r>
          </a:p>
          <a:p>
            <a:pPr eaLnBrk="1" hangingPunct="1">
              <a:lnSpc>
                <a:spcPct val="80000"/>
              </a:lnSpc>
              <a:spcBef>
                <a:spcPct val="0"/>
              </a:spcBef>
            </a:pPr>
            <a:r>
              <a:rPr lang="en-US" altLang="en-US" sz="1100">
                <a:ea typeface="ＭＳ Ｐゴシック" pitchFamily="34" charset="-128"/>
              </a:rPr>
              <a:t>3)  Treatment regimen should be adjusted according to clinical response, starting with small doses (2e3 mg) and progressively increasing when necessary up to a maximum of 10 mg. </a:t>
            </a:r>
          </a:p>
          <a:p>
            <a:pPr eaLnBrk="1" hangingPunct="1">
              <a:lnSpc>
                <a:spcPct val="80000"/>
              </a:lnSpc>
              <a:spcBef>
                <a:spcPct val="0"/>
              </a:spcBef>
            </a:pPr>
            <a:r>
              <a:rPr lang="en-US" altLang="en-US" sz="1100">
                <a:ea typeface="ＭＳ Ｐゴシック" pitchFamily="34" charset="-128"/>
              </a:rPr>
              <a:t>4)  Melatonin provides good safety and tolerability in the short-term, but long-term efficiency still needs to be formally established. </a:t>
            </a:r>
          </a:p>
          <a:p>
            <a:pPr eaLnBrk="1" hangingPunct="1">
              <a:lnSpc>
                <a:spcPct val="80000"/>
              </a:lnSpc>
              <a:spcBef>
                <a:spcPct val="0"/>
              </a:spcBef>
            </a:pPr>
            <a:endParaRPr lang="en-US" altLang="en-US" sz="1100">
              <a:ea typeface="ＭＳ Ｐゴシック" pitchFamily="34" charset="-128"/>
            </a:endParaRPr>
          </a:p>
          <a:p>
            <a:pPr eaLnBrk="1" hangingPunct="1">
              <a:lnSpc>
                <a:spcPct val="80000"/>
              </a:lnSpc>
              <a:spcBef>
                <a:spcPct val="0"/>
              </a:spcBef>
            </a:pPr>
            <a:endParaRPr lang="en-US" altLang="en-US" sz="1100">
              <a:ea typeface="ＭＳ Ｐゴシック" pitchFamily="34" charset="-128"/>
            </a:endParaRPr>
          </a:p>
          <a:p>
            <a:pPr eaLnBrk="1" hangingPunct="1">
              <a:lnSpc>
                <a:spcPct val="80000"/>
              </a:lnSpc>
              <a:spcBef>
                <a:spcPct val="0"/>
              </a:spcBef>
            </a:pPr>
            <a:endParaRPr lang="en-US" altLang="en-US" sz="1100">
              <a:ea typeface="ＭＳ Ｐゴシック" pitchFamily="34" charset="-128"/>
            </a:endParaRP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A5C8FA0-7E8A-45A8-8624-0C4A5C6C0D78}"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71</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In conclusion, many approaches to autism intervention have been suggested, but a systematic evidence base on effectiveness is only recently emerging. </a:t>
            </a:r>
          </a:p>
          <a:p>
            <a:pPr eaLnBrk="1" hangingPunct="1">
              <a:spcBef>
                <a:spcPct val="0"/>
              </a:spcBef>
            </a:pPr>
            <a:r>
              <a:rPr lang="en-US" altLang="en-US">
                <a:ea typeface="ＭＳ Ｐゴシック" pitchFamily="34" charset="-128"/>
              </a:rPr>
              <a:t>Findings from recent studies are coming together; Well targeted interventions of various kinds can indeed improve developmentally important immediate outcomes such as parent-child communication and joint attention, but generalising such change “downstream” to core autism symptoms and adaptation in real world contexts is much more challenging. </a:t>
            </a:r>
          </a:p>
          <a:p>
            <a:pPr eaLnBrk="1" hangingPunct="1">
              <a:spcBef>
                <a:spcPct val="0"/>
              </a:spcBef>
            </a:pPr>
            <a:r>
              <a:rPr lang="en-US" altLang="en-US">
                <a:ea typeface="ＭＳ Ｐゴシック" pitchFamily="34" charset="-128"/>
              </a:rPr>
              <a:t>There has been little testing of how well sustained any early treatment effects will be in the longer term. Nevertheless, as the evidence grows, we are getting a much better insight into the process of change in autism and the methods we can use to measure it. </a:t>
            </a:r>
          </a:p>
          <a:p>
            <a:pPr eaLnBrk="1" hangingPunct="1">
              <a:spcBef>
                <a:spcPct val="0"/>
              </a:spcBef>
            </a:pPr>
            <a:endParaRPr lang="en-US" altLang="en-US">
              <a:ea typeface="ＭＳ Ｐゴシック" pitchFamily="34" charset="-128"/>
            </a:endParaRPr>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5BCF80-ED25-49A0-9BAE-783C1C560780}"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72</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In conclusion, many approaches to autism intervention have been suggested, but a systematic evidence base on effectiveness is only recently emerging. </a:t>
            </a:r>
          </a:p>
          <a:p>
            <a:pPr eaLnBrk="1" hangingPunct="1">
              <a:spcBef>
                <a:spcPct val="0"/>
              </a:spcBef>
            </a:pPr>
            <a:r>
              <a:rPr lang="en-US" altLang="en-US">
                <a:ea typeface="ＭＳ Ｐゴシック" pitchFamily="34" charset="-128"/>
              </a:rPr>
              <a:t>Findings from recent studies are coming together; Well targeted interventions of various kinds can indeed improve developmentally important immediate outcomes such as parent-child communication and joint attention, but generalising such change “downstream” to core autism symptoms and adaptation in real world contexts is much more challenging. </a:t>
            </a:r>
          </a:p>
          <a:p>
            <a:pPr eaLnBrk="1" hangingPunct="1">
              <a:spcBef>
                <a:spcPct val="0"/>
              </a:spcBef>
            </a:pPr>
            <a:r>
              <a:rPr lang="en-US" altLang="en-US">
                <a:ea typeface="ＭＳ Ｐゴシック" pitchFamily="34" charset="-128"/>
              </a:rPr>
              <a:t>There has been little testing of how well sustained any early treatment effects will be in the longer term. Nevertheless, as the evidence grows, we are getting a much better insight into the process of change in autism and the methods we can use to measure it. </a:t>
            </a:r>
          </a:p>
          <a:p>
            <a:pPr eaLnBrk="1" hangingPunct="1">
              <a:spcBef>
                <a:spcPct val="0"/>
              </a:spcBef>
            </a:pPr>
            <a:endParaRPr lang="en-US" altLang="en-US">
              <a:ea typeface="ＭＳ Ｐゴシック" pitchFamily="34" charset="-128"/>
            </a:endParaRPr>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3A27F0-90DD-42B2-8C08-38C12648BA90}"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73</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A56D7D-7734-4CB6-B2DA-8BBFC5AF7594}" type="slidenum">
              <a:rPr lang="en-US" smtClean="0">
                <a:solidFill>
                  <a:prstClr val="black"/>
                </a:solidFill>
              </a:rPr>
              <a:pPr fontAlgn="base">
                <a:spcBef>
                  <a:spcPct val="0"/>
                </a:spcBef>
                <a:spcAft>
                  <a:spcPct val="0"/>
                </a:spcAft>
                <a:defRPr/>
              </a:pPr>
              <a:t>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sz="1400" dirty="0"/>
              <a:t>When considering Neurodisability as a risk, we can identify a number of specific factors that may be related to it, which increase the of risk of offending and therefore potentially suggesting a higher intensity of intervention. </a:t>
            </a:r>
          </a:p>
          <a:p>
            <a:pPr eaLnBrk="1" fontAlgn="auto" hangingPunct="1">
              <a:spcBef>
                <a:spcPts val="0"/>
              </a:spcBef>
              <a:spcAft>
                <a:spcPts val="0"/>
              </a:spcAft>
              <a:defRPr/>
            </a:pPr>
            <a:endParaRPr lang="en-US" sz="1400" dirty="0"/>
          </a:p>
          <a:p>
            <a:pPr eaLnBrk="1" fontAlgn="auto" hangingPunct="1">
              <a:spcBef>
                <a:spcPts val="0"/>
              </a:spcBef>
              <a:spcAft>
                <a:spcPts val="0"/>
              </a:spcAft>
              <a:defRPr/>
            </a:pPr>
            <a:r>
              <a:rPr lang="en-US" sz="1400" dirty="0"/>
              <a:t>direct impact on the likelihood of offending behaviour, such as hyperactivity and impulsivity; low intelligence and cognitive impairment; alienation; and aggressive behaviour </a:t>
            </a:r>
          </a:p>
          <a:p>
            <a:pPr eaLnBrk="1" fontAlgn="auto" hangingPunct="1">
              <a:spcBef>
                <a:spcPts val="0"/>
              </a:spcBef>
              <a:spcAft>
                <a:spcPts val="0"/>
              </a:spcAft>
              <a:defRPr/>
            </a:pPr>
            <a:endParaRPr lang="en-US" sz="1400" dirty="0"/>
          </a:p>
          <a:p>
            <a:pPr eaLnBrk="1" fontAlgn="auto" hangingPunct="1">
              <a:spcBef>
                <a:spcPts val="0"/>
              </a:spcBef>
              <a:spcAft>
                <a:spcPts val="0"/>
              </a:spcAft>
              <a:defRPr/>
            </a:pPr>
            <a:r>
              <a:rPr lang="en-US" sz="1400" dirty="0"/>
              <a:t>Research literature also identifies protective factors able to 'moderate the effects of exposure to risk' (YJB, 2001). Such factors include: a resilient temperament; a sense of self-efficacy; a positive, outgoing disposition, and high intelligence; all of which may be compromised by particular </a:t>
            </a:r>
            <a:r>
              <a:rPr lang="en-US" sz="1400" dirty="0" err="1"/>
              <a:t>neurodevelopmental</a:t>
            </a:r>
            <a:r>
              <a:rPr lang="en-US" sz="1400" dirty="0"/>
              <a:t> disorders. </a:t>
            </a:r>
          </a:p>
          <a:p>
            <a:pPr eaLnBrk="1" fontAlgn="auto" hangingPunct="1">
              <a:spcBef>
                <a:spcPts val="0"/>
              </a:spcBef>
              <a:spcAft>
                <a:spcPts val="0"/>
              </a:spcAft>
              <a:defRPr/>
            </a:pPr>
            <a:endParaRPr lang="en-US" sz="1400" dirty="0"/>
          </a:p>
          <a:p>
            <a:pPr eaLnBrk="1" fontAlgn="auto" hangingPunct="1">
              <a:spcBef>
                <a:spcPts val="0"/>
              </a:spcBef>
              <a:spcAft>
                <a:spcPts val="0"/>
              </a:spcAft>
              <a:defRPr/>
            </a:pPr>
            <a:r>
              <a:rPr lang="en-US" sz="1400" dirty="0"/>
              <a:t>In addition, neurodisability may also have a secondary association with other risk factors such as truancy or poor educational attendance and attainment,</a:t>
            </a:r>
          </a:p>
          <a:p>
            <a:pPr eaLnBrk="1" fontAlgn="auto" hangingPunct="1">
              <a:spcBef>
                <a:spcPts val="0"/>
              </a:spcBef>
              <a:spcAft>
                <a:spcPts val="0"/>
              </a:spcAft>
              <a:defRPr/>
            </a:pPr>
            <a:endParaRPr lang="en-US" sz="1400" dirty="0"/>
          </a:p>
          <a:p>
            <a:pPr eaLnBrk="1" fontAlgn="auto" hangingPunct="1">
              <a:spcBef>
                <a:spcPts val="0"/>
              </a:spcBef>
              <a:spcAft>
                <a:spcPts val="0"/>
              </a:spcAft>
              <a:defRPr/>
            </a:pPr>
            <a:r>
              <a:rPr lang="en-US" sz="1400" dirty="0"/>
              <a:t>Systemic factors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A733489E-7173-4CE8-A663-75ECE5596562}" type="slidenum">
              <a:rPr lang="en-US" smtClean="0">
                <a:solidFill>
                  <a:prstClr val="black"/>
                </a:solidFill>
                <a:latin typeface="Helvetica Light"/>
                <a:ea typeface="ヒラギノ角ゴ ProN W3"/>
                <a:cs typeface="ヒラギノ角ゴ ProN W3"/>
                <a:sym typeface="Helvetica Light"/>
              </a:rPr>
              <a:pPr eaLnBrk="1" fontAlgn="base" hangingPunct="1">
                <a:spcBef>
                  <a:spcPct val="0"/>
                </a:spcBef>
                <a:spcAft>
                  <a:spcPct val="0"/>
                </a:spcAft>
              </a:pPr>
              <a:t>58</a:t>
            </a:fld>
            <a:endParaRPr lang="en-US">
              <a:solidFill>
                <a:prstClr val="black"/>
              </a:solidFill>
              <a:latin typeface="Helvetica Light"/>
              <a:ea typeface="ヒラギノ角ゴ ProN W3"/>
              <a:cs typeface="ヒラギノ角ゴ ProN W3"/>
              <a:sym typeface="Helvetica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CBT in treatment of anxiety</a:t>
            </a:r>
          </a:p>
          <a:p>
            <a:pPr eaLnBrk="1" hangingPunct="1">
              <a:spcBef>
                <a:spcPct val="0"/>
              </a:spcBef>
            </a:pPr>
            <a:r>
              <a:rPr lang="en-US" altLang="en-US">
                <a:ea typeface="ＭＳ Ｐゴシック" pitchFamily="34" charset="-128"/>
              </a:rPr>
              <a:t>Needs modified by</a:t>
            </a:r>
          </a:p>
          <a:p>
            <a:pPr eaLnBrk="1" hangingPunct="1">
              <a:spcBef>
                <a:spcPct val="0"/>
              </a:spcBef>
              <a:buFontTx/>
              <a:buChar char="-"/>
            </a:pPr>
            <a:r>
              <a:rPr lang="en-US" altLang="en-US">
                <a:ea typeface="ＭＳ Ｐゴシック" pitchFamily="34" charset="-128"/>
              </a:rPr>
              <a:t>Involving family more</a:t>
            </a:r>
          </a:p>
          <a:p>
            <a:pPr eaLnBrk="1" hangingPunct="1">
              <a:spcBef>
                <a:spcPct val="0"/>
              </a:spcBef>
              <a:buFontTx/>
              <a:buChar char="-"/>
            </a:pPr>
            <a:r>
              <a:rPr lang="en-US" altLang="en-US">
                <a:ea typeface="ＭＳ Ｐゴシック" pitchFamily="34" charset="-128"/>
              </a:rPr>
              <a:t>Emphasis on direct instruction of social skills</a:t>
            </a:r>
          </a:p>
          <a:p>
            <a:pPr eaLnBrk="1" hangingPunct="1">
              <a:spcBef>
                <a:spcPct val="0"/>
              </a:spcBef>
              <a:buFontTx/>
              <a:buChar char="-"/>
            </a:pPr>
            <a:r>
              <a:rPr lang="en-US" altLang="en-US">
                <a:ea typeface="ＭＳ Ｐゴシック" pitchFamily="34" charset="-128"/>
              </a:rPr>
              <a:t>Ind reinforcers for treatment compliance; 	</a:t>
            </a:r>
          </a:p>
          <a:p>
            <a:pPr eaLnBrk="1" hangingPunct="1">
              <a:spcBef>
                <a:spcPct val="0"/>
              </a:spcBef>
              <a:buFontTx/>
              <a:buChar char="-"/>
            </a:pPr>
            <a:r>
              <a:rPr lang="en-US" altLang="en-US">
                <a:ea typeface="ＭＳ Ｐゴシック" pitchFamily="34" charset="-128"/>
              </a:rPr>
              <a:t>Reducing emphasis on abstract concepts, emotions.</a:t>
            </a:r>
          </a:p>
          <a:p>
            <a:pPr eaLnBrk="1" hangingPunct="1">
              <a:spcBef>
                <a:spcPct val="0"/>
              </a:spcBef>
              <a:buFontTx/>
              <a:buChar char="-"/>
            </a:pPr>
            <a:endParaRPr lang="en-US" altLang="en-US">
              <a:ea typeface="ＭＳ Ｐゴシック" pitchFamily="34" charset="-128"/>
            </a:endParaRPr>
          </a:p>
          <a:p>
            <a:pPr eaLnBrk="1" hangingPunct="1">
              <a:spcBef>
                <a:spcPct val="0"/>
              </a:spcBef>
              <a:buFontTx/>
              <a:buChar char="-"/>
            </a:pPr>
            <a:r>
              <a:rPr lang="en-US" altLang="en-US">
                <a:ea typeface="ＭＳ Ｐゴシック" pitchFamily="34" charset="-128"/>
              </a:rPr>
              <a:t>Improvements noted post therapy, with one study showing Significant reduction in parent-rated symptoms at 6-week follow-up, </a:t>
            </a:r>
          </a:p>
          <a:p>
            <a:pPr eaLnBrk="1" hangingPunct="1">
              <a:spcBef>
                <a:spcPct val="0"/>
              </a:spcBef>
              <a:buFontTx/>
              <a:buChar char="-"/>
            </a:pPr>
            <a:r>
              <a:rPr lang="en-US" altLang="en-US">
                <a:ea typeface="ＭＳ Ｐゴシック" pitchFamily="34" charset="-128"/>
              </a:rPr>
              <a:t>93% met criteria for positive response to treatment,</a:t>
            </a:r>
            <a:br>
              <a:rPr lang="en-US" altLang="en-US">
                <a:ea typeface="ＭＳ Ｐゴシック" pitchFamily="34" charset="-128"/>
              </a:rPr>
            </a:br>
            <a:r>
              <a:rPr lang="en-US" altLang="en-US">
                <a:ea typeface="ＭＳ Ｐゴシック" pitchFamily="34" charset="-128"/>
              </a:rPr>
              <a:t>64% of treatment group no longer met criteria for any anxiety disorder compared to 9% of control group </a:t>
            </a:r>
          </a:p>
          <a:p>
            <a:pPr eaLnBrk="1" hangingPunct="1">
              <a:spcBef>
                <a:spcPct val="0"/>
              </a:spcBef>
              <a:buFontTx/>
              <a:buChar char="-"/>
            </a:pPr>
            <a:endParaRPr lang="en-US" altLang="en-US">
              <a:ea typeface="ＭＳ Ｐゴシック" pitchFamily="34" charset="-128"/>
            </a:endParaRPr>
          </a:p>
          <a:p>
            <a:pPr eaLnBrk="1" hangingPunct="1">
              <a:spcBef>
                <a:spcPct val="0"/>
              </a:spcBef>
              <a:buFontTx/>
              <a:buChar char="-"/>
            </a:pPr>
            <a:r>
              <a:rPr lang="en-US" altLang="en-US">
                <a:ea typeface="ＭＳ Ｐゴシック" pitchFamily="34" charset="-128"/>
              </a:rPr>
              <a:t>Need for further research in this field.</a:t>
            </a:r>
          </a:p>
          <a:p>
            <a:pPr eaLnBrk="1" hangingPunct="1">
              <a:spcBef>
                <a:spcPct val="0"/>
              </a:spcBef>
              <a:buFontTx/>
              <a:buChar char="-"/>
            </a:pPr>
            <a:endParaRPr lang="en-US" altLang="en-US">
              <a:ea typeface="ＭＳ Ｐゴシック" pitchFamily="34" charset="-128"/>
            </a:endParaRPr>
          </a:p>
          <a:p>
            <a:pPr eaLnBrk="1" hangingPunct="1">
              <a:spcBef>
                <a:spcPct val="0"/>
              </a:spcBef>
              <a:buFontTx/>
              <a:buChar char="-"/>
            </a:pPr>
            <a:endParaRPr lang="en-US" altLang="en-US">
              <a:ea typeface="ＭＳ Ｐゴシック" pitchFamily="34" charset="-128"/>
            </a:endParaRPr>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DD0F73-6DF7-42FA-89F6-50292CDE8857}"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64</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a:ea typeface="ＭＳ Ｐゴシック" pitchFamily="34" charset="-128"/>
              </a:rPr>
              <a:t>Approximately 45% of children with ASD are prescribed psychotropic medication. Children with ASD also have high rates of non-prescribed or unregulated use of chemical compound, sometimes known as complementary and alternative medicines (CAM). </a:t>
            </a:r>
          </a:p>
          <a:p>
            <a:pPr eaLnBrk="1" hangingPunct="1">
              <a:spcBef>
                <a:spcPct val="0"/>
              </a:spcBef>
            </a:pPr>
            <a:r>
              <a:rPr lang="en-US" altLang="en-US" sz="1100">
                <a:ea typeface="ＭＳ Ｐゴシック" pitchFamily="34" charset="-128"/>
              </a:rPr>
              <a:t> </a:t>
            </a:r>
          </a:p>
          <a:p>
            <a:pPr eaLnBrk="1" hangingPunct="1">
              <a:spcBef>
                <a:spcPct val="0"/>
              </a:spcBef>
            </a:pPr>
            <a:r>
              <a:rPr lang="en-US" altLang="en-US" sz="1100">
                <a:ea typeface="ＭＳ Ｐゴシック" pitchFamily="34" charset="-128"/>
              </a:rPr>
              <a:t>Despite this expanding research base, the process of applying this information to therapeutic practices employed by treating clinicians has been hampered by a number of factors:</a:t>
            </a:r>
          </a:p>
          <a:p>
            <a:pPr eaLnBrk="1" hangingPunct="1">
              <a:spcBef>
                <a:spcPct val="0"/>
              </a:spcBef>
            </a:pPr>
            <a:endParaRPr lang="en-US" altLang="en-US" sz="1100">
              <a:ea typeface="ＭＳ Ｐゴシック" pitchFamily="34" charset="-128"/>
            </a:endParaRPr>
          </a:p>
          <a:p>
            <a:pPr eaLnBrk="1" hangingPunct="1">
              <a:spcBef>
                <a:spcPct val="0"/>
              </a:spcBef>
              <a:buClr>
                <a:schemeClr val="accent2"/>
              </a:buClr>
              <a:buFontTx/>
              <a:buChar char="•"/>
            </a:pPr>
            <a:r>
              <a:rPr lang="en-US" altLang="en-US" sz="1100">
                <a:ea typeface="ＭＳ Ｐゴシック" pitchFamily="34" charset="-128"/>
              </a:rPr>
              <a:t>Absence of an accepted diagnostic system for detecting and rating co-morbid psychopathology in individuals with ASD, particularly for anxiety and psychosis; </a:t>
            </a:r>
          </a:p>
          <a:p>
            <a:pPr eaLnBrk="1" hangingPunct="1">
              <a:spcBef>
                <a:spcPct val="0"/>
              </a:spcBef>
              <a:buClr>
                <a:schemeClr val="accent2"/>
              </a:buClr>
              <a:buFontTx/>
              <a:buChar char="•"/>
            </a:pPr>
            <a:r>
              <a:rPr lang="en-US" altLang="en-US" sz="1100">
                <a:ea typeface="ＭＳ Ｐゴシック" pitchFamily="34" charset="-128"/>
              </a:rPr>
              <a:t>Scarcity of widely used outcome measures for the ASD population</a:t>
            </a:r>
          </a:p>
          <a:p>
            <a:pPr eaLnBrk="1" hangingPunct="1">
              <a:spcBef>
                <a:spcPct val="0"/>
              </a:spcBef>
              <a:buClr>
                <a:schemeClr val="accent2"/>
              </a:buClr>
              <a:buFontTx/>
              <a:buChar char="•"/>
            </a:pPr>
            <a:r>
              <a:rPr lang="en-US" altLang="en-US" sz="1100">
                <a:ea typeface="ＭＳ Ｐゴシック" pitchFamily="34" charset="-128"/>
              </a:rPr>
              <a:t>Divergence on whether to study treatment of identifiable co-morbid psychiatric syndromes in ASD, such as depression, or to evaluate treatment of symptom domains, such as aggression.</a:t>
            </a:r>
          </a:p>
          <a:p>
            <a:pPr eaLnBrk="1" hangingPunct="1">
              <a:spcBef>
                <a:spcPct val="0"/>
              </a:spcBef>
            </a:pPr>
            <a:endParaRPr lang="en-US" altLang="en-US" sz="1100">
              <a:ea typeface="ＭＳ Ｐゴシック" pitchFamily="34" charset="-128"/>
            </a:endParaRP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B6F1F4-2680-49D9-96BE-D0B9AF5260B9}"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65</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Risperidone</a:t>
            </a:r>
          </a:p>
          <a:p>
            <a:pPr eaLnBrk="1" hangingPunct="1">
              <a:spcBef>
                <a:spcPct val="0"/>
              </a:spcBef>
            </a:pPr>
            <a:r>
              <a:rPr lang="en-US" altLang="en-US">
                <a:ea typeface="ＭＳ Ｐゴシック" pitchFamily="34" charset="-128"/>
              </a:rPr>
              <a:t> </a:t>
            </a:r>
          </a:p>
          <a:p>
            <a:pPr eaLnBrk="1" hangingPunct="1">
              <a:spcBef>
                <a:spcPct val="0"/>
              </a:spcBef>
            </a:pPr>
            <a:r>
              <a:rPr lang="en-US" altLang="en-US">
                <a:ea typeface="ＭＳ Ｐゴシック" pitchFamily="34" charset="-128"/>
              </a:rPr>
              <a:t>Risperidone is an antagonist of both dopamine and serotonin receptors and is the most well researched psychotropic treatment for children with ASD. There have been multiple RCTs performed on the effects of risperidone in this population,. Based upon the studies reviewed, there is established evidence for risperidone’s efficacy in the treatment of irritability and hyperactivity in children with autism, and preliminary evidence for efficacy in reducing repetitive behavior and stereotypy. </a:t>
            </a:r>
          </a:p>
          <a:p>
            <a:pPr eaLnBrk="1" hangingPunct="1">
              <a:spcBef>
                <a:spcPct val="0"/>
              </a:spcBef>
            </a:pPr>
            <a:r>
              <a:rPr lang="en-GB" altLang="en-US">
                <a:ea typeface="ＭＳ Ｐゴシック" pitchFamily="34" charset="-128"/>
              </a:rPr>
              <a:t> </a:t>
            </a:r>
            <a:endParaRPr lang="en-US" altLang="en-US">
              <a:ea typeface="ＭＳ Ｐゴシック" pitchFamily="34" charset="-128"/>
            </a:endParaRPr>
          </a:p>
          <a:p>
            <a:pPr eaLnBrk="1" hangingPunct="1">
              <a:spcBef>
                <a:spcPct val="0"/>
              </a:spcBef>
            </a:pPr>
            <a:endParaRPr lang="en-US" altLang="en-US">
              <a:ea typeface="ＭＳ Ｐゴシック" pitchFamily="34" charset="-128"/>
            </a:endParaRP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C44C58-9DF3-4333-9FE0-A0ED53AA7690}"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66</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The largest study into risperidone being a federally-funded study of 101 children by the Research Units for Pediatric Psychopharmacology . Doses ranged from 0.5mg – 3.5mg /day.</a:t>
            </a:r>
          </a:p>
          <a:p>
            <a:pPr eaLnBrk="1" hangingPunct="1">
              <a:spcBef>
                <a:spcPct val="0"/>
              </a:spcBef>
            </a:pPr>
            <a:endParaRPr lang="en-US" altLang="en-US">
              <a:ea typeface="ＭＳ Ｐゴシック" pitchFamily="34" charset="-128"/>
            </a:endParaRPr>
          </a:p>
          <a:p>
            <a:pPr eaLnBrk="1" hangingPunct="1">
              <a:spcBef>
                <a:spcPct val="0"/>
              </a:spcBef>
            </a:pPr>
            <a:r>
              <a:rPr lang="en-GB" altLang="en-US">
                <a:ea typeface="ＭＳ Ｐゴシック" pitchFamily="34" charset="-128"/>
              </a:rPr>
              <a:t>The term ‘‘irritability’’ in these studies was defined by use of the Aberrant Behavior Checklist (ABC)— Irritability subscale, which primarily consists of frequency and intensity of aggression, self injury and tantrums. </a:t>
            </a:r>
            <a:endParaRPr lang="en-US" altLang="en-US">
              <a:ea typeface="ＭＳ Ｐゴシック" pitchFamily="34" charset="-128"/>
            </a:endParaRPr>
          </a:p>
          <a:p>
            <a:pPr eaLnBrk="1" hangingPunct="1">
              <a:spcBef>
                <a:spcPct val="0"/>
              </a:spcBef>
            </a:pPr>
            <a:endParaRPr lang="en-US" altLang="en-US">
              <a:ea typeface="ＭＳ Ｐゴシック" pitchFamily="34" charset="-128"/>
            </a:endParaRPr>
          </a:p>
          <a:p>
            <a:pPr eaLnBrk="1" hangingPunct="1">
              <a:spcBef>
                <a:spcPct val="0"/>
              </a:spcBef>
            </a:pPr>
            <a:r>
              <a:rPr lang="en-US" altLang="en-US">
                <a:ea typeface="ＭＳ Ｐゴシック" pitchFamily="34" charset="-128"/>
              </a:rPr>
              <a:t>A study by Shea et al. (2004) received a strong research rating but used less rigorous diagnostic criteria for ASD, utilizing the CARS screening tool to establish ASD, which resulted in a more diagnostically heterogeneous group of children than the RUPP sample. This study found a statistically significant response to risperidone on all five subscales of the ABC, though only the Irritability (0.7) and Hyperactivity (0.9). The effect of risperidone in this study was reduced by a placebo response of 31% on the primary outcome measure, compared to a 12% placebo response in the RUPP study, which may be attributable to both reduced entry criteria and lower mean risperidone dose. </a:t>
            </a:r>
          </a:p>
          <a:p>
            <a:pPr eaLnBrk="1" hangingPunct="1">
              <a:spcBef>
                <a:spcPct val="0"/>
              </a:spcBef>
            </a:pPr>
            <a:endParaRPr lang="en-US" altLang="en-US">
              <a:ea typeface="ＭＳ Ｐゴシック" pitchFamily="34" charset="-128"/>
            </a:endParaRPr>
          </a:p>
          <a:p>
            <a:pPr eaLnBrk="1" hangingPunct="1">
              <a:spcBef>
                <a:spcPct val="0"/>
              </a:spcBef>
            </a:pPr>
            <a:endParaRPr lang="en-US" altLang="en-US">
              <a:ea typeface="ＭＳ Ｐゴシック" pitchFamily="34" charset="-128"/>
            </a:endParaRPr>
          </a:p>
          <a:p>
            <a:pPr eaLnBrk="1" hangingPunct="1">
              <a:spcBef>
                <a:spcPct val="0"/>
              </a:spcBef>
            </a:pPr>
            <a:endParaRPr lang="en-US" altLang="en-US">
              <a:ea typeface="ＭＳ Ｐゴシック" pitchFamily="34" charset="-128"/>
            </a:endParaRPr>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486EE9-28B8-4CD9-8887-79BA99DEC428}"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67</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Aripiprazole is a partial agonist at dopamine 2 and serotonergic receptors. Two pharmaceutical industry-funded RCTs of aripiprazole in more than 98 children met review criteria and each obtained a strong research strength rating. The studies provide established evidence for the efficacy of aripiprazole in reducing irritability, hyperactivity and stereotypy in children with autistic disorder. However it should be noted both RCTs of aripiprazole were performed by groups composed of a number of the same researchers within the same time period. </a:t>
            </a:r>
          </a:p>
          <a:p>
            <a:pPr eaLnBrk="1" hangingPunct="1">
              <a:spcBef>
                <a:spcPct val="0"/>
              </a:spcBef>
            </a:pPr>
            <a:endParaRPr lang="en-US" altLang="en-US">
              <a:ea typeface="ＭＳ Ｐゴシック" pitchFamily="34" charset="-128"/>
            </a:endParaRPr>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BCFA5F-9E52-4E0D-A008-E2492BCA78DC}"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68</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ea typeface="ＭＳ Ｐゴシック" pitchFamily="34" charset="-128"/>
              </a:rPr>
              <a:t>Olanzapine </a:t>
            </a:r>
          </a:p>
          <a:p>
            <a:pPr eaLnBrk="1" hangingPunct="1">
              <a:lnSpc>
                <a:spcPct val="90000"/>
              </a:lnSpc>
              <a:spcBef>
                <a:spcPct val="0"/>
              </a:spcBef>
            </a:pPr>
            <a:r>
              <a:rPr lang="en-US" altLang="en-US">
                <a:ea typeface="ＭＳ Ｐゴシック" pitchFamily="34" charset="-128"/>
              </a:rPr>
              <a:t>Olanzapine is a dopamine and serotonin receptor antagonist with one small RCT in eleven children with ASD (Hollander et al. 2006). The study found no significant change in target symptoms of aggression, irritability or compulsions. </a:t>
            </a:r>
          </a:p>
          <a:p>
            <a:pPr eaLnBrk="1" hangingPunct="1">
              <a:lnSpc>
                <a:spcPct val="90000"/>
              </a:lnSpc>
              <a:spcBef>
                <a:spcPct val="0"/>
              </a:spcBef>
            </a:pPr>
            <a:r>
              <a:rPr lang="en-US" altLang="en-US">
                <a:ea typeface="ＭＳ Ｐゴシック" pitchFamily="34" charset="-128"/>
              </a:rPr>
              <a:t>Due primarily to the very small sample size, the study received a weak research strength rating. </a:t>
            </a:r>
          </a:p>
          <a:p>
            <a:pPr eaLnBrk="1" hangingPunct="1">
              <a:lnSpc>
                <a:spcPct val="90000"/>
              </a:lnSpc>
              <a:spcBef>
                <a:spcPct val="0"/>
              </a:spcBef>
            </a:pPr>
            <a:r>
              <a:rPr lang="en-US" altLang="en-US">
                <a:ea typeface="ＭＳ Ｐゴシック" pitchFamily="34" charset="-128"/>
              </a:rPr>
              <a:t>Given the high frequency of weight gain in this and other studies of olanzapine (Beduin and de Haan 2010), and the evidence for the efficacy of other atypical antipsychotics, olanzapine should not be considered a first-line agent at this time. </a:t>
            </a:r>
          </a:p>
          <a:p>
            <a:pPr eaLnBrk="1" hangingPunct="1">
              <a:lnSpc>
                <a:spcPct val="90000"/>
              </a:lnSpc>
              <a:spcBef>
                <a:spcPct val="0"/>
              </a:spcBef>
            </a:pPr>
            <a:endParaRPr lang="en-US" altLang="en-US">
              <a:ea typeface="ＭＳ Ｐゴシック" pitchFamily="34" charset="-128"/>
            </a:endParaRP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53EC57-ED94-4DA7-9EC4-CA2543EBB71A}" type="slidenum">
              <a:rPr lang="en-US" altLang="en-US" smtClean="0">
                <a:solidFill>
                  <a:prstClr val="black"/>
                </a:solidFill>
                <a:latin typeface="Arial" pitchFamily="34" charset="0"/>
                <a:ea typeface="ＭＳ Ｐゴシック" pitchFamily="34" charset="-128"/>
              </a:rPr>
              <a:pPr fontAlgn="base">
                <a:spcBef>
                  <a:spcPct val="0"/>
                </a:spcBef>
                <a:spcAft>
                  <a:spcPct val="0"/>
                </a:spcAft>
                <a:defRPr/>
              </a:pPr>
              <a:t>69</a:t>
            </a:fld>
            <a:endParaRPr lang="en-US" altLang="en-US">
              <a:solidFill>
                <a:prstClr val="black"/>
              </a:solidFill>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5582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5859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25998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983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274638"/>
            <a:ext cx="8229600" cy="1143000"/>
          </a:xfrm>
          <a:prstGeom prst="rect">
            <a:avLst/>
          </a:prstGeom>
        </p:spPr>
        <p:txBody>
          <a:bodyPr rtlCol="0"/>
          <a:lstStyle/>
          <a:p>
            <a:r>
              <a:rPr lang="en-US"/>
              <a:t>Click to edit Master title style</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atin typeface="Arial" charset="0"/>
                <a:ea typeface="Arial" charset="0"/>
                <a:cs typeface="Arial" charset="0"/>
              </a:defRPr>
            </a:lvl1pPr>
          </a:lstStyle>
          <a:p>
            <a:pPr defTabSz="457200" fontAlgn="base">
              <a:spcBef>
                <a:spcPct val="0"/>
              </a:spcBef>
              <a:spcAft>
                <a:spcPct val="0"/>
              </a:spcAft>
              <a:defRPr/>
            </a:pPr>
            <a:fld id="{3BD781F5-5C46-4458-9EE9-C24B38BF8F2D}" type="datetimeFigureOut">
              <a:rPr lang="en-GB">
                <a:solidFill>
                  <a:prstClr val="black"/>
                </a:solidFill>
              </a:rPr>
              <a:pPr defTabSz="457200" fontAlgn="base">
                <a:spcBef>
                  <a:spcPct val="0"/>
                </a:spcBef>
                <a:spcAft>
                  <a:spcPct val="0"/>
                </a:spcAft>
                <a:defRPr/>
              </a:pPr>
              <a:t>13/07/2020</a:t>
            </a:fld>
            <a:endParaRPr lang="en-GB">
              <a:solidFill>
                <a:prstClr val="black"/>
              </a:solidFill>
            </a:endParaRPr>
          </a:p>
        </p:txBody>
      </p:sp>
      <p:sp>
        <p:nvSpPr>
          <p:cNvPr id="5" name="Footer Placeholder 21"/>
          <p:cNvSpPr>
            <a:spLocks noGrp="1"/>
          </p:cNvSpPr>
          <p:nvPr>
            <p:ph type="ftr" sz="quarter" idx="11"/>
          </p:nvPr>
        </p:nvSpPr>
        <p:spPr>
          <a:xfrm>
            <a:off x="4379913" y="6408738"/>
            <a:ext cx="2351087" cy="365125"/>
          </a:xfrm>
          <a:prstGeom prst="rect">
            <a:avLst/>
          </a:prstGeom>
        </p:spPr>
        <p:txBody>
          <a:bodyPr/>
          <a:lstStyle>
            <a:lvl1pPr>
              <a:defRPr>
                <a:latin typeface="Arial" charset="0"/>
                <a:ea typeface="Arial" charset="0"/>
                <a:cs typeface="Arial" charset="0"/>
              </a:defRPr>
            </a:lvl1pPr>
          </a:lstStyle>
          <a:p>
            <a:pPr defTabSz="457200" fontAlgn="base">
              <a:spcBef>
                <a:spcPct val="0"/>
              </a:spcBef>
              <a:spcAft>
                <a:spcPct val="0"/>
              </a:spcAft>
              <a:defRPr/>
            </a:pPr>
            <a:endParaRPr lang="en-GB">
              <a:solidFill>
                <a:prstClr val="black"/>
              </a:solidFill>
            </a:endParaRPr>
          </a:p>
        </p:txBody>
      </p:sp>
      <p:sp>
        <p:nvSpPr>
          <p:cNvPr id="6" name="Slide Number Placeholder 17"/>
          <p:cNvSpPr>
            <a:spLocks noGrp="1"/>
          </p:cNvSpPr>
          <p:nvPr>
            <p:ph type="sldNum" sz="quarter" idx="12"/>
          </p:nvPr>
        </p:nvSpPr>
        <p:spPr>
          <a:xfrm>
            <a:off x="8647113" y="6408738"/>
            <a:ext cx="366712" cy="365125"/>
          </a:xfrm>
          <a:prstGeom prst="rect">
            <a:avLst/>
          </a:prstGeom>
        </p:spPr>
        <p:txBody>
          <a:bodyPr/>
          <a:lstStyle>
            <a:lvl1pPr>
              <a:defRPr>
                <a:latin typeface="Arial" charset="0"/>
                <a:ea typeface="Arial" charset="0"/>
                <a:cs typeface="Arial" charset="0"/>
              </a:defRPr>
            </a:lvl1pPr>
          </a:lstStyle>
          <a:p>
            <a:pPr defTabSz="457200" fontAlgn="base">
              <a:spcBef>
                <a:spcPct val="0"/>
              </a:spcBef>
              <a:spcAft>
                <a:spcPct val="0"/>
              </a:spcAft>
              <a:defRPr/>
            </a:pPr>
            <a:fld id="{E55512D8-D2CB-4BAE-B970-3E7DD9014FFC}" type="slidenum">
              <a:rPr lang="en-GB">
                <a:solidFill>
                  <a:prstClr val="black"/>
                </a:solidFill>
              </a:rPr>
              <a:pPr defTabSz="457200"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40599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latin typeface="Arial" charset="0"/>
                <a:ea typeface="Arial" charset="0"/>
                <a:cs typeface="Arial" charset="0"/>
              </a:defRPr>
            </a:lvl1pPr>
          </a:lstStyle>
          <a:p>
            <a:pPr defTabSz="457200" fontAlgn="base">
              <a:spcBef>
                <a:spcPct val="0"/>
              </a:spcBef>
              <a:spcAft>
                <a:spcPct val="0"/>
              </a:spcAft>
              <a:defRPr/>
            </a:pPr>
            <a:fld id="{94D183B6-3670-4F80-9165-2F3C31EDAF94}" type="datetimeFigureOut">
              <a:rPr lang="en-GB">
                <a:solidFill>
                  <a:prstClr val="black"/>
                </a:solidFill>
              </a:rPr>
              <a:pPr defTabSz="457200" fontAlgn="base">
                <a:spcBef>
                  <a:spcPct val="0"/>
                </a:spcBef>
                <a:spcAft>
                  <a:spcPct val="0"/>
                </a:spcAft>
                <a:defRPr/>
              </a:pPr>
              <a:t>13/07/2020</a:t>
            </a:fld>
            <a:endParaRPr lang="en-GB">
              <a:solidFill>
                <a:prstClr val="black"/>
              </a:solidFill>
            </a:endParaRPr>
          </a:p>
        </p:txBody>
      </p:sp>
      <p:sp>
        <p:nvSpPr>
          <p:cNvPr id="3" name="Footer Placeholder 21"/>
          <p:cNvSpPr>
            <a:spLocks noGrp="1"/>
          </p:cNvSpPr>
          <p:nvPr>
            <p:ph type="ftr" sz="quarter" idx="11"/>
          </p:nvPr>
        </p:nvSpPr>
        <p:spPr>
          <a:xfrm>
            <a:off x="4379913" y="6408738"/>
            <a:ext cx="2351087" cy="365125"/>
          </a:xfrm>
          <a:prstGeom prst="rect">
            <a:avLst/>
          </a:prstGeom>
        </p:spPr>
        <p:txBody>
          <a:bodyPr/>
          <a:lstStyle>
            <a:lvl1pPr>
              <a:defRPr>
                <a:latin typeface="Arial" charset="0"/>
                <a:ea typeface="Arial" charset="0"/>
                <a:cs typeface="Arial" charset="0"/>
              </a:defRPr>
            </a:lvl1pPr>
          </a:lstStyle>
          <a:p>
            <a:pPr defTabSz="457200" fontAlgn="base">
              <a:spcBef>
                <a:spcPct val="0"/>
              </a:spcBef>
              <a:spcAft>
                <a:spcPct val="0"/>
              </a:spcAft>
              <a:defRPr/>
            </a:pPr>
            <a:endParaRPr lang="en-GB">
              <a:solidFill>
                <a:prstClr val="black"/>
              </a:solidFill>
            </a:endParaRPr>
          </a:p>
        </p:txBody>
      </p:sp>
      <p:sp>
        <p:nvSpPr>
          <p:cNvPr id="4" name="Slide Number Placeholder 17"/>
          <p:cNvSpPr>
            <a:spLocks noGrp="1"/>
          </p:cNvSpPr>
          <p:nvPr>
            <p:ph type="sldNum" sz="quarter" idx="12"/>
          </p:nvPr>
        </p:nvSpPr>
        <p:spPr>
          <a:xfrm>
            <a:off x="8647113" y="6408738"/>
            <a:ext cx="366712" cy="365125"/>
          </a:xfrm>
          <a:prstGeom prst="rect">
            <a:avLst/>
          </a:prstGeom>
        </p:spPr>
        <p:txBody>
          <a:bodyPr/>
          <a:lstStyle>
            <a:lvl1pPr>
              <a:defRPr>
                <a:latin typeface="Arial" charset="0"/>
                <a:ea typeface="Arial" charset="0"/>
                <a:cs typeface="Arial" charset="0"/>
              </a:defRPr>
            </a:lvl1pPr>
          </a:lstStyle>
          <a:p>
            <a:pPr defTabSz="457200" fontAlgn="base">
              <a:spcBef>
                <a:spcPct val="0"/>
              </a:spcBef>
              <a:spcAft>
                <a:spcPct val="0"/>
              </a:spcAft>
              <a:defRPr/>
            </a:pPr>
            <a:fld id="{FBE795BD-B956-475C-8E7B-0661CD101929}" type="slidenum">
              <a:rPr lang="en-GB">
                <a:solidFill>
                  <a:prstClr val="black"/>
                </a:solidFill>
              </a:rPr>
              <a:pPr defTabSz="457200"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33153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412679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1934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74898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30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274638"/>
            <a:ext cx="8229600" cy="1143000"/>
          </a:xfrm>
          <a:prstGeom prst="rect">
            <a:avLst/>
          </a:prstGeom>
        </p:spPr>
        <p:txBody>
          <a:bodyPr rtlCol="0"/>
          <a:lstStyle/>
          <a:p>
            <a:r>
              <a:rPr lang="en-US"/>
              <a:t>Click to edit Master title style</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ea typeface="Arial" charset="0"/>
              </a:defRPr>
            </a:lvl1pPr>
          </a:lstStyle>
          <a:p>
            <a:pPr defTabSz="457200" fontAlgn="base">
              <a:spcBef>
                <a:spcPct val="0"/>
              </a:spcBef>
              <a:spcAft>
                <a:spcPct val="0"/>
              </a:spcAft>
              <a:defRPr/>
            </a:pPr>
            <a:fld id="{7B6674A3-5605-46CD-9268-EADD77C302A1}" type="datetime1">
              <a:rPr lang="en-GB" smtClean="0">
                <a:solidFill>
                  <a:prstClr val="black"/>
                </a:solidFill>
                <a:cs typeface="Arial" charset="0"/>
              </a:rPr>
              <a:pPr defTabSz="457200" fontAlgn="base">
                <a:spcBef>
                  <a:spcPct val="0"/>
                </a:spcBef>
                <a:spcAft>
                  <a:spcPct val="0"/>
                </a:spcAft>
                <a:defRPr/>
              </a:pPr>
              <a:t>13/07/2020</a:t>
            </a:fld>
            <a:endParaRPr lang="en-GB">
              <a:solidFill>
                <a:prstClr val="black"/>
              </a:solidFill>
              <a:cs typeface="Arial" charset="0"/>
            </a:endParaRPr>
          </a:p>
        </p:txBody>
      </p:sp>
      <p:sp>
        <p:nvSpPr>
          <p:cNvPr id="5" name="Footer Placeholder 21"/>
          <p:cNvSpPr>
            <a:spLocks noGrp="1"/>
          </p:cNvSpPr>
          <p:nvPr>
            <p:ph type="ftr" sz="quarter" idx="11"/>
          </p:nvPr>
        </p:nvSpPr>
        <p:spPr>
          <a:xfrm>
            <a:off x="4379913" y="6408738"/>
            <a:ext cx="2351087" cy="365125"/>
          </a:xfrm>
          <a:prstGeom prst="rect">
            <a:avLst/>
          </a:prstGeom>
        </p:spPr>
        <p:txBody>
          <a:bodyPr/>
          <a:lstStyle>
            <a:lvl1pPr>
              <a:defRPr>
                <a:ea typeface="Arial" charset="0"/>
              </a:defRPr>
            </a:lvl1pPr>
          </a:lstStyle>
          <a:p>
            <a:pPr defTabSz="457200" fontAlgn="base">
              <a:spcBef>
                <a:spcPct val="0"/>
              </a:spcBef>
              <a:spcAft>
                <a:spcPct val="0"/>
              </a:spcAft>
              <a:defRPr/>
            </a:pPr>
            <a:endParaRPr lang="en-GB">
              <a:solidFill>
                <a:prstClr val="black"/>
              </a:solidFill>
              <a:cs typeface="Arial" charset="0"/>
            </a:endParaRPr>
          </a:p>
        </p:txBody>
      </p:sp>
      <p:sp>
        <p:nvSpPr>
          <p:cNvPr id="6" name="Slide Number Placeholder 17"/>
          <p:cNvSpPr>
            <a:spLocks noGrp="1"/>
          </p:cNvSpPr>
          <p:nvPr>
            <p:ph type="sldNum" sz="quarter" idx="12"/>
          </p:nvPr>
        </p:nvSpPr>
        <p:spPr>
          <a:xfrm>
            <a:off x="8647113" y="6408738"/>
            <a:ext cx="366712" cy="365125"/>
          </a:xfrm>
          <a:prstGeom prst="rect">
            <a:avLst/>
          </a:prstGeom>
        </p:spPr>
        <p:txBody>
          <a:bodyPr/>
          <a:lstStyle>
            <a:lvl1pPr>
              <a:defRPr>
                <a:ea typeface="Arial" charset="0"/>
              </a:defRPr>
            </a:lvl1pPr>
          </a:lstStyle>
          <a:p>
            <a:pPr defTabSz="457200" fontAlgn="base">
              <a:spcBef>
                <a:spcPct val="0"/>
              </a:spcBef>
              <a:spcAft>
                <a:spcPct val="0"/>
              </a:spcAft>
              <a:defRPr/>
            </a:pPr>
            <a:fld id="{15A8C47B-193E-4763-B096-1994A3D0F0B7}" type="slidenum">
              <a:rPr lang="en-GB">
                <a:solidFill>
                  <a:prstClr val="black"/>
                </a:solidFill>
                <a:cs typeface="Arial" charset="0"/>
              </a:rPr>
              <a:pPr defTabSz="457200"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36863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ea typeface="Arial" charset="0"/>
              </a:defRPr>
            </a:lvl1pPr>
          </a:lstStyle>
          <a:p>
            <a:pPr defTabSz="457200" fontAlgn="base">
              <a:spcBef>
                <a:spcPct val="0"/>
              </a:spcBef>
              <a:spcAft>
                <a:spcPct val="0"/>
              </a:spcAft>
              <a:defRPr/>
            </a:pPr>
            <a:fld id="{CC9DC039-1AC4-42F3-A8AA-7D2A0EC539AA}" type="datetime1">
              <a:rPr lang="en-GB" smtClean="0">
                <a:solidFill>
                  <a:prstClr val="black"/>
                </a:solidFill>
                <a:cs typeface="Arial" charset="0"/>
              </a:rPr>
              <a:pPr defTabSz="457200" fontAlgn="base">
                <a:spcBef>
                  <a:spcPct val="0"/>
                </a:spcBef>
                <a:spcAft>
                  <a:spcPct val="0"/>
                </a:spcAft>
                <a:defRPr/>
              </a:pPr>
              <a:t>13/07/2020</a:t>
            </a:fld>
            <a:endParaRPr lang="en-GB">
              <a:solidFill>
                <a:prstClr val="black"/>
              </a:solidFill>
              <a:cs typeface="Arial" charset="0"/>
            </a:endParaRPr>
          </a:p>
        </p:txBody>
      </p:sp>
      <p:sp>
        <p:nvSpPr>
          <p:cNvPr id="3" name="Footer Placeholder 21"/>
          <p:cNvSpPr>
            <a:spLocks noGrp="1"/>
          </p:cNvSpPr>
          <p:nvPr>
            <p:ph type="ftr" sz="quarter" idx="11"/>
          </p:nvPr>
        </p:nvSpPr>
        <p:spPr>
          <a:xfrm>
            <a:off x="4379913" y="6408738"/>
            <a:ext cx="2351087" cy="365125"/>
          </a:xfrm>
          <a:prstGeom prst="rect">
            <a:avLst/>
          </a:prstGeom>
        </p:spPr>
        <p:txBody>
          <a:bodyPr/>
          <a:lstStyle>
            <a:lvl1pPr>
              <a:defRPr>
                <a:ea typeface="Arial" charset="0"/>
              </a:defRPr>
            </a:lvl1pPr>
          </a:lstStyle>
          <a:p>
            <a:pPr defTabSz="457200" fontAlgn="base">
              <a:spcBef>
                <a:spcPct val="0"/>
              </a:spcBef>
              <a:spcAft>
                <a:spcPct val="0"/>
              </a:spcAft>
              <a:defRPr/>
            </a:pPr>
            <a:endParaRPr lang="en-GB">
              <a:solidFill>
                <a:prstClr val="black"/>
              </a:solidFill>
              <a:cs typeface="Arial" charset="0"/>
            </a:endParaRPr>
          </a:p>
        </p:txBody>
      </p:sp>
      <p:sp>
        <p:nvSpPr>
          <p:cNvPr id="4" name="Slide Number Placeholder 17"/>
          <p:cNvSpPr>
            <a:spLocks noGrp="1"/>
          </p:cNvSpPr>
          <p:nvPr>
            <p:ph type="sldNum" sz="quarter" idx="12"/>
          </p:nvPr>
        </p:nvSpPr>
        <p:spPr>
          <a:xfrm>
            <a:off x="8647113" y="6408738"/>
            <a:ext cx="366712" cy="365125"/>
          </a:xfrm>
          <a:prstGeom prst="rect">
            <a:avLst/>
          </a:prstGeom>
        </p:spPr>
        <p:txBody>
          <a:bodyPr/>
          <a:lstStyle>
            <a:lvl1pPr>
              <a:defRPr>
                <a:ea typeface="Arial" charset="0"/>
              </a:defRPr>
            </a:lvl1pPr>
          </a:lstStyle>
          <a:p>
            <a:pPr defTabSz="457200" fontAlgn="base">
              <a:spcBef>
                <a:spcPct val="0"/>
              </a:spcBef>
              <a:spcAft>
                <a:spcPct val="0"/>
              </a:spcAft>
              <a:defRPr/>
            </a:pPr>
            <a:fld id="{EB6CF567-7EBF-452A-9BCC-C20A1C5087EE}" type="slidenum">
              <a:rPr lang="en-GB">
                <a:solidFill>
                  <a:prstClr val="black"/>
                </a:solidFill>
                <a:cs typeface="Arial" charset="0"/>
              </a:rPr>
              <a:pPr defTabSz="457200"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187458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2169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296130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emf"/><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99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0077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5.png"/><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www.psychiatrycpd.org/default.aspx?page=10591"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www.nice.org.uk/guidance/index.jsp?action=byTopic&amp;o=7281"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564904"/>
            <a:ext cx="8335963"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p:cNvSpPr txBox="1">
            <a:spLocks noChangeArrowheads="1"/>
          </p:cNvSpPr>
          <p:nvPr/>
        </p:nvSpPr>
        <p:spPr bwMode="auto">
          <a:xfrm>
            <a:off x="0" y="1484784"/>
            <a:ext cx="88852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457200" lvl="1" indent="0" algn="ctr" eaLnBrk="1" hangingPunct="1">
              <a:defRPr/>
            </a:pPr>
            <a:r>
              <a:rPr lang="en-US" sz="4800" b="1" dirty="0">
                <a:solidFill>
                  <a:srgbClr val="1F497D"/>
                </a:solidFill>
                <a:latin typeface="Arial"/>
                <a:cs typeface="+mn-cs"/>
              </a:rPr>
              <a:t>Autism Spectrum Disorders</a:t>
            </a:r>
          </a:p>
          <a:p>
            <a:pPr lvl="0" algn="ctr" eaLnBrk="1" hangingPunct="1">
              <a:defRPr/>
            </a:pPr>
            <a:endParaRPr lang="en-US" dirty="0">
              <a:solidFill>
                <a:srgbClr val="1F497D"/>
              </a:solidFill>
              <a:latin typeface="Arial"/>
              <a:cs typeface="+mn-cs"/>
            </a:endParaRPr>
          </a:p>
        </p:txBody>
      </p:sp>
      <p:sp>
        <p:nvSpPr>
          <p:cNvPr id="4101" name="Rectangle 1"/>
          <p:cNvSpPr>
            <a:spLocks noChangeArrowheads="1"/>
          </p:cNvSpPr>
          <p:nvPr/>
        </p:nvSpPr>
        <p:spPr bwMode="auto">
          <a:xfrm>
            <a:off x="1508125" y="3486150"/>
            <a:ext cx="6967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spcBef>
                <a:spcPct val="0"/>
              </a:spcBef>
              <a:spcAft>
                <a:spcPct val="0"/>
              </a:spcAft>
            </a:pPr>
            <a:r>
              <a:rPr lang="en-GB" altLang="en-US" b="1" dirty="0">
                <a:solidFill>
                  <a:prstClr val="black"/>
                </a:solidFill>
                <a:cs typeface="Arial" pitchFamily="34" charset="0"/>
              </a:rPr>
              <a:t>Dr Peter Sweeney</a:t>
            </a:r>
          </a:p>
          <a:p>
            <a:pPr algn="ctr" defTabSz="457200" fontAlgn="base">
              <a:spcBef>
                <a:spcPct val="0"/>
              </a:spcBef>
              <a:spcAft>
                <a:spcPct val="0"/>
              </a:spcAft>
            </a:pPr>
            <a:r>
              <a:rPr lang="en-GB" altLang="en-US" b="1" dirty="0">
                <a:solidFill>
                  <a:prstClr val="black"/>
                </a:solidFill>
                <a:cs typeface="Arial" pitchFamily="34" charset="0"/>
              </a:rPr>
              <a:t>Consultant in Child and Adolescent Psychiatry </a:t>
            </a:r>
          </a:p>
        </p:txBody>
      </p:sp>
    </p:spTree>
    <p:extLst>
      <p:ext uri="{BB962C8B-B14F-4D97-AF65-F5344CB8AC3E}">
        <p14:creationId xmlns:p14="http://schemas.microsoft.com/office/powerpoint/2010/main" val="415084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29208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The “Spectrum”</a:t>
            </a:r>
          </a:p>
        </p:txBody>
      </p:sp>
      <p:pic>
        <p:nvPicPr>
          <p:cNvPr id="1126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1250950"/>
            <a:ext cx="669925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16213" y="3663950"/>
            <a:ext cx="3711575" cy="357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black"/>
                </a:solidFill>
              </a:rPr>
              <a:t>Autistic Spectrum Disorder (DSM – IV)</a:t>
            </a:r>
          </a:p>
        </p:txBody>
      </p:sp>
      <p:sp>
        <p:nvSpPr>
          <p:cNvPr id="16" name="Left-Right Arrow 15"/>
          <p:cNvSpPr/>
          <p:nvPr/>
        </p:nvSpPr>
        <p:spPr>
          <a:xfrm>
            <a:off x="1306513" y="4638674"/>
            <a:ext cx="6530975" cy="878557"/>
          </a:xfrm>
          <a:prstGeom prst="lef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solidFill>
                  <a:prstClr val="white"/>
                </a:solidFill>
              </a:rPr>
              <a:t>Learning Difficulty		  	                       No Learning Difficulty</a:t>
            </a:r>
          </a:p>
        </p:txBody>
      </p:sp>
      <p:sp>
        <p:nvSpPr>
          <p:cNvPr id="17" name="Rectangle 16"/>
          <p:cNvSpPr/>
          <p:nvPr/>
        </p:nvSpPr>
        <p:spPr>
          <a:xfrm>
            <a:off x="1306513" y="5517231"/>
            <a:ext cx="6530975" cy="60893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500" dirty="0">
                <a:solidFill>
                  <a:prstClr val="white"/>
                </a:solidFill>
              </a:rPr>
              <a:t>Childhood Autism						     Asperger’s Syndrome</a:t>
            </a:r>
          </a:p>
          <a:p>
            <a:pPr algn="ctr">
              <a:defRPr/>
            </a:pPr>
            <a:r>
              <a:rPr lang="en-US" sz="1500" dirty="0">
                <a:solidFill>
                  <a:prstClr val="white"/>
                </a:solidFill>
              </a:rPr>
              <a:t>PDD – NOS				Atypical Autism</a:t>
            </a:r>
          </a:p>
        </p:txBody>
      </p:sp>
    </p:spTree>
    <p:extLst>
      <p:ext uri="{BB962C8B-B14F-4D97-AF65-F5344CB8AC3E}">
        <p14:creationId xmlns:p14="http://schemas.microsoft.com/office/powerpoint/2010/main" val="210013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65212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2800" b="1" dirty="0">
                <a:solidFill>
                  <a:prstClr val="white"/>
                </a:solidFill>
              </a:rPr>
              <a:t>Autistic Spectrum Disorders</a:t>
            </a:r>
          </a:p>
        </p:txBody>
      </p:sp>
      <p:sp>
        <p:nvSpPr>
          <p:cNvPr id="6" name="TextBox 5"/>
          <p:cNvSpPr txBox="1"/>
          <p:nvPr/>
        </p:nvSpPr>
        <p:spPr>
          <a:xfrm>
            <a:off x="823913" y="1487488"/>
            <a:ext cx="7648575" cy="4400550"/>
          </a:xfrm>
          <a:prstGeom prst="rect">
            <a:avLst/>
          </a:prstGeom>
          <a:noFill/>
        </p:spPr>
        <p:txBody>
          <a:bodyPr>
            <a:spAutoFit/>
          </a:bodyPr>
          <a:lstStyle/>
          <a:p>
            <a:pPr>
              <a:buClr>
                <a:srgbClr val="C0504D"/>
              </a:buClr>
              <a:defRPr/>
            </a:pPr>
            <a:r>
              <a:rPr lang="en-US" sz="2800" b="1" dirty="0">
                <a:solidFill>
                  <a:srgbClr val="C0504D"/>
                </a:solidFill>
              </a:rPr>
              <a:t>Dimensions vs Categories</a:t>
            </a:r>
          </a:p>
          <a:p>
            <a:pPr>
              <a:buClr>
                <a:srgbClr val="C0504D"/>
              </a:buClr>
              <a:defRPr/>
            </a:pPr>
            <a:endParaRPr lang="en-US" sz="1200" dirty="0">
              <a:solidFill>
                <a:prstClr val="black"/>
              </a:solidFill>
            </a:endParaRPr>
          </a:p>
          <a:p>
            <a:pPr marL="269875" indent="-269875">
              <a:spcAft>
                <a:spcPts val="1200"/>
              </a:spcAft>
              <a:buClr>
                <a:srgbClr val="9BBB59"/>
              </a:buClr>
              <a:buFont typeface="Arial"/>
              <a:buChar char="•"/>
              <a:defRPr/>
            </a:pPr>
            <a:r>
              <a:rPr lang="en-US" sz="2400" dirty="0">
                <a:solidFill>
                  <a:prstClr val="black"/>
                </a:solidFill>
              </a:rPr>
              <a:t>In clinical practice, extremely difficult to define boundaries between different diagnostic categories, whatever criteria used.</a:t>
            </a:r>
          </a:p>
          <a:p>
            <a:pPr marL="269875" indent="-269875">
              <a:spcAft>
                <a:spcPts val="1200"/>
              </a:spcAft>
              <a:buClr>
                <a:srgbClr val="9BBB59"/>
              </a:buClr>
              <a:buFont typeface="Arial"/>
              <a:buChar char="•"/>
              <a:defRPr/>
            </a:pPr>
            <a:r>
              <a:rPr lang="en-US" sz="2400" dirty="0">
                <a:solidFill>
                  <a:prstClr val="black"/>
                </a:solidFill>
              </a:rPr>
              <a:t>Fits better with the concept of multiple dimensions than with the concept of separate, definable categories.</a:t>
            </a:r>
          </a:p>
          <a:p>
            <a:pPr marL="269875" indent="-269875">
              <a:spcAft>
                <a:spcPts val="1200"/>
              </a:spcAft>
              <a:buClr>
                <a:srgbClr val="9BBB59"/>
              </a:buClr>
              <a:buFont typeface="Arial"/>
              <a:buChar char="•"/>
              <a:defRPr/>
            </a:pPr>
            <a:r>
              <a:rPr lang="en-US" sz="2400" dirty="0">
                <a:solidFill>
                  <a:prstClr val="black"/>
                </a:solidFill>
              </a:rPr>
              <a:t>Individual needs more accurately assessed from the profile of levels on different dimensions than from assigning a categorical diagnosis. </a:t>
            </a:r>
          </a:p>
          <a:p>
            <a:pPr>
              <a:defRPr/>
            </a:pPr>
            <a:endParaRPr lang="en-US" dirty="0">
              <a:solidFill>
                <a:prstClr val="black"/>
              </a:solidFill>
            </a:endParaRPr>
          </a:p>
        </p:txBody>
      </p:sp>
      <p:pic>
        <p:nvPicPr>
          <p:cNvPr id="1229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41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US" sz="2400" b="1" dirty="0">
                <a:solidFill>
                  <a:prstClr val="white"/>
                </a:solidFill>
              </a:rPr>
              <a:t>Signs and Symptoms of ASD </a:t>
            </a:r>
          </a:p>
          <a:p>
            <a:pPr>
              <a:defRPr/>
            </a:pPr>
            <a:r>
              <a:rPr lang="en-GB" altLang="en-US" sz="2400" b="1" i="1" dirty="0">
                <a:solidFill>
                  <a:prstClr val="white"/>
                </a:solidFill>
              </a:rPr>
              <a:t>Social Interaction</a:t>
            </a:r>
            <a:endParaRPr lang="en-US" sz="2400" b="1" i="1" dirty="0">
              <a:solidFill>
                <a:prstClr val="white"/>
              </a:solidFill>
            </a:endParaRPr>
          </a:p>
        </p:txBody>
      </p:sp>
      <p:graphicFrame>
        <p:nvGraphicFramePr>
          <p:cNvPr id="13" name="Diagram 12"/>
          <p:cNvGraphicFramePr/>
          <p:nvPr/>
        </p:nvGraphicFramePr>
        <p:xfrm>
          <a:off x="756887" y="1625301"/>
          <a:ext cx="7691412" cy="4376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7"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18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07605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US" sz="2800" b="1" dirty="0">
                <a:solidFill>
                  <a:prstClr val="white"/>
                </a:solidFill>
              </a:rPr>
              <a:t>Signs and Symptoms of ASD</a:t>
            </a:r>
          </a:p>
          <a:p>
            <a:pPr>
              <a:defRPr/>
            </a:pPr>
            <a:r>
              <a:rPr lang="en-GB" sz="2800" b="1" i="1" dirty="0">
                <a:solidFill>
                  <a:prstClr val="white"/>
                </a:solidFill>
              </a:rPr>
              <a:t>Speech and Language</a:t>
            </a:r>
            <a:endParaRPr lang="en-US" sz="2800" b="1" i="1" dirty="0">
              <a:solidFill>
                <a:prstClr val="white"/>
              </a:solidFill>
            </a:endParaRPr>
          </a:p>
        </p:txBody>
      </p:sp>
      <p:graphicFrame>
        <p:nvGraphicFramePr>
          <p:cNvPr id="13" name="Diagram 12"/>
          <p:cNvGraphicFramePr/>
          <p:nvPr/>
        </p:nvGraphicFramePr>
        <p:xfrm>
          <a:off x="756887" y="1625301"/>
          <a:ext cx="7691412" cy="4376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1"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63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22007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US" sz="2800" b="1" dirty="0">
                <a:solidFill>
                  <a:prstClr val="white"/>
                </a:solidFill>
              </a:rPr>
              <a:t>Signs and Symptoms of ASD</a:t>
            </a:r>
          </a:p>
          <a:p>
            <a:pPr>
              <a:defRPr/>
            </a:pPr>
            <a:r>
              <a:rPr lang="en-GB" sz="2800" b="1" i="1" dirty="0">
                <a:solidFill>
                  <a:prstClr val="white"/>
                </a:solidFill>
              </a:rPr>
              <a:t>Imagination</a:t>
            </a:r>
            <a:endParaRPr lang="en-US" sz="2800" b="1" i="1" dirty="0">
              <a:solidFill>
                <a:prstClr val="white"/>
              </a:solidFill>
            </a:endParaRPr>
          </a:p>
        </p:txBody>
      </p:sp>
      <p:graphicFrame>
        <p:nvGraphicFramePr>
          <p:cNvPr id="13" name="Diagram 12"/>
          <p:cNvGraphicFramePr/>
          <p:nvPr/>
        </p:nvGraphicFramePr>
        <p:xfrm>
          <a:off x="756887" y="1625301"/>
          <a:ext cx="7691412" cy="4376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5"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37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6633780"/>
              </p:ext>
            </p:extLst>
          </p:nvPr>
        </p:nvGraphicFramePr>
        <p:xfrm>
          <a:off x="-48196" y="1340768"/>
          <a:ext cx="8986384"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0" y="0"/>
            <a:ext cx="522007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US" sz="2800" b="1" dirty="0">
                <a:solidFill>
                  <a:prstClr val="white"/>
                </a:solidFill>
              </a:rPr>
              <a:t>Signs and Symptoms of ASD</a:t>
            </a:r>
          </a:p>
          <a:p>
            <a:pPr>
              <a:defRPr/>
            </a:pPr>
            <a:r>
              <a:rPr lang="en-US" sz="2800" b="1" i="1" dirty="0">
                <a:solidFill>
                  <a:prstClr val="white"/>
                </a:solidFill>
              </a:rPr>
              <a:t>Associated difficulties</a:t>
            </a:r>
          </a:p>
        </p:txBody>
      </p:sp>
      <p:pic>
        <p:nvPicPr>
          <p:cNvPr id="16388"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75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3609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000" b="1" dirty="0">
                <a:solidFill>
                  <a:prstClr val="white"/>
                </a:solidFill>
              </a:rPr>
              <a:t>Incidence of Autistic Spectrum Disorders</a:t>
            </a:r>
            <a:endParaRPr lang="en-US" sz="2000" b="1" dirty="0">
              <a:solidFill>
                <a:prstClr val="white"/>
              </a:solidFill>
            </a:endParaRPr>
          </a:p>
        </p:txBody>
      </p:sp>
      <p:pic>
        <p:nvPicPr>
          <p:cNvPr id="1741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Grp="1" noChangeArrowheads="1"/>
          </p:cNvSpPr>
          <p:nvPr>
            <p:ph idx="1"/>
          </p:nvPr>
        </p:nvSpPr>
        <p:spPr>
          <a:xfrm>
            <a:off x="582613" y="1670050"/>
            <a:ext cx="8208962" cy="4762500"/>
          </a:xfrm>
        </p:spPr>
        <p:txBody>
          <a:bodyPr lIns="90488" tIns="44450" rIns="90488" bIns="44450" rtlCol="0">
            <a:normAutofit/>
          </a:bodyPr>
          <a:lstStyle/>
          <a:p>
            <a:pPr marL="0" indent="0" eaLnBrk="1" fontAlgn="auto" hangingPunct="1">
              <a:spcAft>
                <a:spcPts val="0"/>
              </a:spcAft>
              <a:buFont typeface="Arial"/>
              <a:buNone/>
              <a:defRPr/>
            </a:pPr>
            <a:r>
              <a:rPr lang="en-GB" altLang="en-US" sz="2800" b="1" dirty="0">
                <a:solidFill>
                  <a:schemeClr val="accent2"/>
                </a:solidFill>
              </a:rPr>
              <a:t>Baird et al 2006 (SNAP study)</a:t>
            </a:r>
          </a:p>
          <a:p>
            <a:pPr lvl="1" eaLnBrk="1" fontAlgn="auto" hangingPunct="1">
              <a:spcAft>
                <a:spcPts val="0"/>
              </a:spcAft>
              <a:buClr>
                <a:schemeClr val="accent1"/>
              </a:buClr>
              <a:buFont typeface="Arial" charset="0"/>
              <a:buChar char="•"/>
              <a:defRPr/>
            </a:pPr>
            <a:r>
              <a:rPr lang="en-GB" altLang="en-US" sz="2400" dirty="0"/>
              <a:t>Prevalence rate of 1.1%</a:t>
            </a:r>
          </a:p>
          <a:p>
            <a:pPr lvl="2" eaLnBrk="1" fontAlgn="auto" hangingPunct="1">
              <a:spcAft>
                <a:spcPts val="0"/>
              </a:spcAft>
              <a:buClr>
                <a:schemeClr val="accent1"/>
              </a:buClr>
              <a:buFont typeface="Arial" charset="0"/>
              <a:buChar char="•"/>
              <a:defRPr/>
            </a:pPr>
            <a:r>
              <a:rPr lang="en-GB" altLang="en-US" sz="2200" dirty="0"/>
              <a:t>38.9/1000 for childhood autism </a:t>
            </a:r>
          </a:p>
          <a:p>
            <a:pPr lvl="2" eaLnBrk="1" fontAlgn="auto" hangingPunct="1">
              <a:spcAft>
                <a:spcPts val="0"/>
              </a:spcAft>
              <a:buClr>
                <a:schemeClr val="accent1"/>
              </a:buClr>
              <a:buFont typeface="Arial" charset="0"/>
              <a:buChar char="•"/>
              <a:defRPr/>
            </a:pPr>
            <a:r>
              <a:rPr lang="en-GB" altLang="en-US" sz="2200" dirty="0"/>
              <a:t>77.1/1000 for all other ASDs</a:t>
            </a:r>
          </a:p>
          <a:p>
            <a:pPr lvl="2" eaLnBrk="1" fontAlgn="auto" hangingPunct="1">
              <a:spcAft>
                <a:spcPts val="0"/>
              </a:spcAft>
              <a:buFont typeface="Arial" charset="0"/>
              <a:buChar char="•"/>
              <a:defRPr/>
            </a:pPr>
            <a:endParaRPr lang="en-GB" altLang="en-US" sz="2000" dirty="0"/>
          </a:p>
          <a:p>
            <a:pPr marL="0" indent="0" eaLnBrk="1" fontAlgn="auto" hangingPunct="1">
              <a:spcAft>
                <a:spcPts val="0"/>
              </a:spcAft>
              <a:buFont typeface="Arial"/>
              <a:buNone/>
              <a:defRPr/>
            </a:pPr>
            <a:r>
              <a:rPr lang="en-GB" altLang="en-US" sz="2800" b="1" dirty="0">
                <a:solidFill>
                  <a:schemeClr val="accent3"/>
                </a:solidFill>
              </a:rPr>
              <a:t>Baron-Cohen et al (2009) Cambridgeshire Study </a:t>
            </a:r>
          </a:p>
          <a:p>
            <a:pPr lvl="1" eaLnBrk="1" fontAlgn="auto" hangingPunct="1">
              <a:spcAft>
                <a:spcPts val="0"/>
              </a:spcAft>
              <a:buClr>
                <a:schemeClr val="accent1"/>
              </a:buClr>
              <a:buFont typeface="Arial" charset="0"/>
              <a:buChar char="•"/>
              <a:defRPr/>
            </a:pPr>
            <a:r>
              <a:rPr lang="en-GB" altLang="en-US" sz="2400" dirty="0"/>
              <a:t>Concurs with previous studies – prevalence rate of 1% for 5-9 year olds.</a:t>
            </a:r>
          </a:p>
        </p:txBody>
      </p:sp>
    </p:spTree>
    <p:extLst>
      <p:ext uri="{BB962C8B-B14F-4D97-AF65-F5344CB8AC3E}">
        <p14:creationId xmlns:p14="http://schemas.microsoft.com/office/powerpoint/2010/main" val="262861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8011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2000" b="1" dirty="0">
                <a:solidFill>
                  <a:prstClr val="white"/>
                </a:solidFill>
              </a:rPr>
              <a:t>Incidence of Autistic Spectrum Disorders</a:t>
            </a:r>
            <a:endParaRPr lang="en-US" sz="2000" b="1" dirty="0">
              <a:solidFill>
                <a:prstClr val="white"/>
              </a:solidFill>
            </a:endParaRPr>
          </a:p>
        </p:txBody>
      </p:sp>
      <p:pic>
        <p:nvPicPr>
          <p:cNvPr id="1843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Grp="1" noChangeArrowheads="1"/>
          </p:cNvSpPr>
          <p:nvPr>
            <p:ph idx="1"/>
          </p:nvPr>
        </p:nvSpPr>
        <p:spPr>
          <a:xfrm>
            <a:off x="582613" y="1670050"/>
            <a:ext cx="8208962" cy="4762500"/>
          </a:xfrm>
        </p:spPr>
        <p:txBody>
          <a:bodyPr lIns="90488" tIns="44450" rIns="90488" bIns="44450" rtlCol="0">
            <a:normAutofit fontScale="92500" lnSpcReduction="10000"/>
          </a:bodyPr>
          <a:lstStyle/>
          <a:p>
            <a:pPr marL="0" indent="0" eaLnBrk="1" fontAlgn="auto" hangingPunct="1">
              <a:spcAft>
                <a:spcPts val="0"/>
              </a:spcAft>
              <a:buFont typeface="Arial"/>
              <a:buNone/>
              <a:defRPr/>
            </a:pPr>
            <a:r>
              <a:rPr lang="en-GB" altLang="en-US" sz="3000" b="1" dirty="0">
                <a:solidFill>
                  <a:schemeClr val="accent2"/>
                </a:solidFill>
              </a:rPr>
              <a:t>Males compared to females</a:t>
            </a:r>
          </a:p>
          <a:p>
            <a:pPr eaLnBrk="1" fontAlgn="auto" hangingPunct="1">
              <a:spcAft>
                <a:spcPts val="0"/>
              </a:spcAft>
              <a:buClr>
                <a:schemeClr val="accent1"/>
              </a:buClr>
              <a:buFont typeface="Arial"/>
              <a:buChar char="•"/>
              <a:defRPr/>
            </a:pPr>
            <a:r>
              <a:rPr lang="en-GB" altLang="en-US" sz="2400" dirty="0"/>
              <a:t>Ratios - 4:1</a:t>
            </a:r>
          </a:p>
          <a:p>
            <a:pPr eaLnBrk="1" fontAlgn="auto" hangingPunct="1">
              <a:spcAft>
                <a:spcPts val="0"/>
              </a:spcAft>
              <a:buClr>
                <a:schemeClr val="accent1"/>
              </a:buClr>
              <a:buFont typeface="Arial"/>
              <a:buChar char="•"/>
              <a:defRPr/>
            </a:pPr>
            <a:r>
              <a:rPr lang="en-GB" altLang="en-US" sz="2400" dirty="0"/>
              <a:t>Higher for group without intellectual disability</a:t>
            </a:r>
          </a:p>
          <a:p>
            <a:pPr eaLnBrk="1" fontAlgn="auto" hangingPunct="1">
              <a:spcAft>
                <a:spcPts val="0"/>
              </a:spcAft>
              <a:buFont typeface="Arial"/>
              <a:buChar char="•"/>
              <a:defRPr/>
            </a:pPr>
            <a:endParaRPr lang="en-GB" altLang="en-US" sz="2400" dirty="0"/>
          </a:p>
          <a:p>
            <a:pPr marL="0" indent="0" eaLnBrk="1" fontAlgn="auto" hangingPunct="1">
              <a:spcAft>
                <a:spcPts val="0"/>
              </a:spcAft>
              <a:buFont typeface="Arial"/>
              <a:buNone/>
              <a:defRPr/>
            </a:pPr>
            <a:r>
              <a:rPr lang="en-GB" altLang="en-US" sz="3000" b="1" dirty="0">
                <a:solidFill>
                  <a:schemeClr val="accent3"/>
                </a:solidFill>
              </a:rPr>
              <a:t>Possible contributing factors</a:t>
            </a:r>
          </a:p>
          <a:p>
            <a:pPr eaLnBrk="1" fontAlgn="auto" hangingPunct="1">
              <a:spcAft>
                <a:spcPts val="0"/>
              </a:spcAft>
              <a:buClr>
                <a:schemeClr val="accent1"/>
              </a:buClr>
              <a:buFont typeface="Arial"/>
              <a:buChar char="•"/>
              <a:defRPr/>
            </a:pPr>
            <a:r>
              <a:rPr lang="en-GB" altLang="en-US" sz="2400" dirty="0"/>
              <a:t>Knowledge base biased towards male presentations</a:t>
            </a:r>
          </a:p>
          <a:p>
            <a:pPr eaLnBrk="1" fontAlgn="auto" hangingPunct="1">
              <a:spcAft>
                <a:spcPts val="0"/>
              </a:spcAft>
              <a:buClr>
                <a:schemeClr val="accent1"/>
              </a:buClr>
              <a:buFont typeface="Arial"/>
              <a:buChar char="•"/>
              <a:defRPr/>
            </a:pPr>
            <a:r>
              <a:rPr lang="en-GB" altLang="en-US" sz="2400" dirty="0"/>
              <a:t>Females often diagnosed later</a:t>
            </a:r>
          </a:p>
          <a:p>
            <a:pPr eaLnBrk="1" fontAlgn="auto" hangingPunct="1">
              <a:spcAft>
                <a:spcPts val="0"/>
              </a:spcAft>
              <a:buClr>
                <a:schemeClr val="accent1"/>
              </a:buClr>
              <a:buFont typeface="Arial"/>
              <a:buChar char="•"/>
              <a:defRPr/>
            </a:pPr>
            <a:r>
              <a:rPr lang="en-GB" altLang="en-US" sz="2400" dirty="0"/>
              <a:t>Superficial differences in way phenotype manifests?</a:t>
            </a:r>
          </a:p>
          <a:p>
            <a:pPr eaLnBrk="1" fontAlgn="auto" hangingPunct="1">
              <a:spcAft>
                <a:spcPts val="0"/>
              </a:spcAft>
              <a:buClr>
                <a:schemeClr val="accent1"/>
              </a:buClr>
              <a:buFont typeface="Arial"/>
              <a:buChar char="•"/>
              <a:defRPr/>
            </a:pPr>
            <a:r>
              <a:rPr lang="en-GB" altLang="en-US" sz="2400" dirty="0"/>
              <a:t>May seem more passive, verbal, avoidant patterns? Less aggression and may internalise rather than externalise frustrations?</a:t>
            </a:r>
          </a:p>
          <a:p>
            <a:pPr eaLnBrk="1" fontAlgn="auto" hangingPunct="1">
              <a:spcAft>
                <a:spcPts val="0"/>
              </a:spcAft>
              <a:buClr>
                <a:schemeClr val="accent1"/>
              </a:buClr>
              <a:buFont typeface="Arial"/>
              <a:buChar char="•"/>
              <a:defRPr/>
            </a:pPr>
            <a:r>
              <a:rPr lang="en-GB" altLang="en-US" sz="2400" dirty="0"/>
              <a:t>Interests may seem more social?</a:t>
            </a:r>
          </a:p>
        </p:txBody>
      </p:sp>
    </p:spTree>
    <p:extLst>
      <p:ext uri="{BB962C8B-B14F-4D97-AF65-F5344CB8AC3E}">
        <p14:creationId xmlns:p14="http://schemas.microsoft.com/office/powerpoint/2010/main" val="2166494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48359291"/>
              </p:ext>
            </p:extLst>
          </p:nvPr>
        </p:nvGraphicFramePr>
        <p:xfrm>
          <a:off x="17813" y="1268760"/>
          <a:ext cx="910837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2800" b="1" dirty="0">
                <a:solidFill>
                  <a:prstClr val="white"/>
                </a:solidFill>
              </a:rPr>
              <a:t>Autistic Spectrum Disorders</a:t>
            </a:r>
          </a:p>
          <a:p>
            <a:pPr algn="ctr">
              <a:defRPr/>
            </a:pPr>
            <a:r>
              <a:rPr lang="en-US" sz="2800" b="1" i="1" dirty="0">
                <a:solidFill>
                  <a:prstClr val="white"/>
                </a:solidFill>
              </a:rPr>
              <a:t>Increased Incidence</a:t>
            </a:r>
          </a:p>
        </p:txBody>
      </p:sp>
      <p:pic>
        <p:nvPicPr>
          <p:cNvPr id="19460"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4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lgn="ctr">
              <a:defRPr/>
            </a:pPr>
            <a:r>
              <a:rPr lang="en-GB" altLang="en-US" sz="2800" b="1" i="1" dirty="0">
                <a:solidFill>
                  <a:prstClr val="white"/>
                </a:solidFill>
              </a:rPr>
              <a:t>ICD 10</a:t>
            </a:r>
            <a:endParaRPr lang="en-US" sz="2800" b="1" i="1" dirty="0">
              <a:solidFill>
                <a:prstClr val="white"/>
              </a:solidFill>
            </a:endParaRPr>
          </a:p>
        </p:txBody>
      </p:sp>
      <p:pic>
        <p:nvPicPr>
          <p:cNvPr id="2048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51"/>
          <p:cNvSpPr>
            <a:spLocks noGrp="1" noChangeArrowheads="1"/>
          </p:cNvSpPr>
          <p:nvPr>
            <p:ph idx="1"/>
          </p:nvPr>
        </p:nvSpPr>
        <p:spPr>
          <a:xfrm>
            <a:off x="457200" y="1481138"/>
            <a:ext cx="8229600" cy="4525962"/>
          </a:xfrm>
        </p:spPr>
        <p:txBody>
          <a:bodyPr rtlCol="0">
            <a:normAutofit/>
          </a:bodyPr>
          <a:lstStyle/>
          <a:p>
            <a:pPr marL="0" indent="0" eaLnBrk="1" fontAlgn="auto" hangingPunct="1">
              <a:lnSpc>
                <a:spcPct val="90000"/>
              </a:lnSpc>
              <a:spcAft>
                <a:spcPts val="0"/>
              </a:spcAft>
              <a:buFont typeface="Arial"/>
              <a:buNone/>
              <a:defRPr/>
            </a:pPr>
            <a:r>
              <a:rPr lang="en-GB" altLang="en-US" sz="2800" b="1" dirty="0">
                <a:solidFill>
                  <a:schemeClr val="accent2"/>
                </a:solidFill>
              </a:rPr>
              <a:t>Axis 1 F84 Pervasive Developmental Disorders</a:t>
            </a:r>
            <a:endParaRPr lang="en-US" sz="2800" b="1" dirty="0">
              <a:solidFill>
                <a:schemeClr val="accent2"/>
              </a:solidFill>
            </a:endParaRPr>
          </a:p>
          <a:p>
            <a:pPr marL="0" indent="0" eaLnBrk="1" fontAlgn="auto" hangingPunct="1">
              <a:lnSpc>
                <a:spcPct val="90000"/>
              </a:lnSpc>
              <a:spcAft>
                <a:spcPts val="0"/>
              </a:spcAft>
              <a:buFont typeface="Arial"/>
              <a:buNone/>
              <a:defRPr/>
            </a:pPr>
            <a:endParaRPr lang="en-GB" altLang="en-US" sz="2800" dirty="0"/>
          </a:p>
          <a:p>
            <a:pPr marL="0" indent="0" eaLnBrk="1" fontAlgn="auto" hangingPunct="1">
              <a:lnSpc>
                <a:spcPct val="90000"/>
              </a:lnSpc>
              <a:spcAft>
                <a:spcPts val="0"/>
              </a:spcAft>
              <a:buFont typeface="Arial"/>
              <a:buNone/>
              <a:defRPr/>
            </a:pPr>
            <a:r>
              <a:rPr lang="en-GB" altLang="en-US" sz="2800" b="1" dirty="0">
                <a:solidFill>
                  <a:schemeClr val="accent3"/>
                </a:solidFill>
              </a:rPr>
              <a:t>F84.0 Childhood Autism</a:t>
            </a:r>
          </a:p>
          <a:p>
            <a:pPr eaLnBrk="1" fontAlgn="auto" hangingPunct="1">
              <a:lnSpc>
                <a:spcPct val="90000"/>
              </a:lnSpc>
              <a:spcAft>
                <a:spcPts val="0"/>
              </a:spcAft>
              <a:buClr>
                <a:schemeClr val="accent1"/>
              </a:buClr>
              <a:buFont typeface="Arial" charset="0"/>
              <a:buChar char="•"/>
              <a:defRPr/>
            </a:pPr>
            <a:r>
              <a:rPr lang="en-GB" altLang="en-US" sz="2400" dirty="0"/>
              <a:t>A pervasive developmental disorder defined by the presence of abnormal/and or impaired development that is manifest before the age of 3 years</a:t>
            </a:r>
          </a:p>
          <a:p>
            <a:pPr eaLnBrk="1" fontAlgn="auto" hangingPunct="1">
              <a:lnSpc>
                <a:spcPct val="90000"/>
              </a:lnSpc>
              <a:spcAft>
                <a:spcPts val="0"/>
              </a:spcAft>
              <a:buClr>
                <a:schemeClr val="accent1"/>
              </a:buClr>
              <a:buFont typeface="Arial" charset="0"/>
              <a:buChar char="•"/>
              <a:defRPr/>
            </a:pPr>
            <a:r>
              <a:rPr lang="en-GB" altLang="en-US" sz="2400" dirty="0"/>
              <a:t>Characterised by abnormal functioning in social interaction, communication and restrictive, repetitive behaviour</a:t>
            </a:r>
          </a:p>
        </p:txBody>
      </p:sp>
    </p:spTree>
    <p:extLst>
      <p:ext uri="{BB962C8B-B14F-4D97-AF65-F5344CB8AC3E}">
        <p14:creationId xmlns:p14="http://schemas.microsoft.com/office/powerpoint/2010/main" val="94485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14806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solidFill>
                <a:prstClr val="white"/>
              </a:solidFill>
            </a:endParaRPr>
          </a:p>
        </p:txBody>
      </p:sp>
      <p:sp>
        <p:nvSpPr>
          <p:cNvPr id="3075" name="Title 1"/>
          <p:cNvSpPr txBox="1">
            <a:spLocks/>
          </p:cNvSpPr>
          <p:nvPr/>
        </p:nvSpPr>
        <p:spPr bwMode="auto">
          <a:xfrm>
            <a:off x="13320" y="119063"/>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500" b="1" dirty="0">
                <a:solidFill>
                  <a:prstClr val="white"/>
                </a:solidFill>
              </a:rPr>
              <a:t>Learning outcomes for ASD</a:t>
            </a:r>
          </a:p>
        </p:txBody>
      </p:sp>
      <p:graphicFrame>
        <p:nvGraphicFramePr>
          <p:cNvPr id="9" name="Diagram 8"/>
          <p:cNvGraphicFramePr/>
          <p:nvPr/>
        </p:nvGraphicFramePr>
        <p:xfrm>
          <a:off x="756887" y="1625301"/>
          <a:ext cx="7691412" cy="4376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65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lgn="ctr">
              <a:defRPr/>
            </a:pPr>
            <a:r>
              <a:rPr lang="en-GB" altLang="en-US" sz="2800" b="1" i="1" dirty="0">
                <a:solidFill>
                  <a:prstClr val="white"/>
                </a:solidFill>
              </a:rPr>
              <a:t>ICD 10</a:t>
            </a:r>
            <a:endParaRPr lang="en-US" sz="2800" b="1" i="1" dirty="0">
              <a:solidFill>
                <a:prstClr val="white"/>
              </a:solidFill>
            </a:endParaRPr>
          </a:p>
        </p:txBody>
      </p:sp>
      <p:pic>
        <p:nvPicPr>
          <p:cNvPr id="2150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51"/>
          <p:cNvSpPr>
            <a:spLocks noGrp="1" noChangeArrowheads="1"/>
          </p:cNvSpPr>
          <p:nvPr>
            <p:ph idx="1"/>
          </p:nvPr>
        </p:nvSpPr>
        <p:spPr>
          <a:xfrm>
            <a:off x="457200" y="1481138"/>
            <a:ext cx="8229600" cy="4525962"/>
          </a:xfrm>
        </p:spPr>
        <p:txBody>
          <a:bodyPr rtlCol="0">
            <a:normAutofit/>
          </a:bodyPr>
          <a:lstStyle/>
          <a:p>
            <a:pPr marL="0" indent="0" eaLnBrk="1" fontAlgn="auto" hangingPunct="1">
              <a:lnSpc>
                <a:spcPct val="90000"/>
              </a:lnSpc>
              <a:spcAft>
                <a:spcPts val="0"/>
              </a:spcAft>
              <a:buFont typeface="Arial"/>
              <a:buNone/>
              <a:defRPr/>
            </a:pPr>
            <a:r>
              <a:rPr lang="en-GB" altLang="en-US" sz="2800" b="1" dirty="0">
                <a:solidFill>
                  <a:schemeClr val="accent2"/>
                </a:solidFill>
              </a:rPr>
              <a:t>Axis 1 F84 Pervasive Developmental Disorders</a:t>
            </a:r>
            <a:endParaRPr lang="en-US" sz="2800" b="1" dirty="0">
              <a:solidFill>
                <a:schemeClr val="accent2"/>
              </a:solidFill>
            </a:endParaRPr>
          </a:p>
          <a:p>
            <a:pPr marL="0" indent="0" eaLnBrk="1" fontAlgn="auto" hangingPunct="1">
              <a:lnSpc>
                <a:spcPct val="90000"/>
              </a:lnSpc>
              <a:spcAft>
                <a:spcPts val="0"/>
              </a:spcAft>
              <a:buFont typeface="Arial"/>
              <a:buNone/>
              <a:defRPr/>
            </a:pPr>
            <a:endParaRPr lang="en-GB" altLang="en-US" sz="2800" dirty="0"/>
          </a:p>
          <a:p>
            <a:pPr marL="0" indent="0" eaLnBrk="1" fontAlgn="auto" hangingPunct="1">
              <a:lnSpc>
                <a:spcPct val="90000"/>
              </a:lnSpc>
              <a:spcAft>
                <a:spcPts val="0"/>
              </a:spcAft>
              <a:buFont typeface="Arial"/>
              <a:buNone/>
              <a:defRPr/>
            </a:pPr>
            <a:r>
              <a:rPr lang="en-GB" altLang="en-US" sz="2800" b="1" dirty="0">
                <a:solidFill>
                  <a:schemeClr val="accent3"/>
                </a:solidFill>
              </a:rPr>
              <a:t>F84.5 Asperger’s Syndrome</a:t>
            </a:r>
          </a:p>
          <a:p>
            <a:pPr eaLnBrk="1" fontAlgn="auto" hangingPunct="1">
              <a:lnSpc>
                <a:spcPct val="90000"/>
              </a:lnSpc>
              <a:spcAft>
                <a:spcPts val="0"/>
              </a:spcAft>
              <a:buClr>
                <a:schemeClr val="accent1"/>
              </a:buClr>
              <a:buFont typeface="Arial" charset="0"/>
              <a:buChar char="•"/>
              <a:defRPr/>
            </a:pPr>
            <a:r>
              <a:rPr lang="en-GB" altLang="en-US" sz="2400" dirty="0"/>
              <a:t>Uncertain </a:t>
            </a:r>
            <a:r>
              <a:rPr lang="en-GB" altLang="en-US" sz="2400" dirty="0" err="1"/>
              <a:t>nosological</a:t>
            </a:r>
            <a:r>
              <a:rPr lang="en-GB" altLang="en-US" sz="2400" dirty="0"/>
              <a:t> validity</a:t>
            </a:r>
          </a:p>
          <a:p>
            <a:pPr eaLnBrk="1" fontAlgn="auto" hangingPunct="1">
              <a:lnSpc>
                <a:spcPct val="90000"/>
              </a:lnSpc>
              <a:spcAft>
                <a:spcPts val="0"/>
              </a:spcAft>
              <a:buClr>
                <a:schemeClr val="accent1"/>
              </a:buClr>
              <a:buFont typeface="Arial" charset="0"/>
              <a:buChar char="•"/>
              <a:defRPr/>
            </a:pPr>
            <a:r>
              <a:rPr lang="en-GB" altLang="en-US" sz="2400" dirty="0"/>
              <a:t>Qualitative abnormalities of reciprocal social interaction and restricted and repetitive activities/interests</a:t>
            </a:r>
          </a:p>
          <a:p>
            <a:pPr eaLnBrk="1" fontAlgn="auto" hangingPunct="1">
              <a:lnSpc>
                <a:spcPct val="90000"/>
              </a:lnSpc>
              <a:spcAft>
                <a:spcPts val="0"/>
              </a:spcAft>
              <a:buClr>
                <a:schemeClr val="accent1"/>
              </a:buClr>
              <a:buFont typeface="Arial" charset="0"/>
              <a:buChar char="•"/>
              <a:defRPr/>
            </a:pPr>
            <a:r>
              <a:rPr lang="en-GB" altLang="en-US" sz="2400" dirty="0"/>
              <a:t>No language or cognitive delay</a:t>
            </a:r>
          </a:p>
          <a:p>
            <a:pPr eaLnBrk="1" fontAlgn="auto" hangingPunct="1">
              <a:lnSpc>
                <a:spcPct val="90000"/>
              </a:lnSpc>
              <a:spcAft>
                <a:spcPts val="0"/>
              </a:spcAft>
              <a:buClr>
                <a:schemeClr val="accent1"/>
              </a:buClr>
              <a:buFont typeface="Arial" charset="0"/>
              <a:buChar char="•"/>
              <a:defRPr/>
            </a:pPr>
            <a:r>
              <a:rPr lang="en-GB" altLang="en-US" sz="2400" dirty="0"/>
              <a:t>Clumsiness common</a:t>
            </a:r>
          </a:p>
          <a:p>
            <a:pPr eaLnBrk="1" fontAlgn="auto" hangingPunct="1">
              <a:lnSpc>
                <a:spcPct val="90000"/>
              </a:lnSpc>
              <a:spcAft>
                <a:spcPts val="0"/>
              </a:spcAft>
              <a:buClr>
                <a:schemeClr val="accent1"/>
              </a:buClr>
              <a:buFont typeface="Arial" charset="0"/>
              <a:buChar char="•"/>
              <a:defRPr/>
            </a:pPr>
            <a:r>
              <a:rPr lang="en-GB" altLang="en-US" sz="2400" dirty="0"/>
              <a:t>M:F 8:1</a:t>
            </a:r>
          </a:p>
        </p:txBody>
      </p:sp>
    </p:spTree>
    <p:extLst>
      <p:ext uri="{BB962C8B-B14F-4D97-AF65-F5344CB8AC3E}">
        <p14:creationId xmlns:p14="http://schemas.microsoft.com/office/powerpoint/2010/main" val="90875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lgn="ctr">
              <a:defRPr/>
            </a:pPr>
            <a:r>
              <a:rPr lang="en-GB" altLang="en-US" sz="2800" b="1" i="1" dirty="0">
                <a:solidFill>
                  <a:prstClr val="white"/>
                </a:solidFill>
              </a:rPr>
              <a:t>DSM V</a:t>
            </a:r>
            <a:endParaRPr lang="en-US" sz="2800" b="1" i="1" dirty="0">
              <a:solidFill>
                <a:prstClr val="white"/>
              </a:solidFill>
            </a:endParaRPr>
          </a:p>
        </p:txBody>
      </p:sp>
      <p:pic>
        <p:nvPicPr>
          <p:cNvPr id="2253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633663"/>
            <a:ext cx="76835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051"/>
          <p:cNvSpPr>
            <a:spLocks noGrp="1" noChangeArrowheads="1"/>
          </p:cNvSpPr>
          <p:nvPr>
            <p:ph idx="1"/>
          </p:nvPr>
        </p:nvSpPr>
        <p:spPr>
          <a:xfrm>
            <a:off x="457200" y="1481138"/>
            <a:ext cx="8229600" cy="4525962"/>
          </a:xfrm>
        </p:spPr>
        <p:txBody>
          <a:bodyPr rtlCol="0">
            <a:normAutofit/>
          </a:bodyPr>
          <a:lstStyle/>
          <a:p>
            <a:pPr marL="0" indent="0" eaLnBrk="1" fontAlgn="auto" hangingPunct="1">
              <a:lnSpc>
                <a:spcPct val="90000"/>
              </a:lnSpc>
              <a:spcAft>
                <a:spcPts val="0"/>
              </a:spcAft>
              <a:buFont typeface="Arial"/>
              <a:buNone/>
              <a:defRPr/>
            </a:pPr>
            <a:r>
              <a:rPr lang="en-IE" altLang="en-US" sz="2800" b="1" dirty="0">
                <a:solidFill>
                  <a:schemeClr val="accent2"/>
                </a:solidFill>
              </a:rPr>
              <a:t>DSM V 299.0 – Autistic Spectrum Disorder</a:t>
            </a:r>
          </a:p>
          <a:p>
            <a:pPr eaLnBrk="1" fontAlgn="auto" hangingPunct="1">
              <a:lnSpc>
                <a:spcPct val="90000"/>
              </a:lnSpc>
              <a:spcAft>
                <a:spcPts val="0"/>
              </a:spcAft>
              <a:buClr>
                <a:schemeClr val="accent1"/>
              </a:buClr>
              <a:buFont typeface="Arial"/>
              <a:buChar char="•"/>
              <a:defRPr/>
            </a:pPr>
            <a:r>
              <a:rPr lang="en-GB" altLang="en-US" sz="2400" dirty="0"/>
              <a:t>Five Criteria - A, B, C, D, E</a:t>
            </a:r>
            <a:r>
              <a:rPr lang="en-IE" altLang="en-US" sz="2400" b="1" dirty="0">
                <a:solidFill>
                  <a:schemeClr val="accent2"/>
                </a:solidFill>
              </a:rPr>
              <a:t> </a:t>
            </a:r>
            <a:endParaRPr lang="en-GB" altLang="en-US" sz="2400" dirty="0"/>
          </a:p>
        </p:txBody>
      </p:sp>
    </p:spTree>
    <p:extLst>
      <p:ext uri="{BB962C8B-B14F-4D97-AF65-F5344CB8AC3E}">
        <p14:creationId xmlns:p14="http://schemas.microsoft.com/office/powerpoint/2010/main" val="41982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3609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lgn="ctr">
              <a:defRPr/>
            </a:pPr>
            <a:r>
              <a:rPr lang="en-GB" altLang="en-US" sz="2800" b="1" i="1" dirty="0">
                <a:solidFill>
                  <a:prstClr val="white"/>
                </a:solidFill>
              </a:rPr>
              <a:t>DSM V</a:t>
            </a:r>
            <a:endParaRPr lang="en-US" sz="2800" b="1" i="1" dirty="0">
              <a:solidFill>
                <a:prstClr val="white"/>
              </a:solidFill>
            </a:endParaRPr>
          </a:p>
        </p:txBody>
      </p:sp>
      <p:pic>
        <p:nvPicPr>
          <p:cNvPr id="2355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051"/>
          <p:cNvSpPr>
            <a:spLocks noGrp="1" noChangeArrowheads="1"/>
          </p:cNvSpPr>
          <p:nvPr>
            <p:ph idx="1"/>
          </p:nvPr>
        </p:nvSpPr>
        <p:spPr>
          <a:xfrm>
            <a:off x="457200" y="1481138"/>
            <a:ext cx="8229600" cy="4525962"/>
          </a:xfrm>
        </p:spPr>
        <p:txBody>
          <a:bodyPr rtlCol="0">
            <a:normAutofit/>
          </a:bodyPr>
          <a:lstStyle/>
          <a:p>
            <a:pPr marL="0" indent="0" eaLnBrk="1" fontAlgn="auto" hangingPunct="1">
              <a:lnSpc>
                <a:spcPct val="90000"/>
              </a:lnSpc>
              <a:spcAft>
                <a:spcPts val="0"/>
              </a:spcAft>
              <a:buFont typeface="Arial"/>
              <a:buNone/>
              <a:defRPr/>
            </a:pPr>
            <a:r>
              <a:rPr lang="en-IE" altLang="en-US" sz="2800" b="1" dirty="0">
                <a:solidFill>
                  <a:schemeClr val="accent2"/>
                </a:solidFill>
              </a:rPr>
              <a:t>Criteria A</a:t>
            </a:r>
          </a:p>
          <a:p>
            <a:pPr marL="109728" indent="0" eaLnBrk="1" fontAlgn="auto" hangingPunct="1">
              <a:lnSpc>
                <a:spcPct val="80000"/>
              </a:lnSpc>
              <a:spcBef>
                <a:spcPts val="700"/>
              </a:spcBef>
              <a:spcAft>
                <a:spcPts val="0"/>
              </a:spcAft>
              <a:buFont typeface="Arial"/>
              <a:buNone/>
              <a:defRPr/>
            </a:pPr>
            <a:r>
              <a:rPr lang="en-GB" altLang="en-US" sz="2400" b="1" dirty="0">
                <a:solidFill>
                  <a:schemeClr val="accent3"/>
                </a:solidFill>
              </a:rPr>
              <a:t>Social Communication and Social interaction across multiple contexts (Social communication)</a:t>
            </a:r>
          </a:p>
          <a:p>
            <a:pPr marL="852678" lvl="1" eaLnBrk="1" fontAlgn="auto" hangingPunct="1">
              <a:lnSpc>
                <a:spcPct val="80000"/>
              </a:lnSpc>
              <a:spcBef>
                <a:spcPts val="700"/>
              </a:spcBef>
              <a:spcAft>
                <a:spcPts val="0"/>
              </a:spcAft>
              <a:buClr>
                <a:schemeClr val="accent1"/>
              </a:buClr>
              <a:buFont typeface="Arial" charset="0"/>
              <a:buChar char="•"/>
              <a:defRPr/>
            </a:pPr>
            <a:r>
              <a:rPr lang="en-GB" altLang="en-US" sz="2200" dirty="0"/>
              <a:t>Deficits in social-emotional reciprocity </a:t>
            </a:r>
          </a:p>
          <a:p>
            <a:pPr marL="852678" lvl="1" eaLnBrk="1" fontAlgn="auto" hangingPunct="1">
              <a:lnSpc>
                <a:spcPct val="80000"/>
              </a:lnSpc>
              <a:spcBef>
                <a:spcPts val="700"/>
              </a:spcBef>
              <a:spcAft>
                <a:spcPts val="0"/>
              </a:spcAft>
              <a:buClr>
                <a:schemeClr val="accent1"/>
              </a:buClr>
              <a:buFont typeface="Arial" charset="0"/>
              <a:buChar char="•"/>
              <a:defRPr/>
            </a:pPr>
            <a:r>
              <a:rPr lang="en-GB" altLang="en-US" sz="2200" dirty="0"/>
              <a:t>Deficits in nonverbal communicative behaviours used for social interactions</a:t>
            </a:r>
          </a:p>
          <a:p>
            <a:pPr marL="852678" lvl="1" eaLnBrk="1" fontAlgn="auto" hangingPunct="1">
              <a:lnSpc>
                <a:spcPct val="80000"/>
              </a:lnSpc>
              <a:spcBef>
                <a:spcPts val="700"/>
              </a:spcBef>
              <a:spcAft>
                <a:spcPts val="0"/>
              </a:spcAft>
              <a:buClr>
                <a:schemeClr val="accent1"/>
              </a:buClr>
              <a:buFont typeface="Arial" charset="0"/>
              <a:buChar char="•"/>
              <a:defRPr/>
            </a:pPr>
            <a:r>
              <a:rPr lang="en-GB" altLang="en-US" sz="2200" dirty="0"/>
              <a:t>Deficits in developing, maintaining and understanding relationships </a:t>
            </a:r>
          </a:p>
          <a:p>
            <a:pPr marL="109728" indent="0" eaLnBrk="1" fontAlgn="auto" hangingPunct="1">
              <a:lnSpc>
                <a:spcPct val="80000"/>
              </a:lnSpc>
              <a:spcBef>
                <a:spcPts val="700"/>
              </a:spcBef>
              <a:spcAft>
                <a:spcPts val="0"/>
              </a:spcAft>
              <a:buFont typeface="Arial"/>
              <a:buNone/>
              <a:defRPr/>
            </a:pPr>
            <a:endParaRPr lang="en-GB" altLang="en-US" sz="2400" b="1" u="sng" dirty="0"/>
          </a:p>
          <a:p>
            <a:pPr marL="109728" indent="0" eaLnBrk="1" fontAlgn="auto" hangingPunct="1">
              <a:lnSpc>
                <a:spcPct val="80000"/>
              </a:lnSpc>
              <a:spcBef>
                <a:spcPts val="700"/>
              </a:spcBef>
              <a:spcAft>
                <a:spcPts val="0"/>
              </a:spcAft>
              <a:buFont typeface="Arial"/>
              <a:buNone/>
              <a:defRPr/>
            </a:pPr>
            <a:r>
              <a:rPr lang="en-GB" altLang="en-US" sz="2400" b="1" dirty="0">
                <a:solidFill>
                  <a:schemeClr val="accent4"/>
                </a:solidFill>
              </a:rPr>
              <a:t>Specify current severity</a:t>
            </a:r>
          </a:p>
          <a:p>
            <a:pPr marL="852678" lvl="1" eaLnBrk="1" fontAlgn="auto" hangingPunct="1">
              <a:lnSpc>
                <a:spcPct val="80000"/>
              </a:lnSpc>
              <a:spcBef>
                <a:spcPts val="700"/>
              </a:spcBef>
              <a:spcAft>
                <a:spcPts val="0"/>
              </a:spcAft>
              <a:buClr>
                <a:schemeClr val="accent1"/>
              </a:buClr>
              <a:buFont typeface="Arial" charset="0"/>
              <a:buChar char="•"/>
              <a:defRPr/>
            </a:pPr>
            <a:r>
              <a:rPr lang="en-GB" altLang="en-US" sz="2200" dirty="0"/>
              <a:t>Severity is based on social communication impairments and restricted, repetitive pattern of behaviour.</a:t>
            </a:r>
          </a:p>
        </p:txBody>
      </p:sp>
    </p:spTree>
    <p:extLst>
      <p:ext uri="{BB962C8B-B14F-4D97-AF65-F5344CB8AC3E}">
        <p14:creationId xmlns:p14="http://schemas.microsoft.com/office/powerpoint/2010/main" val="162199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lgn="ctr">
              <a:defRPr/>
            </a:pPr>
            <a:r>
              <a:rPr lang="en-GB" altLang="en-US" sz="2800" b="1" i="1" dirty="0">
                <a:solidFill>
                  <a:prstClr val="white"/>
                </a:solidFill>
              </a:rPr>
              <a:t>DSM V</a:t>
            </a:r>
            <a:endParaRPr lang="en-US" sz="2800" b="1" i="1" dirty="0">
              <a:solidFill>
                <a:prstClr val="white"/>
              </a:solidFill>
            </a:endParaRPr>
          </a:p>
        </p:txBody>
      </p:sp>
      <p:pic>
        <p:nvPicPr>
          <p:cNvPr id="2457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051"/>
          <p:cNvSpPr>
            <a:spLocks noGrp="1" noChangeArrowheads="1"/>
          </p:cNvSpPr>
          <p:nvPr>
            <p:ph idx="1"/>
          </p:nvPr>
        </p:nvSpPr>
        <p:spPr>
          <a:xfrm>
            <a:off x="457200" y="1340768"/>
            <a:ext cx="8229600" cy="4666332"/>
          </a:xfrm>
        </p:spPr>
        <p:txBody>
          <a:bodyPr rtlCol="0">
            <a:noAutofit/>
          </a:bodyPr>
          <a:lstStyle/>
          <a:p>
            <a:pPr marL="0" indent="0" eaLnBrk="1" fontAlgn="auto" hangingPunct="1">
              <a:lnSpc>
                <a:spcPct val="90000"/>
              </a:lnSpc>
              <a:spcAft>
                <a:spcPts val="0"/>
              </a:spcAft>
              <a:buFont typeface="Arial"/>
              <a:buNone/>
              <a:defRPr/>
            </a:pPr>
            <a:r>
              <a:rPr lang="en-IE" altLang="en-US" sz="2000" b="1" dirty="0">
                <a:solidFill>
                  <a:schemeClr val="accent2"/>
                </a:solidFill>
              </a:rPr>
              <a:t>Criteria B</a:t>
            </a:r>
          </a:p>
          <a:p>
            <a:pPr eaLnBrk="1" fontAlgn="auto" hangingPunct="1">
              <a:lnSpc>
                <a:spcPct val="90000"/>
              </a:lnSpc>
              <a:spcAft>
                <a:spcPts val="0"/>
              </a:spcAft>
              <a:buClr>
                <a:schemeClr val="accent1"/>
              </a:buClr>
              <a:buFont typeface="Arial"/>
              <a:buChar char="•"/>
              <a:defRPr/>
            </a:pPr>
            <a:r>
              <a:rPr lang="en-GB" altLang="en-US" sz="2000" dirty="0"/>
              <a:t>Restricted, repetitive patterns of behaviour, interests or activities as manifested by at least two of the following currently or by history</a:t>
            </a:r>
          </a:p>
          <a:p>
            <a:pPr marL="0" indent="0" eaLnBrk="1" fontAlgn="auto" hangingPunct="1">
              <a:lnSpc>
                <a:spcPct val="90000"/>
              </a:lnSpc>
              <a:spcAft>
                <a:spcPts val="0"/>
              </a:spcAft>
              <a:buFont typeface="Arial"/>
              <a:buNone/>
              <a:defRPr/>
            </a:pPr>
            <a:endParaRPr lang="en-GB" altLang="en-US" sz="2000" b="1" dirty="0">
              <a:solidFill>
                <a:schemeClr val="accent2"/>
              </a:solidFill>
            </a:endParaRPr>
          </a:p>
          <a:p>
            <a:pPr marL="0" indent="0" eaLnBrk="1" fontAlgn="auto" hangingPunct="1">
              <a:lnSpc>
                <a:spcPct val="90000"/>
              </a:lnSpc>
              <a:spcAft>
                <a:spcPts val="0"/>
              </a:spcAft>
              <a:buFont typeface="Arial"/>
              <a:buNone/>
              <a:defRPr/>
            </a:pPr>
            <a:r>
              <a:rPr lang="en-IE" altLang="en-US" sz="2000" b="1" dirty="0">
                <a:solidFill>
                  <a:schemeClr val="accent3"/>
                </a:solidFill>
              </a:rPr>
              <a:t>Criteria C</a:t>
            </a:r>
            <a:endParaRPr lang="en-GB" altLang="en-US" sz="2000" dirty="0">
              <a:solidFill>
                <a:schemeClr val="accent3"/>
              </a:solidFill>
            </a:endParaRPr>
          </a:p>
          <a:p>
            <a:pPr marL="452628" eaLnBrk="1" fontAlgn="auto" hangingPunct="1">
              <a:lnSpc>
                <a:spcPct val="80000"/>
              </a:lnSpc>
              <a:spcBef>
                <a:spcPts val="500"/>
              </a:spcBef>
              <a:spcAft>
                <a:spcPts val="0"/>
              </a:spcAft>
              <a:buClr>
                <a:schemeClr val="accent1"/>
              </a:buClr>
              <a:buFont typeface="Arial"/>
              <a:buChar char="•"/>
              <a:defRPr/>
            </a:pPr>
            <a:r>
              <a:rPr lang="en-GB" altLang="en-US" sz="2000" dirty="0"/>
              <a:t>Symptoms must be present in the early development period, but may not become fully manifest until social demands exceed limited capacities</a:t>
            </a:r>
            <a:endParaRPr lang="en-GB" altLang="en-US" sz="2000" b="1" dirty="0">
              <a:solidFill>
                <a:schemeClr val="accent2"/>
              </a:solidFill>
            </a:endParaRPr>
          </a:p>
          <a:p>
            <a:pPr marL="11113" indent="0" eaLnBrk="1" fontAlgn="auto" hangingPunct="1">
              <a:lnSpc>
                <a:spcPct val="80000"/>
              </a:lnSpc>
              <a:spcBef>
                <a:spcPts val="500"/>
              </a:spcBef>
              <a:spcAft>
                <a:spcPts val="0"/>
              </a:spcAft>
              <a:buFont typeface="Arial"/>
              <a:buNone/>
              <a:defRPr/>
            </a:pPr>
            <a:endParaRPr lang="en-IE" altLang="en-US" sz="2000" b="1" dirty="0">
              <a:solidFill>
                <a:schemeClr val="accent2"/>
              </a:solidFill>
            </a:endParaRPr>
          </a:p>
          <a:p>
            <a:pPr marL="11113" indent="0" eaLnBrk="1" fontAlgn="auto" hangingPunct="1">
              <a:lnSpc>
                <a:spcPct val="80000"/>
              </a:lnSpc>
              <a:spcBef>
                <a:spcPts val="500"/>
              </a:spcBef>
              <a:spcAft>
                <a:spcPts val="0"/>
              </a:spcAft>
              <a:buFont typeface="Arial"/>
              <a:buNone/>
              <a:defRPr/>
            </a:pPr>
            <a:r>
              <a:rPr lang="en-IE" altLang="en-US" sz="2000" b="1" dirty="0">
                <a:solidFill>
                  <a:schemeClr val="accent1"/>
                </a:solidFill>
              </a:rPr>
              <a:t>Criteria D</a:t>
            </a:r>
            <a:endParaRPr lang="en-GB" altLang="en-US" sz="2000" dirty="0">
              <a:solidFill>
                <a:schemeClr val="accent1"/>
              </a:solidFill>
            </a:endParaRPr>
          </a:p>
          <a:p>
            <a:pPr marL="452628" eaLnBrk="1" fontAlgn="auto" hangingPunct="1">
              <a:lnSpc>
                <a:spcPct val="80000"/>
              </a:lnSpc>
              <a:spcBef>
                <a:spcPts val="500"/>
              </a:spcBef>
              <a:spcAft>
                <a:spcPts val="0"/>
              </a:spcAft>
              <a:buClr>
                <a:schemeClr val="accent1"/>
              </a:buClr>
              <a:buFont typeface="Arial"/>
              <a:buChar char="•"/>
              <a:defRPr/>
            </a:pPr>
            <a:r>
              <a:rPr lang="en-GB" altLang="en-US" sz="2000" dirty="0"/>
              <a:t>Symptoms cause clinically significant impairment in social, occupational or other important areas of current functioning</a:t>
            </a:r>
          </a:p>
          <a:p>
            <a:pPr marL="365760" indent="-256032" eaLnBrk="1" fontAlgn="auto" hangingPunct="1">
              <a:lnSpc>
                <a:spcPct val="80000"/>
              </a:lnSpc>
              <a:spcBef>
                <a:spcPts val="500"/>
              </a:spcBef>
              <a:spcAft>
                <a:spcPts val="0"/>
              </a:spcAft>
              <a:buFont typeface="Wingdings 3"/>
              <a:buChar char=""/>
              <a:defRPr/>
            </a:pPr>
            <a:endParaRPr lang="en-GB" altLang="en-US" sz="2000" dirty="0"/>
          </a:p>
          <a:p>
            <a:pPr marL="11113" indent="0" eaLnBrk="1" fontAlgn="auto" hangingPunct="1">
              <a:lnSpc>
                <a:spcPct val="80000"/>
              </a:lnSpc>
              <a:spcBef>
                <a:spcPts val="500"/>
              </a:spcBef>
              <a:spcAft>
                <a:spcPts val="0"/>
              </a:spcAft>
              <a:buFont typeface="Arial"/>
              <a:buNone/>
              <a:defRPr/>
            </a:pPr>
            <a:r>
              <a:rPr lang="en-IE" altLang="en-US" sz="2000" b="1" dirty="0">
                <a:solidFill>
                  <a:schemeClr val="accent6"/>
                </a:solidFill>
              </a:rPr>
              <a:t>Criteria E</a:t>
            </a:r>
            <a:endParaRPr lang="en-GB" altLang="en-US" sz="2000" dirty="0">
              <a:solidFill>
                <a:schemeClr val="accent6"/>
              </a:solidFill>
            </a:endParaRPr>
          </a:p>
          <a:p>
            <a:pPr marL="452628" eaLnBrk="1" fontAlgn="auto" hangingPunct="1">
              <a:lnSpc>
                <a:spcPct val="80000"/>
              </a:lnSpc>
              <a:spcBef>
                <a:spcPts val="500"/>
              </a:spcBef>
              <a:spcAft>
                <a:spcPts val="0"/>
              </a:spcAft>
              <a:buClr>
                <a:schemeClr val="accent1"/>
              </a:buClr>
              <a:buFont typeface="Arial"/>
              <a:buChar char="•"/>
              <a:defRPr/>
            </a:pPr>
            <a:r>
              <a:rPr lang="en-GB" altLang="en-US" sz="2000" dirty="0"/>
              <a:t>These disturbances are not better explained by intellectual disability or global developmental delay. </a:t>
            </a:r>
          </a:p>
        </p:txBody>
      </p:sp>
    </p:spTree>
    <p:extLst>
      <p:ext uri="{BB962C8B-B14F-4D97-AF65-F5344CB8AC3E}">
        <p14:creationId xmlns:p14="http://schemas.microsoft.com/office/powerpoint/2010/main" val="402441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27035025"/>
              </p:ext>
            </p:extLst>
          </p:nvPr>
        </p:nvGraphicFramePr>
        <p:xfrm>
          <a:off x="251520" y="1196752"/>
          <a:ext cx="7992758" cy="496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0" y="-2949"/>
            <a:ext cx="558011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lgn="ctr">
              <a:defRPr/>
            </a:pPr>
            <a:r>
              <a:rPr lang="en-US" sz="2800" b="1" i="1" dirty="0" err="1">
                <a:solidFill>
                  <a:prstClr val="white"/>
                </a:solidFill>
              </a:rPr>
              <a:t>Aetiological</a:t>
            </a:r>
            <a:r>
              <a:rPr lang="en-US" sz="2800" b="1" i="1" dirty="0">
                <a:solidFill>
                  <a:prstClr val="white"/>
                </a:solidFill>
              </a:rPr>
              <a:t> factors</a:t>
            </a:r>
          </a:p>
        </p:txBody>
      </p:sp>
      <p:pic>
        <p:nvPicPr>
          <p:cNvPr id="2560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83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altLang="en-US" sz="2800" b="1" i="1" dirty="0">
                <a:solidFill>
                  <a:prstClr val="white"/>
                </a:solidFill>
              </a:rPr>
              <a:t>Environmental Risk factors</a:t>
            </a:r>
            <a:endParaRPr lang="en-US" sz="2800" b="1" i="1" dirty="0">
              <a:solidFill>
                <a:prstClr val="white"/>
              </a:solidFill>
            </a:endParaRPr>
          </a:p>
        </p:txBody>
      </p:sp>
      <p:pic>
        <p:nvPicPr>
          <p:cNvPr id="2662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p:txBody>
          <a:bodyPr rtlCol="0">
            <a:normAutofit fontScale="85000" lnSpcReduction="10000"/>
          </a:bodyPr>
          <a:lstStyle/>
          <a:p>
            <a:pPr marL="0" indent="0" eaLnBrk="1" fontAlgn="auto" hangingPunct="1">
              <a:lnSpc>
                <a:spcPct val="90000"/>
              </a:lnSpc>
              <a:spcAft>
                <a:spcPts val="0"/>
              </a:spcAft>
              <a:buFont typeface="Arial"/>
              <a:buNone/>
              <a:defRPr/>
            </a:pPr>
            <a:r>
              <a:rPr lang="en-GB" altLang="en-US" sz="2600" b="1" dirty="0">
                <a:solidFill>
                  <a:schemeClr val="accent2"/>
                </a:solidFill>
              </a:rPr>
              <a:t>High heritability </a:t>
            </a:r>
          </a:p>
          <a:p>
            <a:pPr eaLnBrk="1" fontAlgn="auto" hangingPunct="1">
              <a:lnSpc>
                <a:spcPct val="90000"/>
              </a:lnSpc>
              <a:spcAft>
                <a:spcPts val="0"/>
              </a:spcAft>
              <a:buClr>
                <a:schemeClr val="accent1"/>
              </a:buClr>
              <a:buFont typeface="Arial" charset="0"/>
              <a:buChar char="•"/>
              <a:defRPr/>
            </a:pPr>
            <a:r>
              <a:rPr lang="en-GB" altLang="en-US" sz="2400" dirty="0"/>
              <a:t>increased rate of diagnosis has led to this suggestion and Norwegian study is on going – no evidence yet </a:t>
            </a:r>
            <a:r>
              <a:rPr lang="en-GB" altLang="en-US" sz="2400" dirty="0" err="1"/>
              <a:t>eg</a:t>
            </a:r>
            <a:r>
              <a:rPr lang="en-GB" altLang="en-US" sz="2400" dirty="0"/>
              <a:t>. Toxins, diet</a:t>
            </a:r>
          </a:p>
          <a:p>
            <a:pPr marL="457200" lvl="1" indent="0" eaLnBrk="1" fontAlgn="auto" hangingPunct="1">
              <a:lnSpc>
                <a:spcPct val="90000"/>
              </a:lnSpc>
              <a:spcAft>
                <a:spcPts val="0"/>
              </a:spcAft>
              <a:buFont typeface="Arial"/>
              <a:buNone/>
              <a:defRPr/>
            </a:pPr>
            <a:endParaRPr lang="en-GB" altLang="en-US" sz="1300" dirty="0"/>
          </a:p>
          <a:p>
            <a:pPr marL="0" indent="0" eaLnBrk="1" fontAlgn="auto" hangingPunct="1">
              <a:lnSpc>
                <a:spcPct val="90000"/>
              </a:lnSpc>
              <a:spcAft>
                <a:spcPts val="0"/>
              </a:spcAft>
              <a:buFont typeface="Arial"/>
              <a:buNone/>
              <a:defRPr/>
            </a:pPr>
            <a:r>
              <a:rPr lang="en-GB" altLang="en-US" sz="2600" b="1" dirty="0">
                <a:solidFill>
                  <a:schemeClr val="accent3"/>
                </a:solidFill>
              </a:rPr>
              <a:t>Immune system </a:t>
            </a:r>
          </a:p>
          <a:p>
            <a:pPr eaLnBrk="1" fontAlgn="auto" hangingPunct="1">
              <a:lnSpc>
                <a:spcPct val="90000"/>
              </a:lnSpc>
              <a:spcAft>
                <a:spcPts val="0"/>
              </a:spcAft>
              <a:buClr>
                <a:schemeClr val="accent1"/>
              </a:buClr>
              <a:buFont typeface="Arial" charset="0"/>
              <a:buChar char="•"/>
              <a:defRPr/>
            </a:pPr>
            <a:r>
              <a:rPr lang="en-GB" altLang="en-US" sz="2400" dirty="0"/>
              <a:t>Wide range of abnormalities, none of them established.</a:t>
            </a:r>
          </a:p>
          <a:p>
            <a:pPr marL="0" indent="0" eaLnBrk="1" fontAlgn="auto" hangingPunct="1">
              <a:lnSpc>
                <a:spcPct val="90000"/>
              </a:lnSpc>
              <a:spcAft>
                <a:spcPts val="0"/>
              </a:spcAft>
              <a:buFont typeface="Arial"/>
              <a:buNone/>
              <a:defRPr/>
            </a:pPr>
            <a:endParaRPr lang="en-GB" altLang="en-US" sz="1300" dirty="0"/>
          </a:p>
          <a:p>
            <a:pPr marL="0" indent="0" eaLnBrk="1" fontAlgn="auto" hangingPunct="1">
              <a:lnSpc>
                <a:spcPct val="90000"/>
              </a:lnSpc>
              <a:spcAft>
                <a:spcPts val="0"/>
              </a:spcAft>
              <a:buFont typeface="Arial"/>
              <a:buNone/>
              <a:defRPr/>
            </a:pPr>
            <a:r>
              <a:rPr lang="en-GB" altLang="en-US" sz="2600" b="1" dirty="0">
                <a:solidFill>
                  <a:schemeClr val="accent1"/>
                </a:solidFill>
              </a:rPr>
              <a:t>Gene-environmental effect </a:t>
            </a:r>
          </a:p>
          <a:p>
            <a:pPr eaLnBrk="1" fontAlgn="auto" hangingPunct="1">
              <a:lnSpc>
                <a:spcPct val="90000"/>
              </a:lnSpc>
              <a:spcAft>
                <a:spcPts val="0"/>
              </a:spcAft>
              <a:buClr>
                <a:schemeClr val="accent1"/>
              </a:buClr>
              <a:buFont typeface="Arial" charset="0"/>
              <a:buChar char="•"/>
              <a:defRPr/>
            </a:pPr>
            <a:r>
              <a:rPr lang="en-GB" altLang="en-US" sz="2400" dirty="0"/>
              <a:t>Nature &amp; nature not nature Vs nurture</a:t>
            </a:r>
          </a:p>
          <a:p>
            <a:pPr marL="0" indent="0" eaLnBrk="1" fontAlgn="auto" hangingPunct="1">
              <a:lnSpc>
                <a:spcPct val="90000"/>
              </a:lnSpc>
              <a:spcAft>
                <a:spcPts val="0"/>
              </a:spcAft>
              <a:buFont typeface="Arial"/>
              <a:buNone/>
              <a:defRPr/>
            </a:pPr>
            <a:endParaRPr lang="en-GB" altLang="en-US" sz="1300" dirty="0"/>
          </a:p>
          <a:p>
            <a:pPr marL="0" indent="0" eaLnBrk="1" fontAlgn="auto" hangingPunct="1">
              <a:lnSpc>
                <a:spcPct val="90000"/>
              </a:lnSpc>
              <a:spcAft>
                <a:spcPts val="0"/>
              </a:spcAft>
              <a:buFont typeface="Arial"/>
              <a:buNone/>
              <a:defRPr/>
            </a:pPr>
            <a:r>
              <a:rPr lang="en-GB" altLang="en-US" sz="2600" b="1" dirty="0">
                <a:solidFill>
                  <a:schemeClr val="accent6"/>
                </a:solidFill>
              </a:rPr>
              <a:t>Obstetric complications (Bailey et al 1996)</a:t>
            </a:r>
          </a:p>
          <a:p>
            <a:pPr eaLnBrk="1" fontAlgn="auto" hangingPunct="1">
              <a:spcAft>
                <a:spcPts val="0"/>
              </a:spcAft>
              <a:buClr>
                <a:schemeClr val="accent1"/>
              </a:buClr>
              <a:buFont typeface="Arial"/>
              <a:buChar char="•"/>
              <a:defRPr/>
            </a:pPr>
            <a:r>
              <a:rPr lang="en-US" altLang="en-US" sz="2400" dirty="0"/>
              <a:t>Mild prenatal, perinatal and neonatal factors associated with autism</a:t>
            </a:r>
          </a:p>
          <a:p>
            <a:pPr eaLnBrk="1" fontAlgn="auto" hangingPunct="1">
              <a:spcAft>
                <a:spcPts val="0"/>
              </a:spcAft>
              <a:buClr>
                <a:schemeClr val="accent1"/>
              </a:buClr>
              <a:buFont typeface="Arial"/>
              <a:buChar char="•"/>
              <a:defRPr/>
            </a:pPr>
            <a:r>
              <a:rPr lang="en-US" altLang="en-US" sz="2400" dirty="0"/>
              <a:t>Mild obstetric difficulties sometimes associated with ASD are considered a consequence of abnormal fetal development or genetic risk for autism rather than the cause</a:t>
            </a:r>
            <a:endParaRPr lang="en-GB" altLang="en-US" sz="2400" dirty="0"/>
          </a:p>
          <a:p>
            <a:pPr marL="0" indent="0" eaLnBrk="1" fontAlgn="auto" hangingPunct="1">
              <a:lnSpc>
                <a:spcPct val="90000"/>
              </a:lnSpc>
              <a:spcAft>
                <a:spcPts val="0"/>
              </a:spcAft>
              <a:buFont typeface="Arial"/>
              <a:buNone/>
              <a:defRPr/>
            </a:pPr>
            <a:endParaRPr lang="en-GB" altLang="en-US" sz="2400" b="1" dirty="0">
              <a:solidFill>
                <a:schemeClr val="accent6"/>
              </a:solidFill>
            </a:endParaRPr>
          </a:p>
        </p:txBody>
      </p:sp>
    </p:spTree>
    <p:extLst>
      <p:ext uri="{BB962C8B-B14F-4D97-AF65-F5344CB8AC3E}">
        <p14:creationId xmlns:p14="http://schemas.microsoft.com/office/powerpoint/2010/main" val="2073197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altLang="en-US" sz="2800" b="1" i="1" dirty="0">
                <a:solidFill>
                  <a:prstClr val="white"/>
                </a:solidFill>
              </a:rPr>
              <a:t>Environmental Risk factors</a:t>
            </a:r>
            <a:endParaRPr lang="en-US" sz="2800" b="1" i="1" dirty="0">
              <a:solidFill>
                <a:prstClr val="white"/>
              </a:solidFill>
            </a:endParaRPr>
          </a:p>
        </p:txBody>
      </p:sp>
      <p:pic>
        <p:nvPicPr>
          <p:cNvPr id="2765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p:txBody>
          <a:bodyPr rtlCol="0">
            <a:normAutofit/>
          </a:bodyPr>
          <a:lstStyle/>
          <a:p>
            <a:pPr marL="0" indent="0" eaLnBrk="1" fontAlgn="auto" hangingPunct="1">
              <a:lnSpc>
                <a:spcPct val="90000"/>
              </a:lnSpc>
              <a:spcAft>
                <a:spcPts val="0"/>
              </a:spcAft>
              <a:buFont typeface="Arial"/>
              <a:buNone/>
              <a:defRPr/>
            </a:pPr>
            <a:r>
              <a:rPr lang="en-GB" altLang="en-US" sz="2400" b="1" dirty="0">
                <a:solidFill>
                  <a:schemeClr val="accent2"/>
                </a:solidFill>
              </a:rPr>
              <a:t>MMR</a:t>
            </a:r>
          </a:p>
          <a:p>
            <a:pPr eaLnBrk="1" fontAlgn="auto" hangingPunct="1">
              <a:lnSpc>
                <a:spcPct val="90000"/>
              </a:lnSpc>
              <a:spcAft>
                <a:spcPts val="0"/>
              </a:spcAft>
              <a:buClr>
                <a:schemeClr val="accent1"/>
              </a:buClr>
              <a:buFont typeface="Arial"/>
              <a:buChar char="•"/>
              <a:defRPr/>
            </a:pPr>
            <a:r>
              <a:rPr lang="en-GB" altLang="en-US" sz="2200" dirty="0"/>
              <a:t>Vaccination - MMR proposed as causally linked to increase in ASD (Wakefield 1999). </a:t>
            </a:r>
          </a:p>
          <a:p>
            <a:pPr eaLnBrk="1" fontAlgn="auto" hangingPunct="1">
              <a:lnSpc>
                <a:spcPct val="90000"/>
              </a:lnSpc>
              <a:spcAft>
                <a:spcPts val="0"/>
              </a:spcAft>
              <a:buClr>
                <a:schemeClr val="accent1"/>
              </a:buClr>
              <a:buFont typeface="Arial"/>
              <a:buChar char="•"/>
              <a:defRPr/>
            </a:pPr>
            <a:r>
              <a:rPr lang="en-GB" altLang="en-US" sz="2200" dirty="0"/>
              <a:t>Definitive study, Japan 2005. Rutter et al.</a:t>
            </a:r>
          </a:p>
          <a:p>
            <a:pPr lvl="1" eaLnBrk="1" fontAlgn="auto" hangingPunct="1">
              <a:lnSpc>
                <a:spcPct val="90000"/>
              </a:lnSpc>
              <a:spcAft>
                <a:spcPts val="0"/>
              </a:spcAft>
              <a:buClr>
                <a:schemeClr val="accent1"/>
              </a:buClr>
              <a:buFont typeface="Arial"/>
              <a:buChar char="•"/>
              <a:defRPr/>
            </a:pPr>
            <a:r>
              <a:rPr lang="en-GB" altLang="en-US" sz="1800" dirty="0"/>
              <a:t>Japan had stopped MMR in 1988 (Meningitis scare from the strain they used).</a:t>
            </a:r>
          </a:p>
          <a:p>
            <a:pPr lvl="1" eaLnBrk="1" fontAlgn="auto" hangingPunct="1">
              <a:lnSpc>
                <a:spcPct val="90000"/>
              </a:lnSpc>
              <a:spcAft>
                <a:spcPts val="0"/>
              </a:spcAft>
              <a:buClr>
                <a:schemeClr val="accent1"/>
              </a:buClr>
              <a:buFont typeface="Arial"/>
              <a:buChar char="•"/>
              <a:defRPr/>
            </a:pPr>
            <a:r>
              <a:rPr lang="en-GB" altLang="en-US" sz="1800" dirty="0"/>
              <a:t>Study of 37,426 children, 88-96.</a:t>
            </a:r>
          </a:p>
          <a:p>
            <a:pPr lvl="1" eaLnBrk="1" fontAlgn="auto" hangingPunct="1">
              <a:lnSpc>
                <a:spcPct val="90000"/>
              </a:lnSpc>
              <a:spcAft>
                <a:spcPts val="0"/>
              </a:spcAft>
              <a:buClr>
                <a:schemeClr val="accent1"/>
              </a:buClr>
              <a:buFont typeface="Arial"/>
              <a:buChar char="•"/>
              <a:defRPr/>
            </a:pPr>
            <a:r>
              <a:rPr lang="en-GB" altLang="en-US" sz="1800" dirty="0"/>
              <a:t>There was a steady increase in ASD diagnosis from 48/10,000 in 1988– 117/10,000 in 1997.</a:t>
            </a:r>
          </a:p>
          <a:p>
            <a:pPr eaLnBrk="1" fontAlgn="auto" hangingPunct="1">
              <a:lnSpc>
                <a:spcPct val="90000"/>
              </a:lnSpc>
              <a:spcAft>
                <a:spcPts val="0"/>
              </a:spcAft>
              <a:buClr>
                <a:schemeClr val="accent1"/>
              </a:buClr>
              <a:buFont typeface="Arial"/>
              <a:buChar char="•"/>
              <a:defRPr/>
            </a:pPr>
            <a:endParaRPr lang="en-GB" altLang="en-US" sz="2200" dirty="0"/>
          </a:p>
          <a:p>
            <a:pPr eaLnBrk="1" fontAlgn="auto" hangingPunct="1">
              <a:lnSpc>
                <a:spcPct val="90000"/>
              </a:lnSpc>
              <a:spcAft>
                <a:spcPts val="0"/>
              </a:spcAft>
              <a:buClr>
                <a:schemeClr val="accent1"/>
              </a:buClr>
              <a:buFont typeface="Arial"/>
              <a:buChar char="•"/>
              <a:defRPr/>
            </a:pPr>
            <a:r>
              <a:rPr lang="en-GB" altLang="en-US" sz="2200" dirty="0"/>
              <a:t>A Study in London 2003 – had concluded the same.</a:t>
            </a:r>
          </a:p>
          <a:p>
            <a:pPr marL="0" indent="0" eaLnBrk="1" fontAlgn="auto" hangingPunct="1">
              <a:lnSpc>
                <a:spcPct val="90000"/>
              </a:lnSpc>
              <a:spcAft>
                <a:spcPts val="0"/>
              </a:spcAft>
              <a:buFont typeface="Arial"/>
              <a:buNone/>
              <a:defRPr/>
            </a:pPr>
            <a:endParaRPr lang="en-GB" altLang="en-US" sz="2200" dirty="0"/>
          </a:p>
          <a:p>
            <a:pPr marL="0" indent="0" eaLnBrk="1" fontAlgn="auto" hangingPunct="1">
              <a:lnSpc>
                <a:spcPct val="90000"/>
              </a:lnSpc>
              <a:spcAft>
                <a:spcPts val="0"/>
              </a:spcAft>
              <a:buFont typeface="Arial"/>
              <a:buNone/>
              <a:defRPr/>
            </a:pPr>
            <a:r>
              <a:rPr lang="en-GB" altLang="en-US" sz="2400" b="1" dirty="0">
                <a:solidFill>
                  <a:schemeClr val="accent3"/>
                </a:solidFill>
              </a:rPr>
              <a:t>THERE IS NO LINK BETWEEN MMR &amp; AUTISM</a:t>
            </a:r>
          </a:p>
          <a:p>
            <a:pPr marL="0" indent="0" eaLnBrk="1" fontAlgn="auto" hangingPunct="1">
              <a:lnSpc>
                <a:spcPct val="90000"/>
              </a:lnSpc>
              <a:spcAft>
                <a:spcPts val="0"/>
              </a:spcAft>
              <a:buFont typeface="Arial"/>
              <a:buNone/>
              <a:defRPr/>
            </a:pPr>
            <a:endParaRPr lang="en-GB" altLang="en-US" sz="2400" b="1" dirty="0">
              <a:solidFill>
                <a:schemeClr val="accent6"/>
              </a:solidFill>
            </a:endParaRPr>
          </a:p>
        </p:txBody>
      </p:sp>
    </p:spTree>
    <p:extLst>
      <p:ext uri="{BB962C8B-B14F-4D97-AF65-F5344CB8AC3E}">
        <p14:creationId xmlns:p14="http://schemas.microsoft.com/office/powerpoint/2010/main" val="2738992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8011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altLang="en-US" sz="2800" b="1" i="1" dirty="0">
                <a:solidFill>
                  <a:prstClr val="white"/>
                </a:solidFill>
              </a:rPr>
              <a:t>Early life experiences</a:t>
            </a:r>
            <a:endParaRPr lang="en-US" sz="2800" b="1" i="1" dirty="0">
              <a:solidFill>
                <a:prstClr val="white"/>
              </a:solidFill>
            </a:endParaRPr>
          </a:p>
        </p:txBody>
      </p:sp>
      <p:pic>
        <p:nvPicPr>
          <p:cNvPr id="2867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p:txBody>
          <a:bodyPr rtlCol="0">
            <a:normAutofit fontScale="92500" lnSpcReduction="20000"/>
          </a:bodyPr>
          <a:lstStyle/>
          <a:p>
            <a:pPr marL="0" indent="0" eaLnBrk="1" fontAlgn="auto" hangingPunct="1">
              <a:lnSpc>
                <a:spcPct val="90000"/>
              </a:lnSpc>
              <a:spcAft>
                <a:spcPts val="0"/>
              </a:spcAft>
              <a:buFont typeface="Arial"/>
              <a:buNone/>
              <a:defRPr/>
            </a:pPr>
            <a:r>
              <a:rPr lang="en-GB" altLang="en-US" sz="2800" b="1" dirty="0">
                <a:solidFill>
                  <a:schemeClr val="accent2"/>
                </a:solidFill>
              </a:rPr>
              <a:t>Early Relationships</a:t>
            </a:r>
          </a:p>
          <a:p>
            <a:pPr eaLnBrk="1" fontAlgn="auto" hangingPunct="1">
              <a:spcAft>
                <a:spcPts val="0"/>
              </a:spcAft>
              <a:buClr>
                <a:schemeClr val="accent1"/>
              </a:buClr>
              <a:buFont typeface="Arial"/>
              <a:buChar char="•"/>
              <a:defRPr/>
            </a:pPr>
            <a:r>
              <a:rPr lang="en-GB" altLang="en-US" sz="2200" dirty="0"/>
              <a:t>Rutter found a few children in Romanian orphanages exhibited autistic-like patterns of behaviour but this faded as the children got older</a:t>
            </a:r>
          </a:p>
          <a:p>
            <a:pPr marL="0" indent="0" eaLnBrk="1" fontAlgn="auto" hangingPunct="1">
              <a:lnSpc>
                <a:spcPct val="90000"/>
              </a:lnSpc>
              <a:spcAft>
                <a:spcPts val="0"/>
              </a:spcAft>
              <a:buFont typeface="Arial"/>
              <a:buNone/>
              <a:defRPr/>
            </a:pPr>
            <a:endParaRPr lang="en-GB" altLang="en-US" sz="1200" b="1" dirty="0">
              <a:solidFill>
                <a:schemeClr val="accent6"/>
              </a:solidFill>
            </a:endParaRPr>
          </a:p>
          <a:p>
            <a:pPr marL="0" indent="0" eaLnBrk="1" fontAlgn="auto" hangingPunct="1">
              <a:spcAft>
                <a:spcPts val="0"/>
              </a:spcAft>
              <a:buFont typeface="Arial"/>
              <a:buNone/>
              <a:defRPr/>
            </a:pPr>
            <a:r>
              <a:rPr lang="en-GB" altLang="en-US" sz="2600" b="1" dirty="0" err="1">
                <a:solidFill>
                  <a:schemeClr val="accent3"/>
                </a:solidFill>
              </a:rPr>
              <a:t>Kanner</a:t>
            </a:r>
            <a:r>
              <a:rPr lang="en-GB" altLang="en-US" sz="2600" b="1" dirty="0">
                <a:solidFill>
                  <a:schemeClr val="accent3"/>
                </a:solidFill>
              </a:rPr>
              <a:t>, 1949 – Emotional Refrigeration Hypothesis</a:t>
            </a:r>
          </a:p>
          <a:p>
            <a:pPr eaLnBrk="1" fontAlgn="auto" hangingPunct="1">
              <a:spcAft>
                <a:spcPts val="0"/>
              </a:spcAft>
              <a:buClr>
                <a:schemeClr val="accent1"/>
              </a:buClr>
              <a:buFont typeface="Arial"/>
              <a:buChar char="•"/>
              <a:defRPr/>
            </a:pPr>
            <a:r>
              <a:rPr lang="en-GB" altLang="en-US" sz="2200" dirty="0"/>
              <a:t>Not supported by any scientific evidence.</a:t>
            </a:r>
          </a:p>
          <a:p>
            <a:pPr eaLnBrk="1" fontAlgn="auto" hangingPunct="1">
              <a:spcAft>
                <a:spcPts val="0"/>
              </a:spcAft>
              <a:buClr>
                <a:schemeClr val="accent1"/>
              </a:buClr>
              <a:buFont typeface="Arial"/>
              <a:buChar char="•"/>
              <a:defRPr/>
            </a:pPr>
            <a:r>
              <a:rPr lang="en-GB" altLang="en-US" sz="2200" dirty="0"/>
              <a:t>Onset very early - therefore psychosocial causation unlikely</a:t>
            </a:r>
          </a:p>
          <a:p>
            <a:pPr marL="0" indent="0" eaLnBrk="1" fontAlgn="auto" hangingPunct="1">
              <a:spcAft>
                <a:spcPts val="0"/>
              </a:spcAft>
              <a:buFont typeface="Arial"/>
              <a:buNone/>
              <a:defRPr/>
            </a:pPr>
            <a:endParaRPr lang="en-GB" altLang="en-US" sz="1200" dirty="0"/>
          </a:p>
          <a:p>
            <a:pPr marL="0" indent="0" eaLnBrk="1" fontAlgn="auto" hangingPunct="1">
              <a:spcAft>
                <a:spcPts val="0"/>
              </a:spcAft>
              <a:buFont typeface="Arial"/>
              <a:buNone/>
              <a:defRPr/>
            </a:pPr>
            <a:r>
              <a:rPr lang="en-GB" altLang="en-US" sz="2600" b="1" dirty="0">
                <a:solidFill>
                  <a:schemeClr val="accent4"/>
                </a:solidFill>
              </a:rPr>
              <a:t>Is autism related to insecure attachment? </a:t>
            </a:r>
          </a:p>
          <a:p>
            <a:pPr eaLnBrk="1" fontAlgn="auto" hangingPunct="1">
              <a:spcAft>
                <a:spcPts val="0"/>
              </a:spcAft>
              <a:buClr>
                <a:schemeClr val="accent1"/>
              </a:buClr>
              <a:buFont typeface="Arial"/>
              <a:buChar char="•"/>
              <a:defRPr/>
            </a:pPr>
            <a:r>
              <a:rPr lang="en-GB" altLang="en-US" sz="2200" dirty="0"/>
              <a:t>40-50% of autistic children show secure attachment to mother (</a:t>
            </a:r>
            <a:r>
              <a:rPr lang="en-GB" altLang="en-US" sz="2200" dirty="0" err="1"/>
              <a:t>cf</a:t>
            </a:r>
            <a:r>
              <a:rPr lang="en-GB" altLang="en-US" sz="2200" dirty="0"/>
              <a:t>, 65% normal controls) [</a:t>
            </a:r>
            <a:r>
              <a:rPr lang="en-GB" altLang="en-US" sz="2200" dirty="0" err="1"/>
              <a:t>Sigman</a:t>
            </a:r>
            <a:r>
              <a:rPr lang="en-GB" altLang="en-US" sz="2200" dirty="0"/>
              <a:t> &amp; Mundy, 1989].</a:t>
            </a:r>
          </a:p>
          <a:p>
            <a:pPr eaLnBrk="1" fontAlgn="auto" hangingPunct="1">
              <a:spcAft>
                <a:spcPts val="0"/>
              </a:spcAft>
              <a:buClr>
                <a:schemeClr val="accent1"/>
              </a:buClr>
              <a:buFont typeface="Arial"/>
              <a:buChar char="•"/>
              <a:defRPr/>
            </a:pPr>
            <a:r>
              <a:rPr lang="en-GB" altLang="en-US" sz="2200" dirty="0"/>
              <a:t>Autistic children </a:t>
            </a:r>
            <a:r>
              <a:rPr lang="en-GB" altLang="en-US" sz="2200" u="sng" dirty="0"/>
              <a:t>notice</a:t>
            </a:r>
            <a:r>
              <a:rPr lang="en-GB" altLang="en-US" sz="2200" dirty="0"/>
              <a:t> when they have become separated from their parents, but </a:t>
            </a:r>
            <a:r>
              <a:rPr lang="en-GB" altLang="en-US" sz="2200" u="sng" dirty="0"/>
              <a:t>do not respond normally</a:t>
            </a:r>
            <a:r>
              <a:rPr lang="en-GB" altLang="en-US" sz="2200" dirty="0"/>
              <a:t> (e.g. by showing anxiety) [Rogers et al, 1993]</a:t>
            </a:r>
          </a:p>
          <a:p>
            <a:pPr marL="0" indent="0" eaLnBrk="1" fontAlgn="auto" hangingPunct="1">
              <a:lnSpc>
                <a:spcPct val="90000"/>
              </a:lnSpc>
              <a:spcAft>
                <a:spcPts val="0"/>
              </a:spcAft>
              <a:buFont typeface="Arial"/>
              <a:buNone/>
              <a:defRPr/>
            </a:pPr>
            <a:endParaRPr lang="en-GB" altLang="en-US" sz="2400" b="1" dirty="0">
              <a:solidFill>
                <a:schemeClr val="accent6"/>
              </a:solidFill>
            </a:endParaRPr>
          </a:p>
        </p:txBody>
      </p:sp>
    </p:spTree>
    <p:extLst>
      <p:ext uri="{BB962C8B-B14F-4D97-AF65-F5344CB8AC3E}">
        <p14:creationId xmlns:p14="http://schemas.microsoft.com/office/powerpoint/2010/main" val="61894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29208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Genetic</a:t>
            </a:r>
            <a:endParaRPr lang="en-US" sz="2800" b="1" i="1" dirty="0">
              <a:solidFill>
                <a:prstClr val="white"/>
              </a:solidFill>
            </a:endParaRPr>
          </a:p>
        </p:txBody>
      </p:sp>
      <p:pic>
        <p:nvPicPr>
          <p:cNvPr id="2969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p:txBody>
          <a:bodyPr rtlCol="0">
            <a:normAutofit/>
          </a:bodyPr>
          <a:lstStyle/>
          <a:p>
            <a:pPr marL="0" indent="0" eaLnBrk="1" fontAlgn="auto" hangingPunct="1">
              <a:lnSpc>
                <a:spcPct val="90000"/>
              </a:lnSpc>
              <a:spcAft>
                <a:spcPts val="0"/>
              </a:spcAft>
              <a:buFont typeface="Arial"/>
              <a:buNone/>
              <a:defRPr/>
            </a:pPr>
            <a:r>
              <a:rPr lang="en-GB" altLang="en-US" sz="2800" b="1" dirty="0">
                <a:solidFill>
                  <a:schemeClr val="accent2"/>
                </a:solidFill>
              </a:rPr>
              <a:t>Twin Studies</a:t>
            </a:r>
          </a:p>
          <a:p>
            <a:pPr eaLnBrk="1" fontAlgn="auto" hangingPunct="1">
              <a:spcAft>
                <a:spcPts val="0"/>
              </a:spcAft>
              <a:buClr>
                <a:schemeClr val="accent1"/>
              </a:buClr>
              <a:buFont typeface="Arial"/>
              <a:buChar char="•"/>
              <a:defRPr/>
            </a:pPr>
            <a:r>
              <a:rPr lang="en-GB" altLang="en-US" sz="2200" dirty="0"/>
              <a:t>&gt;90% heritability</a:t>
            </a:r>
          </a:p>
          <a:p>
            <a:pPr eaLnBrk="1" fontAlgn="auto" hangingPunct="1">
              <a:spcAft>
                <a:spcPts val="0"/>
              </a:spcAft>
              <a:buClr>
                <a:schemeClr val="accent1"/>
              </a:buClr>
              <a:buFont typeface="Arial"/>
              <a:buChar char="•"/>
              <a:defRPr/>
            </a:pPr>
            <a:r>
              <a:rPr lang="en-GB" altLang="en-US" sz="2200" dirty="0"/>
              <a:t>Concordance rates in MZ pairs (36 – 91%) much higher than DZ (5%) – </a:t>
            </a:r>
            <a:r>
              <a:rPr lang="en-GB" altLang="en-US" sz="2200" dirty="0" err="1"/>
              <a:t>Steffenburg</a:t>
            </a:r>
            <a:r>
              <a:rPr lang="en-GB" altLang="en-US" sz="2200" dirty="0"/>
              <a:t> et al 1989; Bailey et al 1995). </a:t>
            </a:r>
          </a:p>
          <a:p>
            <a:pPr marL="0" indent="0" eaLnBrk="1" fontAlgn="auto" hangingPunct="1">
              <a:lnSpc>
                <a:spcPct val="90000"/>
              </a:lnSpc>
              <a:spcAft>
                <a:spcPts val="0"/>
              </a:spcAft>
              <a:buFont typeface="Arial"/>
              <a:buNone/>
              <a:defRPr/>
            </a:pPr>
            <a:endParaRPr lang="en-GB" altLang="en-US" sz="1200" b="1" dirty="0">
              <a:solidFill>
                <a:schemeClr val="accent6"/>
              </a:solidFill>
            </a:endParaRPr>
          </a:p>
          <a:p>
            <a:pPr marL="0" indent="0" eaLnBrk="1" fontAlgn="auto" hangingPunct="1">
              <a:spcAft>
                <a:spcPts val="0"/>
              </a:spcAft>
              <a:buFont typeface="Arial"/>
              <a:buNone/>
              <a:defRPr/>
            </a:pPr>
            <a:r>
              <a:rPr lang="en-GB" altLang="en-US" sz="2600" b="1" dirty="0">
                <a:solidFill>
                  <a:schemeClr val="accent3"/>
                </a:solidFill>
              </a:rPr>
              <a:t>Sibling Studies</a:t>
            </a:r>
          </a:p>
          <a:p>
            <a:pPr eaLnBrk="1" fontAlgn="auto" hangingPunct="1">
              <a:spcAft>
                <a:spcPts val="0"/>
              </a:spcAft>
              <a:buClr>
                <a:schemeClr val="accent1"/>
              </a:buClr>
              <a:buFont typeface="Arial"/>
              <a:buChar char="•"/>
              <a:defRPr/>
            </a:pPr>
            <a:r>
              <a:rPr lang="en-GB" altLang="en-US" sz="2200" dirty="0"/>
              <a:t>ASD is 50 times more frequent in siblings than the general population</a:t>
            </a:r>
          </a:p>
          <a:p>
            <a:pPr eaLnBrk="1" fontAlgn="auto" hangingPunct="1">
              <a:spcAft>
                <a:spcPts val="0"/>
              </a:spcAft>
              <a:buClr>
                <a:schemeClr val="accent1"/>
              </a:buClr>
              <a:buFont typeface="Arial"/>
              <a:buChar char="•"/>
              <a:defRPr/>
            </a:pPr>
            <a:r>
              <a:rPr lang="en-GB" altLang="en-US" sz="2200" dirty="0"/>
              <a:t>Recurrence rates 2-3% for narrowly defined autism and 10 – 20% for milder forms.</a:t>
            </a:r>
          </a:p>
          <a:p>
            <a:pPr marL="0" indent="0" eaLnBrk="1" fontAlgn="auto" hangingPunct="1">
              <a:spcAft>
                <a:spcPts val="0"/>
              </a:spcAft>
              <a:buFont typeface="Arial"/>
              <a:buNone/>
              <a:defRPr/>
            </a:pPr>
            <a:endParaRPr lang="en-GB" altLang="en-US" sz="1100" dirty="0"/>
          </a:p>
          <a:p>
            <a:pPr marL="0" indent="0" eaLnBrk="1" fontAlgn="auto" hangingPunct="1">
              <a:lnSpc>
                <a:spcPct val="90000"/>
              </a:lnSpc>
              <a:spcAft>
                <a:spcPts val="0"/>
              </a:spcAft>
              <a:buFont typeface="Arial"/>
              <a:buNone/>
              <a:defRPr/>
            </a:pPr>
            <a:endParaRPr lang="en-GB" altLang="en-US" sz="2400" b="1" dirty="0">
              <a:solidFill>
                <a:schemeClr val="accent6"/>
              </a:solidFill>
            </a:endParaRPr>
          </a:p>
        </p:txBody>
      </p:sp>
    </p:spTree>
    <p:extLst>
      <p:ext uri="{BB962C8B-B14F-4D97-AF65-F5344CB8AC3E}">
        <p14:creationId xmlns:p14="http://schemas.microsoft.com/office/powerpoint/2010/main" val="1100985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Genetic</a:t>
            </a:r>
            <a:endParaRPr lang="en-US" sz="2800" b="1" i="1" dirty="0">
              <a:solidFill>
                <a:prstClr val="white"/>
              </a:solidFill>
            </a:endParaRPr>
          </a:p>
        </p:txBody>
      </p:sp>
      <p:pic>
        <p:nvPicPr>
          <p:cNvPr id="3072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p:txBody>
          <a:bodyPr rtlCol="0">
            <a:normAutofit/>
          </a:bodyPr>
          <a:lstStyle/>
          <a:p>
            <a:pPr marL="0" indent="0" eaLnBrk="1" fontAlgn="auto" hangingPunct="1">
              <a:spcAft>
                <a:spcPts val="0"/>
              </a:spcAft>
              <a:buFont typeface="Arial"/>
              <a:buNone/>
              <a:defRPr/>
            </a:pPr>
            <a:endParaRPr lang="en-GB" altLang="en-US" sz="1100" dirty="0"/>
          </a:p>
          <a:p>
            <a:pPr marL="0" indent="0" eaLnBrk="1" fontAlgn="auto" hangingPunct="1">
              <a:lnSpc>
                <a:spcPct val="90000"/>
              </a:lnSpc>
              <a:spcAft>
                <a:spcPts val="0"/>
              </a:spcAft>
              <a:buFont typeface="Arial"/>
              <a:buNone/>
              <a:defRPr/>
            </a:pPr>
            <a:endParaRPr lang="en-GB" altLang="en-US" sz="2400" b="1" dirty="0">
              <a:solidFill>
                <a:schemeClr val="accent6"/>
              </a:solidFill>
            </a:endParaRPr>
          </a:p>
        </p:txBody>
      </p:sp>
      <p:sp>
        <p:nvSpPr>
          <p:cNvPr id="9" name="Rectangle 3"/>
          <p:cNvSpPr txBox="1">
            <a:spLocks noChangeArrowheads="1"/>
          </p:cNvSpPr>
          <p:nvPr/>
        </p:nvSpPr>
        <p:spPr>
          <a:xfrm>
            <a:off x="328613" y="1600200"/>
            <a:ext cx="8208962" cy="4114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Arial"/>
              <a:buNone/>
              <a:defRPr/>
            </a:pPr>
            <a:r>
              <a:rPr lang="en-GB" altLang="en-US" sz="2800" b="1" dirty="0">
                <a:solidFill>
                  <a:srgbClr val="C0504D"/>
                </a:solidFill>
              </a:rPr>
              <a:t>Genetic Studies</a:t>
            </a:r>
          </a:p>
          <a:p>
            <a:pPr>
              <a:lnSpc>
                <a:spcPct val="80000"/>
              </a:lnSpc>
              <a:buClr>
                <a:srgbClr val="4F81BD"/>
              </a:buClr>
              <a:defRPr/>
            </a:pPr>
            <a:r>
              <a:rPr lang="en-GB" altLang="en-US" sz="2400" dirty="0">
                <a:solidFill>
                  <a:prstClr val="black"/>
                </a:solidFill>
              </a:rPr>
              <a:t>Several genes involved</a:t>
            </a:r>
          </a:p>
          <a:p>
            <a:pPr lvl="1">
              <a:lnSpc>
                <a:spcPct val="80000"/>
              </a:lnSpc>
              <a:buClr>
                <a:srgbClr val="4F81BD"/>
              </a:buClr>
              <a:defRPr/>
            </a:pPr>
            <a:r>
              <a:rPr lang="en-GB" altLang="en-US" sz="2000" dirty="0">
                <a:solidFill>
                  <a:prstClr val="black"/>
                </a:solidFill>
              </a:rPr>
              <a:t>suggestions 3-4 predisposing genes, 15 loci proposed</a:t>
            </a:r>
          </a:p>
          <a:p>
            <a:pPr>
              <a:lnSpc>
                <a:spcPct val="80000"/>
              </a:lnSpc>
              <a:buClr>
                <a:srgbClr val="4F81BD"/>
              </a:buClr>
              <a:defRPr/>
            </a:pPr>
            <a:r>
              <a:rPr lang="en-GB" altLang="en-US" sz="2400" dirty="0">
                <a:solidFill>
                  <a:prstClr val="black"/>
                </a:solidFill>
              </a:rPr>
              <a:t>Sex, environmental influence affect phenotype</a:t>
            </a:r>
          </a:p>
          <a:p>
            <a:pPr>
              <a:lnSpc>
                <a:spcPct val="80000"/>
              </a:lnSpc>
              <a:buClr>
                <a:srgbClr val="4F81BD"/>
              </a:buClr>
              <a:defRPr/>
            </a:pPr>
            <a:r>
              <a:rPr lang="en-GB" altLang="en-US" sz="2400" dirty="0">
                <a:solidFill>
                  <a:prstClr val="black"/>
                </a:solidFill>
              </a:rPr>
              <a:t>A dozen genome scan studies done </a:t>
            </a:r>
          </a:p>
          <a:p>
            <a:pPr lvl="1">
              <a:lnSpc>
                <a:spcPct val="80000"/>
              </a:lnSpc>
              <a:buClr>
                <a:srgbClr val="4F81BD"/>
              </a:buClr>
              <a:defRPr/>
            </a:pPr>
            <a:r>
              <a:rPr lang="en-GB" altLang="en-US" sz="2000" dirty="0">
                <a:solidFill>
                  <a:prstClr val="black"/>
                </a:solidFill>
              </a:rPr>
              <a:t>Chromosomes 7q – greatest concordance, 2q, 17 q and 11q </a:t>
            </a:r>
          </a:p>
          <a:p>
            <a:pPr>
              <a:lnSpc>
                <a:spcPct val="80000"/>
              </a:lnSpc>
              <a:buClr>
                <a:srgbClr val="4F81BD"/>
              </a:buClr>
              <a:defRPr/>
            </a:pPr>
            <a:r>
              <a:rPr lang="en-GB" altLang="en-US" sz="2400" dirty="0">
                <a:solidFill>
                  <a:prstClr val="black"/>
                </a:solidFill>
              </a:rPr>
              <a:t>Last decade 100 genes studied </a:t>
            </a:r>
          </a:p>
          <a:p>
            <a:pPr lvl="1">
              <a:lnSpc>
                <a:spcPct val="80000"/>
              </a:lnSpc>
              <a:buClr>
                <a:srgbClr val="4F81BD"/>
              </a:buClr>
              <a:defRPr/>
            </a:pPr>
            <a:r>
              <a:rPr lang="en-GB" altLang="en-US" sz="2000" dirty="0" err="1">
                <a:solidFill>
                  <a:prstClr val="black"/>
                </a:solidFill>
              </a:rPr>
              <a:t>Neurolignin</a:t>
            </a:r>
            <a:r>
              <a:rPr lang="en-GB" altLang="en-US" sz="2000" dirty="0">
                <a:solidFill>
                  <a:prstClr val="black"/>
                </a:solidFill>
              </a:rPr>
              <a:t> gene, Serotonin transporter gene, </a:t>
            </a:r>
            <a:r>
              <a:rPr lang="en-GB" altLang="en-US" sz="2000" dirty="0" err="1">
                <a:solidFill>
                  <a:prstClr val="black"/>
                </a:solidFill>
              </a:rPr>
              <a:t>Reelin</a:t>
            </a:r>
            <a:r>
              <a:rPr lang="en-GB" altLang="en-US" sz="2000" dirty="0">
                <a:solidFill>
                  <a:prstClr val="black"/>
                </a:solidFill>
              </a:rPr>
              <a:t> gene, several GABA-</a:t>
            </a:r>
            <a:r>
              <a:rPr lang="en-GB" altLang="en-US" sz="2000" dirty="0" err="1">
                <a:solidFill>
                  <a:prstClr val="black"/>
                </a:solidFill>
              </a:rPr>
              <a:t>ergic</a:t>
            </a:r>
            <a:r>
              <a:rPr lang="en-GB" altLang="en-US" sz="2000" dirty="0">
                <a:solidFill>
                  <a:prstClr val="black"/>
                </a:solidFill>
              </a:rPr>
              <a:t> genes </a:t>
            </a:r>
          </a:p>
          <a:p>
            <a:pPr lvl="1">
              <a:lnSpc>
                <a:spcPct val="80000"/>
              </a:lnSpc>
              <a:buClr>
                <a:srgbClr val="4F81BD"/>
              </a:buClr>
              <a:defRPr/>
            </a:pPr>
            <a:r>
              <a:rPr lang="en-GB" altLang="en-US" sz="2000" dirty="0">
                <a:solidFill>
                  <a:prstClr val="black"/>
                </a:solidFill>
              </a:rPr>
              <a:t>none reproducible</a:t>
            </a:r>
          </a:p>
        </p:txBody>
      </p:sp>
    </p:spTree>
    <p:extLst>
      <p:ext uri="{BB962C8B-B14F-4D97-AF65-F5344CB8AC3E}">
        <p14:creationId xmlns:p14="http://schemas.microsoft.com/office/powerpoint/2010/main" val="142110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58011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solidFill>
                <a:prstClr val="white"/>
              </a:solidFill>
            </a:endParaRPr>
          </a:p>
        </p:txBody>
      </p:sp>
      <p:sp>
        <p:nvSpPr>
          <p:cNvPr id="4099" name="Title 1"/>
          <p:cNvSpPr txBox="1">
            <a:spLocks/>
          </p:cNvSpPr>
          <p:nvPr/>
        </p:nvSpPr>
        <p:spPr bwMode="auto">
          <a:xfrm>
            <a:off x="0" y="119063"/>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500" b="1" dirty="0">
                <a:solidFill>
                  <a:prstClr val="white"/>
                </a:solidFill>
              </a:rPr>
              <a:t>	Outline for Today</a:t>
            </a:r>
          </a:p>
        </p:txBody>
      </p:sp>
      <p:sp>
        <p:nvSpPr>
          <p:cNvPr id="2" name="Content Placeholder 1"/>
          <p:cNvSpPr>
            <a:spLocks noGrp="1"/>
          </p:cNvSpPr>
          <p:nvPr>
            <p:ph idx="1"/>
          </p:nvPr>
        </p:nvSpPr>
        <p:spPr/>
        <p:txBody>
          <a:bodyPr rtlCol="0">
            <a:normAutofit fontScale="62500" lnSpcReduction="20000"/>
          </a:bodyPr>
          <a:lstStyle/>
          <a:p>
            <a:pPr eaLnBrk="1" fontAlgn="auto" hangingPunct="1">
              <a:spcAft>
                <a:spcPts val="0"/>
              </a:spcAft>
              <a:buFont typeface="Arial"/>
              <a:buChar char="•"/>
              <a:defRPr/>
            </a:pPr>
            <a:r>
              <a:rPr lang="en-US" sz="3600" b="1" dirty="0">
                <a:solidFill>
                  <a:schemeClr val="accent2"/>
                </a:solidFill>
              </a:rPr>
              <a:t>Case</a:t>
            </a:r>
            <a:r>
              <a:rPr lang="en-US" sz="3600" b="1" dirty="0">
                <a:solidFill>
                  <a:schemeClr val="accent3"/>
                </a:solidFill>
              </a:rPr>
              <a:t> </a:t>
            </a:r>
            <a:r>
              <a:rPr lang="en-US" sz="3600" b="1" dirty="0">
                <a:solidFill>
                  <a:schemeClr val="accent2"/>
                </a:solidFill>
              </a:rPr>
              <a:t>presentation</a:t>
            </a:r>
          </a:p>
          <a:p>
            <a:pPr eaLnBrk="1" fontAlgn="auto" hangingPunct="1">
              <a:spcAft>
                <a:spcPts val="0"/>
              </a:spcAft>
              <a:buFont typeface="Arial"/>
              <a:buChar char="•"/>
              <a:defRPr/>
            </a:pPr>
            <a:r>
              <a:rPr lang="en-GB" dirty="0"/>
              <a:t>This should include detailed assessment - developmental history, information from multiple sites and multiaxial formulation (ICD 10 or DSM 5 criteria used), to cover signs and symptoms, triad of impairment and interventions offered</a:t>
            </a:r>
          </a:p>
          <a:p>
            <a:pPr marL="0" indent="0" eaLnBrk="1" fontAlgn="auto" hangingPunct="1">
              <a:spcAft>
                <a:spcPts val="0"/>
              </a:spcAft>
              <a:buFont typeface="Arial"/>
              <a:buNone/>
              <a:defRPr/>
            </a:pPr>
            <a:endParaRPr lang="en-US" dirty="0"/>
          </a:p>
          <a:p>
            <a:pPr eaLnBrk="1" fontAlgn="auto" hangingPunct="1">
              <a:spcAft>
                <a:spcPts val="0"/>
              </a:spcAft>
              <a:buFont typeface="Arial"/>
              <a:buChar char="•"/>
              <a:defRPr/>
            </a:pPr>
            <a:r>
              <a:rPr lang="en-US" sz="3600" b="1" dirty="0">
                <a:solidFill>
                  <a:schemeClr val="accent3"/>
                </a:solidFill>
              </a:rPr>
              <a:t>Journal club</a:t>
            </a:r>
          </a:p>
          <a:p>
            <a:pPr eaLnBrk="1" fontAlgn="auto" hangingPunct="1">
              <a:spcAft>
                <a:spcPts val="0"/>
              </a:spcAft>
              <a:buFont typeface="Arial"/>
              <a:buChar char="•"/>
              <a:defRPr/>
            </a:pPr>
            <a:r>
              <a:rPr lang="en-US" sz="3600" b="1" dirty="0">
                <a:solidFill>
                  <a:schemeClr val="accent4"/>
                </a:solidFill>
              </a:rPr>
              <a:t>555</a:t>
            </a:r>
          </a:p>
          <a:p>
            <a:pPr lvl="1" eaLnBrk="1" fontAlgn="auto" hangingPunct="1">
              <a:spcAft>
                <a:spcPts val="0"/>
              </a:spcAft>
              <a:buFont typeface="Arial"/>
              <a:buChar char="–"/>
              <a:defRPr/>
            </a:pPr>
            <a:r>
              <a:rPr lang="en-US" dirty="0"/>
              <a:t>“Interventions  used in ASD and their evidence base” </a:t>
            </a:r>
            <a:r>
              <a:rPr lang="en-US" i="1" dirty="0"/>
              <a:t>or</a:t>
            </a:r>
          </a:p>
          <a:p>
            <a:pPr lvl="1" eaLnBrk="1" fontAlgn="auto" hangingPunct="1">
              <a:spcAft>
                <a:spcPts val="0"/>
              </a:spcAft>
              <a:buFont typeface="Arial"/>
              <a:buChar char="–"/>
              <a:defRPr/>
            </a:pPr>
            <a:r>
              <a:rPr lang="en-US" dirty="0"/>
              <a:t>“Sleep disorders in ASD and interventions”</a:t>
            </a:r>
          </a:p>
          <a:p>
            <a:pPr eaLnBrk="1" fontAlgn="auto" hangingPunct="1">
              <a:spcAft>
                <a:spcPts val="0"/>
              </a:spcAft>
              <a:buFont typeface="Arial"/>
              <a:buChar char="•"/>
              <a:defRPr/>
            </a:pPr>
            <a:r>
              <a:rPr lang="en-US" sz="3600" b="1" dirty="0">
                <a:solidFill>
                  <a:schemeClr val="accent1"/>
                </a:solidFill>
              </a:rPr>
              <a:t>Expert led session</a:t>
            </a:r>
          </a:p>
          <a:p>
            <a:pPr eaLnBrk="1" fontAlgn="auto" hangingPunct="1">
              <a:spcAft>
                <a:spcPts val="0"/>
              </a:spcAft>
              <a:buFont typeface="Arial"/>
              <a:buChar char="•"/>
              <a:defRPr/>
            </a:pPr>
            <a:r>
              <a:rPr lang="en-GB" dirty="0"/>
              <a:t>To cover Aetiological theories of ASD, NICE guidelines in ASD, Interventions in ASD </a:t>
            </a:r>
          </a:p>
          <a:p>
            <a:pPr eaLnBrk="1" fontAlgn="auto" hangingPunct="1">
              <a:spcAft>
                <a:spcPts val="0"/>
              </a:spcAft>
              <a:buFont typeface="Arial"/>
              <a:buChar char="•"/>
              <a:defRPr/>
            </a:pPr>
            <a:r>
              <a:rPr lang="en-GB" dirty="0"/>
              <a:t> </a:t>
            </a:r>
          </a:p>
          <a:p>
            <a:pPr eaLnBrk="1" fontAlgn="auto" hangingPunct="1">
              <a:spcAft>
                <a:spcPts val="0"/>
              </a:spcAft>
              <a:buFont typeface="Arial"/>
              <a:buChar char="•"/>
              <a:defRPr/>
            </a:pPr>
            <a:endParaRPr lang="en-US" sz="3600" b="1" dirty="0">
              <a:solidFill>
                <a:schemeClr val="accent1"/>
              </a:solidFill>
            </a:endParaRPr>
          </a:p>
        </p:txBody>
      </p:sp>
      <p:pic>
        <p:nvPicPr>
          <p:cNvPr id="410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70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091" y="11899"/>
            <a:ext cx="5524195"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Head Circumference</a:t>
            </a:r>
            <a:endParaRPr lang="en-US" sz="2800" b="1" i="1" dirty="0">
              <a:solidFill>
                <a:prstClr val="white"/>
              </a:solidFill>
            </a:endParaRPr>
          </a:p>
        </p:txBody>
      </p:sp>
      <p:pic>
        <p:nvPicPr>
          <p:cNvPr id="3174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p:txBody>
          <a:bodyPr rtlCol="0">
            <a:normAutofit/>
          </a:bodyPr>
          <a:lstStyle/>
          <a:p>
            <a:pPr marL="0" indent="0" eaLnBrk="1" fontAlgn="auto" hangingPunct="1">
              <a:lnSpc>
                <a:spcPct val="80000"/>
              </a:lnSpc>
              <a:spcAft>
                <a:spcPts val="0"/>
              </a:spcAft>
              <a:buFont typeface="Arial"/>
              <a:buNone/>
              <a:defRPr/>
            </a:pPr>
            <a:r>
              <a:rPr lang="en-GB" altLang="en-US" sz="2400" b="1" dirty="0">
                <a:solidFill>
                  <a:schemeClr val="accent2"/>
                </a:solidFill>
              </a:rPr>
              <a:t>Enlarged head size</a:t>
            </a:r>
          </a:p>
          <a:p>
            <a:pPr eaLnBrk="1" fontAlgn="auto" hangingPunct="1">
              <a:lnSpc>
                <a:spcPct val="80000"/>
              </a:lnSpc>
              <a:spcAft>
                <a:spcPts val="0"/>
              </a:spcAft>
              <a:buClr>
                <a:schemeClr val="accent1"/>
              </a:buClr>
              <a:buFont typeface="Arial"/>
              <a:buChar char="•"/>
              <a:defRPr/>
            </a:pPr>
            <a:r>
              <a:rPr lang="en-GB" altLang="en-US" sz="2200" dirty="0"/>
              <a:t>Studies have found head size normal at birth but increases with age</a:t>
            </a:r>
          </a:p>
          <a:p>
            <a:pPr lvl="1" eaLnBrk="1" fontAlgn="auto" hangingPunct="1">
              <a:lnSpc>
                <a:spcPct val="80000"/>
              </a:lnSpc>
              <a:spcAft>
                <a:spcPts val="0"/>
              </a:spcAft>
              <a:buClr>
                <a:schemeClr val="accent1"/>
              </a:buClr>
              <a:buFont typeface="Arial"/>
              <a:buChar char="•"/>
              <a:defRPr/>
            </a:pPr>
            <a:r>
              <a:rPr lang="en-GB" altLang="en-US" sz="1800" dirty="0"/>
              <a:t>3-4 </a:t>
            </a:r>
            <a:r>
              <a:rPr lang="en-GB" altLang="en-US" sz="1800" dirty="0" err="1"/>
              <a:t>yrs</a:t>
            </a:r>
            <a:r>
              <a:rPr lang="en-GB" altLang="en-US" sz="1800" dirty="0"/>
              <a:t> average size increased by 10%</a:t>
            </a:r>
          </a:p>
          <a:p>
            <a:pPr lvl="1" eaLnBrk="1" fontAlgn="auto" hangingPunct="1">
              <a:lnSpc>
                <a:spcPct val="80000"/>
              </a:lnSpc>
              <a:spcAft>
                <a:spcPts val="0"/>
              </a:spcAft>
              <a:buClr>
                <a:schemeClr val="accent1"/>
              </a:buClr>
              <a:buFont typeface="Arial"/>
              <a:buChar char="•"/>
              <a:defRPr/>
            </a:pPr>
            <a:r>
              <a:rPr lang="en-GB" altLang="en-US" sz="1800" dirty="0"/>
              <a:t>Older age; size remains bigger but to a lesser degree</a:t>
            </a:r>
          </a:p>
          <a:p>
            <a:pPr marL="400050" lvl="1" indent="0" eaLnBrk="1" fontAlgn="auto" hangingPunct="1">
              <a:lnSpc>
                <a:spcPct val="80000"/>
              </a:lnSpc>
              <a:spcAft>
                <a:spcPts val="0"/>
              </a:spcAft>
              <a:buFont typeface="Arial"/>
              <a:buNone/>
              <a:defRPr/>
            </a:pPr>
            <a:endParaRPr lang="en-GB" altLang="en-US" sz="2000" dirty="0"/>
          </a:p>
          <a:p>
            <a:pPr marL="0" indent="0" eaLnBrk="1" fontAlgn="auto" hangingPunct="1">
              <a:lnSpc>
                <a:spcPct val="80000"/>
              </a:lnSpc>
              <a:spcAft>
                <a:spcPts val="0"/>
              </a:spcAft>
              <a:buFont typeface="Arial"/>
              <a:buNone/>
              <a:defRPr/>
            </a:pPr>
            <a:r>
              <a:rPr lang="en-GB" altLang="en-US" sz="2400" b="1" dirty="0">
                <a:solidFill>
                  <a:schemeClr val="accent3"/>
                </a:solidFill>
              </a:rPr>
              <a:t>Affects both </a:t>
            </a:r>
            <a:r>
              <a:rPr lang="en-GB" altLang="en-US" sz="2400" b="1" dirty="0" err="1">
                <a:solidFill>
                  <a:schemeClr val="accent3"/>
                </a:solidFill>
              </a:rPr>
              <a:t>gray</a:t>
            </a:r>
            <a:r>
              <a:rPr lang="en-GB" altLang="en-US" sz="2400" b="1" dirty="0">
                <a:solidFill>
                  <a:schemeClr val="accent3"/>
                </a:solidFill>
              </a:rPr>
              <a:t> and white matter</a:t>
            </a:r>
          </a:p>
          <a:p>
            <a:pPr eaLnBrk="1" fontAlgn="auto" hangingPunct="1">
              <a:lnSpc>
                <a:spcPct val="80000"/>
              </a:lnSpc>
              <a:spcAft>
                <a:spcPts val="0"/>
              </a:spcAft>
              <a:buClr>
                <a:schemeClr val="accent1"/>
              </a:buClr>
              <a:buFont typeface="Arial"/>
              <a:buChar char="•"/>
              <a:defRPr/>
            </a:pPr>
            <a:r>
              <a:rPr lang="en-GB" altLang="en-US" sz="2200" dirty="0"/>
              <a:t>Findings inconsistent &amp;  inconclusive</a:t>
            </a:r>
          </a:p>
          <a:p>
            <a:pPr eaLnBrk="1" fontAlgn="auto" hangingPunct="1">
              <a:lnSpc>
                <a:spcPct val="80000"/>
              </a:lnSpc>
              <a:spcAft>
                <a:spcPts val="0"/>
              </a:spcAft>
              <a:buClr>
                <a:schemeClr val="accent1"/>
              </a:buClr>
              <a:buFont typeface="Arial"/>
              <a:buChar char="•"/>
              <a:defRPr/>
            </a:pPr>
            <a:r>
              <a:rPr lang="en-GB" altLang="en-US" sz="2200" dirty="0"/>
              <a:t>May be due to excess neurones &amp;/or reduced pruning</a:t>
            </a:r>
          </a:p>
          <a:p>
            <a:pPr eaLnBrk="1" fontAlgn="auto" hangingPunct="1">
              <a:lnSpc>
                <a:spcPct val="80000"/>
              </a:lnSpc>
              <a:spcAft>
                <a:spcPts val="0"/>
              </a:spcAft>
              <a:buClr>
                <a:schemeClr val="accent1"/>
              </a:buClr>
              <a:buFont typeface="Arial"/>
              <a:buChar char="•"/>
              <a:defRPr/>
            </a:pPr>
            <a:r>
              <a:rPr lang="en-GB" altLang="en-US" sz="2200" dirty="0"/>
              <a:t>The role of this in Autism not certain</a:t>
            </a:r>
          </a:p>
          <a:p>
            <a:pPr marL="0" indent="0" eaLnBrk="1" fontAlgn="auto" hangingPunct="1">
              <a:lnSpc>
                <a:spcPct val="90000"/>
              </a:lnSpc>
              <a:spcAft>
                <a:spcPts val="0"/>
              </a:spcAft>
              <a:buFont typeface="Arial"/>
              <a:buNone/>
              <a:defRPr/>
            </a:pPr>
            <a:endParaRPr lang="en-GB" altLang="en-US" sz="2400" b="1" dirty="0">
              <a:solidFill>
                <a:schemeClr val="accent6"/>
              </a:solidFill>
            </a:endParaRPr>
          </a:p>
        </p:txBody>
      </p:sp>
    </p:spTree>
    <p:extLst>
      <p:ext uri="{BB962C8B-B14F-4D97-AF65-F5344CB8AC3E}">
        <p14:creationId xmlns:p14="http://schemas.microsoft.com/office/powerpoint/2010/main" val="129400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8011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Neuroimaging</a:t>
            </a:r>
            <a:endParaRPr lang="en-US" sz="2800" b="1" i="1" dirty="0">
              <a:solidFill>
                <a:prstClr val="white"/>
              </a:solidFill>
            </a:endParaRPr>
          </a:p>
        </p:txBody>
      </p:sp>
      <p:pic>
        <p:nvPicPr>
          <p:cNvPr id="3277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p:txBody>
          <a:bodyPr rtlCol="0">
            <a:normAutofit/>
          </a:bodyPr>
          <a:lstStyle/>
          <a:p>
            <a:pPr marL="0" indent="0" eaLnBrk="1" fontAlgn="auto" hangingPunct="1">
              <a:lnSpc>
                <a:spcPct val="80000"/>
              </a:lnSpc>
              <a:spcAft>
                <a:spcPts val="0"/>
              </a:spcAft>
              <a:buFont typeface="Arial"/>
              <a:buNone/>
              <a:defRPr/>
            </a:pPr>
            <a:r>
              <a:rPr lang="en-GB" altLang="en-US" sz="2800" b="1" dirty="0">
                <a:solidFill>
                  <a:schemeClr val="accent2"/>
                </a:solidFill>
              </a:rPr>
              <a:t>Structural imaging</a:t>
            </a:r>
          </a:p>
          <a:p>
            <a:pPr eaLnBrk="1" fontAlgn="auto" hangingPunct="1">
              <a:lnSpc>
                <a:spcPct val="80000"/>
              </a:lnSpc>
              <a:spcAft>
                <a:spcPts val="0"/>
              </a:spcAft>
              <a:buClr>
                <a:schemeClr val="accent1"/>
              </a:buClr>
              <a:buFont typeface="Arial"/>
              <a:buChar char="•"/>
              <a:defRPr/>
            </a:pPr>
            <a:r>
              <a:rPr lang="en-GB" altLang="en-US" sz="2400" dirty="0"/>
              <a:t>Brain abnormally large in some with Autism</a:t>
            </a:r>
          </a:p>
          <a:p>
            <a:pPr marL="0" indent="0" eaLnBrk="1" fontAlgn="auto" hangingPunct="1">
              <a:lnSpc>
                <a:spcPct val="80000"/>
              </a:lnSpc>
              <a:spcAft>
                <a:spcPts val="0"/>
              </a:spcAft>
              <a:buClr>
                <a:schemeClr val="accent1"/>
              </a:buClr>
              <a:buFont typeface="Arial"/>
              <a:buNone/>
              <a:defRPr/>
            </a:pPr>
            <a:endParaRPr lang="en-GB" altLang="en-US" sz="2400" dirty="0"/>
          </a:p>
          <a:p>
            <a:pPr eaLnBrk="1" fontAlgn="auto" hangingPunct="1">
              <a:lnSpc>
                <a:spcPct val="80000"/>
              </a:lnSpc>
              <a:spcAft>
                <a:spcPts val="0"/>
              </a:spcAft>
              <a:buClr>
                <a:schemeClr val="accent1"/>
              </a:buClr>
              <a:buFont typeface="Arial"/>
              <a:buChar char="•"/>
              <a:defRPr/>
            </a:pPr>
            <a:r>
              <a:rPr lang="en-GB" altLang="en-US" sz="2400" dirty="0"/>
              <a:t>Marked disruption between cortical and subcortical and cortical-</a:t>
            </a:r>
            <a:r>
              <a:rPr lang="en-GB" altLang="en-US" sz="2400" dirty="0" err="1"/>
              <a:t>coritcal</a:t>
            </a:r>
            <a:r>
              <a:rPr lang="en-GB" altLang="en-US" sz="2400" dirty="0"/>
              <a:t> grey matter volumes (GMV)</a:t>
            </a:r>
          </a:p>
          <a:p>
            <a:pPr marL="0" indent="0" eaLnBrk="1" fontAlgn="auto" hangingPunct="1">
              <a:lnSpc>
                <a:spcPct val="80000"/>
              </a:lnSpc>
              <a:spcAft>
                <a:spcPts val="0"/>
              </a:spcAft>
              <a:buClr>
                <a:schemeClr val="accent1"/>
              </a:buClr>
              <a:buFont typeface="Arial"/>
              <a:buNone/>
              <a:defRPr/>
            </a:pPr>
            <a:endParaRPr lang="en-GB" altLang="en-US" sz="2400" dirty="0"/>
          </a:p>
          <a:p>
            <a:pPr eaLnBrk="1" fontAlgn="auto" hangingPunct="1">
              <a:lnSpc>
                <a:spcPct val="80000"/>
              </a:lnSpc>
              <a:spcAft>
                <a:spcPts val="0"/>
              </a:spcAft>
              <a:buClr>
                <a:schemeClr val="accent1"/>
              </a:buClr>
              <a:buFont typeface="Arial"/>
              <a:buChar char="•"/>
              <a:defRPr/>
            </a:pPr>
            <a:r>
              <a:rPr lang="en-GB" altLang="en-US" sz="2400" dirty="0"/>
              <a:t>Correlation between frontal lobe GMV &amp; temp lobe GMV, Parietal lobe GMV &amp; subcortical GMV, aberrant in Autistic children</a:t>
            </a:r>
          </a:p>
          <a:p>
            <a:pPr marL="0" indent="0" eaLnBrk="1" fontAlgn="auto" hangingPunct="1">
              <a:lnSpc>
                <a:spcPct val="80000"/>
              </a:lnSpc>
              <a:spcAft>
                <a:spcPts val="0"/>
              </a:spcAft>
              <a:buClr>
                <a:schemeClr val="accent1"/>
              </a:buClr>
              <a:buFont typeface="Arial"/>
              <a:buNone/>
              <a:defRPr/>
            </a:pPr>
            <a:endParaRPr lang="en-GB" altLang="en-US" sz="2400" dirty="0"/>
          </a:p>
          <a:p>
            <a:pPr eaLnBrk="1" fontAlgn="auto" hangingPunct="1">
              <a:lnSpc>
                <a:spcPct val="80000"/>
              </a:lnSpc>
              <a:spcAft>
                <a:spcPts val="0"/>
              </a:spcAft>
              <a:buClr>
                <a:schemeClr val="accent1"/>
              </a:buClr>
              <a:buFont typeface="Arial"/>
              <a:buChar char="•"/>
              <a:defRPr/>
            </a:pPr>
            <a:r>
              <a:rPr lang="en-GB" altLang="en-US" sz="2400" dirty="0"/>
              <a:t>FMRI (functional brain connectivity) different part of the brain used or reduced connectivity shown while doing a task compared to normal </a:t>
            </a:r>
          </a:p>
        </p:txBody>
      </p:sp>
    </p:spTree>
    <p:extLst>
      <p:ext uri="{BB962C8B-B14F-4D97-AF65-F5344CB8AC3E}">
        <p14:creationId xmlns:p14="http://schemas.microsoft.com/office/powerpoint/2010/main" val="2878979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8011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Neuropathology</a:t>
            </a:r>
            <a:endParaRPr lang="en-US" sz="2800" b="1" i="1" dirty="0">
              <a:solidFill>
                <a:prstClr val="white"/>
              </a:solidFill>
            </a:endParaRPr>
          </a:p>
        </p:txBody>
      </p:sp>
      <p:pic>
        <p:nvPicPr>
          <p:cNvPr id="3379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Arial"/>
              <a:buNone/>
              <a:defRPr/>
            </a:pPr>
            <a:r>
              <a:rPr lang="en-GB" altLang="en-US" sz="2800" b="1" dirty="0">
                <a:solidFill>
                  <a:schemeClr val="accent2"/>
                </a:solidFill>
              </a:rPr>
              <a:t>Post mortem studies: 40 brains</a:t>
            </a:r>
          </a:p>
          <a:p>
            <a:pPr eaLnBrk="1" fontAlgn="auto" hangingPunct="1">
              <a:lnSpc>
                <a:spcPct val="90000"/>
              </a:lnSpc>
              <a:spcAft>
                <a:spcPts val="0"/>
              </a:spcAft>
              <a:buClr>
                <a:schemeClr val="accent1"/>
              </a:buClr>
              <a:buFont typeface="Arial"/>
              <a:buChar char="•"/>
              <a:defRPr/>
            </a:pPr>
            <a:r>
              <a:rPr lang="en-GB" altLang="en-US" sz="2400" dirty="0">
                <a:solidFill>
                  <a:schemeClr val="accent3"/>
                </a:solidFill>
              </a:rPr>
              <a:t>Limbic system </a:t>
            </a:r>
            <a:endParaRPr lang="en-GB" altLang="en-US" sz="2400" dirty="0"/>
          </a:p>
          <a:p>
            <a:pPr lvl="1" eaLnBrk="1" fontAlgn="auto" hangingPunct="1">
              <a:lnSpc>
                <a:spcPct val="90000"/>
              </a:lnSpc>
              <a:spcAft>
                <a:spcPts val="0"/>
              </a:spcAft>
              <a:buClr>
                <a:schemeClr val="accent1"/>
              </a:buClr>
              <a:buFont typeface="Arial"/>
              <a:buChar char="•"/>
              <a:defRPr/>
            </a:pPr>
            <a:r>
              <a:rPr lang="en-GB" altLang="en-US" sz="2000" dirty="0"/>
              <a:t>increased cell packing</a:t>
            </a:r>
          </a:p>
          <a:p>
            <a:pPr marL="0" indent="0" eaLnBrk="1" fontAlgn="auto" hangingPunct="1">
              <a:lnSpc>
                <a:spcPct val="90000"/>
              </a:lnSpc>
              <a:spcAft>
                <a:spcPts val="0"/>
              </a:spcAft>
              <a:buClr>
                <a:schemeClr val="accent1"/>
              </a:buClr>
              <a:buFont typeface="Arial"/>
              <a:buNone/>
              <a:defRPr/>
            </a:pPr>
            <a:endParaRPr lang="en-GB" altLang="en-US" sz="1100" dirty="0"/>
          </a:p>
          <a:p>
            <a:pPr eaLnBrk="1" fontAlgn="auto" hangingPunct="1">
              <a:lnSpc>
                <a:spcPct val="90000"/>
              </a:lnSpc>
              <a:spcAft>
                <a:spcPts val="0"/>
              </a:spcAft>
              <a:buClr>
                <a:schemeClr val="accent1"/>
              </a:buClr>
              <a:buFont typeface="Arial"/>
              <a:buChar char="•"/>
              <a:defRPr/>
            </a:pPr>
            <a:r>
              <a:rPr lang="en-GB" altLang="en-US" sz="2400" dirty="0">
                <a:solidFill>
                  <a:schemeClr val="accent4"/>
                </a:solidFill>
              </a:rPr>
              <a:t>Cerebellum</a:t>
            </a:r>
            <a:r>
              <a:rPr lang="en-GB" altLang="en-US" sz="2400" dirty="0"/>
              <a:t> </a:t>
            </a:r>
          </a:p>
          <a:p>
            <a:pPr lvl="1" eaLnBrk="1" fontAlgn="auto" hangingPunct="1">
              <a:lnSpc>
                <a:spcPct val="90000"/>
              </a:lnSpc>
              <a:spcAft>
                <a:spcPts val="0"/>
              </a:spcAft>
              <a:buClr>
                <a:schemeClr val="accent1"/>
              </a:buClr>
              <a:buFont typeface="Arial"/>
              <a:buChar char="•"/>
              <a:defRPr/>
            </a:pPr>
            <a:r>
              <a:rPr lang="en-GB" altLang="en-US" sz="2000" dirty="0"/>
              <a:t>reduced number of </a:t>
            </a:r>
            <a:r>
              <a:rPr lang="en-GB" altLang="en-US" sz="2000" dirty="0" err="1"/>
              <a:t>purkinje</a:t>
            </a:r>
            <a:r>
              <a:rPr lang="en-GB" altLang="en-US" sz="2000" dirty="0"/>
              <a:t> cells and age-related in Cerebellar nuclei &amp; inferior olives</a:t>
            </a:r>
          </a:p>
          <a:p>
            <a:pPr marL="0" indent="0" eaLnBrk="1" fontAlgn="auto" hangingPunct="1">
              <a:lnSpc>
                <a:spcPct val="90000"/>
              </a:lnSpc>
              <a:spcAft>
                <a:spcPts val="0"/>
              </a:spcAft>
              <a:buClr>
                <a:schemeClr val="accent1"/>
              </a:buClr>
              <a:buFont typeface="Arial"/>
              <a:buNone/>
              <a:defRPr/>
            </a:pPr>
            <a:endParaRPr lang="en-GB" altLang="en-US" sz="1000" dirty="0"/>
          </a:p>
          <a:p>
            <a:pPr eaLnBrk="1" fontAlgn="auto" hangingPunct="1">
              <a:lnSpc>
                <a:spcPct val="90000"/>
              </a:lnSpc>
              <a:spcAft>
                <a:spcPts val="0"/>
              </a:spcAft>
              <a:buClr>
                <a:schemeClr val="accent1"/>
              </a:buClr>
              <a:buFont typeface="Arial"/>
              <a:buChar char="•"/>
              <a:defRPr/>
            </a:pPr>
            <a:r>
              <a:rPr lang="en-GB" altLang="en-US" sz="2400" dirty="0">
                <a:solidFill>
                  <a:schemeClr val="accent1"/>
                </a:solidFill>
              </a:rPr>
              <a:t>Cortical </a:t>
            </a:r>
            <a:r>
              <a:rPr lang="en-GB" altLang="en-US" sz="2400" dirty="0" err="1">
                <a:solidFill>
                  <a:schemeClr val="accent1"/>
                </a:solidFill>
              </a:rPr>
              <a:t>dysgenesis</a:t>
            </a:r>
            <a:endParaRPr lang="en-GB" altLang="en-US" sz="2400" dirty="0">
              <a:solidFill>
                <a:schemeClr val="accent1"/>
              </a:solidFill>
            </a:endParaRPr>
          </a:p>
          <a:p>
            <a:pPr marL="0" indent="0" eaLnBrk="1" fontAlgn="auto" hangingPunct="1">
              <a:lnSpc>
                <a:spcPct val="90000"/>
              </a:lnSpc>
              <a:spcAft>
                <a:spcPts val="0"/>
              </a:spcAft>
              <a:buClr>
                <a:schemeClr val="accent1"/>
              </a:buClr>
              <a:buFont typeface="Arial"/>
              <a:buNone/>
              <a:defRPr/>
            </a:pPr>
            <a:endParaRPr lang="en-GB" altLang="en-US" sz="1000" dirty="0"/>
          </a:p>
          <a:p>
            <a:pPr eaLnBrk="1" fontAlgn="auto" hangingPunct="1">
              <a:lnSpc>
                <a:spcPct val="90000"/>
              </a:lnSpc>
              <a:spcAft>
                <a:spcPts val="0"/>
              </a:spcAft>
              <a:buClr>
                <a:schemeClr val="accent1"/>
              </a:buClr>
              <a:buFont typeface="Arial"/>
              <a:buChar char="•"/>
              <a:defRPr/>
            </a:pPr>
            <a:r>
              <a:rPr lang="en-GB" altLang="en-US" sz="2400" dirty="0">
                <a:solidFill>
                  <a:schemeClr val="accent6"/>
                </a:solidFill>
              </a:rPr>
              <a:t>Increased brain weight</a:t>
            </a:r>
          </a:p>
          <a:p>
            <a:pPr marL="0" indent="0" eaLnBrk="1" fontAlgn="auto" hangingPunct="1">
              <a:lnSpc>
                <a:spcPct val="90000"/>
              </a:lnSpc>
              <a:spcAft>
                <a:spcPts val="0"/>
              </a:spcAft>
              <a:buClr>
                <a:schemeClr val="accent1"/>
              </a:buClr>
              <a:buFont typeface="Arial"/>
              <a:buNone/>
              <a:defRPr/>
            </a:pPr>
            <a:endParaRPr lang="en-GB" altLang="en-US" sz="1000" dirty="0"/>
          </a:p>
          <a:p>
            <a:pPr eaLnBrk="1" fontAlgn="auto" hangingPunct="1">
              <a:lnSpc>
                <a:spcPct val="90000"/>
              </a:lnSpc>
              <a:spcAft>
                <a:spcPts val="0"/>
              </a:spcAft>
              <a:buClr>
                <a:schemeClr val="accent1"/>
              </a:buClr>
              <a:buFont typeface="Arial"/>
              <a:buChar char="•"/>
              <a:defRPr/>
            </a:pPr>
            <a:r>
              <a:rPr lang="en-GB" altLang="en-US" sz="2400" dirty="0">
                <a:solidFill>
                  <a:schemeClr val="accent5"/>
                </a:solidFill>
              </a:rPr>
              <a:t>Cortical </a:t>
            </a:r>
            <a:r>
              <a:rPr lang="en-GB" altLang="en-US" sz="2400" dirty="0" err="1">
                <a:solidFill>
                  <a:schemeClr val="accent5"/>
                </a:solidFill>
              </a:rPr>
              <a:t>Minicolumns</a:t>
            </a:r>
            <a:r>
              <a:rPr lang="en-GB" altLang="en-US" sz="2400" dirty="0">
                <a:solidFill>
                  <a:schemeClr val="accent5"/>
                </a:solidFill>
              </a:rPr>
              <a:t> </a:t>
            </a:r>
            <a:endParaRPr lang="en-GB" altLang="en-US" sz="2400" dirty="0"/>
          </a:p>
          <a:p>
            <a:pPr lvl="1" eaLnBrk="1" fontAlgn="auto" hangingPunct="1">
              <a:lnSpc>
                <a:spcPct val="90000"/>
              </a:lnSpc>
              <a:spcAft>
                <a:spcPts val="0"/>
              </a:spcAft>
              <a:buClr>
                <a:schemeClr val="accent1"/>
              </a:buClr>
              <a:buFont typeface="Arial"/>
              <a:buChar char="•"/>
              <a:defRPr/>
            </a:pPr>
            <a:r>
              <a:rPr lang="en-GB" altLang="en-US" sz="2000" dirty="0"/>
              <a:t>more numerous, narrower with less neuropil spaces, increased spacing among constituent cells compared to normal</a:t>
            </a:r>
          </a:p>
        </p:txBody>
      </p:sp>
    </p:spTree>
    <p:extLst>
      <p:ext uri="{BB962C8B-B14F-4D97-AF65-F5344CB8AC3E}">
        <p14:creationId xmlns:p14="http://schemas.microsoft.com/office/powerpoint/2010/main" val="1455904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3609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Neurophysiology</a:t>
            </a:r>
            <a:endParaRPr lang="en-US" sz="2800" b="1" i="1" dirty="0">
              <a:solidFill>
                <a:prstClr val="white"/>
              </a:solidFill>
            </a:endParaRPr>
          </a:p>
        </p:txBody>
      </p:sp>
      <p:pic>
        <p:nvPicPr>
          <p:cNvPr id="3481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p:txBody>
          <a:bodyPr rtlCol="0">
            <a:normAutofit/>
          </a:bodyPr>
          <a:lstStyle/>
          <a:p>
            <a:pPr marL="0" indent="0" eaLnBrk="1" fontAlgn="auto" hangingPunct="1">
              <a:lnSpc>
                <a:spcPct val="80000"/>
              </a:lnSpc>
              <a:spcAft>
                <a:spcPts val="0"/>
              </a:spcAft>
              <a:buFont typeface="Arial"/>
              <a:buNone/>
              <a:defRPr/>
            </a:pPr>
            <a:r>
              <a:rPr lang="en-GB" sz="2800" b="1" dirty="0">
                <a:solidFill>
                  <a:schemeClr val="accent2"/>
                </a:solidFill>
              </a:rPr>
              <a:t>Neurophysiology Studies</a:t>
            </a:r>
            <a:endParaRPr lang="en-GB" altLang="en-US" sz="2800" dirty="0">
              <a:solidFill>
                <a:schemeClr val="accent2"/>
              </a:solidFill>
            </a:endParaRPr>
          </a:p>
          <a:p>
            <a:pPr eaLnBrk="1" fontAlgn="auto" hangingPunct="1">
              <a:lnSpc>
                <a:spcPct val="80000"/>
              </a:lnSpc>
              <a:spcAft>
                <a:spcPts val="0"/>
              </a:spcAft>
              <a:buClr>
                <a:schemeClr val="accent1"/>
              </a:buClr>
              <a:buFont typeface="Arial"/>
              <a:buChar char="•"/>
              <a:defRPr/>
            </a:pPr>
            <a:r>
              <a:rPr lang="en-GB" altLang="en-US" sz="2800" dirty="0"/>
              <a:t>50% have abnormal EEG and/or brain scans</a:t>
            </a:r>
          </a:p>
          <a:p>
            <a:pPr eaLnBrk="1" fontAlgn="auto" hangingPunct="1">
              <a:lnSpc>
                <a:spcPct val="80000"/>
              </a:lnSpc>
              <a:spcAft>
                <a:spcPts val="0"/>
              </a:spcAft>
              <a:buClr>
                <a:schemeClr val="accent1"/>
              </a:buClr>
              <a:buFont typeface="Arial"/>
              <a:buChar char="•"/>
              <a:defRPr/>
            </a:pPr>
            <a:r>
              <a:rPr lang="en-GB" altLang="en-US" sz="2800" dirty="0"/>
              <a:t>33% + have epilepsy</a:t>
            </a:r>
          </a:p>
          <a:p>
            <a:pPr eaLnBrk="1" fontAlgn="auto" hangingPunct="1">
              <a:lnSpc>
                <a:spcPct val="80000"/>
              </a:lnSpc>
              <a:spcAft>
                <a:spcPts val="0"/>
              </a:spcAft>
              <a:buClr>
                <a:schemeClr val="accent1"/>
              </a:buClr>
              <a:buFont typeface="Arial"/>
              <a:buChar char="•"/>
              <a:defRPr/>
            </a:pPr>
            <a:r>
              <a:rPr lang="en-GB" altLang="en-US" sz="2800" dirty="0"/>
              <a:t>Auditory processing </a:t>
            </a:r>
          </a:p>
          <a:p>
            <a:pPr lvl="1" eaLnBrk="1" fontAlgn="auto" hangingPunct="1">
              <a:lnSpc>
                <a:spcPct val="80000"/>
              </a:lnSpc>
              <a:spcAft>
                <a:spcPts val="0"/>
              </a:spcAft>
              <a:buClr>
                <a:schemeClr val="accent1"/>
              </a:buClr>
              <a:buFont typeface="Arial"/>
              <a:buChar char="•"/>
              <a:defRPr/>
            </a:pPr>
            <a:r>
              <a:rPr lang="en-GB" altLang="en-US" sz="2400" dirty="0"/>
              <a:t>abnormalities to orientating to speech but not to non-speech sounds</a:t>
            </a:r>
          </a:p>
          <a:p>
            <a:pPr eaLnBrk="1" fontAlgn="auto" hangingPunct="1">
              <a:lnSpc>
                <a:spcPct val="80000"/>
              </a:lnSpc>
              <a:spcAft>
                <a:spcPts val="0"/>
              </a:spcAft>
              <a:buClr>
                <a:schemeClr val="accent1"/>
              </a:buClr>
              <a:buFont typeface="Arial"/>
              <a:buChar char="•"/>
              <a:defRPr/>
            </a:pPr>
            <a:r>
              <a:rPr lang="en-GB" altLang="en-US" sz="2800" dirty="0"/>
              <a:t>Noisy environments </a:t>
            </a:r>
          </a:p>
          <a:p>
            <a:pPr lvl="1" eaLnBrk="1" fontAlgn="auto" hangingPunct="1">
              <a:lnSpc>
                <a:spcPct val="80000"/>
              </a:lnSpc>
              <a:spcAft>
                <a:spcPts val="0"/>
              </a:spcAft>
              <a:buClr>
                <a:schemeClr val="accent1"/>
              </a:buClr>
              <a:buFont typeface="Arial"/>
              <a:buChar char="•"/>
              <a:defRPr/>
            </a:pPr>
            <a:r>
              <a:rPr lang="en-GB" altLang="en-US" sz="2400" dirty="0"/>
              <a:t>difficulties in recognising and understanding speech</a:t>
            </a:r>
          </a:p>
        </p:txBody>
      </p:sp>
    </p:spTree>
    <p:extLst>
      <p:ext uri="{BB962C8B-B14F-4D97-AF65-F5344CB8AC3E}">
        <p14:creationId xmlns:p14="http://schemas.microsoft.com/office/powerpoint/2010/main" val="427996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Neurochemistry</a:t>
            </a:r>
            <a:endParaRPr lang="en-US" sz="2800" b="1" i="1" dirty="0">
              <a:solidFill>
                <a:prstClr val="white"/>
              </a:solidFill>
            </a:endParaRPr>
          </a:p>
        </p:txBody>
      </p:sp>
      <p:pic>
        <p:nvPicPr>
          <p:cNvPr id="3584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916859909"/>
              </p:ext>
            </p:extLst>
          </p:nvPr>
        </p:nvGraphicFramePr>
        <p:xfrm>
          <a:off x="237996" y="1600200"/>
          <a:ext cx="867443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883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3609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Neurochemistry</a:t>
            </a:r>
            <a:endParaRPr lang="en-US" sz="2800" b="1" i="1" dirty="0">
              <a:solidFill>
                <a:prstClr val="white"/>
              </a:solidFill>
            </a:endParaRPr>
          </a:p>
        </p:txBody>
      </p:sp>
      <p:pic>
        <p:nvPicPr>
          <p:cNvPr id="3686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p:cNvGraphicFramePr>
            <a:graphicFrameLocks noGrp="1"/>
          </p:cNvGraphicFramePr>
          <p:nvPr>
            <p:ph idx="1"/>
          </p:nvPr>
        </p:nvGraphicFramePr>
        <p:xfrm>
          <a:off x="237996" y="1600200"/>
          <a:ext cx="8674436" cy="4637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764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p:txBody>
      </p:sp>
      <p:pic>
        <p:nvPicPr>
          <p:cNvPr id="3789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Grp="1" noChangeArrowheads="1"/>
          </p:cNvSpPr>
          <p:nvPr>
            <p:ph idx="1"/>
          </p:nvPr>
        </p:nvSpPr>
        <p:spPr/>
        <p:txBody>
          <a:bodyPr/>
          <a:lstStyle/>
          <a:p>
            <a:pPr marL="0" indent="0" eaLnBrk="1" hangingPunct="1">
              <a:lnSpc>
                <a:spcPct val="80000"/>
              </a:lnSpc>
              <a:buFont typeface="Arial" pitchFamily="34" charset="0"/>
              <a:buNone/>
            </a:pPr>
            <a:r>
              <a:rPr lang="en-GB" sz="2800" b="1" dirty="0">
                <a:solidFill>
                  <a:schemeClr val="accent2"/>
                </a:solidFill>
              </a:rPr>
              <a:t>Psychological theories of Autism</a:t>
            </a:r>
            <a:endParaRPr lang="en-GB" altLang="en-US" sz="2800" dirty="0">
              <a:solidFill>
                <a:schemeClr val="accent2"/>
              </a:solidFill>
            </a:endParaRPr>
          </a:p>
        </p:txBody>
      </p:sp>
      <p:graphicFrame>
        <p:nvGraphicFramePr>
          <p:cNvPr id="3" name="Diagram 2"/>
          <p:cNvGraphicFramePr/>
          <p:nvPr/>
        </p:nvGraphicFramePr>
        <p:xfrm>
          <a:off x="1640910" y="2229633"/>
          <a:ext cx="5561555" cy="3896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1643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Theory of Mind Deficit</a:t>
            </a:r>
            <a:endParaRPr lang="en-US" sz="2800" b="1" i="1" dirty="0">
              <a:solidFill>
                <a:prstClr val="white"/>
              </a:solidFill>
            </a:endParaRPr>
          </a:p>
        </p:txBody>
      </p:sp>
      <p:pic>
        <p:nvPicPr>
          <p:cNvPr id="3891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a:xfrm>
            <a:off x="457200" y="1600200"/>
            <a:ext cx="3976688" cy="4525963"/>
          </a:xfrm>
        </p:spPr>
        <p:txBody>
          <a:bodyPr rtlCol="0">
            <a:normAutofit/>
          </a:bodyPr>
          <a:lstStyle/>
          <a:p>
            <a:pPr marL="0" indent="0" eaLnBrk="1" fontAlgn="auto" hangingPunct="1">
              <a:lnSpc>
                <a:spcPct val="80000"/>
              </a:lnSpc>
              <a:spcAft>
                <a:spcPts val="0"/>
              </a:spcAft>
              <a:buFont typeface="Arial"/>
              <a:buNone/>
              <a:defRPr/>
            </a:pPr>
            <a:r>
              <a:rPr lang="en-GB" altLang="en-US" sz="2600" b="1" dirty="0">
                <a:solidFill>
                  <a:schemeClr val="accent2"/>
                </a:solidFill>
              </a:rPr>
              <a:t>Theory of Mind Deficit</a:t>
            </a:r>
            <a:endParaRPr lang="en-GB" altLang="en-US" sz="2600" dirty="0">
              <a:solidFill>
                <a:schemeClr val="accent2"/>
              </a:solidFill>
            </a:endParaRPr>
          </a:p>
          <a:p>
            <a:pPr eaLnBrk="1" fontAlgn="auto" hangingPunct="1">
              <a:spcAft>
                <a:spcPts val="0"/>
              </a:spcAft>
              <a:buFont typeface="Arial"/>
              <a:buChar char="•"/>
              <a:defRPr/>
            </a:pPr>
            <a:r>
              <a:rPr lang="en-GB" sz="2400" dirty="0"/>
              <a:t>Individuals with autism fail to “impute mental states to themselves and others” (</a:t>
            </a:r>
            <a:r>
              <a:rPr lang="en-GB" sz="2400" dirty="0" err="1"/>
              <a:t>Premack</a:t>
            </a:r>
            <a:r>
              <a:rPr lang="en-GB" sz="2400" dirty="0"/>
              <a:t> &amp; Woodruff, 1978) and that this deficit manifests as inability to </a:t>
            </a:r>
            <a:r>
              <a:rPr lang="en-GB" sz="2400" dirty="0" err="1"/>
              <a:t>mentalise</a:t>
            </a:r>
            <a:r>
              <a:rPr lang="en-GB" sz="2400" dirty="0"/>
              <a:t>, or failure to take into account others’ mental states </a:t>
            </a:r>
          </a:p>
        </p:txBody>
      </p:sp>
      <p:pic>
        <p:nvPicPr>
          <p:cNvPr id="389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1473200"/>
            <a:ext cx="29940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001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Theory of Mind Deficit</a:t>
            </a:r>
            <a:endParaRPr lang="en-US" sz="2800" b="1" i="1" dirty="0">
              <a:solidFill>
                <a:prstClr val="white"/>
              </a:solidFill>
            </a:endParaRPr>
          </a:p>
        </p:txBody>
      </p:sp>
      <p:pic>
        <p:nvPicPr>
          <p:cNvPr id="3993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a:xfrm>
            <a:off x="457200" y="1340769"/>
            <a:ext cx="8010525" cy="4608512"/>
          </a:xfrm>
        </p:spPr>
        <p:txBody>
          <a:bodyPr rtlCol="0">
            <a:noAutofit/>
          </a:bodyPr>
          <a:lstStyle/>
          <a:p>
            <a:pPr marL="0" indent="0" eaLnBrk="1" fontAlgn="auto" hangingPunct="1">
              <a:lnSpc>
                <a:spcPct val="110000"/>
              </a:lnSpc>
              <a:spcBef>
                <a:spcPts val="0"/>
              </a:spcBef>
              <a:spcAft>
                <a:spcPts val="0"/>
              </a:spcAft>
              <a:buFont typeface="Arial"/>
              <a:buNone/>
              <a:defRPr/>
            </a:pPr>
            <a:r>
              <a:rPr lang="en-US" altLang="en-US" sz="2200" b="1" dirty="0">
                <a:solidFill>
                  <a:schemeClr val="accent2"/>
                </a:solidFill>
              </a:rPr>
              <a:t>“Autistic children cannot engage in meta-representations, therefore cannot develop Theory of Mind”</a:t>
            </a:r>
          </a:p>
          <a:p>
            <a:pPr eaLnBrk="1" fontAlgn="auto" hangingPunct="1">
              <a:lnSpc>
                <a:spcPct val="90000"/>
              </a:lnSpc>
              <a:spcBef>
                <a:spcPts val="1200"/>
              </a:spcBef>
              <a:spcAft>
                <a:spcPts val="300"/>
              </a:spcAft>
              <a:buClr>
                <a:schemeClr val="accent1"/>
              </a:buClr>
              <a:buFont typeface="Arial"/>
              <a:buChar char="•"/>
              <a:defRPr/>
            </a:pPr>
            <a:r>
              <a:rPr lang="en-US" altLang="en-US" sz="2000" dirty="0"/>
              <a:t>Autistic children don't seem to show pretend/symbolic play (Baron-Cohen, 1987)</a:t>
            </a:r>
          </a:p>
          <a:p>
            <a:pPr marL="0" indent="0" eaLnBrk="1" fontAlgn="auto" hangingPunct="1">
              <a:lnSpc>
                <a:spcPct val="80000"/>
              </a:lnSpc>
              <a:spcBef>
                <a:spcPts val="1200"/>
              </a:spcBef>
              <a:spcAft>
                <a:spcPts val="300"/>
              </a:spcAft>
              <a:buFont typeface="Arial"/>
              <a:buNone/>
              <a:defRPr/>
            </a:pPr>
            <a:r>
              <a:rPr lang="en-US" altLang="en-US" sz="2200" b="1" dirty="0">
                <a:solidFill>
                  <a:schemeClr val="accent3"/>
                </a:solidFill>
              </a:rPr>
              <a:t>Also:</a:t>
            </a:r>
          </a:p>
          <a:p>
            <a:pPr eaLnBrk="1" fontAlgn="auto" hangingPunct="1">
              <a:lnSpc>
                <a:spcPct val="90000"/>
              </a:lnSpc>
              <a:spcBef>
                <a:spcPts val="0"/>
              </a:spcBef>
              <a:spcAft>
                <a:spcPts val="0"/>
              </a:spcAft>
              <a:buClr>
                <a:schemeClr val="accent1"/>
              </a:buClr>
              <a:buFont typeface="Arial"/>
              <a:buChar char="•"/>
              <a:defRPr/>
            </a:pPr>
            <a:r>
              <a:rPr lang="en-US" altLang="en-US" sz="2000" dirty="0"/>
              <a:t>Chance performance on mental-physical distinction </a:t>
            </a:r>
            <a:r>
              <a:rPr lang="en-US" altLang="en-US" sz="1400" dirty="0"/>
              <a:t>(Baron-Cohen 1989)</a:t>
            </a:r>
          </a:p>
          <a:p>
            <a:pPr eaLnBrk="1" fontAlgn="auto" hangingPunct="1">
              <a:lnSpc>
                <a:spcPct val="90000"/>
              </a:lnSpc>
              <a:spcBef>
                <a:spcPts val="0"/>
              </a:spcBef>
              <a:spcAft>
                <a:spcPts val="0"/>
              </a:spcAft>
              <a:buClr>
                <a:schemeClr val="accent1"/>
              </a:buClr>
              <a:buFont typeface="Arial"/>
              <a:buChar char="•"/>
              <a:defRPr/>
            </a:pPr>
            <a:r>
              <a:rPr lang="en-US" altLang="en-US" sz="2000" dirty="0"/>
              <a:t>Poor understanding of functions of the mind </a:t>
            </a:r>
            <a:r>
              <a:rPr lang="en-US" altLang="en-US" sz="1400" dirty="0"/>
              <a:t>(Baron-Cohen, 1989)</a:t>
            </a:r>
          </a:p>
          <a:p>
            <a:pPr eaLnBrk="1" fontAlgn="auto" hangingPunct="1">
              <a:spcBef>
                <a:spcPts val="0"/>
              </a:spcBef>
              <a:spcAft>
                <a:spcPts val="0"/>
              </a:spcAft>
              <a:buClr>
                <a:schemeClr val="accent1"/>
              </a:buClr>
              <a:buFont typeface="Arial"/>
              <a:buChar char="•"/>
              <a:defRPr/>
            </a:pPr>
            <a:r>
              <a:rPr lang="en-US" altLang="en-US" sz="2000" dirty="0"/>
              <a:t>Difficulty understanding complex causes of emotion </a:t>
            </a:r>
            <a:r>
              <a:rPr lang="en-US" altLang="en-US" sz="1400" dirty="0"/>
              <a:t>(Baron-Cohen 1991)</a:t>
            </a:r>
          </a:p>
          <a:p>
            <a:pPr eaLnBrk="1" fontAlgn="auto" hangingPunct="1">
              <a:spcBef>
                <a:spcPts val="0"/>
              </a:spcBef>
              <a:spcAft>
                <a:spcPts val="0"/>
              </a:spcAft>
              <a:buClr>
                <a:schemeClr val="accent1"/>
              </a:buClr>
              <a:buFont typeface="Arial"/>
              <a:buChar char="•"/>
              <a:defRPr/>
            </a:pPr>
            <a:r>
              <a:rPr lang="en-US" altLang="en-US" sz="2000" dirty="0"/>
              <a:t>Don’t know that eye region indicates thoughts/wants </a:t>
            </a:r>
            <a:r>
              <a:rPr lang="en-US" altLang="en-US" sz="1400" dirty="0"/>
              <a:t>(Baron-Cohen &amp; Cross1992)</a:t>
            </a:r>
          </a:p>
          <a:p>
            <a:pPr eaLnBrk="1" fontAlgn="auto" hangingPunct="1">
              <a:spcBef>
                <a:spcPts val="0"/>
              </a:spcBef>
              <a:spcAft>
                <a:spcPts val="0"/>
              </a:spcAft>
              <a:buClr>
                <a:schemeClr val="accent1"/>
              </a:buClr>
              <a:buFont typeface="Arial"/>
              <a:buChar char="•"/>
              <a:defRPr/>
            </a:pPr>
            <a:r>
              <a:rPr lang="en-GB" altLang="en-US" sz="2000" dirty="0"/>
              <a:t>Unable to deceive </a:t>
            </a:r>
            <a:r>
              <a:rPr lang="en-GB" altLang="en-US" sz="1400" dirty="0"/>
              <a:t>(Baron-Cohen 1992)</a:t>
            </a:r>
          </a:p>
          <a:p>
            <a:pPr eaLnBrk="1" fontAlgn="auto" hangingPunct="1">
              <a:spcBef>
                <a:spcPts val="0"/>
              </a:spcBef>
              <a:spcAft>
                <a:spcPts val="0"/>
              </a:spcAft>
              <a:buClr>
                <a:schemeClr val="accent1"/>
              </a:buClr>
              <a:buFont typeface="Arial"/>
              <a:buChar char="•"/>
              <a:defRPr/>
            </a:pPr>
            <a:r>
              <a:rPr lang="en-GB" altLang="en-US" sz="2000" dirty="0"/>
              <a:t>Don</a:t>
            </a:r>
            <a:r>
              <a:rPr lang="ja-JP" altLang="en-GB" sz="2000" dirty="0"/>
              <a:t>’</a:t>
            </a:r>
            <a:r>
              <a:rPr lang="en-GB" altLang="ja-JP" sz="2000" dirty="0"/>
              <a:t>t understand intentionally non-literal statements </a:t>
            </a:r>
            <a:r>
              <a:rPr lang="en-GB" altLang="ja-JP" sz="1400" dirty="0"/>
              <a:t>(</a:t>
            </a:r>
            <a:r>
              <a:rPr lang="en-GB" altLang="ja-JP" sz="1400" dirty="0" err="1"/>
              <a:t>Happé</a:t>
            </a:r>
            <a:r>
              <a:rPr lang="en-GB" altLang="ja-JP" sz="1400" dirty="0"/>
              <a:t> 1994)</a:t>
            </a:r>
          </a:p>
        </p:txBody>
      </p:sp>
    </p:spTree>
    <p:extLst>
      <p:ext uri="{BB962C8B-B14F-4D97-AF65-F5344CB8AC3E}">
        <p14:creationId xmlns:p14="http://schemas.microsoft.com/office/powerpoint/2010/main" val="2934641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3609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Theory of Mind Deficit</a:t>
            </a:r>
            <a:endParaRPr lang="en-US" sz="2800" b="1" i="1" dirty="0">
              <a:solidFill>
                <a:prstClr val="white"/>
              </a:solidFill>
            </a:endParaRPr>
          </a:p>
        </p:txBody>
      </p:sp>
      <p:pic>
        <p:nvPicPr>
          <p:cNvPr id="4096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p:cNvSpPr>
            <a:spLocks noGrp="1" noChangeArrowheads="1"/>
          </p:cNvSpPr>
          <p:nvPr>
            <p:ph idx="1"/>
          </p:nvPr>
        </p:nvSpPr>
        <p:spPr>
          <a:xfrm>
            <a:off x="457200" y="1600200"/>
            <a:ext cx="8010525" cy="4525963"/>
          </a:xfrm>
        </p:spPr>
        <p:txBody>
          <a:bodyPr/>
          <a:lstStyle/>
          <a:p>
            <a:pPr marL="57150" indent="0" eaLnBrk="1" hangingPunct="1">
              <a:buFont typeface="Arial" pitchFamily="34" charset="0"/>
              <a:buNone/>
            </a:pPr>
            <a:r>
              <a:rPr lang="en-US" sz="2800" b="1" dirty="0">
                <a:solidFill>
                  <a:schemeClr val="accent2"/>
                </a:solidFill>
              </a:rPr>
              <a:t>Problems with Theory of Mind </a:t>
            </a:r>
          </a:p>
          <a:p>
            <a:pPr lvl="1" eaLnBrk="1" hangingPunct="1">
              <a:buFont typeface="Arial" pitchFamily="34" charset="0"/>
              <a:buChar char="•"/>
            </a:pPr>
            <a:endParaRPr lang="en-US" sz="2000" dirty="0"/>
          </a:p>
          <a:p>
            <a:pPr lvl="1" eaLnBrk="1" hangingPunct="1">
              <a:buClr>
                <a:schemeClr val="accent1"/>
              </a:buClr>
              <a:buFont typeface="Arial" pitchFamily="34" charset="0"/>
              <a:buChar char="•"/>
            </a:pPr>
            <a:r>
              <a:rPr lang="en-US" sz="2400" dirty="0"/>
              <a:t>Prior et al (1990) found autistic children could succeed on Baron-Cohen et </a:t>
            </a:r>
            <a:r>
              <a:rPr lang="en-US" sz="2400" dirty="0" err="1"/>
              <a:t>al's</a:t>
            </a:r>
            <a:r>
              <a:rPr lang="en-US" sz="2400" dirty="0"/>
              <a:t> (1985) task</a:t>
            </a:r>
          </a:p>
          <a:p>
            <a:pPr lvl="1" eaLnBrk="1" hangingPunct="1">
              <a:buClr>
                <a:schemeClr val="accent1"/>
              </a:buClr>
              <a:buFont typeface="Arial" pitchFamily="34" charset="0"/>
              <a:buChar char="•"/>
            </a:pPr>
            <a:r>
              <a:rPr lang="en-US" sz="2400" dirty="0"/>
              <a:t>A child may fail a test for any number of uninteresting reasons such as lack of motivation, attention or task comprehension</a:t>
            </a:r>
          </a:p>
        </p:txBody>
      </p:sp>
    </p:spTree>
    <p:extLst>
      <p:ext uri="{BB962C8B-B14F-4D97-AF65-F5344CB8AC3E}">
        <p14:creationId xmlns:p14="http://schemas.microsoft.com/office/powerpoint/2010/main" val="286091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556792"/>
            <a:ext cx="9144000" cy="1454696"/>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en-US" sz="4800" b="1" dirty="0">
                <a:solidFill>
                  <a:prstClr val="white"/>
                </a:solidFill>
              </a:rPr>
              <a:t>Autistic Spectrum Disorders</a:t>
            </a:r>
          </a:p>
          <a:p>
            <a:pPr algn="ctr">
              <a:defRPr/>
            </a:pPr>
            <a:endParaRPr lang="en-US" dirty="0">
              <a:solidFill>
                <a:prstClr val="white"/>
              </a:solidFill>
            </a:endParaRPr>
          </a:p>
        </p:txBody>
      </p:sp>
      <p:sp>
        <p:nvSpPr>
          <p:cNvPr id="5" name="TextBox 4"/>
          <p:cNvSpPr txBox="1"/>
          <p:nvPr/>
        </p:nvSpPr>
        <p:spPr>
          <a:xfrm>
            <a:off x="2197100" y="3357563"/>
            <a:ext cx="4681538" cy="984250"/>
          </a:xfrm>
          <a:prstGeom prst="rect">
            <a:avLst/>
          </a:prstGeom>
          <a:noFill/>
        </p:spPr>
        <p:txBody>
          <a:bodyPr>
            <a:spAutoFit/>
          </a:bodyPr>
          <a:lstStyle/>
          <a:p>
            <a:pPr algn="ctr">
              <a:defRPr/>
            </a:pPr>
            <a:r>
              <a:rPr lang="en-US" sz="3800" b="1" dirty="0">
                <a:solidFill>
                  <a:srgbClr val="400080"/>
                </a:solidFill>
              </a:rPr>
              <a:t>Expert Led Session</a:t>
            </a:r>
          </a:p>
          <a:p>
            <a:pPr>
              <a:defRPr/>
            </a:pPr>
            <a:endParaRPr lang="en-US" sz="2000" b="1" dirty="0">
              <a:solidFill>
                <a:prstClr val="black"/>
              </a:solidFill>
            </a:endParaRPr>
          </a:p>
        </p:txBody>
      </p:sp>
      <p:pic>
        <p:nvPicPr>
          <p:cNvPr id="512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50677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3609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US" sz="2800" b="1" i="1" dirty="0">
                <a:solidFill>
                  <a:prstClr val="white"/>
                </a:solidFill>
              </a:rPr>
              <a:t>Executive Dysfunction</a:t>
            </a:r>
          </a:p>
        </p:txBody>
      </p:sp>
      <p:pic>
        <p:nvPicPr>
          <p:cNvPr id="4198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a:xfrm>
            <a:off x="457200" y="1600200"/>
            <a:ext cx="8010525" cy="4525963"/>
          </a:xfrm>
        </p:spPr>
        <p:txBody>
          <a:bodyPr rtlCol="0">
            <a:noAutofit/>
          </a:bodyPr>
          <a:lstStyle/>
          <a:p>
            <a:pPr marL="0" indent="0" eaLnBrk="1" fontAlgn="auto" hangingPunct="1">
              <a:spcAft>
                <a:spcPts val="0"/>
              </a:spcAft>
              <a:buFont typeface="Arial"/>
              <a:buNone/>
              <a:defRPr/>
            </a:pPr>
            <a:r>
              <a:rPr lang="en-US" sz="2400" b="1" dirty="0">
                <a:solidFill>
                  <a:schemeClr val="accent2"/>
                </a:solidFill>
              </a:rPr>
              <a:t>Executive function:</a:t>
            </a:r>
          </a:p>
          <a:p>
            <a:pPr lvl="1" eaLnBrk="1" fontAlgn="auto" hangingPunct="1">
              <a:spcAft>
                <a:spcPts val="0"/>
              </a:spcAft>
              <a:buClr>
                <a:schemeClr val="accent1"/>
              </a:buClr>
              <a:buFont typeface="Arial" charset="0"/>
              <a:buChar char="•"/>
              <a:defRPr/>
            </a:pPr>
            <a:r>
              <a:rPr lang="en-US" sz="2200" dirty="0"/>
              <a:t>Suppress incorrect response</a:t>
            </a:r>
          </a:p>
          <a:p>
            <a:pPr lvl="1" eaLnBrk="1" fontAlgn="auto" hangingPunct="1">
              <a:spcAft>
                <a:spcPts val="0"/>
              </a:spcAft>
              <a:buClr>
                <a:schemeClr val="accent1"/>
              </a:buClr>
              <a:buFont typeface="Arial" charset="0"/>
              <a:buChar char="•"/>
              <a:defRPr/>
            </a:pPr>
            <a:r>
              <a:rPr lang="en-US" sz="2200" dirty="0"/>
              <a:t>Retain relevant information in working memory</a:t>
            </a:r>
          </a:p>
          <a:p>
            <a:pPr marL="0" indent="0" eaLnBrk="1" fontAlgn="auto" hangingPunct="1">
              <a:spcAft>
                <a:spcPts val="0"/>
              </a:spcAft>
              <a:buFont typeface="Arial"/>
              <a:buNone/>
              <a:defRPr/>
            </a:pPr>
            <a:endParaRPr lang="en-US" sz="2200" dirty="0"/>
          </a:p>
          <a:p>
            <a:pPr marL="0" indent="0" eaLnBrk="1" fontAlgn="auto" hangingPunct="1">
              <a:spcAft>
                <a:spcPts val="0"/>
              </a:spcAft>
              <a:buFont typeface="Arial"/>
              <a:buNone/>
              <a:defRPr/>
            </a:pPr>
            <a:r>
              <a:rPr lang="en-US" sz="2400" b="1" dirty="0">
                <a:solidFill>
                  <a:schemeClr val="accent3"/>
                </a:solidFill>
              </a:rPr>
              <a:t>Executive function involved in flexible planning </a:t>
            </a:r>
          </a:p>
          <a:p>
            <a:pPr lvl="1" eaLnBrk="1" fontAlgn="auto" hangingPunct="1">
              <a:spcAft>
                <a:spcPts val="0"/>
              </a:spcAft>
              <a:buClr>
                <a:schemeClr val="accent1"/>
              </a:buClr>
              <a:buFont typeface="Arial" charset="0"/>
              <a:buChar char="•"/>
              <a:defRPr/>
            </a:pPr>
            <a:r>
              <a:rPr lang="en-US" sz="2200" dirty="0"/>
              <a:t>e.g. Tower of Hanoi</a:t>
            </a:r>
          </a:p>
        </p:txBody>
      </p:sp>
      <p:pic>
        <p:nvPicPr>
          <p:cNvPr id="419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4143376"/>
            <a:ext cx="526415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94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8011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US" sz="2800" b="1" i="1" dirty="0">
                <a:solidFill>
                  <a:prstClr val="white"/>
                </a:solidFill>
              </a:rPr>
              <a:t>Executive Dysfunction</a:t>
            </a:r>
          </a:p>
        </p:txBody>
      </p:sp>
      <p:pic>
        <p:nvPicPr>
          <p:cNvPr id="4301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a:xfrm>
            <a:off x="457200" y="1600200"/>
            <a:ext cx="8010525" cy="4525963"/>
          </a:xfrm>
        </p:spPr>
        <p:txBody>
          <a:bodyPr rtlCol="0">
            <a:noAutofit/>
          </a:bodyPr>
          <a:lstStyle/>
          <a:p>
            <a:pPr marL="0" indent="0" eaLnBrk="1" fontAlgn="auto" hangingPunct="1">
              <a:spcAft>
                <a:spcPts val="0"/>
              </a:spcAft>
              <a:buFont typeface="Arial"/>
              <a:buNone/>
              <a:defRPr/>
            </a:pPr>
            <a:r>
              <a:rPr lang="en-US" sz="2400" b="1" dirty="0">
                <a:solidFill>
                  <a:schemeClr val="accent2"/>
                </a:solidFill>
              </a:rPr>
              <a:t>Executive Dysfunction</a:t>
            </a:r>
            <a:endParaRPr lang="en-US" sz="2800" dirty="0">
              <a:solidFill>
                <a:schemeClr val="accent2"/>
              </a:solidFill>
            </a:endParaRPr>
          </a:p>
          <a:p>
            <a:pPr eaLnBrk="1" fontAlgn="auto" hangingPunct="1">
              <a:spcAft>
                <a:spcPts val="0"/>
              </a:spcAft>
              <a:buClr>
                <a:schemeClr val="accent1"/>
              </a:buClr>
              <a:buFont typeface="Arial"/>
              <a:buChar char="•"/>
              <a:defRPr/>
            </a:pPr>
            <a:r>
              <a:rPr lang="en-US" sz="2200" dirty="0"/>
              <a:t>Deficit occurs with frontal brain damage leading to perseverative </a:t>
            </a:r>
            <a:r>
              <a:rPr lang="en-US" sz="2200" dirty="0" err="1"/>
              <a:t>behaviour</a:t>
            </a:r>
            <a:r>
              <a:rPr lang="en-US" sz="2200" dirty="0"/>
              <a:t> </a:t>
            </a:r>
          </a:p>
          <a:p>
            <a:pPr marL="0" indent="0" eaLnBrk="1" fontAlgn="auto" hangingPunct="1">
              <a:spcAft>
                <a:spcPts val="0"/>
              </a:spcAft>
              <a:buFont typeface="Arial"/>
              <a:buNone/>
              <a:defRPr/>
            </a:pPr>
            <a:r>
              <a:rPr lang="en-GB" altLang="en-US" sz="2400" b="1" dirty="0">
                <a:solidFill>
                  <a:schemeClr val="accent3"/>
                </a:solidFill>
              </a:rPr>
              <a:t>However, not specific to ASD and can also occurs in</a:t>
            </a:r>
          </a:p>
          <a:p>
            <a:pPr lvl="2" eaLnBrk="1" fontAlgn="auto" hangingPunct="1">
              <a:spcAft>
                <a:spcPts val="0"/>
              </a:spcAft>
              <a:buClr>
                <a:schemeClr val="accent1"/>
              </a:buClr>
              <a:buFont typeface="Arial"/>
              <a:buChar char="•"/>
              <a:defRPr/>
            </a:pPr>
            <a:r>
              <a:rPr lang="en-GB" altLang="en-US" sz="2200" dirty="0"/>
              <a:t>Schizophrenia</a:t>
            </a:r>
          </a:p>
          <a:p>
            <a:pPr lvl="2" eaLnBrk="1" fontAlgn="auto" hangingPunct="1">
              <a:spcAft>
                <a:spcPts val="0"/>
              </a:spcAft>
              <a:buClr>
                <a:schemeClr val="accent1"/>
              </a:buClr>
              <a:buFont typeface="Arial"/>
              <a:buChar char="•"/>
              <a:defRPr/>
            </a:pPr>
            <a:r>
              <a:rPr lang="en-GB" altLang="en-US" sz="2200" dirty="0" err="1"/>
              <a:t>Cbsessive</a:t>
            </a:r>
            <a:r>
              <a:rPr lang="en-GB" altLang="en-US" sz="2200" dirty="0"/>
              <a:t>-compulsive disorder</a:t>
            </a:r>
          </a:p>
          <a:p>
            <a:pPr lvl="2" eaLnBrk="1" fontAlgn="auto" hangingPunct="1">
              <a:spcAft>
                <a:spcPts val="0"/>
              </a:spcAft>
              <a:buClr>
                <a:schemeClr val="accent1"/>
              </a:buClr>
              <a:buFont typeface="Arial"/>
              <a:buChar char="•"/>
              <a:defRPr/>
            </a:pPr>
            <a:r>
              <a:rPr lang="en-GB" altLang="en-US" sz="2200" dirty="0"/>
              <a:t>ADHD</a:t>
            </a:r>
          </a:p>
          <a:p>
            <a:pPr lvl="2" eaLnBrk="1" fontAlgn="auto" hangingPunct="1">
              <a:spcAft>
                <a:spcPts val="0"/>
              </a:spcAft>
              <a:buClr>
                <a:schemeClr val="accent1"/>
              </a:buClr>
              <a:buFont typeface="Arial"/>
              <a:buChar char="•"/>
              <a:defRPr/>
            </a:pPr>
            <a:r>
              <a:rPr lang="en-GB" altLang="en-US" sz="2200" dirty="0"/>
              <a:t>Parkinson</a:t>
            </a:r>
            <a:r>
              <a:rPr lang="ja-JP" altLang="en-GB" sz="2200" dirty="0"/>
              <a:t>’</a:t>
            </a:r>
            <a:r>
              <a:rPr lang="en-GB" altLang="ja-JP" sz="2200" dirty="0"/>
              <a:t>s disease …and more.</a:t>
            </a:r>
          </a:p>
          <a:p>
            <a:pPr marL="0" indent="0" eaLnBrk="1" fontAlgn="auto" hangingPunct="1">
              <a:spcAft>
                <a:spcPts val="0"/>
              </a:spcAft>
              <a:buFont typeface="Arial"/>
              <a:buNone/>
              <a:defRPr/>
            </a:pPr>
            <a:r>
              <a:rPr lang="en-GB" altLang="en-US" sz="2400" b="1" dirty="0">
                <a:solidFill>
                  <a:schemeClr val="accent4"/>
                </a:solidFill>
              </a:rPr>
              <a:t>So by itself, executive dysfunction cannot explain autism</a:t>
            </a:r>
          </a:p>
          <a:p>
            <a:pPr lvl="1" eaLnBrk="1" fontAlgn="auto" hangingPunct="1">
              <a:spcAft>
                <a:spcPts val="0"/>
              </a:spcAft>
              <a:buClr>
                <a:schemeClr val="accent1"/>
              </a:buClr>
              <a:buFont typeface="Arial"/>
              <a:buChar char="•"/>
              <a:defRPr/>
            </a:pPr>
            <a:r>
              <a:rPr lang="en-GB" altLang="en-US" sz="1800" dirty="0"/>
              <a:t>May co-occur with </a:t>
            </a:r>
            <a:r>
              <a:rPr lang="en-GB" altLang="en-US" sz="1800" dirty="0" err="1"/>
              <a:t>ToM</a:t>
            </a:r>
            <a:r>
              <a:rPr lang="en-GB" altLang="en-US" sz="1800" dirty="0"/>
              <a:t> deficit</a:t>
            </a:r>
          </a:p>
        </p:txBody>
      </p:sp>
    </p:spTree>
    <p:extLst>
      <p:ext uri="{BB962C8B-B14F-4D97-AF65-F5344CB8AC3E}">
        <p14:creationId xmlns:p14="http://schemas.microsoft.com/office/powerpoint/2010/main" val="3628179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22007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US" sz="2800" b="1" i="1" dirty="0">
                <a:solidFill>
                  <a:prstClr val="white"/>
                </a:solidFill>
              </a:rPr>
              <a:t>Weak Central Coherence</a:t>
            </a:r>
          </a:p>
        </p:txBody>
      </p:sp>
      <p:pic>
        <p:nvPicPr>
          <p:cNvPr id="4403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a:xfrm>
            <a:off x="457200" y="1600200"/>
            <a:ext cx="8010525" cy="4525963"/>
          </a:xfrm>
        </p:spPr>
        <p:txBody>
          <a:bodyPr rtlCol="0">
            <a:noAutofit/>
          </a:bodyPr>
          <a:lstStyle/>
          <a:p>
            <a:pPr marL="0" indent="0" eaLnBrk="1" fontAlgn="auto" hangingPunct="1">
              <a:spcAft>
                <a:spcPts val="0"/>
              </a:spcAft>
              <a:buFont typeface="Arial"/>
              <a:buNone/>
              <a:defRPr/>
            </a:pPr>
            <a:r>
              <a:rPr lang="en-US" altLang="en-US" sz="2400" b="1" dirty="0">
                <a:solidFill>
                  <a:schemeClr val="accent2"/>
                </a:solidFill>
              </a:rPr>
              <a:t>Central coherence (</a:t>
            </a:r>
            <a:r>
              <a:rPr lang="en-US" altLang="en-US" sz="2400" b="1" dirty="0" err="1">
                <a:solidFill>
                  <a:schemeClr val="accent2"/>
                </a:solidFill>
              </a:rPr>
              <a:t>Frith</a:t>
            </a:r>
            <a:r>
              <a:rPr lang="en-US" altLang="en-US" sz="2400" b="1" dirty="0">
                <a:solidFill>
                  <a:schemeClr val="accent2"/>
                </a:solidFill>
              </a:rPr>
              <a:t>, 1989)</a:t>
            </a:r>
          </a:p>
          <a:p>
            <a:pPr lvl="1" eaLnBrk="1" fontAlgn="auto" hangingPunct="1">
              <a:spcAft>
                <a:spcPts val="0"/>
              </a:spcAft>
              <a:buClr>
                <a:schemeClr val="accent1"/>
              </a:buClr>
              <a:buFont typeface="Arial"/>
              <a:buChar char="•"/>
              <a:defRPr/>
            </a:pPr>
            <a:r>
              <a:rPr lang="en-US" altLang="en-US" sz="2000" dirty="0"/>
              <a:t>People need/desire high-level meaning</a:t>
            </a:r>
          </a:p>
          <a:p>
            <a:pPr lvl="1" eaLnBrk="1" fontAlgn="auto" hangingPunct="1">
              <a:spcBef>
                <a:spcPts val="1200"/>
              </a:spcBef>
              <a:spcAft>
                <a:spcPts val="0"/>
              </a:spcAft>
              <a:buClr>
                <a:schemeClr val="accent1"/>
              </a:buClr>
              <a:buFont typeface="Arial"/>
              <a:buChar char="•"/>
              <a:defRPr/>
            </a:pPr>
            <a:r>
              <a:rPr lang="en-US" altLang="en-US" sz="2000" dirty="0"/>
              <a:t>This feature of human information processing is disturbed in ASD</a:t>
            </a:r>
          </a:p>
          <a:p>
            <a:pPr marL="0" indent="0" eaLnBrk="1" fontAlgn="auto" hangingPunct="1">
              <a:spcAft>
                <a:spcPts val="0"/>
              </a:spcAft>
              <a:buFont typeface="Arial"/>
              <a:buNone/>
              <a:defRPr/>
            </a:pPr>
            <a:r>
              <a:rPr lang="en-US" altLang="en-US" sz="2200" b="1" dirty="0">
                <a:solidFill>
                  <a:schemeClr val="accent3"/>
                </a:solidFill>
              </a:rPr>
              <a:t>‘Weak Central Coherence'</a:t>
            </a:r>
          </a:p>
          <a:p>
            <a:pPr lvl="1" eaLnBrk="1" fontAlgn="auto" hangingPunct="1">
              <a:spcAft>
                <a:spcPts val="0"/>
              </a:spcAft>
              <a:buClr>
                <a:schemeClr val="accent1"/>
              </a:buClr>
              <a:buFont typeface="Arial"/>
              <a:buChar char="•"/>
              <a:defRPr/>
            </a:pPr>
            <a:r>
              <a:rPr lang="en-US" altLang="en-US" sz="2000" dirty="0"/>
              <a:t>Autism biased toward local vs global info processing</a:t>
            </a:r>
          </a:p>
          <a:p>
            <a:pPr lvl="2" eaLnBrk="1" fontAlgn="auto" hangingPunct="1">
              <a:spcBef>
                <a:spcPts val="1200"/>
              </a:spcBef>
              <a:spcAft>
                <a:spcPts val="0"/>
              </a:spcAft>
              <a:buClr>
                <a:schemeClr val="accent1"/>
              </a:buClr>
              <a:buFont typeface="Arial"/>
              <a:buChar char="–"/>
              <a:defRPr/>
            </a:pPr>
            <a:r>
              <a:rPr lang="en-US" altLang="en-US" sz="2000" dirty="0"/>
              <a:t>"inability to experience wholes without full attention to the constituent parts”</a:t>
            </a:r>
          </a:p>
          <a:p>
            <a:pPr lvl="2" eaLnBrk="1" fontAlgn="auto" hangingPunct="1">
              <a:spcBef>
                <a:spcPts val="1200"/>
              </a:spcBef>
              <a:spcAft>
                <a:spcPts val="0"/>
              </a:spcAft>
              <a:buClr>
                <a:schemeClr val="accent1"/>
              </a:buClr>
              <a:buFont typeface="Arial"/>
              <a:buChar char="–"/>
              <a:defRPr/>
            </a:pPr>
            <a:r>
              <a:rPr lang="en-US" altLang="en-US" sz="2000" dirty="0"/>
              <a:t>do not succumb to visual illusions (</a:t>
            </a:r>
            <a:r>
              <a:rPr lang="en-US" altLang="en-US" sz="2000" dirty="0" err="1"/>
              <a:t>Happé</a:t>
            </a:r>
            <a:r>
              <a:rPr lang="en-US" altLang="en-US" sz="2000" dirty="0"/>
              <a:t>, 1996)</a:t>
            </a:r>
          </a:p>
          <a:p>
            <a:pPr lvl="2" eaLnBrk="1" fontAlgn="auto" hangingPunct="1">
              <a:spcBef>
                <a:spcPts val="1200"/>
              </a:spcBef>
              <a:spcAft>
                <a:spcPts val="0"/>
              </a:spcAft>
              <a:buClr>
                <a:schemeClr val="accent1"/>
              </a:buClr>
              <a:buFont typeface="Arial"/>
              <a:buChar char="–"/>
              <a:defRPr/>
            </a:pPr>
            <a:r>
              <a:rPr lang="en-US" altLang="en-US" sz="2000" dirty="0"/>
              <a:t>failure to use context in reading (</a:t>
            </a:r>
            <a:r>
              <a:rPr lang="en-US" altLang="en-US" sz="2000" dirty="0" err="1"/>
              <a:t>Happé</a:t>
            </a:r>
            <a:r>
              <a:rPr lang="en-US" altLang="en-US" sz="2000" dirty="0"/>
              <a:t>, 1995)</a:t>
            </a:r>
          </a:p>
        </p:txBody>
      </p:sp>
    </p:spTree>
    <p:extLst>
      <p:ext uri="{BB962C8B-B14F-4D97-AF65-F5344CB8AC3E}">
        <p14:creationId xmlns:p14="http://schemas.microsoft.com/office/powerpoint/2010/main" val="270564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US" sz="2800" b="1" i="1" dirty="0">
                <a:solidFill>
                  <a:prstClr val="white"/>
                </a:solidFill>
              </a:rPr>
              <a:t>Weak Central Coherence</a:t>
            </a:r>
          </a:p>
        </p:txBody>
      </p:sp>
      <p:pic>
        <p:nvPicPr>
          <p:cNvPr id="4505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2275" y="1863725"/>
            <a:ext cx="4662488" cy="2868613"/>
          </a:xfrm>
        </p:spPr>
      </p:pic>
      <p:pic>
        <p:nvPicPr>
          <p:cNvPr id="45061" name="Picture 3" descr="F:\My Documents\work\derbywork\1. teaching current\GUA Dev Cog 05\images\Autism\embedded_figur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1541463"/>
            <a:ext cx="36972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2"/>
          <p:cNvSpPr>
            <a:spLocks noChangeArrowheads="1"/>
          </p:cNvSpPr>
          <p:nvPr/>
        </p:nvSpPr>
        <p:spPr bwMode="auto">
          <a:xfrm>
            <a:off x="1284288" y="5527675"/>
            <a:ext cx="2938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a:solidFill>
                  <a:prstClr val="black"/>
                </a:solidFill>
                <a:cs typeface="Times New Roman" pitchFamily="18" charset="0"/>
              </a:rPr>
              <a:t>The Ebbinghaus Illusion </a:t>
            </a:r>
            <a:endParaRPr lang="en-US" sz="2200">
              <a:solidFill>
                <a:prstClr val="black"/>
              </a:solidFill>
            </a:endParaRPr>
          </a:p>
        </p:txBody>
      </p:sp>
      <p:sp>
        <p:nvSpPr>
          <p:cNvPr id="45063" name="Rectangle 3"/>
          <p:cNvSpPr>
            <a:spLocks noChangeArrowheads="1"/>
          </p:cNvSpPr>
          <p:nvPr/>
        </p:nvSpPr>
        <p:spPr bwMode="auto">
          <a:xfrm>
            <a:off x="5683250" y="5527675"/>
            <a:ext cx="2760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a:solidFill>
                  <a:prstClr val="black"/>
                </a:solidFill>
                <a:cs typeface="Times New Roman" pitchFamily="18" charset="0"/>
              </a:rPr>
              <a:t>Embedded figures test</a:t>
            </a:r>
            <a:endParaRPr lang="en-US" sz="2200">
              <a:solidFill>
                <a:prstClr val="black"/>
              </a:solidFill>
            </a:endParaRPr>
          </a:p>
        </p:txBody>
      </p:sp>
    </p:spTree>
    <p:extLst>
      <p:ext uri="{BB962C8B-B14F-4D97-AF65-F5344CB8AC3E}">
        <p14:creationId xmlns:p14="http://schemas.microsoft.com/office/powerpoint/2010/main" val="1273820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p:txBody>
      </p:sp>
      <p:pic>
        <p:nvPicPr>
          <p:cNvPr id="4608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nvGraphicFramePr>
        <p:xfrm>
          <a:off x="1265128" y="1628385"/>
          <a:ext cx="6789107" cy="4935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5" name="Rectangle 1"/>
          <p:cNvSpPr>
            <a:spLocks noChangeArrowheads="1"/>
          </p:cNvSpPr>
          <p:nvPr/>
        </p:nvSpPr>
        <p:spPr bwMode="auto">
          <a:xfrm>
            <a:off x="2938463" y="1276350"/>
            <a:ext cx="32670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en-GB" b="1">
                <a:solidFill>
                  <a:srgbClr val="C0504D"/>
                </a:solidFill>
              </a:rPr>
              <a:t>Three Complementary theories?</a:t>
            </a:r>
            <a:endParaRPr lang="en-GB" altLang="en-US">
              <a:solidFill>
                <a:srgbClr val="C0504D"/>
              </a:solidFill>
            </a:endParaRPr>
          </a:p>
        </p:txBody>
      </p:sp>
    </p:spTree>
    <p:extLst>
      <p:ext uri="{BB962C8B-B14F-4D97-AF65-F5344CB8AC3E}">
        <p14:creationId xmlns:p14="http://schemas.microsoft.com/office/powerpoint/2010/main" val="674682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GB" altLang="en-US" sz="3500" b="1" dirty="0">
                <a:solidFill>
                  <a:prstClr val="white"/>
                </a:solidFill>
              </a:rPr>
              <a:t>Assessment of ASD</a:t>
            </a:r>
            <a:endParaRPr lang="en-US" sz="3500" b="1" i="1" dirty="0">
              <a:solidFill>
                <a:prstClr val="white"/>
              </a:solidFill>
            </a:endParaRPr>
          </a:p>
        </p:txBody>
      </p:sp>
      <p:graphicFrame>
        <p:nvGraphicFramePr>
          <p:cNvPr id="13" name="Diagram 12"/>
          <p:cNvGraphicFramePr/>
          <p:nvPr>
            <p:extLst>
              <p:ext uri="{D42A27DB-BD31-4B8C-83A1-F6EECF244321}">
                <p14:modId xmlns:p14="http://schemas.microsoft.com/office/powerpoint/2010/main" val="3507767721"/>
              </p:ext>
            </p:extLst>
          </p:nvPr>
        </p:nvGraphicFramePr>
        <p:xfrm>
          <a:off x="781939" y="2304789"/>
          <a:ext cx="7691412" cy="3634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7109"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1"/>
          <p:cNvSpPr>
            <a:spLocks noChangeArrowheads="1"/>
          </p:cNvSpPr>
          <p:nvPr/>
        </p:nvSpPr>
        <p:spPr bwMode="auto">
          <a:xfrm>
            <a:off x="757238" y="1577975"/>
            <a:ext cx="76914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GB" altLang="en-US" sz="2800" b="1">
                <a:solidFill>
                  <a:srgbClr val="C0504D"/>
                </a:solidFill>
              </a:rPr>
              <a:t>National Autism Plan for Children</a:t>
            </a:r>
            <a:endParaRPr lang="en-GB" altLang="en-US">
              <a:solidFill>
                <a:prstClr val="black"/>
              </a:solidFill>
            </a:endParaRPr>
          </a:p>
        </p:txBody>
      </p:sp>
    </p:spTree>
    <p:extLst>
      <p:ext uri="{BB962C8B-B14F-4D97-AF65-F5344CB8AC3E}">
        <p14:creationId xmlns:p14="http://schemas.microsoft.com/office/powerpoint/2010/main" val="858485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22007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IE" sz="2800" b="1" i="1" dirty="0">
                <a:solidFill>
                  <a:prstClr val="white"/>
                </a:solidFill>
              </a:rPr>
              <a:t>How do we assess</a:t>
            </a:r>
          </a:p>
        </p:txBody>
      </p:sp>
      <p:pic>
        <p:nvPicPr>
          <p:cNvPr id="4813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600200"/>
            <a:ext cx="8229600" cy="4926013"/>
          </a:xfrm>
        </p:spPr>
        <p:txBody>
          <a:bodyPr rtlCol="0">
            <a:normAutofit fontScale="55000" lnSpcReduction="20000"/>
          </a:bodyPr>
          <a:lstStyle/>
          <a:p>
            <a:pPr marL="0" indent="0" eaLnBrk="1" fontAlgn="auto" hangingPunct="1">
              <a:spcAft>
                <a:spcPts val="0"/>
              </a:spcAft>
              <a:buFont typeface="Arial"/>
              <a:buNone/>
              <a:defRPr/>
            </a:pPr>
            <a:r>
              <a:rPr lang="en-GB" altLang="en-US" sz="3800" b="1" dirty="0">
                <a:solidFill>
                  <a:schemeClr val="accent2"/>
                </a:solidFill>
              </a:rPr>
              <a:t>Detailed information from Parents </a:t>
            </a:r>
          </a:p>
          <a:p>
            <a:pPr eaLnBrk="1" fontAlgn="auto" hangingPunct="1">
              <a:spcAft>
                <a:spcPts val="0"/>
              </a:spcAft>
              <a:buClr>
                <a:schemeClr val="accent1"/>
              </a:buClr>
              <a:buFont typeface="Arial"/>
              <a:buChar char="•"/>
              <a:defRPr/>
            </a:pPr>
            <a:r>
              <a:rPr lang="en-GB" altLang="en-US" dirty="0"/>
              <a:t>Concerns from parents, details about behaviour, language, social interaction, social communication, play, imagination, sensory sensitivities, repetitive/restricted and other behaviours</a:t>
            </a:r>
          </a:p>
          <a:p>
            <a:pPr eaLnBrk="1" fontAlgn="auto" hangingPunct="1">
              <a:spcAft>
                <a:spcPts val="0"/>
              </a:spcAft>
              <a:buClr>
                <a:schemeClr val="accent1"/>
              </a:buClr>
              <a:buFont typeface="Arial"/>
              <a:buChar char="•"/>
              <a:defRPr/>
            </a:pPr>
            <a:r>
              <a:rPr lang="en-GB" altLang="en-US" dirty="0"/>
              <a:t>Pregnancy, labour, birth, birth weight, development – smiling, rolling over, crawling, siting up, walking, language development, any illnesses, medication etc.</a:t>
            </a:r>
          </a:p>
          <a:p>
            <a:pPr marL="0" indent="0" eaLnBrk="1" fontAlgn="auto" hangingPunct="1">
              <a:spcAft>
                <a:spcPts val="0"/>
              </a:spcAft>
              <a:buClr>
                <a:schemeClr val="accent1"/>
              </a:buClr>
              <a:buFont typeface="Arial"/>
              <a:buNone/>
              <a:defRPr/>
            </a:pPr>
            <a:endParaRPr lang="en-GB" altLang="en-US" sz="2900" dirty="0"/>
          </a:p>
          <a:p>
            <a:pPr marL="0" indent="0" eaLnBrk="1" fontAlgn="auto" hangingPunct="1">
              <a:spcAft>
                <a:spcPts val="0"/>
              </a:spcAft>
              <a:buClr>
                <a:schemeClr val="accent1"/>
              </a:buClr>
              <a:buFont typeface="Arial"/>
              <a:buNone/>
              <a:defRPr/>
            </a:pPr>
            <a:r>
              <a:rPr lang="en-GB" altLang="en-US" sz="3800" b="1" dirty="0">
                <a:solidFill>
                  <a:schemeClr val="accent3"/>
                </a:solidFill>
              </a:rPr>
              <a:t>Observation of child in clinic </a:t>
            </a:r>
          </a:p>
          <a:p>
            <a:pPr eaLnBrk="1" fontAlgn="auto" hangingPunct="1">
              <a:spcAft>
                <a:spcPts val="0"/>
              </a:spcAft>
              <a:buClr>
                <a:schemeClr val="accent1"/>
              </a:buClr>
              <a:buFont typeface="Arial"/>
              <a:buChar char="•"/>
              <a:defRPr/>
            </a:pPr>
            <a:r>
              <a:rPr lang="en-GB" altLang="en-US" dirty="0"/>
              <a:t>language, play, social interaction, social communication, repetitive behaviour, other abnormal behaviours such as flapping, spinning etc. </a:t>
            </a:r>
          </a:p>
          <a:p>
            <a:pPr eaLnBrk="1" fontAlgn="auto" hangingPunct="1">
              <a:spcAft>
                <a:spcPts val="0"/>
              </a:spcAft>
              <a:buClr>
                <a:schemeClr val="accent1"/>
              </a:buClr>
              <a:buFont typeface="Arial"/>
              <a:buChar char="•"/>
              <a:defRPr/>
            </a:pPr>
            <a:endParaRPr lang="en-GB" altLang="en-US" sz="2900" dirty="0"/>
          </a:p>
          <a:p>
            <a:pPr marL="0" indent="0" eaLnBrk="1" fontAlgn="auto" hangingPunct="1">
              <a:spcAft>
                <a:spcPts val="0"/>
              </a:spcAft>
              <a:buClr>
                <a:schemeClr val="accent1"/>
              </a:buClr>
              <a:buFont typeface="Arial"/>
              <a:buNone/>
              <a:defRPr/>
            </a:pPr>
            <a:r>
              <a:rPr lang="en-GB" altLang="en-US" sz="3800" b="1" dirty="0">
                <a:solidFill>
                  <a:schemeClr val="accent4"/>
                </a:solidFill>
              </a:rPr>
              <a:t>Structured assessment </a:t>
            </a:r>
          </a:p>
          <a:p>
            <a:pPr eaLnBrk="1" fontAlgn="auto" hangingPunct="1">
              <a:spcAft>
                <a:spcPts val="0"/>
              </a:spcAft>
              <a:buClr>
                <a:schemeClr val="accent1"/>
              </a:buClr>
              <a:buFont typeface="Arial"/>
              <a:buChar char="•"/>
              <a:defRPr/>
            </a:pPr>
            <a:r>
              <a:rPr lang="en-GB" altLang="en-US" dirty="0"/>
              <a:t>Autism Diagnostic Observation Schedule</a:t>
            </a:r>
          </a:p>
          <a:p>
            <a:pPr marL="0" indent="0" eaLnBrk="1" fontAlgn="auto" hangingPunct="1">
              <a:spcAft>
                <a:spcPts val="0"/>
              </a:spcAft>
              <a:buClr>
                <a:schemeClr val="accent1"/>
              </a:buClr>
              <a:buFont typeface="Arial"/>
              <a:buNone/>
              <a:defRPr/>
            </a:pPr>
            <a:endParaRPr lang="en-GB" altLang="en-US" sz="2900" dirty="0"/>
          </a:p>
          <a:p>
            <a:pPr marL="0" indent="0" eaLnBrk="1" fontAlgn="auto" hangingPunct="1">
              <a:spcAft>
                <a:spcPts val="0"/>
              </a:spcAft>
              <a:buClr>
                <a:schemeClr val="accent1"/>
              </a:buClr>
              <a:buFont typeface="Arial"/>
              <a:buNone/>
              <a:defRPr/>
            </a:pPr>
            <a:r>
              <a:rPr lang="en-GB" altLang="en-US" sz="3800" b="1" dirty="0">
                <a:solidFill>
                  <a:schemeClr val="accent6"/>
                </a:solidFill>
              </a:rPr>
              <a:t>Parents completing questionnaires (screeners/checklists)</a:t>
            </a:r>
          </a:p>
          <a:p>
            <a:pPr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338405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22007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IE" sz="2800" b="1" i="1" dirty="0">
                <a:solidFill>
                  <a:prstClr val="white"/>
                </a:solidFill>
              </a:rPr>
              <a:t>How do we assess</a:t>
            </a:r>
          </a:p>
        </p:txBody>
      </p:sp>
      <p:pic>
        <p:nvPicPr>
          <p:cNvPr id="4915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600200"/>
            <a:ext cx="8229600" cy="4926013"/>
          </a:xfrm>
        </p:spPr>
        <p:txBody>
          <a:bodyPr rtlCol="0">
            <a:normAutofit lnSpcReduction="10000"/>
          </a:bodyPr>
          <a:lstStyle/>
          <a:p>
            <a:pPr marL="0" indent="0" eaLnBrk="1" fontAlgn="auto" hangingPunct="1">
              <a:spcAft>
                <a:spcPts val="0"/>
              </a:spcAft>
              <a:buFont typeface="Arial"/>
              <a:buNone/>
              <a:defRPr/>
            </a:pPr>
            <a:r>
              <a:rPr lang="en-GB" altLang="en-US" sz="2600" b="1" dirty="0">
                <a:solidFill>
                  <a:schemeClr val="accent2"/>
                </a:solidFill>
              </a:rPr>
              <a:t>School Assessment</a:t>
            </a:r>
          </a:p>
          <a:p>
            <a:pPr marL="496888" indent="-447675" eaLnBrk="1" fontAlgn="auto" hangingPunct="1">
              <a:spcAft>
                <a:spcPts val="0"/>
              </a:spcAft>
              <a:buClr>
                <a:schemeClr val="accent1"/>
              </a:buClr>
              <a:buFont typeface="Arial"/>
              <a:buChar char="•"/>
              <a:defRPr/>
            </a:pPr>
            <a:r>
              <a:rPr lang="en-GB" altLang="en-US" sz="2400" dirty="0"/>
              <a:t>Information to be gathered from class teacher, teaching assistant and SENCO </a:t>
            </a:r>
          </a:p>
          <a:p>
            <a:pPr marL="496888" indent="-447675" eaLnBrk="1" fontAlgn="auto" hangingPunct="1">
              <a:spcAft>
                <a:spcPts val="0"/>
              </a:spcAft>
              <a:buClr>
                <a:schemeClr val="accent1"/>
              </a:buClr>
              <a:buFont typeface="Arial"/>
              <a:buChar char="•"/>
              <a:defRPr/>
            </a:pPr>
            <a:r>
              <a:rPr lang="en-GB" altLang="en-US" sz="2400" dirty="0"/>
              <a:t>Observing the child in structured and informal settings</a:t>
            </a:r>
          </a:p>
          <a:p>
            <a:pPr marL="0" indent="0" eaLnBrk="1" fontAlgn="auto" hangingPunct="1">
              <a:spcAft>
                <a:spcPts val="0"/>
              </a:spcAft>
              <a:buClr>
                <a:schemeClr val="accent1"/>
              </a:buClr>
              <a:buFont typeface="Arial"/>
              <a:buNone/>
              <a:defRPr/>
            </a:pPr>
            <a:r>
              <a:rPr lang="en-GB" altLang="en-US" sz="2600" b="1" dirty="0">
                <a:solidFill>
                  <a:schemeClr val="accent3"/>
                </a:solidFill>
              </a:rPr>
              <a:t>Useful information</a:t>
            </a:r>
          </a:p>
          <a:p>
            <a:pPr marL="473075" indent="-473075" eaLnBrk="1" fontAlgn="auto" hangingPunct="1">
              <a:spcAft>
                <a:spcPts val="0"/>
              </a:spcAft>
              <a:buClr>
                <a:schemeClr val="accent1"/>
              </a:buClr>
              <a:buFont typeface="Arial" charset="0"/>
              <a:buChar char="•"/>
              <a:defRPr/>
            </a:pPr>
            <a:r>
              <a:rPr lang="en-GB" altLang="en-US" sz="2400" dirty="0"/>
              <a:t>Is any other professional involved? Do they have reports from any other professional that they can share e.g. SLT, EP, EHCP</a:t>
            </a:r>
          </a:p>
          <a:p>
            <a:pPr marL="473075" indent="-473075" eaLnBrk="1" fontAlgn="auto" hangingPunct="1">
              <a:spcAft>
                <a:spcPts val="0"/>
              </a:spcAft>
              <a:buClr>
                <a:schemeClr val="accent1"/>
              </a:buClr>
              <a:buFont typeface="Arial" charset="0"/>
              <a:buChar char="•"/>
              <a:defRPr/>
            </a:pPr>
            <a:r>
              <a:rPr lang="en-GB" altLang="en-US" sz="2400" dirty="0"/>
              <a:t>Are they planning to refer the young person to any professional? </a:t>
            </a:r>
          </a:p>
          <a:p>
            <a:pPr marL="473075" indent="-473075" eaLnBrk="1" fontAlgn="auto" hangingPunct="1">
              <a:spcAft>
                <a:spcPts val="0"/>
              </a:spcAft>
              <a:buClr>
                <a:schemeClr val="accent1"/>
              </a:buClr>
              <a:buFont typeface="Arial" charset="0"/>
              <a:buChar char="•"/>
              <a:defRPr/>
            </a:pPr>
            <a:r>
              <a:rPr lang="en-GB" altLang="en-US" sz="2400" dirty="0"/>
              <a:t>Child’s academic functioning ?above, level with peers and below peers </a:t>
            </a:r>
          </a:p>
          <a:p>
            <a:pPr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3819799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14806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IE" sz="2800" b="1" i="1" dirty="0">
                <a:solidFill>
                  <a:prstClr val="white"/>
                </a:solidFill>
              </a:rPr>
              <a:t>How do we assess</a:t>
            </a:r>
          </a:p>
        </p:txBody>
      </p:sp>
      <p:pic>
        <p:nvPicPr>
          <p:cNvPr id="5017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600200"/>
            <a:ext cx="8229600" cy="4926013"/>
          </a:xfrm>
        </p:spPr>
        <p:txBody>
          <a:bodyPr rtlCol="0">
            <a:normAutofit fontScale="92500" lnSpcReduction="20000"/>
          </a:bodyPr>
          <a:lstStyle/>
          <a:p>
            <a:pPr marL="0" indent="0" eaLnBrk="1" fontAlgn="auto" hangingPunct="1">
              <a:spcAft>
                <a:spcPts val="0"/>
              </a:spcAft>
              <a:buFont typeface="Arial"/>
              <a:buNone/>
              <a:defRPr/>
            </a:pPr>
            <a:r>
              <a:rPr lang="en-GB" altLang="en-US" sz="2800" b="1" dirty="0">
                <a:solidFill>
                  <a:schemeClr val="accent2"/>
                </a:solidFill>
              </a:rPr>
              <a:t>Structured Assessments</a:t>
            </a:r>
          </a:p>
          <a:p>
            <a:pPr marL="0" indent="0" eaLnBrk="1" fontAlgn="auto" hangingPunct="1">
              <a:spcAft>
                <a:spcPts val="0"/>
              </a:spcAft>
              <a:buFont typeface="Arial"/>
              <a:buNone/>
              <a:defRPr/>
            </a:pPr>
            <a:r>
              <a:rPr lang="en-GB" altLang="en-US" sz="2800" b="1" dirty="0">
                <a:solidFill>
                  <a:schemeClr val="accent3"/>
                </a:solidFill>
              </a:rPr>
              <a:t>Interview with Parents/Carers</a:t>
            </a:r>
          </a:p>
          <a:p>
            <a:pPr marL="566928" indent="-457200" eaLnBrk="1" fontAlgn="auto" hangingPunct="1">
              <a:spcAft>
                <a:spcPts val="0"/>
              </a:spcAft>
              <a:buClr>
                <a:schemeClr val="accent1"/>
              </a:buClr>
              <a:buFont typeface="Arial" charset="0"/>
              <a:buChar char="•"/>
              <a:defRPr/>
            </a:pPr>
            <a:r>
              <a:rPr lang="en-GB" altLang="en-US" sz="2400" dirty="0"/>
              <a:t>Autism Diagnostic Interview (ADI) &amp;</a:t>
            </a:r>
          </a:p>
          <a:p>
            <a:pPr marL="566928" indent="-457200" eaLnBrk="1" fontAlgn="auto" hangingPunct="1">
              <a:spcAft>
                <a:spcPts val="0"/>
              </a:spcAft>
              <a:buClr>
                <a:schemeClr val="accent1"/>
              </a:buClr>
              <a:buFont typeface="Arial" charset="0"/>
              <a:buChar char="•"/>
              <a:defRPr/>
            </a:pPr>
            <a:r>
              <a:rPr lang="en-GB" altLang="en-US" sz="2400" dirty="0"/>
              <a:t>Diagnostic Interview Schedule for Social Communication (DISCO)</a:t>
            </a:r>
          </a:p>
          <a:p>
            <a:pPr marL="0" indent="0" eaLnBrk="1" fontAlgn="auto" hangingPunct="1">
              <a:spcAft>
                <a:spcPts val="0"/>
              </a:spcAft>
              <a:buFont typeface="Arial"/>
              <a:buNone/>
              <a:defRPr/>
            </a:pPr>
            <a:endParaRPr lang="en-GB" altLang="en-US" sz="2400" dirty="0"/>
          </a:p>
          <a:p>
            <a:pPr marL="0" indent="0" eaLnBrk="1" fontAlgn="auto" hangingPunct="1">
              <a:spcAft>
                <a:spcPts val="0"/>
              </a:spcAft>
              <a:buFont typeface="Arial"/>
              <a:buNone/>
              <a:defRPr/>
            </a:pPr>
            <a:r>
              <a:rPr lang="en-GB" altLang="en-US" sz="2800" b="1" dirty="0">
                <a:solidFill>
                  <a:schemeClr val="accent4"/>
                </a:solidFill>
              </a:rPr>
              <a:t>Observation of the child/young person </a:t>
            </a:r>
          </a:p>
          <a:p>
            <a:pPr marL="566928" indent="-457200" eaLnBrk="1" fontAlgn="auto" hangingPunct="1">
              <a:spcAft>
                <a:spcPts val="0"/>
              </a:spcAft>
              <a:buClr>
                <a:schemeClr val="accent1"/>
              </a:buClr>
              <a:buFont typeface="Arial" charset="0"/>
              <a:buChar char="•"/>
              <a:defRPr/>
            </a:pPr>
            <a:r>
              <a:rPr lang="en-GB" altLang="en-US" sz="2400" dirty="0"/>
              <a:t>Autism Diagnostic Observation Schedule (ADOS)</a:t>
            </a:r>
          </a:p>
          <a:p>
            <a:pPr marL="566928" indent="-457200" eaLnBrk="1" fontAlgn="auto" hangingPunct="1">
              <a:spcAft>
                <a:spcPts val="0"/>
              </a:spcAft>
              <a:buClr>
                <a:schemeClr val="accent1"/>
              </a:buClr>
              <a:buFont typeface="Arial" charset="0"/>
              <a:buChar char="•"/>
              <a:defRPr/>
            </a:pPr>
            <a:r>
              <a:rPr lang="en-GB" altLang="en-US" sz="2400" dirty="0"/>
              <a:t>3di</a:t>
            </a:r>
          </a:p>
          <a:p>
            <a:pPr marL="109728" indent="0" eaLnBrk="1" fontAlgn="auto" hangingPunct="1">
              <a:spcAft>
                <a:spcPts val="0"/>
              </a:spcAft>
              <a:buClr>
                <a:schemeClr val="accent1"/>
              </a:buClr>
              <a:buFont typeface="Arial"/>
              <a:buNone/>
              <a:defRPr/>
            </a:pPr>
            <a:endParaRPr lang="en-GB" altLang="en-US" sz="2400" dirty="0"/>
          </a:p>
          <a:p>
            <a:pPr marL="0" indent="0" eaLnBrk="1" fontAlgn="auto" hangingPunct="1">
              <a:spcAft>
                <a:spcPts val="0"/>
              </a:spcAft>
              <a:buFont typeface="Arial"/>
              <a:buNone/>
              <a:defRPr/>
            </a:pPr>
            <a:r>
              <a:rPr lang="en-GB" altLang="en-US" sz="2800" b="1" dirty="0">
                <a:solidFill>
                  <a:schemeClr val="accent6"/>
                </a:solidFill>
              </a:rPr>
              <a:t>Questionnaires:</a:t>
            </a:r>
          </a:p>
          <a:p>
            <a:pPr marL="584200" indent="-485775" eaLnBrk="1" fontAlgn="auto" hangingPunct="1">
              <a:spcAft>
                <a:spcPts val="0"/>
              </a:spcAft>
              <a:buClr>
                <a:schemeClr val="accent1"/>
              </a:buClr>
              <a:buFont typeface="Arial"/>
              <a:buChar char="•"/>
              <a:defRPr/>
            </a:pPr>
            <a:r>
              <a:rPr lang="en-GB" altLang="en-US" sz="2400" dirty="0"/>
              <a:t>Social Responsiveness Scale</a:t>
            </a:r>
          </a:p>
          <a:p>
            <a:pPr marL="584200" indent="-485775" eaLnBrk="1" fontAlgn="auto" hangingPunct="1">
              <a:spcAft>
                <a:spcPts val="0"/>
              </a:spcAft>
              <a:buClr>
                <a:schemeClr val="accent1"/>
              </a:buClr>
              <a:buFont typeface="Arial"/>
              <a:buChar char="•"/>
              <a:defRPr/>
            </a:pPr>
            <a:r>
              <a:rPr lang="en-GB" altLang="en-US" sz="2400" dirty="0"/>
              <a:t>Social Communication Questionnaire</a:t>
            </a:r>
          </a:p>
          <a:p>
            <a:pPr marL="0" indent="0" eaLnBrk="1" fontAlgn="auto" hangingPunct="1">
              <a:spcAft>
                <a:spcPts val="0"/>
              </a:spcAft>
              <a:buClr>
                <a:schemeClr val="accent1"/>
              </a:buClr>
              <a:buFont typeface="Arial"/>
              <a:buNone/>
              <a:defRPr/>
            </a:pPr>
            <a:endParaRPr lang="en-GB" altLang="en-US" sz="2900" dirty="0"/>
          </a:p>
          <a:p>
            <a:pPr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1396334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22007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IE" sz="2800" b="1" i="1" dirty="0">
                <a:solidFill>
                  <a:prstClr val="white"/>
                </a:solidFill>
              </a:rPr>
              <a:t>How do we assess</a:t>
            </a:r>
          </a:p>
        </p:txBody>
      </p:sp>
      <p:pic>
        <p:nvPicPr>
          <p:cNvPr id="5120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600200"/>
            <a:ext cx="8229600" cy="4926013"/>
          </a:xfrm>
        </p:spPr>
        <p:txBody>
          <a:bodyPr rtlCol="0">
            <a:normAutofit/>
          </a:bodyPr>
          <a:lstStyle/>
          <a:p>
            <a:pPr marL="11113" indent="0" eaLnBrk="1" fontAlgn="auto" hangingPunct="1">
              <a:spcAft>
                <a:spcPts val="0"/>
              </a:spcAft>
              <a:buClr>
                <a:schemeClr val="accent1"/>
              </a:buClr>
              <a:buFont typeface="Arial"/>
              <a:buNone/>
              <a:defRPr/>
            </a:pPr>
            <a:r>
              <a:rPr lang="en-GB" altLang="en-US" sz="2400" b="1" dirty="0">
                <a:solidFill>
                  <a:schemeClr val="accent2"/>
                </a:solidFill>
              </a:rPr>
              <a:t>Autism Diagnostic Observation Schedule (ADOS)</a:t>
            </a:r>
          </a:p>
          <a:p>
            <a:pPr eaLnBrk="1" fontAlgn="auto" hangingPunct="1">
              <a:lnSpc>
                <a:spcPct val="90000"/>
              </a:lnSpc>
              <a:spcAft>
                <a:spcPts val="0"/>
              </a:spcAft>
              <a:buClr>
                <a:schemeClr val="accent1"/>
              </a:buClr>
              <a:buFont typeface="Arial"/>
              <a:buChar char="•"/>
              <a:defRPr/>
            </a:pPr>
            <a:r>
              <a:rPr lang="en-GB" altLang="en-US" sz="2200" dirty="0"/>
              <a:t>Designed to provide structured opportunities for the child to demonstrate social, communication and play skills.</a:t>
            </a:r>
          </a:p>
          <a:p>
            <a:pPr eaLnBrk="1" fontAlgn="auto" hangingPunct="1">
              <a:lnSpc>
                <a:spcPct val="90000"/>
              </a:lnSpc>
              <a:spcAft>
                <a:spcPts val="0"/>
              </a:spcAft>
              <a:buClr>
                <a:schemeClr val="accent1"/>
              </a:buClr>
              <a:buFont typeface="Arial"/>
              <a:buChar char="•"/>
              <a:defRPr/>
            </a:pPr>
            <a:r>
              <a:rPr lang="en-GB" altLang="en-US" sz="2200" dirty="0"/>
              <a:t>Activities provide ‘social presses’ to see how the child responds</a:t>
            </a:r>
          </a:p>
          <a:p>
            <a:pPr eaLnBrk="1" fontAlgn="auto" hangingPunct="1">
              <a:lnSpc>
                <a:spcPct val="90000"/>
              </a:lnSpc>
              <a:spcAft>
                <a:spcPts val="0"/>
              </a:spcAft>
              <a:buClr>
                <a:schemeClr val="accent1"/>
              </a:buClr>
              <a:buFont typeface="Arial"/>
              <a:buChar char="•"/>
              <a:defRPr/>
            </a:pPr>
            <a:r>
              <a:rPr lang="en-GB" altLang="en-US" sz="2200" dirty="0"/>
              <a:t>4 Modules – most appropriate selected on the basis of child’s level of language development (toddler module added in ADOS – 2)</a:t>
            </a:r>
          </a:p>
          <a:p>
            <a:pPr marL="0" indent="0" eaLnBrk="1" fontAlgn="auto" hangingPunct="1">
              <a:spcAft>
                <a:spcPts val="0"/>
              </a:spcAft>
              <a:buFont typeface="Arial"/>
              <a:buNone/>
              <a:defRPr/>
            </a:pPr>
            <a:endParaRPr lang="en-GB" altLang="en-US" sz="2400" dirty="0"/>
          </a:p>
          <a:p>
            <a:pPr marL="0" indent="0" eaLnBrk="1" fontAlgn="auto" hangingPunct="1">
              <a:spcAft>
                <a:spcPts val="0"/>
              </a:spcAft>
              <a:buClr>
                <a:schemeClr val="accent1"/>
              </a:buClr>
              <a:buFont typeface="Arial"/>
              <a:buNone/>
              <a:defRPr/>
            </a:pPr>
            <a:endParaRPr lang="en-GB" altLang="en-US" sz="2900" dirty="0"/>
          </a:p>
          <a:p>
            <a:pPr eaLnBrk="1" fontAlgn="auto" hangingPunct="1">
              <a:spcAft>
                <a:spcPts val="0"/>
              </a:spcAft>
              <a:buFont typeface="Arial"/>
              <a:buChar char="•"/>
              <a:defRPr/>
            </a:pPr>
            <a:endParaRPr lang="en-US" dirty="0"/>
          </a:p>
        </p:txBody>
      </p:sp>
      <p:graphicFrame>
        <p:nvGraphicFramePr>
          <p:cNvPr id="3" name="Table 2"/>
          <p:cNvGraphicFramePr>
            <a:graphicFrameLocks noGrp="1"/>
          </p:cNvGraphicFramePr>
          <p:nvPr/>
        </p:nvGraphicFramePr>
        <p:xfrm>
          <a:off x="949325" y="4022725"/>
          <a:ext cx="5426075" cy="2141187"/>
        </p:xfrm>
        <a:graphic>
          <a:graphicData uri="http://schemas.openxmlformats.org/drawingml/2006/table">
            <a:tbl>
              <a:tblPr firstRow="1" bandRow="1">
                <a:tableStyleId>{F5AB1C69-6EDB-4FF4-983F-18BD219EF322}</a:tableStyleId>
              </a:tblPr>
              <a:tblGrid>
                <a:gridCol w="1104422">
                  <a:extLst>
                    <a:ext uri="{9D8B030D-6E8A-4147-A177-3AD203B41FA5}">
                      <a16:colId xmlns:a16="http://schemas.microsoft.com/office/drawing/2014/main" val="20000"/>
                    </a:ext>
                  </a:extLst>
                </a:gridCol>
                <a:gridCol w="4321653">
                  <a:extLst>
                    <a:ext uri="{9D8B030D-6E8A-4147-A177-3AD203B41FA5}">
                      <a16:colId xmlns:a16="http://schemas.microsoft.com/office/drawing/2014/main" val="20001"/>
                    </a:ext>
                  </a:extLst>
                </a:gridCol>
              </a:tblGrid>
              <a:tr h="403685">
                <a:tc>
                  <a:txBody>
                    <a:bodyPr/>
                    <a:lstStyle/>
                    <a:p>
                      <a:r>
                        <a:rPr lang="en-US" sz="1800" dirty="0"/>
                        <a:t>Module</a:t>
                      </a:r>
                    </a:p>
                  </a:txBody>
                  <a:tcPr marL="91444" marR="91444" marT="45725" marB="45725"/>
                </a:tc>
                <a:tc>
                  <a:txBody>
                    <a:bodyPr/>
                    <a:lstStyle/>
                    <a:p>
                      <a:r>
                        <a:rPr lang="en-GB" altLang="en-US" sz="1800" dirty="0"/>
                        <a:t>Expressive language level</a:t>
                      </a:r>
                      <a:endParaRPr lang="en-US" sz="1800" dirty="0"/>
                    </a:p>
                  </a:txBody>
                  <a:tcPr marL="91444" marR="91444" marT="45725" marB="45725"/>
                </a:tc>
                <a:extLst>
                  <a:ext uri="{0D108BD9-81ED-4DB2-BD59-A6C34878D82A}">
                    <a16:rowId xmlns:a16="http://schemas.microsoft.com/office/drawing/2014/main" val="10000"/>
                  </a:ext>
                </a:extLst>
              </a:tr>
              <a:tr h="365804">
                <a:tc>
                  <a:txBody>
                    <a:bodyPr/>
                    <a:lstStyle/>
                    <a:p>
                      <a:r>
                        <a:rPr lang="en-US" sz="1800" dirty="0"/>
                        <a:t>1</a:t>
                      </a:r>
                    </a:p>
                  </a:txBody>
                  <a:tcPr marL="91444" marR="91444" marT="45725" marB="45725"/>
                </a:tc>
                <a:tc>
                  <a:txBody>
                    <a:bodyPr/>
                    <a:lstStyle/>
                    <a:p>
                      <a:r>
                        <a:rPr lang="en-GB" altLang="en-US" sz="1800" dirty="0"/>
                        <a:t>No speech</a:t>
                      </a:r>
                      <a:r>
                        <a:rPr lang="en-GB" altLang="en-US" sz="1800" baseline="0" dirty="0"/>
                        <a:t> - </a:t>
                      </a:r>
                      <a:r>
                        <a:rPr lang="en-GB" altLang="en-US" sz="1800" dirty="0"/>
                        <a:t>Simple phrase</a:t>
                      </a:r>
                      <a:endParaRPr lang="en-US" sz="1800" dirty="0"/>
                    </a:p>
                  </a:txBody>
                  <a:tcPr marL="91444" marR="91444" marT="45725" marB="45725"/>
                </a:tc>
                <a:extLst>
                  <a:ext uri="{0D108BD9-81ED-4DB2-BD59-A6C34878D82A}">
                    <a16:rowId xmlns:a16="http://schemas.microsoft.com/office/drawing/2014/main" val="10001"/>
                  </a:ext>
                </a:extLst>
              </a:tr>
              <a:tr h="365804">
                <a:tc>
                  <a:txBody>
                    <a:bodyPr/>
                    <a:lstStyle/>
                    <a:p>
                      <a:r>
                        <a:rPr lang="en-US" sz="1800" dirty="0"/>
                        <a:t>2</a:t>
                      </a:r>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800" dirty="0"/>
                        <a:t>Flex 3 word phrase - Verbally Fluent</a:t>
                      </a:r>
                    </a:p>
                  </a:txBody>
                  <a:tcPr marL="91444" marR="91444" marT="45725" marB="45725"/>
                </a:tc>
                <a:extLst>
                  <a:ext uri="{0D108BD9-81ED-4DB2-BD59-A6C34878D82A}">
                    <a16:rowId xmlns:a16="http://schemas.microsoft.com/office/drawing/2014/main" val="10002"/>
                  </a:ext>
                </a:extLst>
              </a:tr>
              <a:tr h="365804">
                <a:tc>
                  <a:txBody>
                    <a:bodyPr/>
                    <a:lstStyle/>
                    <a:p>
                      <a:r>
                        <a:rPr lang="en-US" sz="1800" dirty="0"/>
                        <a:t>3</a:t>
                      </a:r>
                    </a:p>
                  </a:txBody>
                  <a:tcPr marL="91444" marR="91444" marT="45725" marB="45725"/>
                </a:tc>
                <a:tc>
                  <a:txBody>
                    <a:bodyPr/>
                    <a:lstStyle/>
                    <a:p>
                      <a:pPr eaLnBrk="1" hangingPunct="1"/>
                      <a:r>
                        <a:rPr lang="en-GB" altLang="en-US" sz="1800" dirty="0"/>
                        <a:t>Verbally fluent</a:t>
                      </a:r>
                      <a:r>
                        <a:rPr lang="en-GB" altLang="en-US" sz="1800" baseline="0" dirty="0"/>
                        <a:t> </a:t>
                      </a:r>
                      <a:r>
                        <a:rPr lang="en-GB" altLang="en-US" sz="1800" dirty="0"/>
                        <a:t>(child/younger adolescent)</a:t>
                      </a:r>
                    </a:p>
                  </a:txBody>
                  <a:tcPr marL="91444" marR="91444" marT="45725" marB="45725"/>
                </a:tc>
                <a:extLst>
                  <a:ext uri="{0D108BD9-81ED-4DB2-BD59-A6C34878D82A}">
                    <a16:rowId xmlns:a16="http://schemas.microsoft.com/office/drawing/2014/main" val="10003"/>
                  </a:ext>
                </a:extLst>
              </a:tr>
              <a:tr h="365804">
                <a:tc>
                  <a:txBody>
                    <a:bodyPr/>
                    <a:lstStyle/>
                    <a:p>
                      <a:r>
                        <a:rPr lang="en-US" sz="1800" dirty="0"/>
                        <a:t>4</a:t>
                      </a:r>
                    </a:p>
                  </a:txBody>
                  <a:tcPr marL="91444" marR="91444" marT="45725" marB="45725"/>
                </a:tc>
                <a:tc>
                  <a:txBody>
                    <a:bodyPr/>
                    <a:lstStyle/>
                    <a:p>
                      <a:pPr eaLnBrk="1" hangingPunct="1"/>
                      <a:r>
                        <a:rPr lang="en-GB" altLang="en-US" sz="1800" dirty="0"/>
                        <a:t>Verbally fluent	</a:t>
                      </a:r>
                      <a:r>
                        <a:rPr lang="en-GB" altLang="en-US" sz="1800" baseline="0" dirty="0"/>
                        <a:t>  (</a:t>
                      </a:r>
                      <a:r>
                        <a:rPr lang="en-GB" altLang="en-US" sz="1800" dirty="0"/>
                        <a:t>adolescent – adult)</a:t>
                      </a:r>
                    </a:p>
                  </a:txBody>
                  <a:tcPr marL="91444" marR="91444"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30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solidFill>
                <a:prstClr val="white"/>
              </a:solidFill>
            </a:endParaRPr>
          </a:p>
        </p:txBody>
      </p:sp>
      <p:sp>
        <p:nvSpPr>
          <p:cNvPr id="6147" name="Title 1"/>
          <p:cNvSpPr txBox="1">
            <a:spLocks/>
          </p:cNvSpPr>
          <p:nvPr/>
        </p:nvSpPr>
        <p:spPr bwMode="auto">
          <a:xfrm>
            <a:off x="107504" y="119063"/>
            <a:ext cx="554461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200" b="1" dirty="0">
                <a:solidFill>
                  <a:prstClr val="white"/>
                </a:solidFill>
              </a:rPr>
              <a:t>Outline of Expert Led Session</a:t>
            </a:r>
          </a:p>
        </p:txBody>
      </p:sp>
      <p:graphicFrame>
        <p:nvGraphicFramePr>
          <p:cNvPr id="9" name="Diagram 8"/>
          <p:cNvGraphicFramePr/>
          <p:nvPr/>
        </p:nvGraphicFramePr>
        <p:xfrm>
          <a:off x="756887" y="1625301"/>
          <a:ext cx="7691412" cy="4376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9"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867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What Tools to Use?</a:t>
            </a:r>
            <a:endParaRPr lang="en-IE" sz="2800" b="1" i="1" dirty="0">
              <a:solidFill>
                <a:prstClr val="white"/>
              </a:solidFill>
            </a:endParaRPr>
          </a:p>
        </p:txBody>
      </p:sp>
      <p:pic>
        <p:nvPicPr>
          <p:cNvPr id="5222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rmAutofit lnSpcReduction="10000"/>
          </a:bodyPr>
          <a:lstStyle/>
          <a:p>
            <a:pPr eaLnBrk="1" fontAlgn="auto" hangingPunct="1">
              <a:spcAft>
                <a:spcPts val="0"/>
              </a:spcAft>
              <a:buClr>
                <a:schemeClr val="accent1"/>
              </a:buClr>
              <a:buFont typeface="Arial"/>
              <a:buChar char="•"/>
              <a:defRPr/>
            </a:pPr>
            <a:r>
              <a:rPr lang="en-GB" sz="2400" dirty="0"/>
              <a:t>Key is how you interpret</a:t>
            </a:r>
          </a:p>
          <a:p>
            <a:pPr eaLnBrk="1" fontAlgn="auto" hangingPunct="1">
              <a:spcAft>
                <a:spcPts val="0"/>
              </a:spcAft>
              <a:buClr>
                <a:schemeClr val="accent1"/>
              </a:buClr>
              <a:buFont typeface="Arial"/>
              <a:buChar char="•"/>
              <a:defRPr/>
            </a:pPr>
            <a:r>
              <a:rPr lang="en-GB" sz="2400" dirty="0"/>
              <a:t>Do not rely on ‘single methods’ or simple screening material</a:t>
            </a:r>
          </a:p>
          <a:p>
            <a:pPr eaLnBrk="1" fontAlgn="auto" hangingPunct="1">
              <a:spcAft>
                <a:spcPts val="0"/>
              </a:spcAft>
              <a:buClr>
                <a:schemeClr val="accent1"/>
              </a:buClr>
              <a:buFont typeface="Arial"/>
              <a:buChar char="•"/>
              <a:defRPr/>
            </a:pPr>
            <a:r>
              <a:rPr lang="en-GB" sz="2400" dirty="0"/>
              <a:t>Gold standard is to use multi-agency assessments</a:t>
            </a:r>
          </a:p>
          <a:p>
            <a:pPr eaLnBrk="1" fontAlgn="auto" hangingPunct="1">
              <a:spcAft>
                <a:spcPts val="0"/>
              </a:spcAft>
              <a:buClr>
                <a:schemeClr val="accent2"/>
              </a:buClr>
              <a:buFont typeface="Arial"/>
              <a:buChar char="•"/>
              <a:defRPr/>
            </a:pPr>
            <a:endParaRPr lang="en-GB" sz="2800" dirty="0"/>
          </a:p>
          <a:p>
            <a:pPr marL="0" indent="0" eaLnBrk="1" fontAlgn="auto" hangingPunct="1">
              <a:spcAft>
                <a:spcPts val="0"/>
              </a:spcAft>
              <a:buClr>
                <a:schemeClr val="accent2"/>
              </a:buClr>
              <a:buFont typeface="Arial"/>
              <a:buNone/>
              <a:defRPr/>
            </a:pPr>
            <a:r>
              <a:rPr lang="en-GB" sz="2800" b="1" dirty="0">
                <a:solidFill>
                  <a:schemeClr val="accent2"/>
                </a:solidFill>
              </a:rPr>
              <a:t>Psychometrics</a:t>
            </a:r>
          </a:p>
          <a:p>
            <a:pPr eaLnBrk="1" fontAlgn="auto" hangingPunct="1">
              <a:spcAft>
                <a:spcPts val="0"/>
              </a:spcAft>
              <a:buClr>
                <a:schemeClr val="accent1"/>
              </a:buClr>
              <a:buFont typeface="Arial"/>
              <a:buChar char="•"/>
              <a:defRPr/>
            </a:pPr>
            <a:r>
              <a:rPr lang="en-GB" sz="2200" dirty="0"/>
              <a:t>Helps to give structure to assessment and build up systematic picture</a:t>
            </a:r>
          </a:p>
          <a:p>
            <a:pPr eaLnBrk="1" fontAlgn="auto" hangingPunct="1">
              <a:spcAft>
                <a:spcPts val="0"/>
              </a:spcAft>
              <a:buClr>
                <a:schemeClr val="accent1"/>
              </a:buClr>
              <a:buFont typeface="Arial"/>
              <a:buChar char="•"/>
              <a:defRPr/>
            </a:pPr>
            <a:r>
              <a:rPr lang="en-GB" sz="2200" dirty="0"/>
              <a:t>Never to be used in isolation</a:t>
            </a:r>
          </a:p>
          <a:p>
            <a:pPr eaLnBrk="1" fontAlgn="auto" hangingPunct="1">
              <a:spcAft>
                <a:spcPts val="0"/>
              </a:spcAft>
              <a:buClr>
                <a:schemeClr val="accent1"/>
              </a:buClr>
              <a:buFont typeface="Arial"/>
              <a:buChar char="•"/>
              <a:defRPr/>
            </a:pPr>
            <a:r>
              <a:rPr lang="en-GB" sz="2200" dirty="0"/>
              <a:t>Stating IQ scores alone can mask an uneven profile - always report subtest scores. Performance can be uneven within subtests &amp; across sub-tests</a:t>
            </a:r>
          </a:p>
          <a:p>
            <a:pPr marL="0" indent="0" eaLnBrk="1" fontAlgn="auto" hangingPunct="1">
              <a:spcAft>
                <a:spcPts val="0"/>
              </a:spcAft>
              <a:buClr>
                <a:schemeClr val="accent1"/>
              </a:buClr>
              <a:buFont typeface="Arial"/>
              <a:buNone/>
              <a:defRPr/>
            </a:pPr>
            <a:endParaRPr lang="en-GB" altLang="en-US" sz="2900" dirty="0"/>
          </a:p>
          <a:p>
            <a:pPr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2684873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14806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2400" b="1" dirty="0">
                <a:solidFill>
                  <a:prstClr val="white"/>
                </a:solidFill>
              </a:rPr>
              <a:t>Autistic Spectrum Disorders</a:t>
            </a:r>
          </a:p>
          <a:p>
            <a:pPr algn="ctr">
              <a:defRPr/>
            </a:pPr>
            <a:r>
              <a:rPr lang="en-GB" sz="2400" b="1" i="1" dirty="0">
                <a:solidFill>
                  <a:prstClr val="white"/>
                </a:solidFill>
              </a:rPr>
              <a:t>What Tools to Use?</a:t>
            </a:r>
            <a:endParaRPr lang="en-IE" sz="2400" b="1" i="1" dirty="0">
              <a:solidFill>
                <a:prstClr val="white"/>
              </a:solidFill>
            </a:endParaRPr>
          </a:p>
        </p:txBody>
      </p:sp>
      <p:pic>
        <p:nvPicPr>
          <p:cNvPr id="5325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rmAutofit fontScale="92500" lnSpcReduction="10000"/>
          </a:bodyPr>
          <a:lstStyle/>
          <a:p>
            <a:pPr marL="0" indent="0" eaLnBrk="1" fontAlgn="auto" hangingPunct="1">
              <a:spcAft>
                <a:spcPts val="0"/>
              </a:spcAft>
              <a:buClr>
                <a:schemeClr val="accent2"/>
              </a:buClr>
              <a:buFont typeface="Arial"/>
              <a:buNone/>
              <a:defRPr/>
            </a:pPr>
            <a:r>
              <a:rPr lang="en-GB" sz="2400" b="1" dirty="0">
                <a:solidFill>
                  <a:schemeClr val="accent2"/>
                </a:solidFill>
              </a:rPr>
              <a:t>Magnetic Resonance Imaging- Assisted diagnosis of ASD (</a:t>
            </a:r>
            <a:r>
              <a:rPr lang="en-GB" altLang="en-US" sz="2400" b="1" dirty="0">
                <a:solidFill>
                  <a:schemeClr val="accent2"/>
                </a:solidFill>
              </a:rPr>
              <a:t>2010 J. Neurosciences)</a:t>
            </a:r>
            <a:endParaRPr lang="en-GB" sz="2800" b="1" dirty="0">
              <a:solidFill>
                <a:schemeClr val="accent2"/>
              </a:solidFill>
            </a:endParaRPr>
          </a:p>
          <a:p>
            <a:pPr eaLnBrk="1" fontAlgn="auto" hangingPunct="1">
              <a:spcAft>
                <a:spcPts val="0"/>
              </a:spcAft>
              <a:buClr>
                <a:schemeClr val="accent1"/>
              </a:buClr>
              <a:buFont typeface="Arial"/>
              <a:buChar char="•"/>
              <a:defRPr/>
            </a:pPr>
            <a:r>
              <a:rPr lang="en-GB" altLang="en-US" sz="2400" dirty="0" err="1"/>
              <a:t>Gray</a:t>
            </a:r>
            <a:r>
              <a:rPr lang="en-GB" altLang="en-US" sz="2400" dirty="0"/>
              <a:t> Matter anatomy in adults with ASD</a:t>
            </a:r>
          </a:p>
          <a:p>
            <a:pPr eaLnBrk="1" fontAlgn="auto" hangingPunct="1">
              <a:spcAft>
                <a:spcPts val="0"/>
              </a:spcAft>
              <a:buClr>
                <a:schemeClr val="accent1"/>
              </a:buClr>
              <a:buFont typeface="Arial"/>
              <a:buChar char="•"/>
              <a:defRPr/>
            </a:pPr>
            <a:r>
              <a:rPr lang="en-GB" altLang="en-US" sz="2400" dirty="0"/>
              <a:t>5 morphological parameters were used </a:t>
            </a:r>
          </a:p>
          <a:p>
            <a:pPr eaLnBrk="1" fontAlgn="auto" hangingPunct="1">
              <a:spcAft>
                <a:spcPts val="0"/>
              </a:spcAft>
              <a:buClr>
                <a:schemeClr val="accent1"/>
              </a:buClr>
              <a:buFont typeface="Arial"/>
              <a:buChar char="•"/>
              <a:defRPr/>
            </a:pPr>
            <a:r>
              <a:rPr lang="en-GB" altLang="en-US" sz="2400" dirty="0"/>
              <a:t>20 adults with ASD / 20 controls via adverts</a:t>
            </a:r>
          </a:p>
          <a:p>
            <a:pPr eaLnBrk="1" fontAlgn="auto" hangingPunct="1">
              <a:spcAft>
                <a:spcPts val="0"/>
              </a:spcAft>
              <a:buClr>
                <a:schemeClr val="accent1"/>
              </a:buClr>
              <a:buFont typeface="Arial"/>
              <a:buChar char="•"/>
              <a:defRPr/>
            </a:pPr>
            <a:r>
              <a:rPr lang="en-GB" altLang="en-US" sz="2400" dirty="0"/>
              <a:t>20-68 years range</a:t>
            </a:r>
          </a:p>
          <a:p>
            <a:pPr eaLnBrk="1" fontAlgn="auto" hangingPunct="1">
              <a:spcAft>
                <a:spcPts val="0"/>
              </a:spcAft>
              <a:buClr>
                <a:schemeClr val="accent1"/>
              </a:buClr>
              <a:buFont typeface="Arial"/>
              <a:buChar char="•"/>
              <a:defRPr/>
            </a:pPr>
            <a:r>
              <a:rPr lang="en-GB" altLang="en-US" sz="2400" dirty="0"/>
              <a:t>ASD diagnosed by Adult ASD team ICD 10 criteria – 85% by ADI R, 15% by ADOS – </a:t>
            </a:r>
            <a:r>
              <a:rPr lang="en-GB" altLang="en-US" sz="2400" i="1" dirty="0"/>
              <a:t>memory of parents for ADI the older the participant. Only 2 had ADI+ADOS scores</a:t>
            </a:r>
          </a:p>
          <a:p>
            <a:pPr marL="0" indent="0" eaLnBrk="1" fontAlgn="auto" hangingPunct="1">
              <a:spcAft>
                <a:spcPts val="0"/>
              </a:spcAft>
              <a:buFont typeface="Arial"/>
              <a:buNone/>
              <a:defRPr/>
            </a:pPr>
            <a:endParaRPr lang="en-GB" altLang="en-US" sz="2400" dirty="0"/>
          </a:p>
          <a:p>
            <a:pPr marL="0" indent="0" eaLnBrk="1" fontAlgn="auto" hangingPunct="1">
              <a:spcAft>
                <a:spcPts val="0"/>
              </a:spcAft>
              <a:buFont typeface="Arial"/>
              <a:buNone/>
              <a:defRPr/>
            </a:pPr>
            <a:r>
              <a:rPr lang="en-GB" altLang="en-US" sz="2400" b="1" dirty="0">
                <a:solidFill>
                  <a:schemeClr val="accent3"/>
                </a:solidFill>
              </a:rPr>
              <a:t>Weakness</a:t>
            </a:r>
          </a:p>
          <a:p>
            <a:pPr eaLnBrk="1" fontAlgn="auto" hangingPunct="1">
              <a:spcAft>
                <a:spcPts val="0"/>
              </a:spcAft>
              <a:buClr>
                <a:schemeClr val="accent1"/>
              </a:buClr>
              <a:buFont typeface="Arial"/>
              <a:buChar char="•"/>
              <a:defRPr/>
            </a:pPr>
            <a:r>
              <a:rPr lang="en-GB" altLang="en-US" sz="2400" dirty="0"/>
              <a:t>Adults, MRI is still in its infancy for such assessments, very small numbers</a:t>
            </a:r>
          </a:p>
          <a:p>
            <a:pPr marL="0" indent="0" eaLnBrk="1" fontAlgn="auto" hangingPunct="1">
              <a:spcAft>
                <a:spcPts val="0"/>
              </a:spcAft>
              <a:buClr>
                <a:schemeClr val="accent1"/>
              </a:buClr>
              <a:buFont typeface="Arial"/>
              <a:buNone/>
              <a:defRPr/>
            </a:pPr>
            <a:endParaRPr lang="en-GB" altLang="en-US" sz="2900" dirty="0"/>
          </a:p>
          <a:p>
            <a:pPr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1788113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3609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Assessment</a:t>
            </a:r>
            <a:endParaRPr lang="en-IE" sz="2800" b="1" i="1" dirty="0">
              <a:solidFill>
                <a:prstClr val="white"/>
              </a:solidFill>
            </a:endParaRPr>
          </a:p>
        </p:txBody>
      </p:sp>
      <p:pic>
        <p:nvPicPr>
          <p:cNvPr id="5427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95536" y="1340768"/>
            <a:ext cx="8229600" cy="4926013"/>
          </a:xfrm>
        </p:spPr>
        <p:txBody>
          <a:bodyPr rtlCol="0">
            <a:normAutofit/>
          </a:bodyPr>
          <a:lstStyle/>
          <a:p>
            <a:pPr marL="0" indent="0" eaLnBrk="1" fontAlgn="auto" hangingPunct="1">
              <a:spcAft>
                <a:spcPts val="0"/>
              </a:spcAft>
              <a:buFont typeface="Arial"/>
              <a:buNone/>
              <a:defRPr/>
            </a:pPr>
            <a:r>
              <a:rPr lang="en-GB" altLang="en-US" sz="2400" b="1" dirty="0">
                <a:solidFill>
                  <a:schemeClr val="accent2"/>
                </a:solidFill>
              </a:rPr>
              <a:t>Formulation </a:t>
            </a:r>
          </a:p>
          <a:p>
            <a:pPr eaLnBrk="1" fontAlgn="auto" hangingPunct="1">
              <a:spcAft>
                <a:spcPts val="0"/>
              </a:spcAft>
              <a:buClr>
                <a:schemeClr val="accent1"/>
              </a:buClr>
              <a:buFont typeface="Arial"/>
              <a:buChar char="•"/>
              <a:defRPr/>
            </a:pPr>
            <a:r>
              <a:rPr lang="en-GB" altLang="en-US" sz="2200" dirty="0"/>
              <a:t>The outcome of the assessment is based on information from multiple sources: parents/carers, Nursery/School, observations in the clinic and school (usually not secondary school children) in structured and unstructured setting</a:t>
            </a:r>
          </a:p>
          <a:p>
            <a:pPr eaLnBrk="1" fontAlgn="auto" hangingPunct="1">
              <a:spcAft>
                <a:spcPts val="0"/>
              </a:spcAft>
              <a:buClr>
                <a:schemeClr val="accent1"/>
              </a:buClr>
              <a:buFont typeface="Arial"/>
              <a:buChar char="•"/>
              <a:defRPr/>
            </a:pPr>
            <a:r>
              <a:rPr lang="en-GB" altLang="en-US" sz="2200" dirty="0"/>
              <a:t>Formulation: Use of DSM 5 criteria, describe the child/young person’s symptoms, strengths and difficulties that need to be addressed/supported by parents/carers and school </a:t>
            </a:r>
          </a:p>
          <a:p>
            <a:pPr marL="0" indent="0" eaLnBrk="1" fontAlgn="auto" hangingPunct="1">
              <a:spcAft>
                <a:spcPts val="0"/>
              </a:spcAft>
              <a:buClr>
                <a:schemeClr val="accent1"/>
              </a:buClr>
              <a:buFont typeface="Arial"/>
              <a:buNone/>
              <a:defRPr/>
            </a:pPr>
            <a:endParaRPr lang="en-GB" altLang="en-US" sz="2900" dirty="0"/>
          </a:p>
          <a:p>
            <a:pPr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1565231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What Tools to Use?</a:t>
            </a:r>
            <a:endParaRPr lang="en-IE" sz="2800" b="1" i="1" dirty="0">
              <a:solidFill>
                <a:prstClr val="white"/>
              </a:solidFill>
            </a:endParaRPr>
          </a:p>
        </p:txBody>
      </p:sp>
      <p:pic>
        <p:nvPicPr>
          <p:cNvPr id="5529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330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35706475"/>
              </p:ext>
            </p:extLst>
          </p:nvPr>
        </p:nvGraphicFramePr>
        <p:xfrm>
          <a:off x="107504" y="1268760"/>
          <a:ext cx="9108374" cy="486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0" y="0"/>
            <a:ext cx="529208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US" sz="2800" b="1" i="1" dirty="0">
                <a:solidFill>
                  <a:prstClr val="white"/>
                </a:solidFill>
              </a:rPr>
              <a:t>Comorbidities</a:t>
            </a:r>
          </a:p>
        </p:txBody>
      </p:sp>
      <p:pic>
        <p:nvPicPr>
          <p:cNvPr id="5632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045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29208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US" sz="2800" b="1" i="1" dirty="0">
                <a:solidFill>
                  <a:prstClr val="white"/>
                </a:solidFill>
              </a:rPr>
              <a:t>Comorbidities</a:t>
            </a:r>
            <a:endParaRPr lang="en-IE" sz="2800" b="1" i="1" dirty="0">
              <a:solidFill>
                <a:prstClr val="white"/>
              </a:solidFill>
            </a:endParaRPr>
          </a:p>
        </p:txBody>
      </p:sp>
      <p:pic>
        <p:nvPicPr>
          <p:cNvPr id="5734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rmAutofit/>
          </a:bodyPr>
          <a:lstStyle/>
          <a:p>
            <a:pPr eaLnBrk="1" fontAlgn="auto" hangingPunct="1">
              <a:lnSpc>
                <a:spcPct val="80000"/>
              </a:lnSpc>
              <a:spcAft>
                <a:spcPts val="0"/>
              </a:spcAft>
              <a:buFont typeface="Arial"/>
              <a:buNone/>
              <a:defRPr/>
            </a:pPr>
            <a:r>
              <a:rPr lang="en-GB" altLang="en-US" sz="2400" b="1" dirty="0">
                <a:solidFill>
                  <a:schemeClr val="accent2"/>
                </a:solidFill>
              </a:rPr>
              <a:t>Mental and Behavioural disorders</a:t>
            </a:r>
            <a:endParaRPr lang="en-GB" altLang="en-US" sz="2400" dirty="0">
              <a:solidFill>
                <a:schemeClr val="accent2"/>
              </a:solidFill>
            </a:endParaRPr>
          </a:p>
          <a:p>
            <a:pPr eaLnBrk="1" fontAlgn="auto" hangingPunct="1">
              <a:lnSpc>
                <a:spcPct val="80000"/>
              </a:lnSpc>
              <a:spcAft>
                <a:spcPts val="0"/>
              </a:spcAft>
              <a:buClr>
                <a:schemeClr val="accent1"/>
              </a:buClr>
              <a:buFont typeface="Arial"/>
              <a:buChar char="•"/>
              <a:defRPr/>
            </a:pPr>
            <a:r>
              <a:rPr lang="en-GB" altLang="en-US" sz="2200" dirty="0"/>
              <a:t>Approximately 70% of individuals with autism also meet diagnostic criteria for at least one other (often unrecognised) mental and behavioural disorder</a:t>
            </a:r>
          </a:p>
          <a:p>
            <a:pPr eaLnBrk="1" fontAlgn="auto" hangingPunct="1">
              <a:lnSpc>
                <a:spcPct val="80000"/>
              </a:lnSpc>
              <a:spcAft>
                <a:spcPts val="0"/>
              </a:spcAft>
              <a:buClr>
                <a:schemeClr val="accent1"/>
              </a:buClr>
              <a:buFont typeface="Arial"/>
              <a:buChar char="•"/>
              <a:defRPr/>
            </a:pPr>
            <a:r>
              <a:rPr lang="en-GB" altLang="en-US" sz="2200" dirty="0"/>
              <a:t>40 % meet diagnostic criteria for at least  two disorders, mainly </a:t>
            </a:r>
            <a:r>
              <a:rPr lang="en-GB" altLang="en-US" sz="2200" b="1" dirty="0">
                <a:solidFill>
                  <a:schemeClr val="accent3"/>
                </a:solidFill>
              </a:rPr>
              <a:t>anxiety, ADHD and ODD</a:t>
            </a:r>
            <a:endParaRPr lang="en-GB" altLang="en-US" sz="2200" dirty="0"/>
          </a:p>
          <a:p>
            <a:pPr marL="0" indent="0" eaLnBrk="1" fontAlgn="auto" hangingPunct="1">
              <a:lnSpc>
                <a:spcPct val="80000"/>
              </a:lnSpc>
              <a:spcAft>
                <a:spcPts val="0"/>
              </a:spcAft>
              <a:buFont typeface="Arial"/>
              <a:buNone/>
              <a:defRPr/>
            </a:pPr>
            <a:endParaRPr lang="en-GB" altLang="en-US" sz="2400" dirty="0"/>
          </a:p>
          <a:p>
            <a:pPr marL="0" indent="0" eaLnBrk="1" fontAlgn="auto" hangingPunct="1">
              <a:lnSpc>
                <a:spcPct val="80000"/>
              </a:lnSpc>
              <a:spcAft>
                <a:spcPts val="0"/>
              </a:spcAft>
              <a:buFont typeface="Arial"/>
              <a:buNone/>
              <a:defRPr/>
            </a:pPr>
            <a:r>
              <a:rPr lang="en-GB" altLang="en-US" sz="2400" b="1" dirty="0">
                <a:solidFill>
                  <a:schemeClr val="accent4"/>
                </a:solidFill>
              </a:rPr>
              <a:t>Challenging behaviours</a:t>
            </a:r>
            <a:endParaRPr lang="en-GB" altLang="en-US" sz="2400" dirty="0"/>
          </a:p>
          <a:p>
            <a:pPr eaLnBrk="1" fontAlgn="auto" hangingPunct="1">
              <a:lnSpc>
                <a:spcPct val="80000"/>
              </a:lnSpc>
              <a:spcAft>
                <a:spcPts val="0"/>
              </a:spcAft>
              <a:buClr>
                <a:schemeClr val="accent1"/>
              </a:buClr>
              <a:buFont typeface="Arial"/>
              <a:buChar char="•"/>
              <a:defRPr/>
            </a:pPr>
            <a:r>
              <a:rPr lang="en-GB" altLang="en-US" sz="2200" dirty="0"/>
              <a:t>Includes aggression (to objects or people), destructiveness and self injury (e.g.  head-banging, hand or wrist biting, or skin picking), are more common in autism than in other conditions with similar levels of intellectual impairment</a:t>
            </a:r>
          </a:p>
        </p:txBody>
      </p:sp>
    </p:spTree>
    <p:extLst>
      <p:ext uri="{BB962C8B-B14F-4D97-AF65-F5344CB8AC3E}">
        <p14:creationId xmlns:p14="http://schemas.microsoft.com/office/powerpoint/2010/main" val="3312187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US" sz="2800" b="1" i="1" dirty="0">
                <a:solidFill>
                  <a:prstClr val="white"/>
                </a:solidFill>
              </a:rPr>
              <a:t>Comorbidities</a:t>
            </a:r>
            <a:endParaRPr lang="en-IE" sz="2800" b="1" i="1" dirty="0">
              <a:solidFill>
                <a:prstClr val="white"/>
              </a:solidFill>
            </a:endParaRPr>
          </a:p>
        </p:txBody>
      </p:sp>
      <p:pic>
        <p:nvPicPr>
          <p:cNvPr id="5837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Autofit/>
          </a:bodyPr>
          <a:lstStyle/>
          <a:p>
            <a:pPr marL="365760" indent="-256032" eaLnBrk="1" fontAlgn="auto" hangingPunct="1">
              <a:lnSpc>
                <a:spcPct val="80000"/>
              </a:lnSpc>
              <a:spcAft>
                <a:spcPts val="0"/>
              </a:spcAft>
              <a:buFont typeface="Arial"/>
              <a:buNone/>
              <a:defRPr/>
            </a:pPr>
            <a:r>
              <a:rPr lang="en-GB" altLang="en-US" sz="2000" b="1" dirty="0">
                <a:solidFill>
                  <a:schemeClr val="accent2"/>
                </a:solidFill>
              </a:rPr>
              <a:t>Intellectual disability</a:t>
            </a:r>
            <a:r>
              <a:rPr lang="en-GB" altLang="en-US" sz="2000" dirty="0">
                <a:solidFill>
                  <a:schemeClr val="accent2"/>
                </a:solidFill>
              </a:rPr>
              <a:t> </a:t>
            </a:r>
          </a:p>
          <a:p>
            <a:pPr marL="452628" eaLnBrk="1" fontAlgn="auto" hangingPunct="1">
              <a:lnSpc>
                <a:spcPct val="80000"/>
              </a:lnSpc>
              <a:spcAft>
                <a:spcPts val="0"/>
              </a:spcAft>
              <a:buClr>
                <a:schemeClr val="accent1"/>
              </a:buClr>
              <a:buFont typeface="Arial"/>
              <a:buChar char="•"/>
              <a:defRPr/>
            </a:pPr>
            <a:r>
              <a:rPr lang="en-GB" altLang="en-US" sz="2000" dirty="0"/>
              <a:t>(IQ&lt;70) occurs in approximately 50% of young people with autism.</a:t>
            </a:r>
            <a:r>
              <a:rPr lang="en-GB" altLang="en-US" sz="2000" b="1" dirty="0"/>
              <a:t> </a:t>
            </a:r>
          </a:p>
          <a:p>
            <a:pPr marL="452628" eaLnBrk="1" fontAlgn="auto" hangingPunct="1">
              <a:lnSpc>
                <a:spcPct val="80000"/>
              </a:lnSpc>
              <a:spcAft>
                <a:spcPts val="0"/>
              </a:spcAft>
              <a:buClr>
                <a:schemeClr val="accent1"/>
              </a:buClr>
              <a:buFont typeface="Arial"/>
              <a:buChar char="•"/>
              <a:defRPr/>
            </a:pPr>
            <a:r>
              <a:rPr lang="en-GB" altLang="en-US" sz="2000" dirty="0"/>
              <a:t>Intellectual ability and language skills remain the best predictors of outcome. </a:t>
            </a:r>
          </a:p>
          <a:p>
            <a:pPr marL="109728" indent="0" eaLnBrk="1" fontAlgn="auto" hangingPunct="1">
              <a:lnSpc>
                <a:spcPct val="80000"/>
              </a:lnSpc>
              <a:spcAft>
                <a:spcPts val="0"/>
              </a:spcAft>
              <a:buClr>
                <a:schemeClr val="accent1"/>
              </a:buClr>
              <a:buFont typeface="Arial"/>
              <a:buNone/>
              <a:defRPr/>
            </a:pPr>
            <a:endParaRPr lang="en-GB" altLang="en-US" sz="2000" b="1" dirty="0"/>
          </a:p>
          <a:p>
            <a:pPr marL="365760" indent="-256032" eaLnBrk="1" fontAlgn="auto" hangingPunct="1">
              <a:lnSpc>
                <a:spcPct val="80000"/>
              </a:lnSpc>
              <a:spcAft>
                <a:spcPts val="0"/>
              </a:spcAft>
              <a:buFont typeface="Arial"/>
              <a:buNone/>
              <a:defRPr/>
            </a:pPr>
            <a:r>
              <a:rPr lang="en-GB" altLang="en-US" sz="2000" b="1" dirty="0">
                <a:solidFill>
                  <a:schemeClr val="accent3"/>
                </a:solidFill>
              </a:rPr>
              <a:t>Neurodevelopmental disorders</a:t>
            </a:r>
            <a:r>
              <a:rPr lang="en-GB" altLang="en-US" sz="2000" dirty="0">
                <a:solidFill>
                  <a:schemeClr val="accent3"/>
                </a:solidFill>
              </a:rPr>
              <a:t> </a:t>
            </a:r>
          </a:p>
          <a:p>
            <a:pPr marL="452628" eaLnBrk="1" fontAlgn="auto" hangingPunct="1">
              <a:lnSpc>
                <a:spcPct val="80000"/>
              </a:lnSpc>
              <a:spcAft>
                <a:spcPts val="0"/>
              </a:spcAft>
              <a:buClr>
                <a:schemeClr val="accent1"/>
              </a:buClr>
              <a:buFont typeface="Arial"/>
              <a:buChar char="•"/>
              <a:defRPr/>
            </a:pPr>
            <a:r>
              <a:rPr lang="en-GB" altLang="en-US" sz="2000" dirty="0"/>
              <a:t>Developmental Coordination Disorder (DCD) also commonly co-occurs with autism (50-73%) </a:t>
            </a:r>
          </a:p>
          <a:p>
            <a:pPr marL="452628" eaLnBrk="1" fontAlgn="auto" hangingPunct="1">
              <a:lnSpc>
                <a:spcPct val="80000"/>
              </a:lnSpc>
              <a:spcAft>
                <a:spcPts val="0"/>
              </a:spcAft>
              <a:buClr>
                <a:schemeClr val="accent1"/>
              </a:buClr>
              <a:buFont typeface="Arial"/>
              <a:buChar char="•"/>
              <a:defRPr/>
            </a:pPr>
            <a:r>
              <a:rPr lang="en-US" sz="2000" dirty="0"/>
              <a:t>Prevalence of ADHD in young people with ASD - 28.2%</a:t>
            </a:r>
          </a:p>
          <a:p>
            <a:pPr marL="452628" eaLnBrk="1" fontAlgn="auto" hangingPunct="1">
              <a:lnSpc>
                <a:spcPct val="80000"/>
              </a:lnSpc>
              <a:spcAft>
                <a:spcPts val="0"/>
              </a:spcAft>
              <a:buFont typeface="Arial"/>
              <a:buChar char="•"/>
              <a:defRPr/>
            </a:pPr>
            <a:endParaRPr lang="en-GB" altLang="en-US" sz="2000" dirty="0"/>
          </a:p>
          <a:p>
            <a:pPr marL="365760" indent="-256032" eaLnBrk="1" fontAlgn="auto" hangingPunct="1">
              <a:lnSpc>
                <a:spcPct val="80000"/>
              </a:lnSpc>
              <a:spcAft>
                <a:spcPts val="0"/>
              </a:spcAft>
              <a:buFont typeface="Arial"/>
              <a:buNone/>
              <a:defRPr/>
            </a:pPr>
            <a:r>
              <a:rPr lang="en-GB" altLang="en-US" sz="2000" b="1" dirty="0">
                <a:solidFill>
                  <a:schemeClr val="accent4"/>
                </a:solidFill>
              </a:rPr>
              <a:t>Functional problems</a:t>
            </a:r>
            <a:r>
              <a:rPr lang="en-GB" altLang="en-US" sz="2000" dirty="0">
                <a:solidFill>
                  <a:schemeClr val="accent4"/>
                </a:solidFill>
              </a:rPr>
              <a:t> </a:t>
            </a:r>
          </a:p>
          <a:p>
            <a:pPr marL="452628" eaLnBrk="1" fontAlgn="auto" hangingPunct="1">
              <a:lnSpc>
                <a:spcPct val="80000"/>
              </a:lnSpc>
              <a:spcAft>
                <a:spcPts val="0"/>
              </a:spcAft>
              <a:buClr>
                <a:schemeClr val="accent1"/>
              </a:buClr>
              <a:buFont typeface="Arial" charset="0"/>
              <a:buChar char="•"/>
              <a:defRPr/>
            </a:pPr>
            <a:r>
              <a:rPr lang="en-GB" altLang="en-US" sz="2000" dirty="0"/>
              <a:t>40%-86 % of children with ASD have reported sleep problems</a:t>
            </a:r>
          </a:p>
          <a:p>
            <a:pPr marL="452628" eaLnBrk="1" fontAlgn="auto" hangingPunct="1">
              <a:lnSpc>
                <a:spcPct val="80000"/>
              </a:lnSpc>
              <a:spcAft>
                <a:spcPts val="0"/>
              </a:spcAft>
              <a:buClr>
                <a:schemeClr val="accent1"/>
              </a:buClr>
              <a:buFont typeface="Arial" charset="0"/>
              <a:buChar char="•"/>
              <a:defRPr/>
            </a:pPr>
            <a:r>
              <a:rPr lang="en-GB" altLang="en-US" sz="2000" dirty="0"/>
              <a:t>Eating difficulties (restricted and rigid food choices) may be the presenting feature of autism in early childhood </a:t>
            </a:r>
          </a:p>
          <a:p>
            <a:pPr marL="452628" eaLnBrk="1" fontAlgn="auto" hangingPunct="1">
              <a:lnSpc>
                <a:spcPct val="80000"/>
              </a:lnSpc>
              <a:spcAft>
                <a:spcPts val="0"/>
              </a:spcAft>
              <a:buClr>
                <a:schemeClr val="accent1"/>
              </a:buClr>
              <a:buFont typeface="Arial" charset="0"/>
              <a:buChar char="•"/>
              <a:defRPr/>
            </a:pPr>
            <a:r>
              <a:rPr lang="en-GB" altLang="en-US" sz="2000" dirty="0"/>
              <a:t>Gastrointestinal problems are frequently reported - particularly diarrhoea, abdominal pain and constipation  </a:t>
            </a:r>
          </a:p>
        </p:txBody>
      </p:sp>
    </p:spTree>
    <p:extLst>
      <p:ext uri="{BB962C8B-B14F-4D97-AF65-F5344CB8AC3E}">
        <p14:creationId xmlns:p14="http://schemas.microsoft.com/office/powerpoint/2010/main" val="4122840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Assessment</a:t>
            </a:r>
            <a:endParaRPr lang="en-IE" sz="2800" b="1" i="1" dirty="0">
              <a:solidFill>
                <a:prstClr val="white"/>
              </a:solidFill>
            </a:endParaRPr>
          </a:p>
        </p:txBody>
      </p:sp>
      <p:pic>
        <p:nvPicPr>
          <p:cNvPr id="5939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Autofit/>
          </a:bodyPr>
          <a:lstStyle/>
          <a:p>
            <a:pPr marL="0" indent="0" eaLnBrk="1" fontAlgn="auto" hangingPunct="1">
              <a:lnSpc>
                <a:spcPct val="80000"/>
              </a:lnSpc>
              <a:spcAft>
                <a:spcPts val="0"/>
              </a:spcAft>
              <a:buFont typeface="Arial"/>
              <a:buNone/>
              <a:defRPr/>
            </a:pPr>
            <a:r>
              <a:rPr lang="en-GB" altLang="en-US" sz="2400" b="1" dirty="0">
                <a:solidFill>
                  <a:schemeClr val="accent2"/>
                </a:solidFill>
              </a:rPr>
              <a:t>Prognosis</a:t>
            </a:r>
          </a:p>
          <a:p>
            <a:pPr eaLnBrk="1" fontAlgn="auto" hangingPunct="1">
              <a:lnSpc>
                <a:spcPct val="80000"/>
              </a:lnSpc>
              <a:spcAft>
                <a:spcPts val="0"/>
              </a:spcAft>
              <a:buClr>
                <a:schemeClr val="accent1"/>
              </a:buClr>
              <a:buFont typeface="Arial"/>
              <a:buChar char="•"/>
              <a:defRPr/>
            </a:pPr>
            <a:r>
              <a:rPr lang="en-GB" altLang="en-US" sz="2200" dirty="0"/>
              <a:t>Data from 13 follow up studies (</a:t>
            </a:r>
            <a:r>
              <a:rPr lang="en-GB" altLang="en-US" sz="2200" dirty="0" err="1"/>
              <a:t>Howlin</a:t>
            </a:r>
            <a:r>
              <a:rPr lang="en-GB" altLang="en-US" sz="2200" dirty="0"/>
              <a:t> 2005) – extending to adult like: modest improvement over time.</a:t>
            </a:r>
          </a:p>
          <a:p>
            <a:pPr eaLnBrk="1" fontAlgn="auto" hangingPunct="1">
              <a:lnSpc>
                <a:spcPct val="80000"/>
              </a:lnSpc>
              <a:spcAft>
                <a:spcPts val="0"/>
              </a:spcAft>
              <a:buClr>
                <a:schemeClr val="accent1"/>
              </a:buClr>
              <a:buFont typeface="Arial"/>
              <a:buChar char="•"/>
              <a:defRPr/>
            </a:pPr>
            <a:r>
              <a:rPr lang="en-GB" altLang="en-US" sz="2200" dirty="0"/>
              <a:t>Autism +LD: require supervised living and working</a:t>
            </a:r>
          </a:p>
          <a:p>
            <a:pPr eaLnBrk="1" fontAlgn="auto" hangingPunct="1">
              <a:lnSpc>
                <a:spcPct val="80000"/>
              </a:lnSpc>
              <a:spcAft>
                <a:spcPts val="0"/>
              </a:spcAft>
              <a:buClr>
                <a:schemeClr val="accent1"/>
              </a:buClr>
              <a:buFont typeface="Arial"/>
              <a:buChar char="•"/>
              <a:defRPr/>
            </a:pPr>
            <a:r>
              <a:rPr lang="en-GB" altLang="en-US" sz="2200" dirty="0"/>
              <a:t>Outcome studies over 30 years: normal to above Normal IQ increased proportion employed</a:t>
            </a:r>
          </a:p>
          <a:p>
            <a:pPr eaLnBrk="1" fontAlgn="auto" hangingPunct="1">
              <a:lnSpc>
                <a:spcPct val="80000"/>
              </a:lnSpc>
              <a:spcAft>
                <a:spcPts val="0"/>
              </a:spcAft>
              <a:buClr>
                <a:schemeClr val="accent1"/>
              </a:buClr>
              <a:buFont typeface="Arial"/>
              <a:buChar char="•"/>
              <a:defRPr/>
            </a:pPr>
            <a:r>
              <a:rPr lang="en-GB" altLang="en-US" sz="2200" dirty="0"/>
              <a:t>IQ &gt;70: only ¼ show normal social functioning</a:t>
            </a:r>
          </a:p>
          <a:p>
            <a:pPr eaLnBrk="1" fontAlgn="auto" hangingPunct="1">
              <a:lnSpc>
                <a:spcPct val="80000"/>
              </a:lnSpc>
              <a:spcAft>
                <a:spcPts val="0"/>
              </a:spcAft>
              <a:buClr>
                <a:schemeClr val="accent1"/>
              </a:buClr>
              <a:buFont typeface="Arial"/>
              <a:buChar char="•"/>
              <a:defRPr/>
            </a:pPr>
            <a:endParaRPr lang="en-GB" altLang="en-US" sz="2200" dirty="0"/>
          </a:p>
          <a:p>
            <a:pPr eaLnBrk="1" fontAlgn="auto" hangingPunct="1">
              <a:lnSpc>
                <a:spcPct val="80000"/>
              </a:lnSpc>
              <a:spcAft>
                <a:spcPts val="0"/>
              </a:spcAft>
              <a:buClr>
                <a:schemeClr val="accent1"/>
              </a:buClr>
              <a:buFont typeface="Arial"/>
              <a:buChar char="•"/>
              <a:defRPr/>
            </a:pPr>
            <a:r>
              <a:rPr lang="en-GB" altLang="en-US" sz="2200" dirty="0"/>
              <a:t>Psychiatric disorders: 16% </a:t>
            </a:r>
          </a:p>
          <a:p>
            <a:pPr eaLnBrk="1" fontAlgn="auto" hangingPunct="1">
              <a:lnSpc>
                <a:spcPct val="80000"/>
              </a:lnSpc>
              <a:spcAft>
                <a:spcPts val="0"/>
              </a:spcAft>
              <a:buClr>
                <a:schemeClr val="accent1"/>
              </a:buClr>
              <a:buFont typeface="Arial"/>
              <a:buChar char="•"/>
              <a:defRPr/>
            </a:pPr>
            <a:r>
              <a:rPr lang="en-GB" altLang="en-US" sz="2200" dirty="0"/>
              <a:t>1/5 of ASD develop experience one or more epileptic attacks in adult life and 2/3 developed of these onset in adolescence or early adult life </a:t>
            </a:r>
          </a:p>
          <a:p>
            <a:pPr marL="0" indent="0" eaLnBrk="1" fontAlgn="auto" hangingPunct="1">
              <a:lnSpc>
                <a:spcPct val="80000"/>
              </a:lnSpc>
              <a:spcAft>
                <a:spcPts val="0"/>
              </a:spcAft>
              <a:buFont typeface="Arial"/>
              <a:buNone/>
              <a:defRPr/>
            </a:pPr>
            <a:endParaRPr lang="en-GB" altLang="en-US" sz="2400" dirty="0"/>
          </a:p>
        </p:txBody>
      </p:sp>
    </p:spTree>
    <p:extLst>
      <p:ext uri="{BB962C8B-B14F-4D97-AF65-F5344CB8AC3E}">
        <p14:creationId xmlns:p14="http://schemas.microsoft.com/office/powerpoint/2010/main" val="1971473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392113" y="284163"/>
            <a:ext cx="8358187" cy="1390650"/>
          </a:xfrm>
        </p:spPr>
        <p:txBody>
          <a:bodyPr/>
          <a:lstStyle/>
          <a:p>
            <a:pPr eaLnBrk="1" hangingPunct="1"/>
            <a:endParaRPr lang="en-US" sz="2200" b="1">
              <a:solidFill>
                <a:srgbClr val="001F67"/>
              </a:solidFill>
              <a:ea typeface="ヒラギノ角ゴ ProN W6"/>
              <a:cs typeface="ヒラギノ角ゴ ProN W6"/>
              <a:sym typeface="Helvetica" pitchFamily="34" charset="0"/>
            </a:endParaRPr>
          </a:p>
        </p:txBody>
      </p:sp>
      <p:sp>
        <p:nvSpPr>
          <p:cNvPr id="60419" name="Process 17"/>
          <p:cNvSpPr>
            <a:spLocks noChangeArrowheads="1"/>
          </p:cNvSpPr>
          <p:nvPr/>
        </p:nvSpPr>
        <p:spPr bwMode="auto">
          <a:xfrm>
            <a:off x="608013" y="1660525"/>
            <a:ext cx="3000375" cy="1714500"/>
          </a:xfrm>
          <a:prstGeom prst="flowChartProcess">
            <a:avLst/>
          </a:prstGeom>
          <a:solidFill>
            <a:schemeClr val="accent2">
              <a:alpha val="90195"/>
            </a:schemeClr>
          </a:solidFill>
          <a:ln>
            <a:noFill/>
          </a:ln>
          <a:extLst>
            <a:ext uri="{91240B29-F687-4F45-9708-019B960494DF}">
              <a14:hiddenLine xmlns:a14="http://schemas.microsoft.com/office/drawing/2010/main" w="12700">
                <a:solidFill>
                  <a:srgbClr val="000000"/>
                </a:solidFill>
                <a:round/>
                <a:headEnd/>
                <a:tailEnd/>
              </a14:hiddenLine>
            </a:ext>
          </a:extLst>
        </p:spPr>
        <p:txBody>
          <a:bodyPr lIns="64291" tIns="32146" rIns="64291" bIns="32146"/>
          <a:lstStyle/>
          <a:p>
            <a:r>
              <a:rPr lang="en-US" sz="1500" b="1">
                <a:solidFill>
                  <a:srgbClr val="FFFFFF"/>
                </a:solidFill>
                <a:latin typeface="Helvetica" pitchFamily="34" charset="0"/>
                <a:cs typeface="Helvetica" pitchFamily="34" charset="0"/>
              </a:rPr>
              <a:t> 	</a:t>
            </a:r>
          </a:p>
          <a:p>
            <a:r>
              <a:rPr lang="en-US" sz="1500" b="1">
                <a:solidFill>
                  <a:srgbClr val="FFFFFF"/>
                </a:solidFill>
                <a:latin typeface="Helvetica" pitchFamily="34" charset="0"/>
                <a:cs typeface="Helvetica" pitchFamily="34" charset="0"/>
              </a:rPr>
              <a:t>Direct Factors</a:t>
            </a:r>
          </a:p>
          <a:p>
            <a:endParaRPr lang="en-US" sz="600">
              <a:solidFill>
                <a:prstClr val="black"/>
              </a:solidFill>
              <a:latin typeface="Helvetica" pitchFamily="34" charset="0"/>
              <a:cs typeface="Helvetica" pitchFamily="34" charset="0"/>
            </a:endParaRPr>
          </a:p>
          <a:p>
            <a:pPr>
              <a:buFont typeface="Arial" pitchFamily="34" charset="0"/>
              <a:buChar char="•"/>
            </a:pPr>
            <a:r>
              <a:rPr lang="en-US" sz="1500">
                <a:solidFill>
                  <a:prstClr val="white"/>
                </a:solidFill>
                <a:latin typeface="Helvetica" pitchFamily="34" charset="0"/>
                <a:cs typeface="Helvetica" pitchFamily="34" charset="0"/>
              </a:rPr>
              <a:t>  Hyperactivity and impulsivity </a:t>
            </a:r>
          </a:p>
          <a:p>
            <a:pPr>
              <a:buFont typeface="Arial" pitchFamily="34" charset="0"/>
              <a:buChar char="•"/>
            </a:pPr>
            <a:r>
              <a:rPr lang="en-US" sz="1500">
                <a:solidFill>
                  <a:prstClr val="white"/>
                </a:solidFill>
                <a:latin typeface="Helvetica" pitchFamily="34" charset="0"/>
                <a:cs typeface="Helvetica" pitchFamily="34" charset="0"/>
              </a:rPr>
              <a:t>  Cognitive &amp; language imp.</a:t>
            </a:r>
          </a:p>
          <a:p>
            <a:pPr>
              <a:buFont typeface="Arial" pitchFamily="34" charset="0"/>
              <a:buChar char="•"/>
            </a:pPr>
            <a:r>
              <a:rPr lang="en-US" sz="1500">
                <a:solidFill>
                  <a:prstClr val="white"/>
                </a:solidFill>
                <a:latin typeface="Helvetica" pitchFamily="34" charset="0"/>
                <a:cs typeface="Helvetica" pitchFamily="34" charset="0"/>
              </a:rPr>
              <a:t>  Alienation</a:t>
            </a:r>
          </a:p>
          <a:p>
            <a:pPr>
              <a:buFont typeface="Arial" pitchFamily="34" charset="0"/>
              <a:buChar char="•"/>
            </a:pPr>
            <a:r>
              <a:rPr lang="en-US" sz="1500">
                <a:solidFill>
                  <a:prstClr val="white"/>
                </a:solidFill>
                <a:latin typeface="Helvetica" pitchFamily="34" charset="0"/>
                <a:cs typeface="Helvetica" pitchFamily="34" charset="0"/>
              </a:rPr>
              <a:t>  Poor emotional regulation </a:t>
            </a:r>
          </a:p>
          <a:p>
            <a:endParaRPr lang="en-US" sz="1500">
              <a:solidFill>
                <a:prstClr val="white"/>
              </a:solidFill>
            </a:endParaRPr>
          </a:p>
        </p:txBody>
      </p:sp>
      <p:sp>
        <p:nvSpPr>
          <p:cNvPr id="23" name="Process 22"/>
          <p:cNvSpPr/>
          <p:nvPr/>
        </p:nvSpPr>
        <p:spPr bwMode="auto">
          <a:xfrm>
            <a:off x="5589588" y="1608138"/>
            <a:ext cx="3000375" cy="1714500"/>
          </a:xfrm>
          <a:prstGeom prst="flowChartProcess">
            <a:avLst/>
          </a:prstGeom>
          <a:solidFill>
            <a:schemeClr val="accent3">
              <a:alpha val="90000"/>
            </a:schemeClr>
          </a:solidFill>
          <a:ln w="12700" cap="flat" cmpd="sng" algn="ctr">
            <a:noFill/>
            <a:prstDash val="solid"/>
            <a:round/>
            <a:headEnd type="none" w="med" len="med"/>
            <a:tailEnd type="none" w="med" len="med"/>
          </a:ln>
          <a:effectLst/>
        </p:spPr>
        <p:txBody>
          <a:bodyPr lIns="64291" tIns="32146" rIns="64291" bIns="32146"/>
          <a:lstStyle/>
          <a:p>
            <a:pPr marL="123895">
              <a:tabLst>
                <a:tab pos="62506" algn="l"/>
              </a:tabLst>
              <a:defRPr/>
            </a:pPr>
            <a:r>
              <a:rPr lang="en-US" sz="1500" b="1">
                <a:solidFill>
                  <a:srgbClr val="FFFFFF"/>
                </a:solidFill>
                <a:latin typeface="Helvetica" charset="0"/>
                <a:cs typeface="Helvetica" charset="0"/>
              </a:rPr>
              <a:t> 	</a:t>
            </a:r>
          </a:p>
          <a:p>
            <a:pPr marL="123895">
              <a:tabLst>
                <a:tab pos="62506" algn="l"/>
              </a:tabLst>
              <a:defRPr/>
            </a:pPr>
            <a:r>
              <a:rPr lang="en-US" sz="1500" b="1">
                <a:solidFill>
                  <a:srgbClr val="FFFFFF"/>
                </a:solidFill>
                <a:latin typeface="Helvetica" charset="0"/>
                <a:cs typeface="Helvetica" charset="0"/>
              </a:rPr>
              <a:t>Secondary Factors</a:t>
            </a:r>
          </a:p>
          <a:p>
            <a:pPr marL="123895">
              <a:tabLst>
                <a:tab pos="62506" algn="l"/>
              </a:tabLst>
              <a:defRPr/>
            </a:pPr>
            <a:endParaRPr lang="en-US" sz="600">
              <a:solidFill>
                <a:prstClr val="black"/>
              </a:solidFill>
              <a:latin typeface="Helvetica" charset="0"/>
              <a:cs typeface="Helvetica" charset="0"/>
            </a:endParaRPr>
          </a:p>
          <a:p>
            <a:pPr marL="123895">
              <a:buFont typeface="Arial" charset="0"/>
              <a:buChar char="•"/>
              <a:tabLst>
                <a:tab pos="62506" algn="l"/>
              </a:tabLst>
              <a:defRPr/>
            </a:pPr>
            <a:r>
              <a:rPr lang="en-US" sz="1500">
                <a:solidFill>
                  <a:prstClr val="white"/>
                </a:solidFill>
                <a:latin typeface="Helvetica" charset="0"/>
                <a:cs typeface="Helvetica" charset="0"/>
              </a:rPr>
              <a:t> Truancy</a:t>
            </a:r>
          </a:p>
          <a:p>
            <a:pPr marL="123895">
              <a:buFont typeface="Arial" charset="0"/>
              <a:buChar char="•"/>
              <a:tabLst>
                <a:tab pos="62506" algn="l"/>
              </a:tabLst>
              <a:defRPr/>
            </a:pPr>
            <a:r>
              <a:rPr lang="en-US" sz="1500">
                <a:solidFill>
                  <a:prstClr val="white"/>
                </a:solidFill>
                <a:latin typeface="Helvetica" charset="0"/>
                <a:cs typeface="Helvetica" charset="0"/>
              </a:rPr>
              <a:t> Poor educational attainment</a:t>
            </a:r>
          </a:p>
          <a:p>
            <a:pPr marL="123895">
              <a:buFont typeface="Arial" charset="0"/>
              <a:buChar char="•"/>
              <a:tabLst>
                <a:tab pos="62506" algn="l"/>
              </a:tabLst>
              <a:defRPr/>
            </a:pPr>
            <a:r>
              <a:rPr lang="en-US" sz="1500">
                <a:solidFill>
                  <a:prstClr val="white"/>
                </a:solidFill>
                <a:latin typeface="Helvetica" charset="0"/>
                <a:cs typeface="Helvetica" charset="0"/>
              </a:rPr>
              <a:t> Illicit Drug use</a:t>
            </a:r>
          </a:p>
          <a:p>
            <a:pPr marL="123895">
              <a:buFont typeface="Arial" charset="0"/>
              <a:buChar char="•"/>
              <a:tabLst>
                <a:tab pos="62506" algn="l"/>
              </a:tabLst>
              <a:defRPr/>
            </a:pPr>
            <a:r>
              <a:rPr lang="en-US" sz="1500">
                <a:solidFill>
                  <a:prstClr val="white"/>
                </a:solidFill>
                <a:latin typeface="Helvetica" charset="0"/>
                <a:cs typeface="Helvetica" charset="0"/>
              </a:rPr>
              <a:t> Peer delinquency</a:t>
            </a:r>
          </a:p>
          <a:p>
            <a:pPr marL="123895">
              <a:tabLst>
                <a:tab pos="62506" algn="l"/>
              </a:tabLst>
              <a:defRPr/>
            </a:pPr>
            <a:endParaRPr lang="en-US" sz="1500">
              <a:solidFill>
                <a:prstClr val="white"/>
              </a:solidFill>
            </a:endParaRPr>
          </a:p>
        </p:txBody>
      </p:sp>
      <p:sp>
        <p:nvSpPr>
          <p:cNvPr id="24" name="Process 23"/>
          <p:cNvSpPr/>
          <p:nvPr/>
        </p:nvSpPr>
        <p:spPr bwMode="auto">
          <a:xfrm>
            <a:off x="608013" y="4286250"/>
            <a:ext cx="3000375" cy="1714500"/>
          </a:xfrm>
          <a:prstGeom prst="flowChartProcess">
            <a:avLst/>
          </a:prstGeom>
          <a:solidFill>
            <a:schemeClr val="accent4">
              <a:alpha val="99000"/>
            </a:schemeClr>
          </a:solidFill>
          <a:ln w="12700" cap="flat" cmpd="sng" algn="ctr">
            <a:noFill/>
            <a:prstDash val="solid"/>
            <a:round/>
            <a:headEnd type="none" w="med" len="med"/>
            <a:tailEnd type="none" w="med" len="med"/>
          </a:ln>
          <a:effectLst/>
        </p:spPr>
        <p:txBody>
          <a:bodyPr lIns="64291" tIns="32146" rIns="64291" bIns="32146"/>
          <a:lstStyle/>
          <a:p>
            <a:pPr>
              <a:defRPr/>
            </a:pPr>
            <a:r>
              <a:rPr lang="en-US" sz="1500" b="1" dirty="0">
                <a:solidFill>
                  <a:srgbClr val="FFFFFF"/>
                </a:solidFill>
                <a:latin typeface="Helvetica" charset="0"/>
                <a:cs typeface="Helvetica" charset="0"/>
              </a:rPr>
              <a:t> 	</a:t>
            </a:r>
          </a:p>
          <a:p>
            <a:pPr>
              <a:defRPr/>
            </a:pPr>
            <a:r>
              <a:rPr lang="en-US" sz="1500" b="1" dirty="0">
                <a:solidFill>
                  <a:srgbClr val="FFFFFF"/>
                </a:solidFill>
                <a:latin typeface="Helvetica" charset="0"/>
                <a:cs typeface="Helvetica" charset="0"/>
              </a:rPr>
              <a:t>Systemic Factors</a:t>
            </a:r>
          </a:p>
          <a:p>
            <a:pPr>
              <a:defRPr/>
            </a:pPr>
            <a:endParaRPr lang="en-US" sz="600" dirty="0">
              <a:solidFill>
                <a:prstClr val="black"/>
              </a:solidFill>
              <a:latin typeface="Helvetica" charset="0"/>
              <a:cs typeface="Helvetica" charset="0"/>
            </a:endParaRPr>
          </a:p>
          <a:p>
            <a:pPr>
              <a:buFont typeface="Arial" charset="0"/>
              <a:buChar char="•"/>
              <a:defRPr/>
            </a:pPr>
            <a:r>
              <a:rPr lang="en-US" sz="1500" dirty="0">
                <a:solidFill>
                  <a:prstClr val="white"/>
                </a:solidFill>
                <a:latin typeface="Helvetica" charset="0"/>
                <a:cs typeface="Helvetica" charset="0"/>
              </a:rPr>
              <a:t>  Parenting Style</a:t>
            </a:r>
          </a:p>
          <a:p>
            <a:pPr>
              <a:buFont typeface="Arial" charset="0"/>
              <a:buChar char="•"/>
              <a:defRPr/>
            </a:pPr>
            <a:r>
              <a:rPr lang="en-US" sz="1500" dirty="0">
                <a:solidFill>
                  <a:prstClr val="white"/>
                </a:solidFill>
                <a:latin typeface="Helvetica" charset="0"/>
                <a:cs typeface="Helvetica" charset="0"/>
              </a:rPr>
              <a:t>  Detachment from education</a:t>
            </a:r>
          </a:p>
          <a:p>
            <a:pPr>
              <a:buFont typeface="Arial" charset="0"/>
              <a:buChar char="•"/>
              <a:defRPr/>
            </a:pPr>
            <a:r>
              <a:rPr lang="en-US" sz="1500" dirty="0">
                <a:solidFill>
                  <a:prstClr val="white"/>
                </a:solidFill>
                <a:latin typeface="Helvetica" charset="0"/>
                <a:cs typeface="Helvetica" charset="0"/>
              </a:rPr>
              <a:t>  Influence of other antisocial peers</a:t>
            </a:r>
          </a:p>
          <a:p>
            <a:pPr>
              <a:defRPr/>
            </a:pPr>
            <a:endParaRPr lang="en-US" sz="1500" dirty="0">
              <a:solidFill>
                <a:prstClr val="white"/>
              </a:solidFill>
            </a:endParaRPr>
          </a:p>
        </p:txBody>
      </p:sp>
      <p:sp>
        <p:nvSpPr>
          <p:cNvPr id="25" name="Process 24"/>
          <p:cNvSpPr/>
          <p:nvPr/>
        </p:nvSpPr>
        <p:spPr bwMode="auto">
          <a:xfrm>
            <a:off x="5589588" y="4286250"/>
            <a:ext cx="3000375" cy="1714500"/>
          </a:xfrm>
          <a:prstGeom prst="flowChartProcess">
            <a:avLst/>
          </a:prstGeom>
          <a:solidFill>
            <a:schemeClr val="accent6">
              <a:alpha val="90000"/>
            </a:schemeClr>
          </a:solidFill>
          <a:ln w="12700" cap="flat" cmpd="sng" algn="ctr">
            <a:noFill/>
            <a:prstDash val="solid"/>
            <a:round/>
            <a:headEnd type="none" w="med" len="med"/>
            <a:tailEnd type="none" w="med" len="med"/>
          </a:ln>
          <a:effectLst/>
        </p:spPr>
        <p:txBody>
          <a:bodyPr lIns="64291" tIns="32146" rIns="64291" bIns="32146"/>
          <a:lstStyle/>
          <a:p>
            <a:pPr>
              <a:defRPr/>
            </a:pPr>
            <a:r>
              <a:rPr lang="en-US" sz="1500" b="1" dirty="0">
                <a:solidFill>
                  <a:srgbClr val="FFFFFF"/>
                </a:solidFill>
                <a:latin typeface="Helvetica" charset="0"/>
                <a:cs typeface="Helvetica" charset="0"/>
              </a:rPr>
              <a:t> 	</a:t>
            </a:r>
          </a:p>
          <a:p>
            <a:pPr>
              <a:defRPr/>
            </a:pPr>
            <a:r>
              <a:rPr lang="en-US" sz="1500" b="1" dirty="0">
                <a:solidFill>
                  <a:srgbClr val="FFFFFF"/>
                </a:solidFill>
                <a:latin typeface="Helvetica" charset="0"/>
                <a:cs typeface="Helvetica" charset="0"/>
              </a:rPr>
              <a:t>Service Failures</a:t>
            </a:r>
          </a:p>
          <a:p>
            <a:pPr>
              <a:defRPr/>
            </a:pPr>
            <a:endParaRPr lang="en-US" sz="600" dirty="0">
              <a:solidFill>
                <a:prstClr val="black"/>
              </a:solidFill>
              <a:latin typeface="Helvetica" charset="0"/>
              <a:cs typeface="Helvetica" charset="0"/>
            </a:endParaRPr>
          </a:p>
          <a:p>
            <a:pPr>
              <a:buFont typeface="Arial" charset="0"/>
              <a:buChar char="•"/>
              <a:defRPr/>
            </a:pPr>
            <a:r>
              <a:rPr lang="en-US" sz="1500" dirty="0">
                <a:solidFill>
                  <a:prstClr val="white"/>
                </a:solidFill>
                <a:latin typeface="Helvetica" charset="0"/>
                <a:cs typeface="Helvetica" charset="0"/>
              </a:rPr>
              <a:t>Limited specialist provision</a:t>
            </a:r>
          </a:p>
          <a:p>
            <a:pPr>
              <a:buFont typeface="Arial" charset="0"/>
              <a:buChar char="•"/>
              <a:defRPr/>
            </a:pPr>
            <a:r>
              <a:rPr lang="en-US" sz="1500" dirty="0">
                <a:solidFill>
                  <a:prstClr val="white"/>
                </a:solidFill>
                <a:latin typeface="Helvetica" charset="0"/>
                <a:cs typeface="Helvetica" charset="0"/>
              </a:rPr>
              <a:t>Lack of training</a:t>
            </a:r>
          </a:p>
          <a:p>
            <a:pPr>
              <a:buFont typeface="Arial" charset="0"/>
              <a:buChar char="•"/>
              <a:defRPr/>
            </a:pPr>
            <a:r>
              <a:rPr lang="en-US" sz="1500" dirty="0">
                <a:solidFill>
                  <a:prstClr val="white"/>
                </a:solidFill>
                <a:latin typeface="Helvetica" charset="0"/>
                <a:cs typeface="Helvetica" charset="0"/>
              </a:rPr>
              <a:t>Failure to understand the needs of the young person</a:t>
            </a:r>
          </a:p>
          <a:p>
            <a:pPr>
              <a:defRPr/>
            </a:pPr>
            <a:endParaRPr lang="en-US" sz="1500" dirty="0">
              <a:solidFill>
                <a:prstClr val="white"/>
              </a:solidFill>
            </a:endParaRPr>
          </a:p>
        </p:txBody>
      </p:sp>
      <p:sp>
        <p:nvSpPr>
          <p:cNvPr id="26" name="Quad Arrow 25"/>
          <p:cNvSpPr/>
          <p:nvPr/>
        </p:nvSpPr>
        <p:spPr bwMode="auto">
          <a:xfrm>
            <a:off x="1104900" y="1630363"/>
            <a:ext cx="6911975" cy="4500562"/>
          </a:xfrm>
          <a:prstGeom prst="quadArrow">
            <a:avLst>
              <a:gd name="adj1" fmla="val 4214"/>
              <a:gd name="adj2" fmla="val 7343"/>
              <a:gd name="adj3" fmla="val 22500"/>
            </a:avLst>
          </a:prstGeom>
          <a:solidFill>
            <a:schemeClr val="accent1"/>
          </a:solidFill>
          <a:ln w="12700" cap="flat" cmpd="sng" algn="ctr">
            <a:noFill/>
            <a:prstDash val="solid"/>
            <a:round/>
            <a:headEnd type="none" w="med" len="med"/>
            <a:tailEnd type="none" w="med" len="med"/>
          </a:ln>
          <a:effectLst/>
        </p:spPr>
        <p:txBody>
          <a:bodyPr lIns="64291" tIns="32146" rIns="64291" bIns="32146"/>
          <a:lstStyle/>
          <a:p>
            <a:pPr>
              <a:defRPr/>
            </a:pPr>
            <a:endParaRPr lang="en-US">
              <a:solidFill>
                <a:prstClr val="black"/>
              </a:solidFill>
              <a:latin typeface="Helvetica Light" pitchFamily="-112" charset="0"/>
              <a:ea typeface="ヒラギノ角ゴ ProN W3" pitchFamily="-112" charset="-128"/>
              <a:cs typeface="ヒラギノ角ゴ ProN W3" pitchFamily="-112" charset="-128"/>
              <a:sym typeface="Helvetica Light" pitchFamily="-112" charset="0"/>
            </a:endParaRPr>
          </a:p>
        </p:txBody>
      </p:sp>
      <p:sp>
        <p:nvSpPr>
          <p:cNvPr id="8" name="Rectangle 7"/>
          <p:cNvSpPr/>
          <p:nvPr/>
        </p:nvSpPr>
        <p:spPr>
          <a:xfrm>
            <a:off x="0" y="0"/>
            <a:ext cx="493204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US" sz="2800" b="1" dirty="0">
                <a:solidFill>
                  <a:srgbClr val="FFFFFF"/>
                </a:solidFill>
                <a:ea typeface="ヒラギノ角ゴ ProN W3" charset="0"/>
                <a:cs typeface="Helvetica" charset="0"/>
                <a:sym typeface="Helvetica" charset="0"/>
              </a:rPr>
              <a:t>Neurodisability as </a:t>
            </a:r>
            <a:r>
              <a:rPr lang="en-IE" sz="2800" b="1" dirty="0">
                <a:solidFill>
                  <a:srgbClr val="FFFFFF"/>
                </a:solidFill>
                <a:ea typeface="ヒラギノ角ゴ ProN W3" charset="0"/>
                <a:cs typeface="Helvetica" charset="0"/>
                <a:sym typeface="Helvetica" charset="0"/>
              </a:rPr>
              <a:t>“</a:t>
            </a:r>
            <a:r>
              <a:rPr lang="en-US" sz="2800" b="1" dirty="0">
                <a:solidFill>
                  <a:srgbClr val="FFFFFF"/>
                </a:solidFill>
                <a:ea typeface="ヒラギノ角ゴ ProN W3" charset="0"/>
                <a:cs typeface="Helvetica" charset="0"/>
                <a:sym typeface="Helvetica" charset="0"/>
              </a:rPr>
              <a:t>a risk”</a:t>
            </a:r>
            <a:endParaRPr lang="en-US" sz="2800" b="1" dirty="0">
              <a:solidFill>
                <a:srgbClr val="FFFFFF"/>
              </a:solidFill>
            </a:endParaRPr>
          </a:p>
        </p:txBody>
      </p:sp>
      <p:pic>
        <p:nvPicPr>
          <p:cNvPr id="6042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19370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43609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Prognosis</a:t>
            </a:r>
            <a:endParaRPr lang="en-IE" sz="2800" b="1" i="1" dirty="0">
              <a:solidFill>
                <a:prstClr val="white"/>
              </a:solidFill>
            </a:endParaRPr>
          </a:p>
        </p:txBody>
      </p:sp>
      <p:pic>
        <p:nvPicPr>
          <p:cNvPr id="6144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Autofit/>
          </a:bodyPr>
          <a:lstStyle/>
          <a:p>
            <a:pPr marL="0" indent="0" eaLnBrk="1" fontAlgn="auto" hangingPunct="1">
              <a:lnSpc>
                <a:spcPct val="80000"/>
              </a:lnSpc>
              <a:spcAft>
                <a:spcPts val="0"/>
              </a:spcAft>
              <a:buFont typeface="Arial"/>
              <a:buNone/>
              <a:defRPr/>
            </a:pPr>
            <a:r>
              <a:rPr lang="en-GB" altLang="en-US" sz="2400" b="1" dirty="0">
                <a:solidFill>
                  <a:schemeClr val="accent2"/>
                </a:solidFill>
              </a:rPr>
              <a:t>Most powerful predictors of outcome</a:t>
            </a:r>
          </a:p>
          <a:p>
            <a:pPr eaLnBrk="1" fontAlgn="auto" hangingPunct="1">
              <a:lnSpc>
                <a:spcPct val="90000"/>
              </a:lnSpc>
              <a:spcAft>
                <a:spcPts val="0"/>
              </a:spcAft>
              <a:buClr>
                <a:schemeClr val="accent1"/>
              </a:buClr>
              <a:buFont typeface="Arial"/>
              <a:buChar char="•"/>
              <a:defRPr/>
            </a:pPr>
            <a:r>
              <a:rPr lang="en-GB" altLang="en-US" sz="2200" dirty="0"/>
              <a:t>Non Verbal IQ below 50 in preschool years – poor prognosis</a:t>
            </a:r>
          </a:p>
          <a:p>
            <a:pPr eaLnBrk="1" fontAlgn="auto" hangingPunct="1">
              <a:lnSpc>
                <a:spcPct val="90000"/>
              </a:lnSpc>
              <a:spcAft>
                <a:spcPts val="0"/>
              </a:spcAft>
              <a:buClr>
                <a:schemeClr val="accent1"/>
              </a:buClr>
              <a:buFont typeface="Arial"/>
              <a:buChar char="•"/>
              <a:defRPr/>
            </a:pPr>
            <a:r>
              <a:rPr lang="en-GB" altLang="en-US" sz="2200" dirty="0"/>
              <a:t>Language – if no language by age 5 – poor prognosis</a:t>
            </a:r>
          </a:p>
          <a:p>
            <a:pPr marL="0" indent="0" eaLnBrk="1" fontAlgn="auto" hangingPunct="1">
              <a:lnSpc>
                <a:spcPct val="90000"/>
              </a:lnSpc>
              <a:spcAft>
                <a:spcPts val="0"/>
              </a:spcAft>
              <a:buFont typeface="Arial"/>
              <a:buNone/>
              <a:defRPr/>
            </a:pPr>
            <a:endParaRPr lang="en-GB" altLang="en-US" sz="2200" dirty="0"/>
          </a:p>
          <a:p>
            <a:pPr marL="0" indent="0" eaLnBrk="1" fontAlgn="auto" hangingPunct="1">
              <a:lnSpc>
                <a:spcPct val="90000"/>
              </a:lnSpc>
              <a:spcAft>
                <a:spcPts val="0"/>
              </a:spcAft>
              <a:buFont typeface="Arial"/>
              <a:buNone/>
              <a:defRPr/>
            </a:pPr>
            <a:r>
              <a:rPr lang="en-GB" altLang="en-US" sz="2400" b="1" dirty="0">
                <a:solidFill>
                  <a:schemeClr val="accent3"/>
                </a:solidFill>
              </a:rPr>
              <a:t>Other indicators are: </a:t>
            </a:r>
          </a:p>
          <a:p>
            <a:pPr eaLnBrk="1" fontAlgn="auto" hangingPunct="1">
              <a:lnSpc>
                <a:spcPct val="90000"/>
              </a:lnSpc>
              <a:spcAft>
                <a:spcPts val="0"/>
              </a:spcAft>
              <a:buClr>
                <a:schemeClr val="accent1"/>
              </a:buClr>
              <a:buFont typeface="Arial"/>
              <a:buChar char="•"/>
              <a:defRPr/>
            </a:pPr>
            <a:r>
              <a:rPr lang="en-GB" altLang="en-US" sz="2200" dirty="0"/>
              <a:t>Joint attention, verbal imitation, appropriate educational provision, improved transitional arrangement to college and supported employment</a:t>
            </a:r>
          </a:p>
          <a:p>
            <a:pPr marL="0" indent="0" eaLnBrk="1" fontAlgn="auto" hangingPunct="1">
              <a:lnSpc>
                <a:spcPct val="80000"/>
              </a:lnSpc>
              <a:spcAft>
                <a:spcPts val="0"/>
              </a:spcAft>
              <a:buFont typeface="Arial"/>
              <a:buNone/>
              <a:defRPr/>
            </a:pPr>
            <a:endParaRPr lang="en-GB" altLang="en-US" sz="2400" dirty="0"/>
          </a:p>
        </p:txBody>
      </p:sp>
    </p:spTree>
    <p:extLst>
      <p:ext uri="{BB962C8B-B14F-4D97-AF65-F5344CB8AC3E}">
        <p14:creationId xmlns:p14="http://schemas.microsoft.com/office/powerpoint/2010/main" val="318641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4102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US" sz="3500" b="1" dirty="0">
                <a:solidFill>
                  <a:prstClr val="white"/>
                </a:solidFill>
              </a:rPr>
              <a:t>	Definition of ASD</a:t>
            </a:r>
          </a:p>
        </p:txBody>
      </p:sp>
      <p:grpSp>
        <p:nvGrpSpPr>
          <p:cNvPr id="7172" name="Group 9"/>
          <p:cNvGrpSpPr>
            <a:grpSpLocks/>
          </p:cNvGrpSpPr>
          <p:nvPr/>
        </p:nvGrpSpPr>
        <p:grpSpPr bwMode="auto">
          <a:xfrm>
            <a:off x="787400" y="2278063"/>
            <a:ext cx="7685088" cy="2351087"/>
            <a:chOff x="3752" y="2314"/>
            <a:chExt cx="7683907" cy="1113218"/>
          </a:xfrm>
        </p:grpSpPr>
        <p:sp>
          <p:nvSpPr>
            <p:cNvPr id="11" name="Rounded Rectangle 10"/>
            <p:cNvSpPr/>
            <p:nvPr/>
          </p:nvSpPr>
          <p:spPr>
            <a:xfrm>
              <a:off x="3752" y="2314"/>
              <a:ext cx="7683907" cy="1113218"/>
            </a:xfrm>
            <a:prstGeom prst="roundRect">
              <a:avLst/>
            </a:prstGeom>
            <a:solidFill>
              <a:schemeClr val="accent2">
                <a:alpha val="90000"/>
              </a:schemeClr>
            </a:solidFill>
            <a:ln>
              <a:noFill/>
            </a:ln>
            <a:effectLst/>
          </p:spPr>
          <p:style>
            <a:lnRef idx="0">
              <a:scrgbClr r="0" g="0" b="0"/>
            </a:lnRef>
            <a:fillRef idx="3">
              <a:scrgbClr r="0" g="0" b="0"/>
            </a:fillRef>
            <a:effectRef idx="2">
              <a:scrgbClr r="0" g="0" b="0"/>
            </a:effectRef>
            <a:fontRef idx="minor">
              <a:schemeClr val="lt1"/>
            </a:fontRef>
          </p:style>
        </p:sp>
        <p:sp>
          <p:nvSpPr>
            <p:cNvPr id="12" name="Rounded Rectangle 4"/>
            <p:cNvSpPr/>
            <p:nvPr/>
          </p:nvSpPr>
          <p:spPr>
            <a:xfrm>
              <a:off x="57719" y="56434"/>
              <a:ext cx="7575974" cy="1004978"/>
            </a:xfrm>
            <a:prstGeom prst="rect">
              <a:avLst/>
            </a:prstGeom>
          </p:spPr>
          <p:style>
            <a:lnRef idx="0">
              <a:scrgbClr r="0" g="0" b="0"/>
            </a:lnRef>
            <a:fillRef idx="0">
              <a:scrgbClr r="0" g="0" b="0"/>
            </a:fillRef>
            <a:effectRef idx="0">
              <a:scrgbClr r="0" g="0" b="0"/>
            </a:effectRef>
            <a:fontRef idx="minor">
              <a:schemeClr val="lt1"/>
            </a:fontRef>
          </p:style>
          <p:txBody>
            <a:bodyPr lIns="106680" tIns="53340" rIns="106680" bIns="53340" spcCol="1270" anchor="ctr"/>
            <a:lstStyle/>
            <a:p>
              <a:pPr algn="ctr">
                <a:defRPr/>
              </a:pPr>
              <a:r>
                <a:rPr lang="en-GB" altLang="en-US" sz="3200" dirty="0">
                  <a:solidFill>
                    <a:prstClr val="white"/>
                  </a:solidFill>
                </a:rPr>
                <a:t>Autism is a lifelong developmental disability  that affects the way a person communicates and relates to people around them</a:t>
              </a:r>
            </a:p>
          </p:txBody>
        </p:sp>
      </p:grpSp>
      <p:sp>
        <p:nvSpPr>
          <p:cNvPr id="7173" name="Rectangle 12"/>
          <p:cNvSpPr>
            <a:spLocks noChangeArrowheads="1"/>
          </p:cNvSpPr>
          <p:nvPr/>
        </p:nvSpPr>
        <p:spPr bwMode="auto">
          <a:xfrm>
            <a:off x="5959475" y="4743450"/>
            <a:ext cx="2457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CCFFFF"/>
              </a:buClr>
            </a:pPr>
            <a:r>
              <a:rPr lang="en-GB" altLang="en-US">
                <a:solidFill>
                  <a:prstClr val="black"/>
                </a:solidFill>
              </a:rPr>
              <a:t>National Autistic Society</a:t>
            </a:r>
          </a:p>
        </p:txBody>
      </p:sp>
      <p:pic>
        <p:nvPicPr>
          <p:cNvPr id="717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620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Interventions</a:t>
            </a:r>
            <a:endParaRPr lang="en-IE" sz="2800" b="1" i="1" dirty="0">
              <a:solidFill>
                <a:prstClr val="white"/>
              </a:solidFill>
            </a:endParaRPr>
          </a:p>
        </p:txBody>
      </p:sp>
      <p:pic>
        <p:nvPicPr>
          <p:cNvPr id="6246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Autofit/>
          </a:bodyPr>
          <a:lstStyle/>
          <a:p>
            <a:pPr marL="0" indent="0" eaLnBrk="1" fontAlgn="auto" hangingPunct="1">
              <a:spcAft>
                <a:spcPts val="0"/>
              </a:spcAft>
              <a:buClr>
                <a:schemeClr val="accent1"/>
              </a:buClr>
              <a:buFont typeface="Arial"/>
              <a:buNone/>
              <a:defRPr/>
            </a:pPr>
            <a:r>
              <a:rPr lang="en-GB" altLang="en-US" sz="2400" b="1" dirty="0">
                <a:solidFill>
                  <a:schemeClr val="accent2"/>
                </a:solidFill>
              </a:rPr>
              <a:t>Education and Management of behaviours</a:t>
            </a:r>
          </a:p>
          <a:p>
            <a:pPr marL="0" indent="0" eaLnBrk="1" fontAlgn="auto" hangingPunct="1">
              <a:spcAft>
                <a:spcPts val="0"/>
              </a:spcAft>
              <a:buClr>
                <a:schemeClr val="accent1"/>
              </a:buClr>
              <a:buFont typeface="Arial"/>
              <a:buNone/>
              <a:defRPr/>
            </a:pPr>
            <a:endParaRPr lang="en-GB" altLang="en-US" sz="2400" dirty="0"/>
          </a:p>
          <a:p>
            <a:pPr marL="0" indent="0" eaLnBrk="1" fontAlgn="auto" hangingPunct="1">
              <a:spcAft>
                <a:spcPts val="0"/>
              </a:spcAft>
              <a:buFont typeface="Arial"/>
              <a:buNone/>
              <a:defRPr/>
            </a:pPr>
            <a:r>
              <a:rPr lang="en-GB" altLang="en-US" sz="2400" b="1" dirty="0">
                <a:solidFill>
                  <a:schemeClr val="accent3"/>
                </a:solidFill>
              </a:rPr>
              <a:t>Non specific interventions</a:t>
            </a:r>
          </a:p>
          <a:p>
            <a:pPr eaLnBrk="1" fontAlgn="auto" hangingPunct="1">
              <a:spcAft>
                <a:spcPts val="0"/>
              </a:spcAft>
              <a:buClr>
                <a:schemeClr val="accent1"/>
              </a:buClr>
              <a:buFont typeface="Arial"/>
              <a:buChar char="•"/>
              <a:defRPr/>
            </a:pPr>
            <a:r>
              <a:rPr lang="en-GB" altLang="en-US" sz="2200" dirty="0"/>
              <a:t>Music Therapy: may help children in turn taking. No specific evidence, many schools offer this</a:t>
            </a:r>
          </a:p>
          <a:p>
            <a:pPr eaLnBrk="1" fontAlgn="auto" hangingPunct="1">
              <a:spcAft>
                <a:spcPts val="0"/>
              </a:spcAft>
              <a:buClr>
                <a:schemeClr val="accent1"/>
              </a:buClr>
              <a:buFont typeface="Arial"/>
              <a:buChar char="•"/>
              <a:defRPr/>
            </a:pPr>
            <a:r>
              <a:rPr lang="en-GB" altLang="en-US" sz="2200" dirty="0"/>
              <a:t>Art therapy: has been tried, no specific evidence</a:t>
            </a:r>
          </a:p>
          <a:p>
            <a:pPr eaLnBrk="1" fontAlgn="auto" hangingPunct="1">
              <a:spcAft>
                <a:spcPts val="0"/>
              </a:spcAft>
              <a:buClr>
                <a:schemeClr val="accent1"/>
              </a:buClr>
              <a:buFont typeface="Arial"/>
              <a:buChar char="•"/>
              <a:defRPr/>
            </a:pPr>
            <a:r>
              <a:rPr lang="en-GB" altLang="en-US" sz="2200" dirty="0"/>
              <a:t>Speech and language therapy: helping in communication. Picture exchange communication (PECS) - a picture is exchanged to request an object or activity that he wants</a:t>
            </a:r>
          </a:p>
          <a:p>
            <a:pPr eaLnBrk="1" fontAlgn="auto" hangingPunct="1">
              <a:spcAft>
                <a:spcPts val="0"/>
              </a:spcAft>
              <a:buClr>
                <a:schemeClr val="accent1"/>
              </a:buClr>
              <a:buFont typeface="Arial"/>
              <a:buChar char="•"/>
              <a:defRPr/>
            </a:pPr>
            <a:r>
              <a:rPr lang="en-GB" altLang="en-US" sz="2200" dirty="0"/>
              <a:t>Early Intervention behavioural intervention (</a:t>
            </a:r>
            <a:r>
              <a:rPr lang="en-GB" altLang="en-US" sz="2200" dirty="0" err="1"/>
              <a:t>Lovaas</a:t>
            </a:r>
            <a:r>
              <a:rPr lang="en-GB" altLang="en-US" sz="2200" dirty="0"/>
              <a:t>, ABA). No evidence if the intervention is less than 40 </a:t>
            </a:r>
            <a:r>
              <a:rPr lang="en-GB" altLang="en-US" sz="2200" dirty="0" err="1"/>
              <a:t>hrs</a:t>
            </a:r>
            <a:r>
              <a:rPr lang="en-GB" altLang="en-US" sz="2200" dirty="0"/>
              <a:t> a week</a:t>
            </a:r>
          </a:p>
          <a:p>
            <a:pPr eaLnBrk="1" fontAlgn="auto" hangingPunct="1">
              <a:spcAft>
                <a:spcPts val="0"/>
              </a:spcAft>
              <a:buClr>
                <a:schemeClr val="accent1"/>
              </a:buClr>
              <a:buFont typeface="Arial"/>
              <a:buChar char="•"/>
              <a:defRPr/>
            </a:pPr>
            <a:endParaRPr lang="en-GB" altLang="en-US" sz="2400" dirty="0"/>
          </a:p>
          <a:p>
            <a:pPr marL="0" indent="0" eaLnBrk="1" fontAlgn="auto" hangingPunct="1">
              <a:lnSpc>
                <a:spcPct val="80000"/>
              </a:lnSpc>
              <a:spcAft>
                <a:spcPts val="0"/>
              </a:spcAft>
              <a:buFont typeface="Arial"/>
              <a:buNone/>
              <a:defRPr/>
            </a:pPr>
            <a:endParaRPr lang="en-GB" altLang="en-US" sz="2400" dirty="0"/>
          </a:p>
        </p:txBody>
      </p:sp>
    </p:spTree>
    <p:extLst>
      <p:ext uri="{BB962C8B-B14F-4D97-AF65-F5344CB8AC3E}">
        <p14:creationId xmlns:p14="http://schemas.microsoft.com/office/powerpoint/2010/main" val="3223850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07605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2400" b="1" dirty="0">
                <a:solidFill>
                  <a:prstClr val="white"/>
                </a:solidFill>
              </a:rPr>
              <a:t>Autistic Spectrum Disorders</a:t>
            </a:r>
          </a:p>
          <a:p>
            <a:pPr algn="ctr">
              <a:defRPr/>
            </a:pPr>
            <a:r>
              <a:rPr lang="en-GB" sz="2400" b="1" i="1" dirty="0">
                <a:solidFill>
                  <a:prstClr val="white"/>
                </a:solidFill>
              </a:rPr>
              <a:t>Interventions</a:t>
            </a:r>
            <a:endParaRPr lang="en-IE" sz="2400" b="1" i="1" dirty="0">
              <a:solidFill>
                <a:prstClr val="white"/>
              </a:solidFill>
            </a:endParaRPr>
          </a:p>
        </p:txBody>
      </p:sp>
      <p:pic>
        <p:nvPicPr>
          <p:cNvPr id="6349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Autofit/>
          </a:bodyPr>
          <a:lstStyle/>
          <a:p>
            <a:pPr eaLnBrk="1" fontAlgn="auto" hangingPunct="1">
              <a:spcAft>
                <a:spcPts val="0"/>
              </a:spcAft>
              <a:buClr>
                <a:schemeClr val="accent1"/>
              </a:buClr>
              <a:buFont typeface="Arial"/>
              <a:buChar char="•"/>
              <a:defRPr/>
            </a:pPr>
            <a:endParaRPr lang="en-GB" altLang="en-US" sz="2400" dirty="0"/>
          </a:p>
          <a:p>
            <a:pPr marL="0" indent="0" eaLnBrk="1" fontAlgn="auto" hangingPunct="1">
              <a:lnSpc>
                <a:spcPct val="80000"/>
              </a:lnSpc>
              <a:spcAft>
                <a:spcPts val="0"/>
              </a:spcAft>
              <a:buFont typeface="Arial"/>
              <a:buNone/>
              <a:defRPr/>
            </a:pPr>
            <a:endParaRPr lang="en-GB" altLang="en-US" sz="2400" dirty="0"/>
          </a:p>
        </p:txBody>
      </p:sp>
      <p:sp>
        <p:nvSpPr>
          <p:cNvPr id="6" name="Content Placeholder 2"/>
          <p:cNvSpPr txBox="1">
            <a:spLocks/>
          </p:cNvSpPr>
          <p:nvPr/>
        </p:nvSpPr>
        <p:spPr>
          <a:xfrm>
            <a:off x="319088" y="1546225"/>
            <a:ext cx="7772400" cy="4287838"/>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2628">
              <a:buClr>
                <a:srgbClr val="C0504D"/>
              </a:buClr>
              <a:buFont typeface="Arial" charset="0"/>
              <a:buChar char="•"/>
              <a:defRPr/>
            </a:pPr>
            <a:r>
              <a:rPr lang="en-GB" altLang="en-US" sz="2400" dirty="0">
                <a:solidFill>
                  <a:prstClr val="black"/>
                </a:solidFill>
              </a:rPr>
              <a:t>Psycho-education for parents and school (APDG)</a:t>
            </a:r>
          </a:p>
          <a:p>
            <a:pPr marL="452628">
              <a:buClr>
                <a:srgbClr val="C0504D"/>
              </a:buClr>
              <a:buFont typeface="Arial" charset="0"/>
              <a:buChar char="•"/>
              <a:defRPr/>
            </a:pPr>
            <a:r>
              <a:rPr lang="en-GB" altLang="en-US" sz="2400" dirty="0">
                <a:solidFill>
                  <a:prstClr val="black"/>
                </a:solidFill>
              </a:rPr>
              <a:t>Communication workshops for parents/school </a:t>
            </a:r>
          </a:p>
          <a:p>
            <a:pPr marL="852678" lvl="1">
              <a:buClr>
                <a:srgbClr val="C0504D"/>
              </a:buClr>
              <a:buFont typeface="Arial" charset="0"/>
              <a:buChar char="•"/>
              <a:defRPr/>
            </a:pPr>
            <a:r>
              <a:rPr lang="en-GB" altLang="en-US" sz="2000" dirty="0">
                <a:solidFill>
                  <a:prstClr val="black"/>
                </a:solidFill>
              </a:rPr>
              <a:t>visual time tables, picture exchange communication </a:t>
            </a:r>
            <a:r>
              <a:rPr lang="en-GB" altLang="en-US" sz="2000" dirty="0" err="1">
                <a:solidFill>
                  <a:prstClr val="black"/>
                </a:solidFill>
              </a:rPr>
              <a:t>etc</a:t>
            </a:r>
            <a:endParaRPr lang="en-GB" altLang="en-US" sz="2000" dirty="0">
              <a:solidFill>
                <a:prstClr val="black"/>
              </a:solidFill>
            </a:endParaRPr>
          </a:p>
          <a:p>
            <a:pPr marL="452628">
              <a:buClr>
                <a:srgbClr val="C0504D"/>
              </a:buClr>
              <a:buFont typeface="Arial" charset="0"/>
              <a:buChar char="•"/>
              <a:defRPr/>
            </a:pPr>
            <a:r>
              <a:rPr lang="en-GB" altLang="en-US" sz="2400" dirty="0">
                <a:solidFill>
                  <a:prstClr val="black"/>
                </a:solidFill>
              </a:rPr>
              <a:t>Behavioural intervention/Cognitive behavioural therapy</a:t>
            </a:r>
          </a:p>
          <a:p>
            <a:pPr marL="452628">
              <a:buClr>
                <a:srgbClr val="C0504D"/>
              </a:buClr>
              <a:buFont typeface="Arial" charset="0"/>
              <a:buChar char="•"/>
              <a:defRPr/>
            </a:pPr>
            <a:r>
              <a:rPr lang="en-GB" altLang="en-US" sz="2400" dirty="0">
                <a:solidFill>
                  <a:prstClr val="black"/>
                </a:solidFill>
              </a:rPr>
              <a:t>‘Riding the rapids’ – parent training</a:t>
            </a:r>
          </a:p>
          <a:p>
            <a:pPr marL="452628">
              <a:buClr>
                <a:srgbClr val="C0504D"/>
              </a:buClr>
              <a:buFont typeface="Arial" charset="0"/>
              <a:buChar char="•"/>
              <a:defRPr/>
            </a:pPr>
            <a:r>
              <a:rPr lang="en-GB" altLang="en-US" sz="2400" dirty="0">
                <a:solidFill>
                  <a:prstClr val="black"/>
                </a:solidFill>
              </a:rPr>
              <a:t>Social understanding group/Skills groups</a:t>
            </a:r>
          </a:p>
          <a:p>
            <a:pPr marL="452628">
              <a:buClr>
                <a:srgbClr val="C0504D"/>
              </a:buClr>
              <a:buFont typeface="Arial" charset="0"/>
              <a:buChar char="•"/>
              <a:defRPr/>
            </a:pPr>
            <a:r>
              <a:rPr lang="en-GB" altLang="en-US" sz="2400" dirty="0">
                <a:solidFill>
                  <a:prstClr val="black"/>
                </a:solidFill>
              </a:rPr>
              <a:t>Transition groups</a:t>
            </a:r>
          </a:p>
          <a:p>
            <a:pPr marL="452628">
              <a:buClr>
                <a:srgbClr val="C0504D"/>
              </a:buClr>
              <a:buFont typeface="Arial" charset="0"/>
              <a:buChar char="•"/>
              <a:defRPr/>
            </a:pPr>
            <a:r>
              <a:rPr lang="en-GB" altLang="en-US" sz="2400" dirty="0">
                <a:solidFill>
                  <a:prstClr val="black"/>
                </a:solidFill>
              </a:rPr>
              <a:t>Medication in a few</a:t>
            </a:r>
          </a:p>
          <a:p>
            <a:pPr marL="852678" lvl="1">
              <a:buClr>
                <a:srgbClr val="C0504D"/>
              </a:buClr>
              <a:buFont typeface="Arial" charset="0"/>
              <a:buChar char="•"/>
              <a:defRPr/>
            </a:pPr>
            <a:r>
              <a:rPr lang="en-GB" altLang="en-US" sz="2000" dirty="0">
                <a:solidFill>
                  <a:prstClr val="black"/>
                </a:solidFill>
              </a:rPr>
              <a:t>associated difficulties such as sleep and Attention Deficit hyperactivity disorder </a:t>
            </a:r>
            <a:r>
              <a:rPr lang="en-GB" altLang="en-US" sz="2000" dirty="0" err="1">
                <a:solidFill>
                  <a:prstClr val="black"/>
                </a:solidFill>
              </a:rPr>
              <a:t>etc</a:t>
            </a:r>
            <a:endParaRPr lang="en-GB" altLang="en-US" sz="2000" dirty="0">
              <a:solidFill>
                <a:prstClr val="black"/>
              </a:solidFill>
            </a:endParaRPr>
          </a:p>
          <a:p>
            <a:pPr marL="365760" indent="-256032">
              <a:buFont typeface="Wingdings 3"/>
              <a:buChar char=""/>
              <a:defRPr/>
            </a:pPr>
            <a:endParaRPr lang="en-GB" altLang="en-US" sz="2400" dirty="0">
              <a:solidFill>
                <a:prstClr val="black"/>
              </a:solidFill>
            </a:endParaRPr>
          </a:p>
          <a:p>
            <a:pPr marL="365760" indent="-256032">
              <a:buFont typeface="Wingdings 3"/>
              <a:buChar char=""/>
              <a:defRPr/>
            </a:pPr>
            <a:endParaRPr lang="en-GB" altLang="en-US" sz="2400" dirty="0">
              <a:solidFill>
                <a:prstClr val="black"/>
              </a:solidFill>
            </a:endParaRPr>
          </a:p>
          <a:p>
            <a:pPr marL="365760" indent="-256032">
              <a:buFont typeface="Wingdings 3"/>
              <a:buChar char=""/>
              <a:defRPr/>
            </a:pPr>
            <a:endParaRPr lang="en-GB" altLang="en-US" sz="2400" dirty="0">
              <a:solidFill>
                <a:prstClr val="black"/>
              </a:solidFill>
            </a:endParaRPr>
          </a:p>
        </p:txBody>
      </p:sp>
    </p:spTree>
    <p:extLst>
      <p:ext uri="{BB962C8B-B14F-4D97-AF65-F5344CB8AC3E}">
        <p14:creationId xmlns:p14="http://schemas.microsoft.com/office/powerpoint/2010/main" val="1675258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14806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NICE</a:t>
            </a:r>
            <a:endParaRPr lang="en-IE" sz="2800" b="1" i="1" dirty="0">
              <a:solidFill>
                <a:prstClr val="white"/>
              </a:solidFill>
            </a:endParaRPr>
          </a:p>
        </p:txBody>
      </p:sp>
      <p:pic>
        <p:nvPicPr>
          <p:cNvPr id="6553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457200" y="1268413"/>
            <a:ext cx="8229600" cy="5040312"/>
          </a:xfrm>
        </p:spPr>
        <p:txBody>
          <a:bodyPr rtlCol="0">
            <a:noAutofit/>
          </a:bodyPr>
          <a:lstStyle/>
          <a:p>
            <a:pPr marL="0" indent="0" eaLnBrk="1" fontAlgn="auto" hangingPunct="1">
              <a:spcBef>
                <a:spcPts val="0"/>
              </a:spcBef>
              <a:spcAft>
                <a:spcPts val="0"/>
              </a:spcAft>
              <a:buFont typeface="Arial"/>
              <a:buNone/>
              <a:defRPr/>
            </a:pPr>
            <a:r>
              <a:rPr lang="en-US" sz="2200" b="1" dirty="0">
                <a:solidFill>
                  <a:schemeClr val="accent2"/>
                </a:solidFill>
                <a:latin typeface="+mj-lt"/>
              </a:rPr>
              <a:t>Intervention for core features</a:t>
            </a:r>
          </a:p>
          <a:p>
            <a:pPr eaLnBrk="1" fontAlgn="auto" hangingPunct="1">
              <a:spcBef>
                <a:spcPts val="0"/>
              </a:spcBef>
              <a:spcAft>
                <a:spcPts val="0"/>
              </a:spcAft>
              <a:buClr>
                <a:schemeClr val="accent1"/>
              </a:buClr>
              <a:buFont typeface="Arial"/>
              <a:buChar char="•"/>
              <a:defRPr/>
            </a:pPr>
            <a:r>
              <a:rPr lang="en-US" sz="2200" dirty="0">
                <a:latin typeface="+mj-lt"/>
              </a:rPr>
              <a:t>‘Consider’: Social communication intervention</a:t>
            </a:r>
          </a:p>
          <a:p>
            <a:pPr eaLnBrk="1" fontAlgn="auto" hangingPunct="1">
              <a:spcBef>
                <a:spcPts val="0"/>
              </a:spcBef>
              <a:spcAft>
                <a:spcPts val="0"/>
              </a:spcAft>
              <a:buClr>
                <a:schemeClr val="accent1"/>
              </a:buClr>
              <a:buFont typeface="Arial"/>
              <a:buChar char="•"/>
              <a:defRPr/>
            </a:pPr>
            <a:r>
              <a:rPr lang="en-US" sz="2200" dirty="0">
                <a:latin typeface="+mj-lt"/>
              </a:rPr>
              <a:t>‘Do not’: Medication </a:t>
            </a:r>
          </a:p>
          <a:p>
            <a:pPr marL="0" indent="0" eaLnBrk="1" fontAlgn="auto" hangingPunct="1">
              <a:spcBef>
                <a:spcPts val="0"/>
              </a:spcBef>
              <a:spcAft>
                <a:spcPts val="0"/>
              </a:spcAft>
              <a:buFont typeface="Arial"/>
              <a:buNone/>
              <a:defRPr/>
            </a:pPr>
            <a:endParaRPr lang="en-US" sz="2200" dirty="0">
              <a:latin typeface="+mj-lt"/>
            </a:endParaRPr>
          </a:p>
          <a:p>
            <a:pPr marL="0" indent="0" eaLnBrk="1" fontAlgn="auto" hangingPunct="1">
              <a:spcBef>
                <a:spcPts val="0"/>
              </a:spcBef>
              <a:spcAft>
                <a:spcPts val="0"/>
              </a:spcAft>
              <a:buFont typeface="Arial"/>
              <a:buNone/>
              <a:defRPr/>
            </a:pPr>
            <a:r>
              <a:rPr lang="en-US" sz="2200" b="1" dirty="0" err="1">
                <a:solidFill>
                  <a:schemeClr val="accent3"/>
                </a:solidFill>
                <a:latin typeface="+mj-lt"/>
              </a:rPr>
              <a:t>Behaviour</a:t>
            </a:r>
            <a:r>
              <a:rPr lang="en-US" sz="2200" b="1" dirty="0">
                <a:solidFill>
                  <a:schemeClr val="accent3"/>
                </a:solidFill>
                <a:latin typeface="+mj-lt"/>
              </a:rPr>
              <a:t> that challenges</a:t>
            </a:r>
          </a:p>
          <a:p>
            <a:pPr eaLnBrk="1" fontAlgn="auto" hangingPunct="1">
              <a:spcBef>
                <a:spcPts val="0"/>
              </a:spcBef>
              <a:spcAft>
                <a:spcPts val="0"/>
              </a:spcAft>
              <a:buClr>
                <a:schemeClr val="accent1"/>
              </a:buClr>
              <a:buFont typeface="Arial"/>
              <a:buChar char="•"/>
              <a:defRPr/>
            </a:pPr>
            <a:r>
              <a:rPr lang="en-US" sz="2200" dirty="0">
                <a:latin typeface="+mj-lt"/>
              </a:rPr>
              <a:t>‘Offer’: Psychosocial </a:t>
            </a:r>
            <a:r>
              <a:rPr lang="en-US" sz="2200" dirty="0" err="1">
                <a:latin typeface="+mj-lt"/>
              </a:rPr>
              <a:t>behavioural</a:t>
            </a:r>
            <a:r>
              <a:rPr lang="en-US" sz="2200" dirty="0">
                <a:latin typeface="+mj-lt"/>
              </a:rPr>
              <a:t> intervention </a:t>
            </a:r>
          </a:p>
          <a:p>
            <a:pPr eaLnBrk="1" fontAlgn="auto" hangingPunct="1">
              <a:spcBef>
                <a:spcPts val="0"/>
              </a:spcBef>
              <a:spcAft>
                <a:spcPts val="0"/>
              </a:spcAft>
              <a:buClr>
                <a:schemeClr val="accent1"/>
              </a:buClr>
              <a:buFont typeface="Arial"/>
              <a:buChar char="•"/>
              <a:defRPr/>
            </a:pPr>
            <a:r>
              <a:rPr lang="en-US" sz="2200" dirty="0">
                <a:latin typeface="+mj-lt"/>
              </a:rPr>
              <a:t>‘Consider’: Antipsychotic medication when psychosocial or other interventions insufficient</a:t>
            </a:r>
            <a:endParaRPr lang="en-US" sz="2200" i="1" dirty="0">
              <a:latin typeface="+mj-lt"/>
            </a:endParaRPr>
          </a:p>
          <a:p>
            <a:pPr marL="0" indent="0" eaLnBrk="1" fontAlgn="auto" hangingPunct="1">
              <a:spcBef>
                <a:spcPts val="0"/>
              </a:spcBef>
              <a:spcAft>
                <a:spcPts val="0"/>
              </a:spcAft>
              <a:buFont typeface="Arial"/>
              <a:buNone/>
              <a:defRPr/>
            </a:pPr>
            <a:endParaRPr lang="en-US" sz="2200" dirty="0">
              <a:solidFill>
                <a:srgbClr val="00B700"/>
              </a:solidFill>
              <a:latin typeface="+mj-lt"/>
            </a:endParaRPr>
          </a:p>
          <a:p>
            <a:pPr marL="0" indent="0" eaLnBrk="1" fontAlgn="auto" hangingPunct="1">
              <a:spcBef>
                <a:spcPts val="0"/>
              </a:spcBef>
              <a:spcAft>
                <a:spcPts val="0"/>
              </a:spcAft>
              <a:buFont typeface="Arial"/>
              <a:buNone/>
              <a:defRPr/>
            </a:pPr>
            <a:r>
              <a:rPr lang="en-US" sz="2200" b="1" dirty="0">
                <a:solidFill>
                  <a:schemeClr val="accent4"/>
                </a:solidFill>
                <a:latin typeface="+mj-lt"/>
              </a:rPr>
              <a:t>Sleep problems</a:t>
            </a:r>
          </a:p>
          <a:p>
            <a:pPr eaLnBrk="1" fontAlgn="auto" hangingPunct="1">
              <a:spcBef>
                <a:spcPts val="0"/>
              </a:spcBef>
              <a:spcAft>
                <a:spcPts val="0"/>
              </a:spcAft>
              <a:buClr>
                <a:schemeClr val="accent1"/>
              </a:buClr>
              <a:buFont typeface="Arial"/>
              <a:buChar char="•"/>
              <a:defRPr/>
            </a:pPr>
            <a:r>
              <a:rPr lang="en-US" sz="2200" dirty="0">
                <a:latin typeface="+mj-lt"/>
              </a:rPr>
              <a:t>‘Offer’: Sleep hygiene</a:t>
            </a:r>
          </a:p>
          <a:p>
            <a:pPr marL="0" indent="0" eaLnBrk="1" fontAlgn="auto" hangingPunct="1">
              <a:spcBef>
                <a:spcPts val="0"/>
              </a:spcBef>
              <a:spcAft>
                <a:spcPts val="0"/>
              </a:spcAft>
              <a:buFont typeface="Arial"/>
              <a:buNone/>
              <a:defRPr/>
            </a:pPr>
            <a:endParaRPr lang="en-US" sz="2200" dirty="0">
              <a:solidFill>
                <a:srgbClr val="00B700"/>
              </a:solidFill>
              <a:latin typeface="+mj-lt"/>
            </a:endParaRPr>
          </a:p>
          <a:p>
            <a:pPr marL="0" indent="0" eaLnBrk="1" fontAlgn="auto" hangingPunct="1">
              <a:spcBef>
                <a:spcPts val="0"/>
              </a:spcBef>
              <a:spcAft>
                <a:spcPts val="0"/>
              </a:spcAft>
              <a:buFont typeface="Arial"/>
              <a:buNone/>
              <a:defRPr/>
            </a:pPr>
            <a:r>
              <a:rPr lang="en-US" sz="2200" b="1" dirty="0">
                <a:solidFill>
                  <a:schemeClr val="accent6"/>
                </a:solidFill>
                <a:latin typeface="+mj-lt"/>
              </a:rPr>
              <a:t>Service </a:t>
            </a:r>
            <a:r>
              <a:rPr lang="en-US" sz="2200" b="1" dirty="0" err="1">
                <a:solidFill>
                  <a:schemeClr val="accent6"/>
                </a:solidFill>
                <a:latin typeface="+mj-lt"/>
              </a:rPr>
              <a:t>organisation</a:t>
            </a:r>
            <a:endParaRPr lang="en-US" sz="2200" b="1" dirty="0">
              <a:solidFill>
                <a:schemeClr val="accent6"/>
              </a:solidFill>
              <a:latin typeface="+mj-lt"/>
            </a:endParaRPr>
          </a:p>
          <a:p>
            <a:pPr eaLnBrk="1" fontAlgn="auto" hangingPunct="1">
              <a:spcBef>
                <a:spcPts val="0"/>
              </a:spcBef>
              <a:spcAft>
                <a:spcPts val="0"/>
              </a:spcAft>
              <a:buClr>
                <a:schemeClr val="accent1"/>
              </a:buClr>
              <a:buFont typeface="Arial"/>
              <a:buChar char="•"/>
              <a:defRPr/>
            </a:pPr>
            <a:r>
              <a:rPr lang="en-US" sz="2200" dirty="0">
                <a:latin typeface="+mj-lt"/>
              </a:rPr>
              <a:t>Keyworker approach/Autism team/transition</a:t>
            </a:r>
          </a:p>
        </p:txBody>
      </p:sp>
    </p:spTree>
    <p:extLst>
      <p:ext uri="{BB962C8B-B14F-4D97-AF65-F5344CB8AC3E}">
        <p14:creationId xmlns:p14="http://schemas.microsoft.com/office/powerpoint/2010/main" val="2116992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522007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Interventions</a:t>
            </a:r>
            <a:endParaRPr lang="en-IE" sz="2800" b="1" i="1" dirty="0">
              <a:solidFill>
                <a:prstClr val="white"/>
              </a:solidFill>
            </a:endParaRPr>
          </a:p>
        </p:txBody>
      </p:sp>
      <p:pic>
        <p:nvPicPr>
          <p:cNvPr id="6656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19088" y="1374775"/>
            <a:ext cx="8229600" cy="4926013"/>
          </a:xfrm>
        </p:spPr>
        <p:txBody>
          <a:bodyPr rtlCol="0">
            <a:noAutofit/>
          </a:bodyPr>
          <a:lstStyle/>
          <a:p>
            <a:pPr marL="109728" indent="0" eaLnBrk="1" fontAlgn="auto" hangingPunct="1">
              <a:lnSpc>
                <a:spcPct val="80000"/>
              </a:lnSpc>
              <a:spcAft>
                <a:spcPts val="0"/>
              </a:spcAft>
              <a:buFont typeface="Arial"/>
              <a:buNone/>
              <a:defRPr/>
            </a:pPr>
            <a:r>
              <a:rPr lang="en-GB" sz="2400" b="1" dirty="0">
                <a:solidFill>
                  <a:schemeClr val="accent2"/>
                </a:solidFill>
              </a:rPr>
              <a:t>NICE guidelines </a:t>
            </a:r>
          </a:p>
          <a:p>
            <a:pPr marL="452628" eaLnBrk="1" fontAlgn="auto" hangingPunct="1">
              <a:lnSpc>
                <a:spcPct val="80000"/>
              </a:lnSpc>
              <a:spcAft>
                <a:spcPts val="0"/>
              </a:spcAft>
              <a:buClr>
                <a:schemeClr val="accent1"/>
              </a:buClr>
              <a:buFont typeface="Arial"/>
              <a:buChar char="•"/>
              <a:defRPr/>
            </a:pPr>
            <a:r>
              <a:rPr lang="en-GB" sz="2400" dirty="0"/>
              <a:t>recommend offering psychosocial and pharmacological interventions for the management of coexisting mental health or medical problems in people with autism informed by existing NICE guidance for the specific disorder.</a:t>
            </a:r>
          </a:p>
          <a:p>
            <a:pPr marL="365760" indent="-256032" eaLnBrk="1" fontAlgn="auto" hangingPunct="1">
              <a:lnSpc>
                <a:spcPct val="80000"/>
              </a:lnSpc>
              <a:spcAft>
                <a:spcPts val="0"/>
              </a:spcAft>
              <a:buClr>
                <a:schemeClr val="accent1"/>
              </a:buClr>
              <a:defRPr/>
            </a:pPr>
            <a:endParaRPr lang="en-GB" sz="2400" dirty="0"/>
          </a:p>
          <a:p>
            <a:pPr marL="365760" indent="-256032" eaLnBrk="1" fontAlgn="auto" hangingPunct="1">
              <a:lnSpc>
                <a:spcPct val="80000"/>
              </a:lnSpc>
              <a:spcAft>
                <a:spcPts val="0"/>
              </a:spcAft>
              <a:buClr>
                <a:schemeClr val="accent1"/>
              </a:buClr>
              <a:defRPr/>
            </a:pPr>
            <a:r>
              <a:rPr lang="en-GB" sz="2400" dirty="0"/>
              <a:t>For those who have the verbal and cognitive ability to engage in an adapted cognitive behavioural therapy (CBT) intervention e.g. for </a:t>
            </a:r>
            <a:r>
              <a:rPr lang="en-GB" sz="2400" b="1" dirty="0">
                <a:solidFill>
                  <a:schemeClr val="accent3"/>
                </a:solidFill>
              </a:rPr>
              <a:t>anxiety</a:t>
            </a:r>
          </a:p>
          <a:p>
            <a:pPr marL="365760" indent="-256032" eaLnBrk="1" fontAlgn="auto" hangingPunct="1">
              <a:lnSpc>
                <a:spcPct val="80000"/>
              </a:lnSpc>
              <a:spcAft>
                <a:spcPts val="0"/>
              </a:spcAft>
              <a:buClr>
                <a:schemeClr val="accent1"/>
              </a:buClr>
              <a:defRPr/>
            </a:pPr>
            <a:r>
              <a:rPr lang="en-AU" sz="2400" dirty="0"/>
              <a:t>Psycho social interventions based on behavioural principles are recommended for all young people and adults who need help with daily living and participation in leisure activities </a:t>
            </a:r>
            <a:endParaRPr lang="en-GB" sz="2400" dirty="0"/>
          </a:p>
          <a:p>
            <a:pPr marL="365760" indent="-256032" eaLnBrk="1" fontAlgn="auto" hangingPunct="1">
              <a:lnSpc>
                <a:spcPct val="80000"/>
              </a:lnSpc>
              <a:spcAft>
                <a:spcPts val="0"/>
              </a:spcAft>
              <a:buClr>
                <a:schemeClr val="accent1"/>
              </a:buClr>
              <a:defRPr/>
            </a:pPr>
            <a:r>
              <a:rPr lang="en-GB" sz="2400" dirty="0"/>
              <a:t>If the individual has a sleep problem a stepped approach is recommended </a:t>
            </a:r>
          </a:p>
        </p:txBody>
      </p:sp>
    </p:spTree>
    <p:extLst>
      <p:ext uri="{BB962C8B-B14F-4D97-AF65-F5344CB8AC3E}">
        <p14:creationId xmlns:p14="http://schemas.microsoft.com/office/powerpoint/2010/main" val="3036513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082675"/>
            <a:ext cx="8432800" cy="5249863"/>
          </a:xfrm>
        </p:spPr>
        <p:txBody>
          <a:bodyPr rtlCol="0">
            <a:normAutofit lnSpcReduction="10000"/>
          </a:bodyPr>
          <a:lstStyle/>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r>
              <a:rPr lang="en-US" altLang="en-US" sz="1900" b="1" dirty="0">
                <a:solidFill>
                  <a:schemeClr val="tx2"/>
                </a:solidFill>
                <a:ea typeface="ＭＳ Ｐゴシック" charset="-128"/>
              </a:rPr>
              <a:t>Treatment of anxiety in ASD:</a:t>
            </a: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900" b="1" dirty="0">
              <a:solidFill>
                <a:schemeClr val="tx2"/>
              </a:solidFill>
              <a:ea typeface="ＭＳ Ｐゴシック" charset="-128"/>
            </a:endParaRPr>
          </a:p>
          <a:p>
            <a:pPr eaLnBrk="1" fontAlgn="auto" hangingPunct="1">
              <a:lnSpc>
                <a:spcPct val="80000"/>
              </a:lnSpc>
              <a:spcAft>
                <a:spcPts val="0"/>
              </a:spcAft>
              <a:buFont typeface="Arial" charset="0"/>
              <a:buNone/>
              <a:defRPr/>
            </a:pPr>
            <a:endParaRPr lang="en-US" altLang="en-US" sz="1400" dirty="0">
              <a:ea typeface="ＭＳ Ｐゴシック" charset="-128"/>
            </a:endParaRPr>
          </a:p>
          <a:p>
            <a:pPr eaLnBrk="1" fontAlgn="auto" hangingPunct="1">
              <a:lnSpc>
                <a:spcPct val="80000"/>
              </a:lnSpc>
              <a:spcAft>
                <a:spcPts val="0"/>
              </a:spcAft>
              <a:buFont typeface="Arial" charset="0"/>
              <a:buNone/>
              <a:defRPr/>
            </a:pPr>
            <a:endParaRPr lang="en-US" altLang="en-US" sz="1400" dirty="0">
              <a:ea typeface="ＭＳ Ｐゴシック" charset="-128"/>
            </a:endParaRPr>
          </a:p>
          <a:p>
            <a:pPr eaLnBrk="1" fontAlgn="auto" hangingPunct="1">
              <a:lnSpc>
                <a:spcPct val="80000"/>
              </a:lnSpc>
              <a:spcAft>
                <a:spcPts val="0"/>
              </a:spcAft>
              <a:buFont typeface="Arial" charset="0"/>
              <a:buNone/>
              <a:defRPr/>
            </a:pPr>
            <a:endParaRPr lang="en-US" altLang="en-US" sz="1400" dirty="0">
              <a:ea typeface="ＭＳ Ｐゴシック" charset="-128"/>
            </a:endParaRPr>
          </a:p>
          <a:p>
            <a:pPr eaLnBrk="1" fontAlgn="auto" hangingPunct="1">
              <a:lnSpc>
                <a:spcPct val="80000"/>
              </a:lnSpc>
              <a:spcAft>
                <a:spcPts val="0"/>
              </a:spcAft>
              <a:buFont typeface="Arial" charset="0"/>
              <a:buNone/>
              <a:defRPr/>
            </a:pPr>
            <a:endParaRPr lang="en-US" altLang="en-US" sz="1400" dirty="0">
              <a:ea typeface="ＭＳ Ｐゴシック" charset="-128"/>
            </a:endParaRPr>
          </a:p>
          <a:p>
            <a:pPr eaLnBrk="1" fontAlgn="auto" hangingPunct="1">
              <a:lnSpc>
                <a:spcPct val="80000"/>
              </a:lnSpc>
              <a:spcAft>
                <a:spcPts val="0"/>
              </a:spcAft>
              <a:buFont typeface="Arial" charset="0"/>
              <a:buNone/>
              <a:defRPr/>
            </a:pPr>
            <a:endParaRPr lang="en-US" altLang="en-US" sz="1600" b="1" dirty="0">
              <a:solidFill>
                <a:schemeClr val="accent2"/>
              </a:solidFill>
              <a:ea typeface="ＭＳ Ｐゴシック" charset="-128"/>
            </a:endParaRPr>
          </a:p>
          <a:p>
            <a:pPr eaLnBrk="1" fontAlgn="auto" hangingPunct="1">
              <a:lnSpc>
                <a:spcPct val="80000"/>
              </a:lnSpc>
              <a:spcAft>
                <a:spcPts val="0"/>
              </a:spcAft>
              <a:buFont typeface="Arial" charset="0"/>
              <a:buNone/>
              <a:defRPr/>
            </a:pPr>
            <a:r>
              <a:rPr lang="en-US" altLang="en-US" sz="1600" b="1" dirty="0">
                <a:solidFill>
                  <a:schemeClr val="accent2"/>
                </a:solidFill>
                <a:ea typeface="ＭＳ Ｐゴシック" charset="-128"/>
              </a:rPr>
              <a:t>CBT modified by: </a:t>
            </a:r>
          </a:p>
          <a:p>
            <a:pPr eaLnBrk="1" fontAlgn="auto" hangingPunct="1">
              <a:lnSpc>
                <a:spcPct val="80000"/>
              </a:lnSpc>
              <a:spcAft>
                <a:spcPts val="0"/>
              </a:spcAft>
              <a:buFont typeface="Arial" charset="0"/>
              <a:buNone/>
              <a:defRPr/>
            </a:pPr>
            <a:r>
              <a:rPr lang="en-US" altLang="en-US" sz="1600" dirty="0">
                <a:ea typeface="ＭＳ Ｐゴシック" charset="-128"/>
              </a:rPr>
              <a:t>Increasing family involvement; Emphasis on direct instruction of social skills; </a:t>
            </a:r>
          </a:p>
          <a:p>
            <a:pPr eaLnBrk="1" fontAlgn="auto" hangingPunct="1">
              <a:lnSpc>
                <a:spcPct val="80000"/>
              </a:lnSpc>
              <a:spcAft>
                <a:spcPts val="0"/>
              </a:spcAft>
              <a:buFont typeface="Arial" charset="0"/>
              <a:buNone/>
              <a:defRPr/>
            </a:pPr>
            <a:r>
              <a:rPr lang="en-US" altLang="en-US" sz="1600" dirty="0" err="1">
                <a:ea typeface="ＭＳ Ｐゴシック" charset="-128"/>
              </a:rPr>
              <a:t>Reinforcers</a:t>
            </a:r>
            <a:r>
              <a:rPr lang="en-US" altLang="en-US" sz="1600" dirty="0">
                <a:ea typeface="ＭＳ Ｐゴシック" charset="-128"/>
              </a:rPr>
              <a:t> for treatment compliance; Reducing emphasis on abstract concepts emotions</a:t>
            </a:r>
          </a:p>
          <a:p>
            <a:pPr eaLnBrk="1" fontAlgn="auto" hangingPunct="1">
              <a:lnSpc>
                <a:spcPct val="80000"/>
              </a:lnSpc>
              <a:spcAft>
                <a:spcPts val="0"/>
              </a:spcAft>
              <a:buFont typeface="Arial" charset="0"/>
              <a:buNone/>
              <a:defRPr/>
            </a:pPr>
            <a:endParaRPr lang="en-US" altLang="en-US" sz="2000" b="1" dirty="0">
              <a:solidFill>
                <a:schemeClr val="tx2"/>
              </a:solidFill>
              <a:ea typeface="ＭＳ Ｐゴシック"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859420587"/>
              </p:ext>
            </p:extLst>
          </p:nvPr>
        </p:nvGraphicFramePr>
        <p:xfrm>
          <a:off x="428625" y="1628775"/>
          <a:ext cx="8432800" cy="3688032"/>
        </p:xfrm>
        <a:graphic>
          <a:graphicData uri="http://schemas.openxmlformats.org/drawingml/2006/table">
            <a:tbl>
              <a:tblPr/>
              <a:tblGrid>
                <a:gridCol w="1135063">
                  <a:extLst>
                    <a:ext uri="{9D8B030D-6E8A-4147-A177-3AD203B41FA5}">
                      <a16:colId xmlns:a16="http://schemas.microsoft.com/office/drawing/2014/main" val="20000"/>
                    </a:ext>
                  </a:extLst>
                </a:gridCol>
                <a:gridCol w="18938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4260850">
                  <a:extLst>
                    <a:ext uri="{9D8B030D-6E8A-4147-A177-3AD203B41FA5}">
                      <a16:colId xmlns:a16="http://schemas.microsoft.com/office/drawing/2014/main" val="20003"/>
                    </a:ext>
                  </a:extLst>
                </a:gridCol>
              </a:tblGrid>
              <a:tr h="731454">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Study</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Number randomized and characteristics </a:t>
                      </a:r>
                      <a:endParaRPr kumimoji="0" lang="en-US" altLang="en-US" sz="1400" b="0" i="0" u="none" strike="noStrike" cap="none" normalizeH="0" baseline="0">
                        <a:ln>
                          <a:noFill/>
                        </a:ln>
                        <a:solidFill>
                          <a:schemeClr val="bg1"/>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Intervention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Results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35675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Sofronoff et al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(2007)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71 children with Asperger’s and panic disorder, OCD, social phobia, separation anxiety disorder, or GAD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6 sessions 2 hours each of modified CBT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Calibri" charset="0"/>
                          <a:ea typeface="ＭＳ Ｐゴシック" charset="-128"/>
                        </a:rPr>
                        <a:t>Significant reduction in parent-rated symptoms at 6-week follow-up, </a:t>
                      </a: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Calibri" charset="0"/>
                          <a:ea typeface="ＭＳ Ｐゴシック" charset="-128"/>
                        </a:rPr>
                        <a:t>Significant increase in the number of strategies participants were able to describe to cope with anxiety producing situations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4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Wood et al. (2009)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accent2"/>
                        </a:solidFill>
                        <a:effectLst/>
                        <a:latin typeface="Calibri" charset="0"/>
                        <a:ea typeface="ＭＳ Ｐゴシック"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40 children (4 drop outs) with ASDs</a:t>
                      </a:r>
                      <a:br>
                        <a:rPr kumimoji="0" lang="en-US" altLang="en-US" sz="1400" b="0" i="0" u="none" strike="noStrike" cap="none" normalizeH="0" baseline="0" dirty="0">
                          <a:ln>
                            <a:noFill/>
                          </a:ln>
                          <a:solidFill>
                            <a:schemeClr val="tx1"/>
                          </a:solidFill>
                          <a:effectLst/>
                          <a:latin typeface="Calibri" charset="0"/>
                          <a:ea typeface="ＭＳ Ｐゴシック" charset="-128"/>
                        </a:rPr>
                      </a:br>
                      <a:r>
                        <a:rPr kumimoji="0" lang="en-US" altLang="en-US" sz="1400" b="0" i="0" u="none" strike="noStrike" cap="none" normalizeH="0" baseline="0" dirty="0">
                          <a:ln>
                            <a:noFill/>
                          </a:ln>
                          <a:solidFill>
                            <a:schemeClr val="tx1"/>
                          </a:solidFill>
                          <a:effectLst/>
                          <a:latin typeface="Calibri" charset="0"/>
                          <a:ea typeface="ＭＳ Ｐゴシック" charset="-128"/>
                        </a:rPr>
                        <a:t>and social phobia, separation anxiety disorder, OCD, or GAD.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16 sessions 1.5 hours each of modified CBT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Significant reduction in parent reported anxiety scores, No significant change in child reported anxiety,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93% met criteria for positive response to treatment,</a:t>
                      </a:r>
                      <a:br>
                        <a:rPr kumimoji="0" lang="en-US" altLang="en-US" sz="1400" b="0" i="0" u="none" strike="noStrike" cap="none" normalizeH="0" baseline="0" dirty="0">
                          <a:ln>
                            <a:noFill/>
                          </a:ln>
                          <a:solidFill>
                            <a:schemeClr val="tx1"/>
                          </a:solidFill>
                          <a:effectLst/>
                          <a:latin typeface="Calibri" charset="0"/>
                          <a:ea typeface="ＭＳ Ｐゴシック" charset="-128"/>
                        </a:rPr>
                      </a:br>
                      <a:r>
                        <a:rPr kumimoji="0" lang="en-US" altLang="en-US" sz="1400" b="0" i="0" u="none" strike="noStrike" cap="none" normalizeH="0" baseline="0" dirty="0">
                          <a:ln>
                            <a:noFill/>
                          </a:ln>
                          <a:solidFill>
                            <a:schemeClr val="tx1"/>
                          </a:solidFill>
                          <a:effectLst/>
                          <a:latin typeface="Calibri" charset="0"/>
                          <a:ea typeface="ＭＳ Ｐゴシック" charset="-128"/>
                        </a:rPr>
                        <a:t>64% of treatment group no longer met criteria for any anxiety disorder compared to 9% of control group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Rectangle 7"/>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800" b="1" dirty="0">
                <a:solidFill>
                  <a:prstClr val="white"/>
                </a:solidFill>
              </a:rPr>
              <a:t>Autistic Spectrum Disorders</a:t>
            </a:r>
          </a:p>
          <a:p>
            <a:pPr>
              <a:defRPr/>
            </a:pPr>
            <a:r>
              <a:rPr lang="en-GB" sz="2800" b="1" i="1" dirty="0">
                <a:solidFill>
                  <a:prstClr val="white"/>
                </a:solidFill>
              </a:rPr>
              <a:t>CBT </a:t>
            </a:r>
            <a:endParaRPr lang="en-IE" sz="2800" b="1" i="1" dirty="0">
              <a:solidFill>
                <a:prstClr val="white"/>
              </a:solidFill>
            </a:endParaRPr>
          </a:p>
        </p:txBody>
      </p:sp>
      <p:pic>
        <p:nvPicPr>
          <p:cNvPr id="6761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365320"/>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4775"/>
            <a:ext cx="8229600" cy="4872038"/>
          </a:xfrm>
        </p:spPr>
        <p:txBody>
          <a:bodyPr rtlCol="0">
            <a:normAutofit fontScale="92500"/>
          </a:bodyPr>
          <a:lstStyle/>
          <a:p>
            <a:pPr marL="1588" indent="-1588" eaLnBrk="1" fontAlgn="auto" hangingPunct="1">
              <a:spcAft>
                <a:spcPts val="0"/>
              </a:spcAft>
              <a:buFont typeface="Arial" charset="0"/>
              <a:buNone/>
              <a:tabLst>
                <a:tab pos="0" algn="l"/>
              </a:tabLst>
              <a:defRPr/>
            </a:pPr>
            <a:r>
              <a:rPr lang="en-US" altLang="en-US" sz="2200" dirty="0">
                <a:ea typeface="ＭＳ Ｐゴシック" charset="-128"/>
              </a:rPr>
              <a:t>Approximately 45% of children with ASD are prescribed psychotropic medication </a:t>
            </a:r>
            <a:r>
              <a:rPr lang="en-US" altLang="en-US" sz="2200" i="1" dirty="0">
                <a:ea typeface="ＭＳ Ｐゴシック" charset="-128"/>
              </a:rPr>
              <a:t>(Prevalence of use of psychoactive medicines among individuals with ASD in the Autism Society of Ohio. </a:t>
            </a:r>
            <a:r>
              <a:rPr lang="en-US" altLang="en-US" sz="2200" i="1" dirty="0" err="1">
                <a:ea typeface="ＭＳ Ｐゴシック" charset="-128"/>
              </a:rPr>
              <a:t>Aman</a:t>
            </a:r>
            <a:r>
              <a:rPr lang="en-US" altLang="en-US" sz="2200" i="1" dirty="0">
                <a:ea typeface="ＭＳ Ｐゴシック" charset="-128"/>
              </a:rPr>
              <a:t> et al. 2003) </a:t>
            </a:r>
          </a:p>
          <a:p>
            <a:pPr marL="1588" indent="-1588" eaLnBrk="1" fontAlgn="auto" hangingPunct="1">
              <a:spcAft>
                <a:spcPts val="0"/>
              </a:spcAft>
              <a:buFont typeface="Arial" charset="0"/>
              <a:buNone/>
              <a:tabLst>
                <a:tab pos="0" algn="l"/>
              </a:tabLst>
              <a:defRPr/>
            </a:pPr>
            <a:endParaRPr lang="en-US" altLang="en-US" sz="1500" i="1" dirty="0">
              <a:ea typeface="ＭＳ Ｐゴシック" charset="-128"/>
            </a:endParaRPr>
          </a:p>
          <a:p>
            <a:pPr marL="1588" indent="-1588" eaLnBrk="1" fontAlgn="auto" hangingPunct="1">
              <a:spcAft>
                <a:spcPts val="0"/>
              </a:spcAft>
              <a:buFont typeface="Arial" charset="0"/>
              <a:buNone/>
              <a:tabLst>
                <a:tab pos="0" algn="l"/>
              </a:tabLst>
              <a:defRPr/>
            </a:pPr>
            <a:r>
              <a:rPr lang="en-US" altLang="en-US" sz="2200" b="1" dirty="0">
                <a:solidFill>
                  <a:schemeClr val="accent2"/>
                </a:solidFill>
                <a:ea typeface="ＭＳ Ｐゴシック" charset="-128"/>
              </a:rPr>
              <a:t>Problems in applying Research base to therapeutic practice: </a:t>
            </a:r>
          </a:p>
          <a:p>
            <a:pPr marL="496888" indent="-485775" eaLnBrk="1" fontAlgn="auto" hangingPunct="1">
              <a:spcAft>
                <a:spcPts val="0"/>
              </a:spcAft>
              <a:buClr>
                <a:schemeClr val="accent2"/>
              </a:buClr>
              <a:buFont typeface="Arial"/>
              <a:buChar char="•"/>
              <a:tabLst>
                <a:tab pos="484188" algn="l"/>
              </a:tabLst>
              <a:defRPr/>
            </a:pPr>
            <a:r>
              <a:rPr lang="en-US" altLang="en-US" sz="2000" dirty="0">
                <a:ea typeface="ＭＳ Ｐゴシック" charset="-128"/>
              </a:rPr>
              <a:t>Absence of an accepted diagnostic system for detecting and rating co-morbid psychopathology in individuals with ASD, particularly for anxiety and psychosis; </a:t>
            </a:r>
          </a:p>
          <a:p>
            <a:pPr marL="496888" indent="-485775" eaLnBrk="1" fontAlgn="auto" hangingPunct="1">
              <a:spcAft>
                <a:spcPts val="0"/>
              </a:spcAft>
              <a:buClr>
                <a:schemeClr val="accent2"/>
              </a:buClr>
              <a:buFont typeface="Arial"/>
              <a:buChar char="•"/>
              <a:tabLst>
                <a:tab pos="484188" algn="l"/>
              </a:tabLst>
              <a:defRPr/>
            </a:pPr>
            <a:r>
              <a:rPr lang="en-US" altLang="en-US" sz="2000" dirty="0">
                <a:ea typeface="ＭＳ Ｐゴシック" charset="-128"/>
              </a:rPr>
              <a:t>Scarcity of widely used outcome measures for the ASD population</a:t>
            </a:r>
          </a:p>
          <a:p>
            <a:pPr marL="496888" indent="-485775" eaLnBrk="1" fontAlgn="auto" hangingPunct="1">
              <a:spcAft>
                <a:spcPts val="0"/>
              </a:spcAft>
              <a:buClr>
                <a:schemeClr val="accent2"/>
              </a:buClr>
              <a:buFont typeface="Arial"/>
              <a:buChar char="•"/>
              <a:tabLst>
                <a:tab pos="484188" algn="l"/>
              </a:tabLst>
              <a:defRPr/>
            </a:pPr>
            <a:r>
              <a:rPr lang="en-US" altLang="en-US" sz="2000" dirty="0">
                <a:ea typeface="ＭＳ Ｐゴシック" charset="-128"/>
              </a:rPr>
              <a:t>Divergence on whether to study treatment of identifiable co-morbid psychiatric syndromes in ASD, such as depression, or to evaluate treatment of symptom domains, such as aggression.</a:t>
            </a:r>
          </a:p>
          <a:p>
            <a:pPr marL="496888" indent="-485775" eaLnBrk="1" fontAlgn="auto" hangingPunct="1">
              <a:spcAft>
                <a:spcPts val="0"/>
              </a:spcAft>
              <a:buClr>
                <a:schemeClr val="accent2"/>
              </a:buClr>
              <a:buFont typeface="Arial"/>
              <a:buChar char="•"/>
              <a:tabLst>
                <a:tab pos="484188" algn="l"/>
              </a:tabLst>
              <a:defRPr/>
            </a:pPr>
            <a:r>
              <a:rPr lang="en-US" altLang="en-US" sz="2000" dirty="0">
                <a:ea typeface="ＭＳ Ｐゴシック" charset="-128"/>
              </a:rPr>
              <a:t>Debate as to whether certain </a:t>
            </a:r>
            <a:r>
              <a:rPr lang="en-US" altLang="en-US" sz="2000" dirty="0" err="1">
                <a:ea typeface="ＭＳ Ｐゴシック" charset="-128"/>
              </a:rPr>
              <a:t>behaviours</a:t>
            </a:r>
            <a:r>
              <a:rPr lang="en-US" altLang="en-US" sz="2000" dirty="0">
                <a:ea typeface="ＭＳ Ｐゴシック" charset="-128"/>
              </a:rPr>
              <a:t> in ASD are symptomatic of psychopathology found in the </a:t>
            </a:r>
            <a:r>
              <a:rPr lang="en-US" altLang="en-US" sz="2000" dirty="0" err="1">
                <a:ea typeface="ＭＳ Ｐゴシック" charset="-128"/>
              </a:rPr>
              <a:t>neurotypical</a:t>
            </a:r>
            <a:r>
              <a:rPr lang="en-US" altLang="en-US" sz="2000" dirty="0">
                <a:ea typeface="ＭＳ Ｐゴシック" charset="-128"/>
              </a:rPr>
              <a:t> population. </a:t>
            </a:r>
          </a:p>
          <a:p>
            <a:pPr marL="1588" indent="-1588" eaLnBrk="1" fontAlgn="auto" hangingPunct="1">
              <a:spcAft>
                <a:spcPts val="0"/>
              </a:spcAft>
              <a:buFont typeface="Arial"/>
              <a:buChar char="•"/>
              <a:tabLst>
                <a:tab pos="0" algn="l"/>
              </a:tabLst>
              <a:defRPr/>
            </a:pPr>
            <a:endParaRPr lang="en-US" altLang="en-US" sz="2000"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i="1"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i="1"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dirty="0">
              <a:ea typeface="ＭＳ Ｐゴシック" charset="-128"/>
            </a:endParaRPr>
          </a:p>
          <a:p>
            <a:pPr marL="1588" indent="-1588" eaLnBrk="1" fontAlgn="auto" hangingPunct="1">
              <a:spcAft>
                <a:spcPts val="0"/>
              </a:spcAft>
              <a:buFont typeface="Arial"/>
              <a:buChar char="•"/>
              <a:tabLst>
                <a:tab pos="0" algn="l"/>
              </a:tabLst>
              <a:defRPr/>
            </a:pPr>
            <a:endParaRPr lang="en-US" altLang="en-US" dirty="0">
              <a:ea typeface="ＭＳ Ｐゴシック" charset="-128"/>
            </a:endParaRPr>
          </a:p>
          <a:p>
            <a:pPr lvl="1" eaLnBrk="1" fontAlgn="auto" hangingPunct="1">
              <a:spcAft>
                <a:spcPts val="0"/>
              </a:spcAft>
              <a:buClr>
                <a:schemeClr val="accent2"/>
              </a:buClr>
              <a:buFont typeface="Arial"/>
              <a:buChar char="–"/>
              <a:tabLst>
                <a:tab pos="0" algn="l"/>
              </a:tabLst>
              <a:defRPr/>
            </a:pPr>
            <a:endParaRPr lang="en-US" altLang="en-US" sz="1800" dirty="0">
              <a:ea typeface="ＭＳ Ｐゴシック" charset="-128"/>
            </a:endParaRPr>
          </a:p>
          <a:p>
            <a:pPr lvl="1" eaLnBrk="1" fontAlgn="auto" hangingPunct="1">
              <a:spcAft>
                <a:spcPts val="0"/>
              </a:spcAft>
              <a:buClr>
                <a:schemeClr val="accent2"/>
              </a:buClr>
              <a:buFont typeface="Arial"/>
              <a:buChar char="–"/>
              <a:tabLst>
                <a:tab pos="0" algn="l"/>
              </a:tabLst>
              <a:defRPr/>
            </a:pPr>
            <a:endParaRPr lang="en-US" altLang="en-US" sz="1800" dirty="0">
              <a:ea typeface="ＭＳ Ｐゴシック" charset="-128"/>
            </a:endParaRPr>
          </a:p>
          <a:p>
            <a:pPr lvl="1" eaLnBrk="1" fontAlgn="auto" hangingPunct="1">
              <a:spcAft>
                <a:spcPts val="0"/>
              </a:spcAft>
              <a:buClr>
                <a:schemeClr val="accent2"/>
              </a:buClr>
              <a:buFont typeface="Arial"/>
              <a:buChar char="–"/>
              <a:tabLst>
                <a:tab pos="0" algn="l"/>
              </a:tabLst>
              <a:defRPr/>
            </a:pPr>
            <a:endParaRPr lang="en-US" altLang="en-US" sz="1700" dirty="0">
              <a:ea typeface="ＭＳ Ｐゴシック" charset="-128"/>
            </a:endParaRPr>
          </a:p>
          <a:p>
            <a:pPr marL="1588" indent="-1588" eaLnBrk="1" fontAlgn="auto" hangingPunct="1">
              <a:spcAft>
                <a:spcPts val="0"/>
              </a:spcAft>
              <a:buFont typeface="Arial"/>
              <a:buChar char="•"/>
              <a:tabLst>
                <a:tab pos="0" algn="l"/>
              </a:tabLst>
              <a:defRPr/>
            </a:pPr>
            <a:endParaRPr lang="en-US" altLang="en-US" dirty="0">
              <a:ea typeface="ＭＳ Ｐゴシック" charset="-128"/>
            </a:endParaRPr>
          </a:p>
        </p:txBody>
      </p:sp>
      <p:sp>
        <p:nvSpPr>
          <p:cNvPr id="6" name="Rectangle 5"/>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400" b="1" dirty="0">
                <a:solidFill>
                  <a:prstClr val="white"/>
                </a:solidFill>
              </a:rPr>
              <a:t>Psychotropic Medications in ASD </a:t>
            </a:r>
          </a:p>
        </p:txBody>
      </p:sp>
      <p:pic>
        <p:nvPicPr>
          <p:cNvPr id="686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966084"/>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2038"/>
          </a:xfrm>
        </p:spPr>
        <p:txBody>
          <a:bodyPr rtlCol="0">
            <a:normAutofit/>
          </a:bodyPr>
          <a:lstStyle/>
          <a:p>
            <a:pPr marL="1588" indent="-1588" eaLnBrk="1" fontAlgn="auto" hangingPunct="1">
              <a:spcAft>
                <a:spcPts val="0"/>
              </a:spcAft>
              <a:buFont typeface="Arial" charset="0"/>
              <a:buNone/>
              <a:tabLst>
                <a:tab pos="0" algn="l"/>
              </a:tabLst>
              <a:defRPr/>
            </a:pPr>
            <a:r>
              <a:rPr lang="en-US" altLang="en-US" sz="2200" b="1" dirty="0" err="1">
                <a:solidFill>
                  <a:schemeClr val="accent2"/>
                </a:solidFill>
                <a:ea typeface="ＭＳ Ｐゴシック" charset="-128"/>
              </a:rPr>
              <a:t>Risperidone</a:t>
            </a:r>
            <a:endParaRPr lang="en-US" altLang="en-US" sz="2200" b="1" dirty="0">
              <a:solidFill>
                <a:schemeClr val="accent2"/>
              </a:solidFill>
              <a:ea typeface="ＭＳ Ｐゴシック" charset="-128"/>
            </a:endParaRPr>
          </a:p>
          <a:p>
            <a:pPr marL="1588" indent="-1588" eaLnBrk="1" fontAlgn="auto" hangingPunct="1">
              <a:spcAft>
                <a:spcPts val="0"/>
              </a:spcAft>
              <a:buFont typeface="Arial"/>
              <a:buChar char="•"/>
              <a:tabLst>
                <a:tab pos="0" algn="l"/>
              </a:tabLst>
              <a:defRPr/>
            </a:pPr>
            <a:endParaRPr lang="en-US" altLang="en-US" sz="800" dirty="0">
              <a:ea typeface="ＭＳ Ｐゴシック" charset="-128"/>
            </a:endParaRPr>
          </a:p>
          <a:p>
            <a:pPr marL="496888" indent="-485775" eaLnBrk="1" fontAlgn="auto" hangingPunct="1">
              <a:spcAft>
                <a:spcPts val="0"/>
              </a:spcAft>
              <a:buClr>
                <a:schemeClr val="accent1"/>
              </a:buClr>
              <a:buFont typeface="Arial"/>
              <a:buChar char="•"/>
              <a:defRPr/>
            </a:pPr>
            <a:r>
              <a:rPr lang="en-US" altLang="en-US" sz="2200" dirty="0">
                <a:ea typeface="ＭＳ Ｐゴシック" charset="-128"/>
              </a:rPr>
              <a:t>Antagonist of both dopamine and serotonin receptors and is the most well researched psychotropic treatment for children with ASD. </a:t>
            </a:r>
          </a:p>
          <a:p>
            <a:pPr marL="496888" indent="-485775" eaLnBrk="1" fontAlgn="auto" hangingPunct="1">
              <a:spcAft>
                <a:spcPts val="0"/>
              </a:spcAft>
              <a:buClr>
                <a:schemeClr val="accent1"/>
              </a:buClr>
              <a:buFont typeface="Arial"/>
              <a:buChar char="•"/>
              <a:defRPr/>
            </a:pPr>
            <a:r>
              <a:rPr lang="en-US" altLang="en-US" sz="2200" dirty="0">
                <a:ea typeface="ＭＳ Ｐゴシック" charset="-128"/>
              </a:rPr>
              <a:t>Established evidence for </a:t>
            </a:r>
            <a:r>
              <a:rPr lang="en-US" altLang="en-US" sz="2200" dirty="0" err="1">
                <a:ea typeface="ＭＳ Ｐゴシック" charset="-128"/>
              </a:rPr>
              <a:t>risperidone’s</a:t>
            </a:r>
            <a:r>
              <a:rPr lang="en-US" altLang="en-US" sz="2200" dirty="0">
                <a:ea typeface="ＭＳ Ｐゴシック" charset="-128"/>
              </a:rPr>
              <a:t> efficacy in the treatment of irritability and hyperactivity in children with autism. </a:t>
            </a:r>
          </a:p>
          <a:p>
            <a:pPr marL="496888" indent="-485775" eaLnBrk="1" fontAlgn="auto" hangingPunct="1">
              <a:spcAft>
                <a:spcPts val="0"/>
              </a:spcAft>
              <a:buClr>
                <a:schemeClr val="accent1"/>
              </a:buClr>
              <a:buFont typeface="Arial"/>
              <a:buChar char="•"/>
              <a:defRPr/>
            </a:pPr>
            <a:r>
              <a:rPr lang="en-US" altLang="en-US" sz="2200" dirty="0">
                <a:ea typeface="ＭＳ Ｐゴシック" charset="-128"/>
              </a:rPr>
              <a:t>Preliminary evidence for efficacy in reducing repetitive behavior and stereotypy. </a:t>
            </a:r>
          </a:p>
          <a:p>
            <a:pPr marL="1588" indent="-1588" eaLnBrk="1" fontAlgn="auto" hangingPunct="1">
              <a:spcAft>
                <a:spcPts val="0"/>
              </a:spcAft>
              <a:buFont typeface="Arial"/>
              <a:buChar char="•"/>
              <a:tabLst>
                <a:tab pos="0" algn="l"/>
              </a:tabLst>
              <a:defRPr/>
            </a:pPr>
            <a:endParaRPr lang="en-US" altLang="en-US" sz="2000"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i="1"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i="1" dirty="0">
              <a:ea typeface="ＭＳ Ｐゴシック" charset="-128"/>
            </a:endParaRPr>
          </a:p>
          <a:p>
            <a:pPr marL="1588" indent="-1588" eaLnBrk="1" fontAlgn="auto" hangingPunct="1">
              <a:spcAft>
                <a:spcPts val="0"/>
              </a:spcAft>
              <a:buFont typeface="Arial"/>
              <a:buChar char="•"/>
              <a:tabLst>
                <a:tab pos="0" algn="l"/>
              </a:tabLst>
              <a:defRPr/>
            </a:pPr>
            <a:endParaRPr lang="en-US" altLang="en-US" sz="2000" dirty="0">
              <a:ea typeface="ＭＳ Ｐゴシック" charset="-128"/>
            </a:endParaRPr>
          </a:p>
          <a:p>
            <a:pPr marL="1588" indent="-1588" eaLnBrk="1" fontAlgn="auto" hangingPunct="1">
              <a:spcAft>
                <a:spcPts val="0"/>
              </a:spcAft>
              <a:buFont typeface="Arial"/>
              <a:buChar char="•"/>
              <a:tabLst>
                <a:tab pos="0" algn="l"/>
              </a:tabLst>
              <a:defRPr/>
            </a:pPr>
            <a:endParaRPr lang="en-US" altLang="en-US" dirty="0">
              <a:ea typeface="ＭＳ Ｐゴシック" charset="-128"/>
            </a:endParaRPr>
          </a:p>
          <a:p>
            <a:pPr lvl="1" eaLnBrk="1" fontAlgn="auto" hangingPunct="1">
              <a:spcAft>
                <a:spcPts val="0"/>
              </a:spcAft>
              <a:buClr>
                <a:schemeClr val="accent2"/>
              </a:buClr>
              <a:buFont typeface="Arial"/>
              <a:buChar char="–"/>
              <a:tabLst>
                <a:tab pos="0" algn="l"/>
              </a:tabLst>
              <a:defRPr/>
            </a:pPr>
            <a:endParaRPr lang="en-US" altLang="en-US" sz="1800" dirty="0">
              <a:ea typeface="ＭＳ Ｐゴシック" charset="-128"/>
            </a:endParaRPr>
          </a:p>
          <a:p>
            <a:pPr lvl="1" eaLnBrk="1" fontAlgn="auto" hangingPunct="1">
              <a:spcAft>
                <a:spcPts val="0"/>
              </a:spcAft>
              <a:buClr>
                <a:schemeClr val="accent2"/>
              </a:buClr>
              <a:buFont typeface="Arial"/>
              <a:buChar char="–"/>
              <a:tabLst>
                <a:tab pos="0" algn="l"/>
              </a:tabLst>
              <a:defRPr/>
            </a:pPr>
            <a:endParaRPr lang="en-US" altLang="en-US" sz="1800" dirty="0">
              <a:ea typeface="ＭＳ Ｐゴシック" charset="-128"/>
            </a:endParaRPr>
          </a:p>
          <a:p>
            <a:pPr lvl="1" eaLnBrk="1" fontAlgn="auto" hangingPunct="1">
              <a:spcAft>
                <a:spcPts val="0"/>
              </a:spcAft>
              <a:buClr>
                <a:schemeClr val="accent2"/>
              </a:buClr>
              <a:buFont typeface="Arial"/>
              <a:buChar char="–"/>
              <a:tabLst>
                <a:tab pos="0" algn="l"/>
              </a:tabLst>
              <a:defRPr/>
            </a:pPr>
            <a:endParaRPr lang="en-US" altLang="en-US" sz="1700" dirty="0">
              <a:ea typeface="ＭＳ Ｐゴシック" charset="-128"/>
            </a:endParaRPr>
          </a:p>
          <a:p>
            <a:pPr marL="1588" indent="-1588" eaLnBrk="1" fontAlgn="auto" hangingPunct="1">
              <a:spcAft>
                <a:spcPts val="0"/>
              </a:spcAft>
              <a:buFont typeface="Arial"/>
              <a:buChar char="•"/>
              <a:tabLst>
                <a:tab pos="0" algn="l"/>
              </a:tabLst>
              <a:defRPr/>
            </a:pPr>
            <a:endParaRPr lang="en-US" altLang="en-US" dirty="0">
              <a:ea typeface="ＭＳ Ｐゴシック" charset="-128"/>
            </a:endParaRPr>
          </a:p>
        </p:txBody>
      </p:sp>
      <p:sp>
        <p:nvSpPr>
          <p:cNvPr id="7" name="Rectangle 6"/>
          <p:cNvSpPr/>
          <p:nvPr/>
        </p:nvSpPr>
        <p:spPr>
          <a:xfrm>
            <a:off x="0" y="0"/>
            <a:ext cx="514806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2400" b="1" dirty="0">
                <a:solidFill>
                  <a:prstClr val="white"/>
                </a:solidFill>
              </a:rPr>
              <a:t>Psychotropic Medications in ASD </a:t>
            </a:r>
          </a:p>
        </p:txBody>
      </p:sp>
      <p:pic>
        <p:nvPicPr>
          <p:cNvPr id="6963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068789"/>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457200" y="1795463"/>
            <a:ext cx="8229600" cy="4872037"/>
          </a:xfrm>
        </p:spPr>
        <p:txBody>
          <a:bodyPr/>
          <a:lstStyle/>
          <a:p>
            <a:pPr eaLnBrk="1" hangingPunct="1"/>
            <a:endParaRPr lang="en-US" altLang="en-US" sz="2000">
              <a:ea typeface="ＭＳ Ｐゴシック" pitchFamily="34" charset="-128"/>
            </a:endParaRPr>
          </a:p>
          <a:p>
            <a:pPr eaLnBrk="1" hangingPunct="1"/>
            <a:endParaRPr lang="en-US" altLang="en-US" sz="2000">
              <a:ea typeface="ＭＳ Ｐゴシック" pitchFamily="34" charset="-128"/>
            </a:endParaRPr>
          </a:p>
          <a:p>
            <a:pPr eaLnBrk="1" hangingPunct="1"/>
            <a:endParaRPr lang="en-US" altLang="en-US" sz="2000" i="1">
              <a:ea typeface="ＭＳ Ｐゴシック" pitchFamily="34" charset="-128"/>
            </a:endParaRPr>
          </a:p>
          <a:p>
            <a:pPr eaLnBrk="1" hangingPunct="1"/>
            <a:endParaRPr lang="en-US" altLang="en-US" sz="2000" i="1">
              <a:ea typeface="ＭＳ Ｐゴシック" pitchFamily="34" charset="-128"/>
            </a:endParaRPr>
          </a:p>
          <a:p>
            <a:pPr eaLnBrk="1" hangingPunct="1"/>
            <a:endParaRPr lang="en-US" altLang="en-US" sz="2000">
              <a:ea typeface="ＭＳ Ｐゴシック" pitchFamily="34" charset="-128"/>
            </a:endParaRPr>
          </a:p>
          <a:p>
            <a:pPr eaLnBrk="1" hangingPunct="1"/>
            <a:endParaRPr lang="en-US" altLang="en-US">
              <a:ea typeface="ＭＳ Ｐゴシック" pitchFamily="34" charset="-128"/>
            </a:endParaRPr>
          </a:p>
          <a:p>
            <a:pPr lvl="1" eaLnBrk="1" hangingPunct="1">
              <a:buClr>
                <a:schemeClr val="accent2"/>
              </a:buClr>
            </a:pPr>
            <a:endParaRPr lang="en-US" altLang="en-US" sz="1800">
              <a:ea typeface="ＭＳ Ｐゴシック" pitchFamily="34" charset="-128"/>
            </a:endParaRPr>
          </a:p>
          <a:p>
            <a:pPr lvl="1" eaLnBrk="1" hangingPunct="1">
              <a:buClr>
                <a:schemeClr val="accent2"/>
              </a:buClr>
            </a:pPr>
            <a:endParaRPr lang="en-US" altLang="en-US" sz="1800">
              <a:ea typeface="ＭＳ Ｐゴシック" pitchFamily="34" charset="-128"/>
            </a:endParaRPr>
          </a:p>
          <a:p>
            <a:pPr lvl="1" eaLnBrk="1" hangingPunct="1">
              <a:buClr>
                <a:schemeClr val="accent2"/>
              </a:buClr>
            </a:pPr>
            <a:endParaRPr lang="en-US" altLang="en-US" sz="1700">
              <a:ea typeface="ＭＳ Ｐゴシック" pitchFamily="34" charset="-128"/>
            </a:endParaRPr>
          </a:p>
          <a:p>
            <a:pPr eaLnBrk="1" hangingPunct="1"/>
            <a:endParaRPr lang="en-US" altLang="en-US">
              <a:ea typeface="ＭＳ Ｐゴシック" pitchFamily="34" charset="-128"/>
            </a:endParaRPr>
          </a:p>
        </p:txBody>
      </p:sp>
      <p:graphicFrame>
        <p:nvGraphicFramePr>
          <p:cNvPr id="6" name="Table 5"/>
          <p:cNvGraphicFramePr>
            <a:graphicFrameLocks noGrp="1"/>
          </p:cNvGraphicFramePr>
          <p:nvPr/>
        </p:nvGraphicFramePr>
        <p:xfrm>
          <a:off x="569913" y="1492250"/>
          <a:ext cx="8229600" cy="4562567"/>
        </p:xfrm>
        <a:graphic>
          <a:graphicData uri="http://schemas.openxmlformats.org/drawingml/2006/table">
            <a:tbl>
              <a:tblPr/>
              <a:tblGrid>
                <a:gridCol w="1000125">
                  <a:extLst>
                    <a:ext uri="{9D8B030D-6E8A-4147-A177-3AD203B41FA5}">
                      <a16:colId xmlns:a16="http://schemas.microsoft.com/office/drawing/2014/main" val="20000"/>
                    </a:ext>
                  </a:extLst>
                </a:gridCol>
                <a:gridCol w="1517650">
                  <a:extLst>
                    <a:ext uri="{9D8B030D-6E8A-4147-A177-3AD203B41FA5}">
                      <a16:colId xmlns:a16="http://schemas.microsoft.com/office/drawing/2014/main" val="20001"/>
                    </a:ext>
                  </a:extLst>
                </a:gridCol>
                <a:gridCol w="1063625">
                  <a:extLst>
                    <a:ext uri="{9D8B030D-6E8A-4147-A177-3AD203B41FA5}">
                      <a16:colId xmlns:a16="http://schemas.microsoft.com/office/drawing/2014/main" val="20002"/>
                    </a:ext>
                  </a:extLst>
                </a:gridCol>
                <a:gridCol w="906463">
                  <a:extLst>
                    <a:ext uri="{9D8B030D-6E8A-4147-A177-3AD203B41FA5}">
                      <a16:colId xmlns:a16="http://schemas.microsoft.com/office/drawing/2014/main" val="20003"/>
                    </a:ext>
                  </a:extLst>
                </a:gridCol>
                <a:gridCol w="1492250">
                  <a:extLst>
                    <a:ext uri="{9D8B030D-6E8A-4147-A177-3AD203B41FA5}">
                      <a16:colId xmlns:a16="http://schemas.microsoft.com/office/drawing/2014/main" val="20004"/>
                    </a:ext>
                  </a:extLst>
                </a:gridCol>
                <a:gridCol w="2249487">
                  <a:extLst>
                    <a:ext uri="{9D8B030D-6E8A-4147-A177-3AD203B41FA5}">
                      <a16:colId xmlns:a16="http://schemas.microsoft.com/office/drawing/2014/main" val="20005"/>
                    </a:ext>
                  </a:extLst>
                </a:gridCol>
              </a:tblGrid>
              <a:tr h="75257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charset="0"/>
                          <a:ea typeface="ＭＳ Ｐゴシック" charset="-128"/>
                        </a:rPr>
                        <a:t>Study (Rating of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charset="0"/>
                          <a:ea typeface="ＭＳ Ｐゴシック" charset="-128"/>
                        </a:rPr>
                        <a:t>strength)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Target symptoms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Dose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Study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charset="0"/>
                          <a:ea typeface="ＭＳ Ｐゴシック" charset="-128"/>
                        </a:rPr>
                        <a:t>Significant side effects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bg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Primary outcome(s)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011627">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accent2"/>
                          </a:solidFill>
                          <a:effectLst/>
                          <a:latin typeface="Calibri" charset="0"/>
                          <a:ea typeface="ＭＳ Ｐゴシック" charset="-128"/>
                        </a:rPr>
                        <a:t>RUPP (2002) (Strong)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accent2"/>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Irritability, hyperactivity, stereotypy, social withdrawal, inappropriate speech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0.5–3.5 mg per day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N = 101</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5–17 yrs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Weight gain, increased appetite, fatigue, drowsiness, drooling, dizziness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69% had a positive response on </a:t>
                      </a:r>
                      <a:r>
                        <a:rPr kumimoji="0" lang="en-US" altLang="en-US" sz="1400" b="0" i="0" u="none" strike="noStrike" cap="none" normalizeH="0" baseline="0" dirty="0" err="1">
                          <a:ln>
                            <a:noFill/>
                          </a:ln>
                          <a:solidFill>
                            <a:schemeClr val="tx1"/>
                          </a:solidFill>
                          <a:effectLst/>
                          <a:latin typeface="Calibri" charset="0"/>
                          <a:ea typeface="ＭＳ Ｐゴシック" charset="-128"/>
                        </a:rPr>
                        <a:t>risperidone</a:t>
                      </a:r>
                      <a:r>
                        <a:rPr kumimoji="0" lang="en-US" altLang="en-US" sz="1400" b="0" i="0" u="none" strike="noStrike" cap="none" normalizeH="0" baseline="0" dirty="0">
                          <a:ln>
                            <a:noFill/>
                          </a:ln>
                          <a:solidFill>
                            <a:schemeClr val="tx1"/>
                          </a:solidFill>
                          <a:effectLst/>
                          <a:latin typeface="Calibri" charset="0"/>
                          <a:ea typeface="ＭＳ Ｐゴシック" charset="-128"/>
                        </a:rPr>
                        <a:t> vs. 12% positive response on placebo.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Significant positive findings for hyperactivity and stereotypy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827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accent2"/>
                          </a:solidFill>
                          <a:effectLst/>
                          <a:latin typeface="Calibri" charset="0"/>
                          <a:ea typeface="ＭＳ Ｐゴシック" charset="-128"/>
                        </a:rPr>
                        <a:t>Shea et al. (2004)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accent2"/>
                          </a:solidFill>
                          <a:effectLst/>
                          <a:latin typeface="Calibri" charset="0"/>
                          <a:ea typeface="ＭＳ Ｐゴシック" charset="-128"/>
                        </a:rPr>
                        <a:t>(Strong)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Irritability, hyperactivity, stereotypy, social withdrawal inappropriate speech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0.02–0.06 mg/ kg/day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N = 79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5–12 yrs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Weight gain, somnolence,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64% improvement in ABC Irritability on </a:t>
                      </a:r>
                      <a:r>
                        <a:rPr kumimoji="0" lang="en-US" altLang="en-US" sz="1400" b="0" i="0" u="none" strike="noStrike" cap="none" normalizeH="0" baseline="0" dirty="0" err="1">
                          <a:ln>
                            <a:noFill/>
                          </a:ln>
                          <a:solidFill>
                            <a:schemeClr val="tx1"/>
                          </a:solidFill>
                          <a:effectLst/>
                          <a:latin typeface="Calibri" charset="0"/>
                          <a:ea typeface="ＭＳ Ｐゴシック" charset="-128"/>
                        </a:rPr>
                        <a:t>risperidone</a:t>
                      </a:r>
                      <a:r>
                        <a:rPr kumimoji="0" lang="en-US" altLang="en-US" sz="1400" b="0" i="0" u="none" strike="noStrike" cap="none" normalizeH="0" baseline="0" dirty="0">
                          <a:ln>
                            <a:noFill/>
                          </a:ln>
                          <a:solidFill>
                            <a:schemeClr val="tx1"/>
                          </a:solidFill>
                          <a:effectLst/>
                          <a:latin typeface="Calibri" charset="0"/>
                          <a:ea typeface="ＭＳ Ｐゴシック" charset="-128"/>
                        </a:rPr>
                        <a:t> vs. 31% improvement on placebo.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 Significant positive finding for hyperactivity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7068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507605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IE" sz="3500" b="1" dirty="0">
                <a:solidFill>
                  <a:prstClr val="white"/>
                </a:solidFill>
              </a:rPr>
              <a:t>	</a:t>
            </a:r>
            <a:r>
              <a:rPr lang="en-IE" sz="2800" b="1" dirty="0">
                <a:solidFill>
                  <a:prstClr val="white"/>
                </a:solidFill>
              </a:rPr>
              <a:t>Use of </a:t>
            </a:r>
            <a:r>
              <a:rPr lang="en-IE" sz="2800" b="1" dirty="0" err="1">
                <a:solidFill>
                  <a:prstClr val="white"/>
                </a:solidFill>
              </a:rPr>
              <a:t>Risperidone</a:t>
            </a:r>
            <a:endParaRPr lang="en-IE" sz="2800" b="1" dirty="0">
              <a:solidFill>
                <a:prstClr val="white"/>
              </a:solidFill>
            </a:endParaRPr>
          </a:p>
        </p:txBody>
      </p:sp>
    </p:spTree>
    <p:extLst>
      <p:ext uri="{BB962C8B-B14F-4D97-AF65-F5344CB8AC3E}">
        <p14:creationId xmlns:p14="http://schemas.microsoft.com/office/powerpoint/2010/main" val="4070221345"/>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57200" y="1795463"/>
            <a:ext cx="8229600" cy="4872037"/>
          </a:xfrm>
        </p:spPr>
        <p:txBody>
          <a:bodyPr/>
          <a:lstStyle/>
          <a:p>
            <a:pPr eaLnBrk="1" hangingPunct="1"/>
            <a:endParaRPr lang="en-US" altLang="en-US" sz="2000">
              <a:ea typeface="ＭＳ Ｐゴシック" pitchFamily="34" charset="-128"/>
            </a:endParaRPr>
          </a:p>
          <a:p>
            <a:pPr eaLnBrk="1" hangingPunct="1"/>
            <a:endParaRPr lang="en-US" altLang="en-US" sz="2000">
              <a:ea typeface="ＭＳ Ｐゴシック" pitchFamily="34" charset="-128"/>
            </a:endParaRPr>
          </a:p>
          <a:p>
            <a:pPr eaLnBrk="1" hangingPunct="1"/>
            <a:endParaRPr lang="en-US" altLang="en-US" sz="2000" i="1">
              <a:ea typeface="ＭＳ Ｐゴシック" pitchFamily="34" charset="-128"/>
            </a:endParaRPr>
          </a:p>
          <a:p>
            <a:pPr eaLnBrk="1" hangingPunct="1"/>
            <a:endParaRPr lang="en-US" altLang="en-US" sz="2000" i="1">
              <a:ea typeface="ＭＳ Ｐゴシック" pitchFamily="34" charset="-128"/>
            </a:endParaRPr>
          </a:p>
          <a:p>
            <a:pPr eaLnBrk="1" hangingPunct="1"/>
            <a:endParaRPr lang="en-US" altLang="en-US" sz="2000">
              <a:ea typeface="ＭＳ Ｐゴシック" pitchFamily="34" charset="-128"/>
            </a:endParaRPr>
          </a:p>
          <a:p>
            <a:pPr eaLnBrk="1" hangingPunct="1"/>
            <a:endParaRPr lang="en-US" altLang="en-US">
              <a:ea typeface="ＭＳ Ｐゴシック" pitchFamily="34" charset="-128"/>
            </a:endParaRPr>
          </a:p>
          <a:p>
            <a:pPr lvl="1" eaLnBrk="1" hangingPunct="1">
              <a:buClr>
                <a:schemeClr val="accent2"/>
              </a:buClr>
            </a:pPr>
            <a:endParaRPr lang="en-US" altLang="en-US" sz="1800">
              <a:ea typeface="ＭＳ Ｐゴシック" pitchFamily="34" charset="-128"/>
            </a:endParaRPr>
          </a:p>
          <a:p>
            <a:pPr lvl="1" eaLnBrk="1" hangingPunct="1">
              <a:buClr>
                <a:schemeClr val="accent2"/>
              </a:buClr>
            </a:pPr>
            <a:endParaRPr lang="en-US" altLang="en-US" sz="1800">
              <a:ea typeface="ＭＳ Ｐゴシック" pitchFamily="34" charset="-128"/>
            </a:endParaRPr>
          </a:p>
          <a:p>
            <a:pPr lvl="1" eaLnBrk="1" hangingPunct="1">
              <a:buClr>
                <a:schemeClr val="accent2"/>
              </a:buClr>
            </a:pPr>
            <a:endParaRPr lang="en-US" altLang="en-US" sz="1700">
              <a:ea typeface="ＭＳ Ｐゴシック" pitchFamily="34" charset="-128"/>
            </a:endParaRPr>
          </a:p>
          <a:p>
            <a:pPr eaLnBrk="1" hangingPunct="1"/>
            <a:endParaRPr lang="en-US" altLang="en-US">
              <a:ea typeface="ＭＳ Ｐゴシック" pitchFamily="34" charset="-128"/>
            </a:endParaRPr>
          </a:p>
        </p:txBody>
      </p:sp>
      <p:graphicFrame>
        <p:nvGraphicFramePr>
          <p:cNvPr id="6" name="Table 5"/>
          <p:cNvGraphicFramePr>
            <a:graphicFrameLocks noGrp="1"/>
          </p:cNvGraphicFramePr>
          <p:nvPr/>
        </p:nvGraphicFramePr>
        <p:xfrm>
          <a:off x="457200" y="2386013"/>
          <a:ext cx="8229600" cy="3690964"/>
        </p:xfrm>
        <a:graphic>
          <a:graphicData uri="http://schemas.openxmlformats.org/drawingml/2006/table">
            <a:tbl>
              <a:tblPr/>
              <a:tblGrid>
                <a:gridCol w="1000125">
                  <a:extLst>
                    <a:ext uri="{9D8B030D-6E8A-4147-A177-3AD203B41FA5}">
                      <a16:colId xmlns:a16="http://schemas.microsoft.com/office/drawing/2014/main" val="20000"/>
                    </a:ext>
                  </a:extLst>
                </a:gridCol>
                <a:gridCol w="1517650">
                  <a:extLst>
                    <a:ext uri="{9D8B030D-6E8A-4147-A177-3AD203B41FA5}">
                      <a16:colId xmlns:a16="http://schemas.microsoft.com/office/drawing/2014/main" val="20001"/>
                    </a:ext>
                  </a:extLst>
                </a:gridCol>
                <a:gridCol w="1063625">
                  <a:extLst>
                    <a:ext uri="{9D8B030D-6E8A-4147-A177-3AD203B41FA5}">
                      <a16:colId xmlns:a16="http://schemas.microsoft.com/office/drawing/2014/main" val="20002"/>
                    </a:ext>
                  </a:extLst>
                </a:gridCol>
                <a:gridCol w="906463">
                  <a:extLst>
                    <a:ext uri="{9D8B030D-6E8A-4147-A177-3AD203B41FA5}">
                      <a16:colId xmlns:a16="http://schemas.microsoft.com/office/drawing/2014/main" val="20003"/>
                    </a:ext>
                  </a:extLst>
                </a:gridCol>
                <a:gridCol w="1492250">
                  <a:extLst>
                    <a:ext uri="{9D8B030D-6E8A-4147-A177-3AD203B41FA5}">
                      <a16:colId xmlns:a16="http://schemas.microsoft.com/office/drawing/2014/main" val="20004"/>
                    </a:ext>
                  </a:extLst>
                </a:gridCol>
                <a:gridCol w="2249487">
                  <a:extLst>
                    <a:ext uri="{9D8B030D-6E8A-4147-A177-3AD203B41FA5}">
                      <a16:colId xmlns:a16="http://schemas.microsoft.com/office/drawing/2014/main" val="20005"/>
                    </a:ext>
                  </a:extLst>
                </a:gridCol>
              </a:tblGrid>
              <a:tr h="731467">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charset="0"/>
                          <a:ea typeface="ＭＳ Ｐゴシック" charset="-128"/>
                        </a:rPr>
                        <a:t>Study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charset="0"/>
                          <a:ea typeface="ＭＳ Ｐゴシック" charset="-128"/>
                        </a:rPr>
                        <a:t>Target symptoms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bg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Dose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Study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alibri" charset="0"/>
                          <a:ea typeface="ＭＳ Ｐゴシック" charset="-128"/>
                        </a:rPr>
                        <a:t>Significant side effects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bg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Primary outcome(s)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47973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accent2"/>
                          </a:solidFill>
                          <a:effectLst/>
                          <a:latin typeface="Calibri" charset="0"/>
                          <a:ea typeface="ＭＳ Ｐゴシック" charset="-128"/>
                        </a:rPr>
                        <a:t>Marcus et al. (2009)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accent2"/>
                          </a:solidFill>
                          <a:effectLst/>
                          <a:latin typeface="Calibri" charset="0"/>
                          <a:ea typeface="ＭＳ Ｐゴシック" charset="-128"/>
                        </a:rPr>
                        <a:t>(Strong)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accent2"/>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Irritability, hyperactivity, stereotypy, social withdrawal inappropriate speech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5,10 or 15mg per day, fixed dose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N = 218</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6–17 yrs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Somnolence, weight gain, drooling, tremor, fatigue, vomiting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56% positive response for 5 mg </a:t>
                      </a:r>
                      <a:r>
                        <a:rPr kumimoji="0" lang="en-US" altLang="en-US" sz="1400" b="0" i="0" u="none" strike="noStrike" cap="none" normalizeH="0" baseline="0" dirty="0" err="1">
                          <a:ln>
                            <a:noFill/>
                          </a:ln>
                          <a:solidFill>
                            <a:schemeClr val="tx1"/>
                          </a:solidFill>
                          <a:effectLst/>
                          <a:latin typeface="Calibri" charset="0"/>
                          <a:ea typeface="ＭＳ Ｐゴシック" charset="-128"/>
                        </a:rPr>
                        <a:t>aripiprazole</a:t>
                      </a:r>
                      <a:r>
                        <a:rPr kumimoji="0" lang="en-US" altLang="en-US" sz="1400" b="0" i="0" u="none" strike="noStrike" cap="none" normalizeH="0" baseline="0" dirty="0">
                          <a:ln>
                            <a:noFill/>
                          </a:ln>
                          <a:solidFill>
                            <a:schemeClr val="tx1"/>
                          </a:solidFill>
                          <a:effectLst/>
                          <a:latin typeface="Calibri" charset="0"/>
                          <a:ea typeface="ＭＳ Ｐゴシック" charset="-128"/>
                        </a:rPr>
                        <a:t> versus 35% on placebo.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973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Owen et al. (2009)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(Strong)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accent2"/>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Irritability, hyperactivity, stereotypy, social withdrawal inappropriate speech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5–15 mg per day, flexibly dosed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N = 98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6–17 yrs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Somnolence, weight gain, drooling, tremor, fatigue, vomiting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52% positive response* for </a:t>
                      </a:r>
                      <a:r>
                        <a:rPr kumimoji="0" lang="en-US" altLang="en-US" sz="1400" b="0" i="0" u="none" strike="noStrike" cap="none" normalizeH="0" baseline="0" dirty="0" err="1">
                          <a:ln>
                            <a:noFill/>
                          </a:ln>
                          <a:solidFill>
                            <a:schemeClr val="tx1"/>
                          </a:solidFill>
                          <a:effectLst/>
                          <a:latin typeface="Calibri" charset="0"/>
                          <a:ea typeface="ＭＳ Ｐゴシック" charset="-128"/>
                        </a:rPr>
                        <a:t>aripiprazole</a:t>
                      </a:r>
                      <a:r>
                        <a:rPr kumimoji="0" lang="en-US" altLang="en-US" sz="1400" b="0" i="0" u="none" strike="noStrike" cap="none" normalizeH="0" baseline="0" dirty="0">
                          <a:ln>
                            <a:noFill/>
                          </a:ln>
                          <a:solidFill>
                            <a:schemeClr val="tx1"/>
                          </a:solidFill>
                          <a:effectLst/>
                          <a:latin typeface="Calibri" charset="0"/>
                          <a:ea typeface="ＭＳ Ｐゴシック" charset="-128"/>
                        </a:rPr>
                        <a:t> versus 14% on placebo.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Rectangle 6"/>
          <p:cNvSpPr/>
          <p:nvPr/>
        </p:nvSpPr>
        <p:spPr>
          <a:xfrm>
            <a:off x="457200" y="1287463"/>
            <a:ext cx="8302625" cy="1046162"/>
          </a:xfrm>
          <a:prstGeom prst="rect">
            <a:avLst/>
          </a:prstGeom>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360363" indent="-349250" eaLnBrk="1" hangingPunct="1">
              <a:buClr>
                <a:srgbClr val="C0504D"/>
              </a:buClr>
              <a:buFont typeface="Arial" charset="0"/>
              <a:buChar char="•"/>
              <a:defRPr/>
            </a:pPr>
            <a:r>
              <a:rPr lang="en-US" altLang="en-US" sz="2200" dirty="0">
                <a:solidFill>
                  <a:prstClr val="black"/>
                </a:solidFill>
                <a:latin typeface="Calibri" charset="0"/>
              </a:rPr>
              <a:t>Studies provide evidence for the efficacy in reducing irritability, hyperactivity and stereotypy in ASD.  </a:t>
            </a:r>
            <a:endParaRPr lang="en-US" altLang="en-US" sz="2200" b="1" dirty="0">
              <a:solidFill>
                <a:srgbClr val="1F497D"/>
              </a:solidFill>
              <a:latin typeface="Calibri" charset="0"/>
            </a:endParaRPr>
          </a:p>
          <a:p>
            <a:pPr eaLnBrk="1" hangingPunct="1">
              <a:defRPr/>
            </a:pPr>
            <a:endParaRPr lang="en-US" altLang="en-US" sz="1800" dirty="0">
              <a:solidFill>
                <a:prstClr val="black"/>
              </a:solidFill>
            </a:endParaRPr>
          </a:p>
        </p:txBody>
      </p:sp>
      <p:pic>
        <p:nvPicPr>
          <p:cNvPr id="7171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5364088"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2800" b="1" dirty="0">
                <a:solidFill>
                  <a:prstClr val="white"/>
                </a:solidFill>
              </a:rPr>
              <a:t>Use of </a:t>
            </a:r>
            <a:r>
              <a:rPr lang="en-IE" sz="2800" b="1" dirty="0" err="1">
                <a:solidFill>
                  <a:prstClr val="white"/>
                </a:solidFill>
              </a:rPr>
              <a:t>Aripirazole</a:t>
            </a:r>
            <a:endParaRPr lang="en-IE" sz="2800" b="1" dirty="0">
              <a:solidFill>
                <a:prstClr val="white"/>
              </a:solidFill>
            </a:endParaRPr>
          </a:p>
        </p:txBody>
      </p:sp>
    </p:spTree>
    <p:extLst>
      <p:ext uri="{BB962C8B-B14F-4D97-AF65-F5344CB8AC3E}">
        <p14:creationId xmlns:p14="http://schemas.microsoft.com/office/powerpoint/2010/main" val="158934532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1795463"/>
            <a:ext cx="8229600" cy="4872037"/>
          </a:xfrm>
        </p:spPr>
        <p:txBody>
          <a:bodyPr/>
          <a:lstStyle/>
          <a:p>
            <a:pPr eaLnBrk="1" hangingPunct="1"/>
            <a:endParaRPr lang="en-US" altLang="en-US" sz="2000">
              <a:ea typeface="ＭＳ Ｐゴシック" pitchFamily="34" charset="-128"/>
            </a:endParaRPr>
          </a:p>
          <a:p>
            <a:pPr eaLnBrk="1" hangingPunct="1"/>
            <a:endParaRPr lang="en-US" altLang="en-US" sz="2000">
              <a:ea typeface="ＭＳ Ｐゴシック" pitchFamily="34" charset="-128"/>
            </a:endParaRPr>
          </a:p>
          <a:p>
            <a:pPr eaLnBrk="1" hangingPunct="1"/>
            <a:endParaRPr lang="en-US" altLang="en-US" sz="2000" i="1">
              <a:ea typeface="ＭＳ Ｐゴシック" pitchFamily="34" charset="-128"/>
            </a:endParaRPr>
          </a:p>
          <a:p>
            <a:pPr eaLnBrk="1" hangingPunct="1"/>
            <a:endParaRPr lang="en-US" altLang="en-US" sz="2000" i="1">
              <a:ea typeface="ＭＳ Ｐゴシック" pitchFamily="34" charset="-128"/>
            </a:endParaRPr>
          </a:p>
          <a:p>
            <a:pPr eaLnBrk="1" hangingPunct="1"/>
            <a:endParaRPr lang="en-US" altLang="en-US" sz="2000">
              <a:ea typeface="ＭＳ Ｐゴシック" pitchFamily="34" charset="-128"/>
            </a:endParaRPr>
          </a:p>
          <a:p>
            <a:pPr eaLnBrk="1" hangingPunct="1"/>
            <a:endParaRPr lang="en-US" altLang="en-US">
              <a:ea typeface="ＭＳ Ｐゴシック" pitchFamily="34" charset="-128"/>
            </a:endParaRPr>
          </a:p>
          <a:p>
            <a:pPr lvl="1" eaLnBrk="1" hangingPunct="1">
              <a:buClr>
                <a:schemeClr val="accent2"/>
              </a:buClr>
            </a:pPr>
            <a:endParaRPr lang="en-US" altLang="en-US" sz="1800">
              <a:ea typeface="ＭＳ Ｐゴシック" pitchFamily="34" charset="-128"/>
            </a:endParaRPr>
          </a:p>
          <a:p>
            <a:pPr lvl="1" eaLnBrk="1" hangingPunct="1">
              <a:buClr>
                <a:schemeClr val="accent2"/>
              </a:buClr>
            </a:pPr>
            <a:endParaRPr lang="en-US" altLang="en-US" sz="1800">
              <a:ea typeface="ＭＳ Ｐゴシック" pitchFamily="34" charset="-128"/>
            </a:endParaRPr>
          </a:p>
          <a:p>
            <a:pPr lvl="1" eaLnBrk="1" hangingPunct="1">
              <a:buClr>
                <a:schemeClr val="accent2"/>
              </a:buClr>
            </a:pPr>
            <a:endParaRPr lang="en-US" altLang="en-US" sz="1700">
              <a:ea typeface="ＭＳ Ｐゴシック" pitchFamily="34" charset="-128"/>
            </a:endParaRPr>
          </a:p>
          <a:p>
            <a:pPr eaLnBrk="1" hangingPunct="1"/>
            <a:endParaRPr lang="en-US" altLang="en-US">
              <a:ea typeface="ＭＳ Ｐゴシック" pitchFamily="34" charset="-128"/>
            </a:endParaRPr>
          </a:p>
        </p:txBody>
      </p:sp>
      <p:graphicFrame>
        <p:nvGraphicFramePr>
          <p:cNvPr id="6" name="Table 5"/>
          <p:cNvGraphicFramePr>
            <a:graphicFrameLocks noGrp="1"/>
          </p:cNvGraphicFramePr>
          <p:nvPr/>
        </p:nvGraphicFramePr>
        <p:xfrm>
          <a:off x="457200" y="1539875"/>
          <a:ext cx="8229600" cy="4430898"/>
        </p:xfrm>
        <a:graphic>
          <a:graphicData uri="http://schemas.openxmlformats.org/drawingml/2006/table">
            <a:tbl>
              <a:tblPr/>
              <a:tblGrid>
                <a:gridCol w="1000125">
                  <a:extLst>
                    <a:ext uri="{9D8B030D-6E8A-4147-A177-3AD203B41FA5}">
                      <a16:colId xmlns:a16="http://schemas.microsoft.com/office/drawing/2014/main" val="20000"/>
                    </a:ext>
                  </a:extLst>
                </a:gridCol>
                <a:gridCol w="1517650">
                  <a:extLst>
                    <a:ext uri="{9D8B030D-6E8A-4147-A177-3AD203B41FA5}">
                      <a16:colId xmlns:a16="http://schemas.microsoft.com/office/drawing/2014/main" val="20001"/>
                    </a:ext>
                  </a:extLst>
                </a:gridCol>
                <a:gridCol w="1063625">
                  <a:extLst>
                    <a:ext uri="{9D8B030D-6E8A-4147-A177-3AD203B41FA5}">
                      <a16:colId xmlns:a16="http://schemas.microsoft.com/office/drawing/2014/main" val="20002"/>
                    </a:ext>
                  </a:extLst>
                </a:gridCol>
                <a:gridCol w="906463">
                  <a:extLst>
                    <a:ext uri="{9D8B030D-6E8A-4147-A177-3AD203B41FA5}">
                      <a16:colId xmlns:a16="http://schemas.microsoft.com/office/drawing/2014/main" val="20003"/>
                    </a:ext>
                  </a:extLst>
                </a:gridCol>
                <a:gridCol w="1492250">
                  <a:extLst>
                    <a:ext uri="{9D8B030D-6E8A-4147-A177-3AD203B41FA5}">
                      <a16:colId xmlns:a16="http://schemas.microsoft.com/office/drawing/2014/main" val="20004"/>
                    </a:ext>
                  </a:extLst>
                </a:gridCol>
                <a:gridCol w="2249487">
                  <a:extLst>
                    <a:ext uri="{9D8B030D-6E8A-4147-A177-3AD203B41FA5}">
                      <a16:colId xmlns:a16="http://schemas.microsoft.com/office/drawing/2014/main" val="20005"/>
                    </a:ext>
                  </a:extLst>
                </a:gridCol>
              </a:tblGrid>
              <a:tr h="94482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Study (Rating of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strength)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Target symptoms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Dose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Study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Significant side effects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charset="0"/>
                          <a:ea typeface="ＭＳ Ｐゴシック" charset="-128"/>
                        </a:rPr>
                        <a:t>Primary outcome(s)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1427">
                <a:tc gridSpan="6">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accent2"/>
                          </a:solidFill>
                          <a:effectLst/>
                          <a:latin typeface="Calibri" charset="0"/>
                          <a:ea typeface="ＭＳ Ｐゴシック" charset="-128"/>
                        </a:rPr>
                        <a:t>Haloperidol</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7151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Anderson et al. (1989)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(Strong)</a:t>
                      </a:r>
                      <a:br>
                        <a:rPr kumimoji="0" lang="en-US" altLang="en-US" sz="1400" b="1" i="0" u="none" strike="noStrike" cap="none" normalizeH="0" baseline="0">
                          <a:ln>
                            <a:noFill/>
                          </a:ln>
                          <a:solidFill>
                            <a:srgbClr val="C0504D"/>
                          </a:solidFill>
                          <a:effectLst/>
                          <a:latin typeface="Calibri" charset="0"/>
                          <a:ea typeface="ＭＳ Ｐゴシック" charset="-128"/>
                        </a:rPr>
                      </a:br>
                      <a:endParaRPr kumimoji="0" lang="en-US" altLang="en-US" sz="1400" b="1" i="0" u="none" strike="noStrike" cap="none" normalizeH="0" baseline="0">
                        <a:ln>
                          <a:noFill/>
                        </a:ln>
                        <a:solidFill>
                          <a:srgbClr val="C0504D"/>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C0504D"/>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Multiple behavioral symptoms, global functioning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0.25–4 mg per day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45 children 2–7 years old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Sedation, extrapyramidal symptoms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Behavioral symptoms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improved with significant decrease in 7 of 14 items of the CPRS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27">
                <a:tc gridSpan="6">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Olanzapine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37151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Hollander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504D"/>
                          </a:solidFill>
                          <a:effectLst/>
                          <a:latin typeface="Calibri" charset="0"/>
                          <a:ea typeface="ＭＳ Ｐゴシック" charset="-128"/>
                        </a:rPr>
                        <a:t>et al. (2006) (Weak)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C0504D"/>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Global functioning, aggression, compulsions, irritability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7.5–12.5 mg per day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11 children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6–14 years old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charset="0"/>
                          <a:ea typeface="ＭＳ Ｐゴシック" charset="-128"/>
                        </a:rPr>
                        <a:t>Weight gain, sedation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charset="0"/>
                          <a:ea typeface="ＭＳ Ｐゴシック" charset="-128"/>
                        </a:rPr>
                        <a:t>0% of those on olanzapine much or very much improved in global functioning versus 20% on placebo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charset="0"/>
                        <a:ea typeface="ＭＳ Ｐゴシック"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7275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471601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2400" b="1" dirty="0">
                <a:solidFill>
                  <a:prstClr val="white"/>
                </a:solidFill>
              </a:rPr>
              <a:t>Use of other Antipsychotics</a:t>
            </a:r>
          </a:p>
        </p:txBody>
      </p:sp>
    </p:spTree>
    <p:extLst>
      <p:ext uri="{BB962C8B-B14F-4D97-AF65-F5344CB8AC3E}">
        <p14:creationId xmlns:p14="http://schemas.microsoft.com/office/powerpoint/2010/main" val="287978757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GB" altLang="en-US" sz="3000" b="1" dirty="0">
                <a:solidFill>
                  <a:prstClr val="white"/>
                </a:solidFill>
              </a:rPr>
              <a:t>Triad of Impairments in ASD</a:t>
            </a:r>
            <a:endParaRPr lang="en-US" sz="3000" b="1" dirty="0">
              <a:solidFill>
                <a:prstClr val="white"/>
              </a:solidFill>
            </a:endParaRPr>
          </a:p>
        </p:txBody>
      </p:sp>
      <p:graphicFrame>
        <p:nvGraphicFramePr>
          <p:cNvPr id="10" name="Diagram 9"/>
          <p:cNvGraphicFramePr/>
          <p:nvPr>
            <p:extLst>
              <p:ext uri="{D42A27DB-BD31-4B8C-83A1-F6EECF244321}">
                <p14:modId xmlns:p14="http://schemas.microsoft.com/office/powerpoint/2010/main" val="1547241013"/>
              </p:ext>
            </p:extLst>
          </p:nvPr>
        </p:nvGraphicFramePr>
        <p:xfrm>
          <a:off x="912896" y="1863724"/>
          <a:ext cx="7433953" cy="4262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919288" y="1401763"/>
            <a:ext cx="5421312" cy="461962"/>
          </a:xfrm>
          <a:prstGeom prst="rect">
            <a:avLst/>
          </a:prstGeom>
        </p:spPr>
        <p:txBody>
          <a:bodyPr wrap="none">
            <a:spAutoFit/>
          </a:bodyPr>
          <a:lstStyle/>
          <a:p>
            <a:pPr>
              <a:defRPr/>
            </a:pPr>
            <a:r>
              <a:rPr lang="en-GB" altLang="en-US" sz="2400" dirty="0">
                <a:solidFill>
                  <a:prstClr val="black"/>
                </a:solidFill>
              </a:rPr>
              <a:t>Pervasive Impairments in the quality of ….</a:t>
            </a:r>
          </a:p>
        </p:txBody>
      </p:sp>
      <p:pic>
        <p:nvPicPr>
          <p:cNvPr id="8198"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9775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57200" y="1795463"/>
            <a:ext cx="8229600" cy="4872037"/>
          </a:xfrm>
        </p:spPr>
        <p:txBody>
          <a:bodyPr/>
          <a:lstStyle/>
          <a:p>
            <a:pPr eaLnBrk="1" hangingPunct="1"/>
            <a:endParaRPr lang="en-US" altLang="en-US" sz="2000">
              <a:ea typeface="ＭＳ Ｐゴシック" pitchFamily="34" charset="-128"/>
            </a:endParaRPr>
          </a:p>
          <a:p>
            <a:pPr eaLnBrk="1" hangingPunct="1"/>
            <a:endParaRPr lang="en-US" altLang="en-US" sz="2000">
              <a:ea typeface="ＭＳ Ｐゴシック" pitchFamily="34" charset="-128"/>
            </a:endParaRPr>
          </a:p>
          <a:p>
            <a:pPr eaLnBrk="1" hangingPunct="1"/>
            <a:endParaRPr lang="en-US" altLang="en-US" sz="2000" i="1">
              <a:ea typeface="ＭＳ Ｐゴシック" pitchFamily="34" charset="-128"/>
            </a:endParaRPr>
          </a:p>
          <a:p>
            <a:pPr eaLnBrk="1" hangingPunct="1"/>
            <a:endParaRPr lang="en-US" altLang="en-US" sz="2000" i="1">
              <a:ea typeface="ＭＳ Ｐゴシック" pitchFamily="34" charset="-128"/>
            </a:endParaRPr>
          </a:p>
          <a:p>
            <a:pPr eaLnBrk="1" hangingPunct="1"/>
            <a:endParaRPr lang="en-US" altLang="en-US" sz="2000">
              <a:ea typeface="ＭＳ Ｐゴシック" pitchFamily="34" charset="-128"/>
            </a:endParaRPr>
          </a:p>
          <a:p>
            <a:pPr eaLnBrk="1" hangingPunct="1"/>
            <a:endParaRPr lang="en-US" altLang="en-US">
              <a:ea typeface="ＭＳ Ｐゴシック" pitchFamily="34" charset="-128"/>
            </a:endParaRPr>
          </a:p>
          <a:p>
            <a:pPr lvl="1" eaLnBrk="1" hangingPunct="1">
              <a:buClr>
                <a:schemeClr val="accent2"/>
              </a:buClr>
            </a:pPr>
            <a:endParaRPr lang="en-US" altLang="en-US" sz="1800">
              <a:ea typeface="ＭＳ Ｐゴシック" pitchFamily="34" charset="-128"/>
            </a:endParaRPr>
          </a:p>
          <a:p>
            <a:pPr lvl="1" eaLnBrk="1" hangingPunct="1">
              <a:buClr>
                <a:schemeClr val="accent2"/>
              </a:buClr>
            </a:pPr>
            <a:endParaRPr lang="en-US" altLang="en-US" sz="1800">
              <a:ea typeface="ＭＳ Ｐゴシック" pitchFamily="34" charset="-128"/>
            </a:endParaRPr>
          </a:p>
          <a:p>
            <a:pPr lvl="1" eaLnBrk="1" hangingPunct="1">
              <a:buClr>
                <a:schemeClr val="accent2"/>
              </a:buClr>
            </a:pPr>
            <a:endParaRPr lang="en-US" altLang="en-US" sz="1700">
              <a:ea typeface="ＭＳ Ｐゴシック" pitchFamily="34" charset="-128"/>
            </a:endParaRPr>
          </a:p>
          <a:p>
            <a:pPr eaLnBrk="1" hangingPunct="1"/>
            <a:endParaRPr lang="en-US" altLang="en-US">
              <a:ea typeface="ＭＳ Ｐゴシック" pitchFamily="34" charset="-128"/>
            </a:endParaRPr>
          </a:p>
        </p:txBody>
      </p:sp>
      <p:graphicFrame>
        <p:nvGraphicFramePr>
          <p:cNvPr id="9" name="Table 8"/>
          <p:cNvGraphicFramePr>
            <a:graphicFrameLocks noGrp="1"/>
          </p:cNvGraphicFramePr>
          <p:nvPr/>
        </p:nvGraphicFramePr>
        <p:xfrm>
          <a:off x="457200" y="1233488"/>
          <a:ext cx="8418513" cy="4892675"/>
        </p:xfrm>
        <a:graphic>
          <a:graphicData uri="http://schemas.openxmlformats.org/drawingml/2006/table">
            <a:tbl>
              <a:tblPr/>
              <a:tblGrid>
                <a:gridCol w="1743075">
                  <a:extLst>
                    <a:ext uri="{9D8B030D-6E8A-4147-A177-3AD203B41FA5}">
                      <a16:colId xmlns:a16="http://schemas.microsoft.com/office/drawing/2014/main" val="20000"/>
                    </a:ext>
                  </a:extLst>
                </a:gridCol>
                <a:gridCol w="1497013">
                  <a:extLst>
                    <a:ext uri="{9D8B030D-6E8A-4147-A177-3AD203B41FA5}">
                      <a16:colId xmlns:a16="http://schemas.microsoft.com/office/drawing/2014/main" val="20001"/>
                    </a:ext>
                  </a:extLst>
                </a:gridCol>
                <a:gridCol w="3094037">
                  <a:extLst>
                    <a:ext uri="{9D8B030D-6E8A-4147-A177-3AD203B41FA5}">
                      <a16:colId xmlns:a16="http://schemas.microsoft.com/office/drawing/2014/main" val="20002"/>
                    </a:ext>
                  </a:extLst>
                </a:gridCol>
                <a:gridCol w="2084388">
                  <a:extLst>
                    <a:ext uri="{9D8B030D-6E8A-4147-A177-3AD203B41FA5}">
                      <a16:colId xmlns:a16="http://schemas.microsoft.com/office/drawing/2014/main" val="20003"/>
                    </a:ext>
                  </a:extLst>
                </a:gridCol>
              </a:tblGrid>
              <a:tr h="48771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bg1"/>
                          </a:solidFill>
                          <a:effectLst/>
                          <a:latin typeface="Calibri" charset="0"/>
                          <a:ea typeface="ＭＳ Ｐゴシック" charset="-128"/>
                        </a:rPr>
                        <a:t>Class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bg1"/>
                          </a:solidFill>
                          <a:effectLst/>
                          <a:latin typeface="Calibri" charset="0"/>
                          <a:ea typeface="ＭＳ Ｐゴシック" charset="-128"/>
                        </a:rPr>
                        <a:t>Agent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chemeClr val="bg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bg1"/>
                          </a:solidFill>
                          <a:effectLst/>
                          <a:latin typeface="Calibri" charset="0"/>
                          <a:ea typeface="ＭＳ Ｐゴシック" charset="-128"/>
                        </a:rPr>
                        <a:t>Primary target symptom(s)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chemeClr val="bg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bg1"/>
                          </a:solidFill>
                          <a:effectLst/>
                          <a:latin typeface="Calibri" charset="0"/>
                          <a:ea typeface="ＭＳ Ｐゴシック" charset="-128"/>
                        </a:rPr>
                        <a:t>Level of evidence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chemeClr val="bg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685844">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accent2"/>
                          </a:solidFill>
                          <a:effectLst/>
                          <a:latin typeface="Calibri" charset="0"/>
                          <a:ea typeface="ＭＳ Ｐゴシック" charset="-128"/>
                        </a:rPr>
                        <a:t>Alpha 2 Agonist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accent2"/>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chemeClr val="accent2"/>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Clonidine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Guanfacine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Hyperactivity</a:t>
                      </a:r>
                      <a:br>
                        <a:rPr kumimoji="0" lang="en-US" altLang="en-US" sz="1300" b="0" i="0" u="none" strike="noStrike" cap="none" normalizeH="0" baseline="0">
                          <a:ln>
                            <a:noFill/>
                          </a:ln>
                          <a:solidFill>
                            <a:schemeClr val="tx1"/>
                          </a:solidFill>
                          <a:effectLst/>
                          <a:latin typeface="Calibri" charset="0"/>
                          <a:ea typeface="ＭＳ Ｐゴシック" charset="-128"/>
                        </a:rPr>
                      </a:br>
                      <a:r>
                        <a:rPr kumimoji="0" lang="en-US" altLang="en-US" sz="1300" b="0" i="0" u="none" strike="noStrike" cap="none" normalizeH="0" baseline="0">
                          <a:ln>
                            <a:noFill/>
                          </a:ln>
                          <a:solidFill>
                            <a:schemeClr val="tx1"/>
                          </a:solidFill>
                          <a:effectLst/>
                          <a:latin typeface="Calibri" charset="0"/>
                          <a:ea typeface="ＭＳ Ｐゴシック" charset="-128"/>
                        </a:rPr>
                        <a:t>Hyperactivity</a:t>
                      </a:r>
                      <a:br>
                        <a:rPr kumimoji="0" lang="en-US" altLang="en-US" sz="1300" b="0" i="0" u="none" strike="noStrike" cap="none" normalizeH="0" baseline="0">
                          <a:ln>
                            <a:noFill/>
                          </a:ln>
                          <a:solidFill>
                            <a:schemeClr val="tx1"/>
                          </a:solidFill>
                          <a:effectLst/>
                          <a:latin typeface="Calibri" charset="0"/>
                          <a:ea typeface="ＭＳ Ｐゴシック" charset="-128"/>
                        </a:rPr>
                      </a:b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Insufficient evidence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Insufficient evidence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3977">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accent2"/>
                          </a:solidFill>
                          <a:effectLst/>
                          <a:latin typeface="Calibri" charset="0"/>
                          <a:ea typeface="ＭＳ Ｐゴシック" charset="-128"/>
                        </a:rPr>
                        <a:t>Mood Stabilizers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chemeClr val="accent2"/>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err="1">
                          <a:ln>
                            <a:noFill/>
                          </a:ln>
                          <a:solidFill>
                            <a:schemeClr val="tx1"/>
                          </a:solidFill>
                          <a:effectLst/>
                          <a:latin typeface="Calibri" charset="0"/>
                          <a:ea typeface="ＭＳ Ｐゴシック" charset="-128"/>
                        </a:rPr>
                        <a:t>Valproic</a:t>
                      </a:r>
                      <a:r>
                        <a:rPr kumimoji="0" lang="en-US" altLang="en-US" sz="1300" b="0" i="0" u="none" strike="noStrike" cap="none" normalizeH="0" baseline="0" dirty="0">
                          <a:ln>
                            <a:noFill/>
                          </a:ln>
                          <a:solidFill>
                            <a:schemeClr val="tx1"/>
                          </a:solidFill>
                          <a:effectLst/>
                          <a:latin typeface="Calibri" charset="0"/>
                          <a:ea typeface="ＭＳ Ｐゴシック" charset="-128"/>
                        </a:rPr>
                        <a:t> acid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err="1">
                          <a:ln>
                            <a:noFill/>
                          </a:ln>
                          <a:solidFill>
                            <a:schemeClr val="tx1"/>
                          </a:solidFill>
                          <a:effectLst/>
                          <a:latin typeface="Calibri" charset="0"/>
                          <a:ea typeface="ＭＳ Ｐゴシック" charset="-128"/>
                        </a:rPr>
                        <a:t>Valproic</a:t>
                      </a:r>
                      <a:r>
                        <a:rPr kumimoji="0" lang="en-US" altLang="en-US" sz="1300" b="0" i="0" u="none" strike="noStrike" cap="none" normalizeH="0" baseline="0" dirty="0">
                          <a:ln>
                            <a:noFill/>
                          </a:ln>
                          <a:solidFill>
                            <a:schemeClr val="tx1"/>
                          </a:solidFill>
                          <a:effectLst/>
                          <a:latin typeface="Calibri" charset="0"/>
                          <a:ea typeface="ＭＳ Ｐゴシック" charset="-128"/>
                        </a:rPr>
                        <a:t> acid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Calibri" charset="0"/>
                          <a:ea typeface="ＭＳ Ｐゴシック" charset="-128"/>
                        </a:rPr>
                        <a:t>Lamotrigine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Irritability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Repetitive behavior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Irritability, social behavior Irritability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(conflicting results)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Insufficient evidence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Insufficient evidence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76">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accent2"/>
                          </a:solidFill>
                          <a:effectLst/>
                          <a:latin typeface="Calibri" charset="0"/>
                          <a:ea typeface="ＭＳ Ｐゴシック" charset="-128"/>
                        </a:rPr>
                        <a:t>Norepinephrine reuptake inhibitor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Atomoxetine HCI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Hyperactivity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Preliminary evidence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8211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accent2"/>
                          </a:solidFill>
                          <a:effectLst/>
                          <a:latin typeface="Calibri" charset="0"/>
                          <a:ea typeface="ＭＳ Ｐゴシック" charset="-128"/>
                        </a:rPr>
                        <a:t>Anitdepressants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chemeClr val="accent2"/>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Citalopram Fluoxetine Clomipramine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Repetitive behavior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Repetitive behavior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Repetitive behavior, stereotypy, irritability, hyperactivity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Insufficient evidence Insufficient evidence Insufficient evidence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71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accent2"/>
                          </a:solidFill>
                          <a:effectLst/>
                          <a:latin typeface="Calibri" charset="0"/>
                          <a:ea typeface="ＭＳ Ｐゴシック" charset="-128"/>
                        </a:rPr>
                        <a:t>Stimulants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chemeClr val="accent2"/>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Methylphenidate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Hyperactivity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Promising evidence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5844">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accent2"/>
                          </a:solidFill>
                          <a:effectLst/>
                          <a:latin typeface="Calibri" charset="0"/>
                          <a:ea typeface="ＭＳ Ｐゴシック" charset="-128"/>
                        </a:rPr>
                        <a:t>Miscellaneous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chemeClr val="accent2"/>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Naltrexone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Naltrexone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charset="0"/>
                          <a:ea typeface="ＭＳ Ｐゴシック" charset="-128"/>
                        </a:rPr>
                        <a:t>Social behavior, communication, indiscriminant learning, SIB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Calibri" charset="0"/>
                          <a:ea typeface="ＭＳ Ｐゴシック" charset="-128"/>
                        </a:rPr>
                        <a:t>Insufficient evidence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Calibri" charset="0"/>
                          <a:ea typeface="ＭＳ Ｐゴシック" charset="-128"/>
                        </a:rPr>
                        <a:t>Preliminary evidence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Calibri"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737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2800" b="1" dirty="0">
                <a:solidFill>
                  <a:prstClr val="white"/>
                </a:solidFill>
              </a:rPr>
              <a:t>Use of other medications</a:t>
            </a:r>
          </a:p>
        </p:txBody>
      </p:sp>
    </p:spTree>
    <p:extLst>
      <p:ext uri="{BB962C8B-B14F-4D97-AF65-F5344CB8AC3E}">
        <p14:creationId xmlns:p14="http://schemas.microsoft.com/office/powerpoint/2010/main" val="2841060831"/>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417638"/>
            <a:ext cx="8432800" cy="5249862"/>
          </a:xfrm>
        </p:spPr>
        <p:txBody>
          <a:bodyPr rtlCol="0">
            <a:normAutofit/>
          </a:bodyPr>
          <a:lstStyle/>
          <a:p>
            <a:pPr eaLnBrk="1" fontAlgn="auto" hangingPunct="1">
              <a:lnSpc>
                <a:spcPct val="80000"/>
              </a:lnSpc>
              <a:spcAft>
                <a:spcPts val="0"/>
              </a:spcAft>
              <a:buClr>
                <a:schemeClr val="accent2"/>
              </a:buClr>
              <a:buFont typeface="Arial" charset="0"/>
              <a:buNone/>
              <a:defRPr/>
            </a:pPr>
            <a:endParaRPr lang="en-US" altLang="en-US" sz="2400" b="1" dirty="0">
              <a:solidFill>
                <a:srgbClr val="1F497D"/>
              </a:solidFill>
              <a:ea typeface="ＭＳ Ｐゴシック" charset="-128"/>
            </a:endParaRPr>
          </a:p>
          <a:p>
            <a:pPr eaLnBrk="1" fontAlgn="auto" hangingPunct="1">
              <a:lnSpc>
                <a:spcPct val="80000"/>
              </a:lnSpc>
              <a:spcAft>
                <a:spcPts val="0"/>
              </a:spcAft>
              <a:buClr>
                <a:schemeClr val="accent2"/>
              </a:buClr>
              <a:buFont typeface="Arial" charset="0"/>
              <a:buNone/>
              <a:defRPr/>
            </a:pPr>
            <a:r>
              <a:rPr lang="en-US" altLang="en-US" sz="2400" b="1" dirty="0">
                <a:solidFill>
                  <a:schemeClr val="accent2"/>
                </a:solidFill>
                <a:ea typeface="ＭＳ Ｐゴシック" charset="-128"/>
              </a:rPr>
              <a:t>Sleep problems are highly prevalent in ASD ranging from 40-80%</a:t>
            </a:r>
          </a:p>
          <a:p>
            <a:pPr eaLnBrk="1" fontAlgn="auto" hangingPunct="1">
              <a:lnSpc>
                <a:spcPct val="80000"/>
              </a:lnSpc>
              <a:spcAft>
                <a:spcPts val="0"/>
              </a:spcAft>
              <a:buClr>
                <a:schemeClr val="accent2"/>
              </a:buClr>
              <a:buFont typeface="Arial" charset="0"/>
              <a:buNone/>
              <a:defRPr/>
            </a:pPr>
            <a:endParaRPr lang="en-US" altLang="en-US" sz="800" dirty="0">
              <a:ea typeface="ＭＳ Ｐゴシック" charset="-128"/>
            </a:endParaRPr>
          </a:p>
          <a:p>
            <a:pPr eaLnBrk="1" fontAlgn="auto" hangingPunct="1">
              <a:lnSpc>
                <a:spcPct val="80000"/>
              </a:lnSpc>
              <a:spcAft>
                <a:spcPts val="0"/>
              </a:spcAft>
              <a:buClr>
                <a:schemeClr val="accent2"/>
              </a:buClr>
              <a:buFont typeface="Arial" charset="0"/>
              <a:buNone/>
              <a:defRPr/>
            </a:pPr>
            <a:endParaRPr lang="en-US" altLang="en-US" sz="2400" b="1" dirty="0">
              <a:solidFill>
                <a:srgbClr val="1F497D"/>
              </a:solidFill>
              <a:ea typeface="ＭＳ Ｐゴシック" charset="-128"/>
            </a:endParaRPr>
          </a:p>
          <a:p>
            <a:pPr eaLnBrk="1" fontAlgn="auto" hangingPunct="1">
              <a:lnSpc>
                <a:spcPct val="80000"/>
              </a:lnSpc>
              <a:spcAft>
                <a:spcPts val="0"/>
              </a:spcAft>
              <a:buClr>
                <a:schemeClr val="accent2"/>
              </a:buClr>
              <a:buFont typeface="Arial" charset="0"/>
              <a:buNone/>
              <a:defRPr/>
            </a:pPr>
            <a:r>
              <a:rPr lang="en-US" altLang="en-US" sz="2400" b="1" dirty="0">
                <a:solidFill>
                  <a:schemeClr val="accent3"/>
                </a:solidFill>
                <a:ea typeface="ＭＳ Ｐゴシック" charset="-128"/>
              </a:rPr>
              <a:t>Medication</a:t>
            </a:r>
            <a:endParaRPr lang="en-US" altLang="en-US" sz="2400" b="1" dirty="0">
              <a:solidFill>
                <a:srgbClr val="1F497D"/>
              </a:solidFill>
              <a:ea typeface="ＭＳ Ｐゴシック" charset="-128"/>
            </a:endParaRPr>
          </a:p>
          <a:p>
            <a:pPr eaLnBrk="1" fontAlgn="auto" hangingPunct="1">
              <a:spcAft>
                <a:spcPts val="0"/>
              </a:spcAft>
              <a:buClr>
                <a:schemeClr val="accent1"/>
              </a:buClr>
              <a:buFont typeface="Arial"/>
              <a:buChar char="•"/>
              <a:defRPr/>
            </a:pPr>
            <a:r>
              <a:rPr lang="en-US" sz="2200" dirty="0"/>
              <a:t>Melatonin is commonly prescribed for sleep difficulties in children with neurodevelopmental disorders, with the MENDS trial suggesting that melatonin can reduce sleep onset latency by an average of 38 minutes (Appleton et al, 2011). </a:t>
            </a:r>
          </a:p>
          <a:p>
            <a:pPr eaLnBrk="1" fontAlgn="auto" hangingPunct="1">
              <a:lnSpc>
                <a:spcPct val="80000"/>
              </a:lnSpc>
              <a:spcAft>
                <a:spcPts val="0"/>
              </a:spcAft>
              <a:buClr>
                <a:schemeClr val="accent2"/>
              </a:buClr>
              <a:buFont typeface="Arial"/>
              <a:buChar char="•"/>
              <a:defRPr/>
            </a:pPr>
            <a:endParaRPr lang="en-US" altLang="en-US" sz="2200" dirty="0">
              <a:ea typeface="ＭＳ Ｐゴシック" charset="-128"/>
            </a:endParaRPr>
          </a:p>
          <a:p>
            <a:pPr eaLnBrk="1" fontAlgn="auto" hangingPunct="1">
              <a:lnSpc>
                <a:spcPct val="80000"/>
              </a:lnSpc>
              <a:spcAft>
                <a:spcPts val="0"/>
              </a:spcAft>
              <a:buFont typeface="Arial"/>
              <a:buChar char="•"/>
              <a:defRPr/>
            </a:pPr>
            <a:endParaRPr lang="en-US" altLang="en-US" sz="800" dirty="0">
              <a:ea typeface="ＭＳ Ｐゴシック" charset="-128"/>
            </a:endParaRPr>
          </a:p>
          <a:p>
            <a:pPr eaLnBrk="1" fontAlgn="auto" hangingPunct="1">
              <a:lnSpc>
                <a:spcPct val="80000"/>
              </a:lnSpc>
              <a:spcAft>
                <a:spcPts val="0"/>
              </a:spcAft>
              <a:buFont typeface="Arial"/>
              <a:buChar char="•"/>
              <a:defRPr/>
            </a:pPr>
            <a:r>
              <a:rPr lang="en-US" altLang="en-US" sz="800" dirty="0">
                <a:ea typeface="ＭＳ Ｐゴシック" charset="-128"/>
              </a:rPr>
              <a:t> </a:t>
            </a:r>
          </a:p>
          <a:p>
            <a:pPr eaLnBrk="1" fontAlgn="auto" hangingPunct="1">
              <a:lnSpc>
                <a:spcPct val="80000"/>
              </a:lnSpc>
              <a:spcAft>
                <a:spcPts val="0"/>
              </a:spcAft>
              <a:buFont typeface="Arial"/>
              <a:buChar char="•"/>
              <a:defRPr/>
            </a:pPr>
            <a:endParaRPr lang="en-US" altLang="en-US" sz="800" dirty="0">
              <a:ea typeface="ＭＳ Ｐゴシック" charset="-128"/>
            </a:endParaRPr>
          </a:p>
        </p:txBody>
      </p:sp>
      <p:pic>
        <p:nvPicPr>
          <p:cNvPr id="7475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471601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3500" b="1" dirty="0">
                <a:solidFill>
                  <a:prstClr val="white"/>
                </a:solidFill>
              </a:rPr>
              <a:t>Sleep Problems</a:t>
            </a:r>
          </a:p>
        </p:txBody>
      </p:sp>
    </p:spTree>
    <p:extLst>
      <p:ext uri="{BB962C8B-B14F-4D97-AF65-F5344CB8AC3E}">
        <p14:creationId xmlns:p14="http://schemas.microsoft.com/office/powerpoint/2010/main" val="4108555977"/>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57200" y="1341438"/>
            <a:ext cx="8229600" cy="4525962"/>
          </a:xfrm>
        </p:spPr>
        <p:txBody>
          <a:bodyPr/>
          <a:lstStyle/>
          <a:p>
            <a:pPr lvl="1" eaLnBrk="1" hangingPunct="1">
              <a:buClr>
                <a:schemeClr val="accent2"/>
              </a:buClr>
              <a:buFont typeface="Arial" pitchFamily="34" charset="0"/>
              <a:buChar char="•"/>
            </a:pPr>
            <a:r>
              <a:rPr lang="en-US" altLang="en-US">
                <a:ea typeface="ＭＳ Ｐゴシック" pitchFamily="34" charset="-128"/>
              </a:rPr>
              <a:t>Emerging systematic evidence base on effectiveness of ASD interventions.</a:t>
            </a:r>
          </a:p>
          <a:p>
            <a:pPr lvl="1" eaLnBrk="1" hangingPunct="1">
              <a:buClr>
                <a:schemeClr val="accent2"/>
              </a:buClr>
              <a:buFont typeface="Arial" pitchFamily="34" charset="0"/>
              <a:buChar char="•"/>
            </a:pPr>
            <a:r>
              <a:rPr lang="en-US" altLang="en-US">
                <a:ea typeface="ＭＳ Ｐゴシック" pitchFamily="34" charset="-128"/>
              </a:rPr>
              <a:t>Findings from recent studies are convergent</a:t>
            </a:r>
          </a:p>
          <a:p>
            <a:pPr marL="1160463" lvl="3" eaLnBrk="1" hangingPunct="1"/>
            <a:r>
              <a:rPr lang="en-US" altLang="en-US" sz="2400">
                <a:ea typeface="ＭＳ Ｐゴシック" pitchFamily="34" charset="-128"/>
              </a:rPr>
              <a:t>Well targeted interventions can indeed improve immediate outcomes, e.g. parent-child communication, but generalising such change to core symptoms and adaptation in the real world is more challenging.</a:t>
            </a:r>
          </a:p>
          <a:p>
            <a:pPr lvl="1" eaLnBrk="1" hangingPunct="1">
              <a:buClr>
                <a:schemeClr val="accent2"/>
              </a:buClr>
              <a:buFont typeface="Arial" pitchFamily="34" charset="0"/>
              <a:buChar char="•"/>
            </a:pPr>
            <a:r>
              <a:rPr lang="en-US" altLang="en-US">
                <a:ea typeface="ＭＳ Ｐゴシック" pitchFamily="34" charset="-128"/>
              </a:rPr>
              <a:t>Need for understanding of longer term outcomes</a:t>
            </a:r>
          </a:p>
        </p:txBody>
      </p:sp>
      <p:sp>
        <p:nvSpPr>
          <p:cNvPr id="7" name="Rectangle 6"/>
          <p:cNvSpPr/>
          <p:nvPr/>
        </p:nvSpPr>
        <p:spPr>
          <a:xfrm>
            <a:off x="0" y="0"/>
            <a:ext cx="507605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3500" b="1" dirty="0">
                <a:solidFill>
                  <a:prstClr val="white"/>
                </a:solidFill>
              </a:rPr>
              <a:t>Conclusions</a:t>
            </a:r>
          </a:p>
        </p:txBody>
      </p:sp>
      <p:pic>
        <p:nvPicPr>
          <p:cNvPr id="7578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435652"/>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57200" y="1341438"/>
            <a:ext cx="8229600" cy="4525962"/>
          </a:xfrm>
        </p:spPr>
        <p:txBody>
          <a:bodyPr/>
          <a:lstStyle/>
          <a:p>
            <a:pPr lvl="1" eaLnBrk="1" hangingPunct="1">
              <a:buClr>
                <a:schemeClr val="accent2"/>
              </a:buClr>
              <a:buFont typeface="Arial" pitchFamily="34" charset="0"/>
              <a:buChar char="•"/>
            </a:pPr>
            <a:r>
              <a:rPr lang="en-US" altLang="en-US">
                <a:ea typeface="ＭＳ Ｐゴシック" pitchFamily="34" charset="-128"/>
              </a:rPr>
              <a:t>All parties involved in care of young people with ASD are looking for guidance with regards advances in treatment</a:t>
            </a:r>
          </a:p>
          <a:p>
            <a:pPr lvl="1" eaLnBrk="1" hangingPunct="1">
              <a:buClr>
                <a:schemeClr val="accent2"/>
              </a:buClr>
              <a:buFont typeface="Arial" pitchFamily="34" charset="0"/>
              <a:buChar char="•"/>
            </a:pPr>
            <a:r>
              <a:rPr lang="en-US" altLang="en-US">
                <a:ea typeface="ＭＳ Ｐゴシック" pitchFamily="34" charset="-128"/>
              </a:rPr>
              <a:t>Better understanding of etiologies behind autism but no single factor can explain it all </a:t>
            </a:r>
          </a:p>
          <a:p>
            <a:pPr lvl="1" eaLnBrk="1" hangingPunct="1">
              <a:buClr>
                <a:schemeClr val="accent2"/>
              </a:buClr>
              <a:buFont typeface="Arial" pitchFamily="34" charset="0"/>
              <a:buChar char="•"/>
            </a:pPr>
            <a:r>
              <a:rPr lang="en-US" altLang="en-US">
                <a:ea typeface="ＭＳ Ｐゴシック" pitchFamily="34" charset="-128"/>
              </a:rPr>
              <a:t>Neural, Genetic studies ongoing and adding to our understanding </a:t>
            </a:r>
          </a:p>
          <a:p>
            <a:pPr lvl="1" eaLnBrk="1" hangingPunct="1">
              <a:buClr>
                <a:schemeClr val="accent2"/>
              </a:buClr>
              <a:buFont typeface="Arial" pitchFamily="34" charset="0"/>
              <a:buChar char="•"/>
            </a:pPr>
            <a:r>
              <a:rPr lang="en-US" altLang="en-US">
                <a:ea typeface="ＭＳ Ｐゴシック" pitchFamily="34" charset="-128"/>
              </a:rPr>
              <a:t>Multimodal approach to management is needed </a:t>
            </a:r>
          </a:p>
        </p:txBody>
      </p:sp>
      <p:sp>
        <p:nvSpPr>
          <p:cNvPr id="7" name="Rectangle 6"/>
          <p:cNvSpPr/>
          <p:nvPr/>
        </p:nvSpPr>
        <p:spPr>
          <a:xfrm>
            <a:off x="0" y="0"/>
            <a:ext cx="493204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IE" sz="3500" b="1" dirty="0">
                <a:solidFill>
                  <a:prstClr val="white"/>
                </a:solidFill>
              </a:rPr>
              <a:t>Conclusions</a:t>
            </a:r>
          </a:p>
        </p:txBody>
      </p:sp>
      <p:pic>
        <p:nvPicPr>
          <p:cNvPr id="7680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79390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484784"/>
            <a:ext cx="9144000" cy="1526704"/>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en-US" sz="4800" b="1" dirty="0">
                <a:solidFill>
                  <a:prstClr val="white"/>
                </a:solidFill>
              </a:rPr>
              <a:t>Autistic Spectrum Disorders</a:t>
            </a:r>
          </a:p>
          <a:p>
            <a:pPr algn="ctr">
              <a:defRPr/>
            </a:pPr>
            <a:endParaRPr lang="en-US" dirty="0">
              <a:solidFill>
                <a:prstClr val="white"/>
              </a:solidFill>
            </a:endParaRPr>
          </a:p>
        </p:txBody>
      </p:sp>
      <p:sp>
        <p:nvSpPr>
          <p:cNvPr id="5" name="TextBox 4"/>
          <p:cNvSpPr txBox="1"/>
          <p:nvPr/>
        </p:nvSpPr>
        <p:spPr>
          <a:xfrm>
            <a:off x="2197100" y="3357563"/>
            <a:ext cx="4681538" cy="1569660"/>
          </a:xfrm>
          <a:prstGeom prst="rect">
            <a:avLst/>
          </a:prstGeom>
          <a:noFill/>
        </p:spPr>
        <p:txBody>
          <a:bodyPr>
            <a:spAutoFit/>
          </a:bodyPr>
          <a:lstStyle/>
          <a:p>
            <a:pPr algn="ctr">
              <a:defRPr/>
            </a:pPr>
            <a:endParaRPr lang="en-US" sz="3800" b="1" dirty="0">
              <a:solidFill>
                <a:srgbClr val="400080"/>
              </a:solidFill>
            </a:endParaRPr>
          </a:p>
          <a:p>
            <a:pPr algn="ctr">
              <a:defRPr/>
            </a:pPr>
            <a:r>
              <a:rPr lang="en-US" sz="3800" b="1" dirty="0">
                <a:solidFill>
                  <a:prstClr val="black"/>
                </a:solidFill>
              </a:rPr>
              <a:t>MCQs</a:t>
            </a:r>
          </a:p>
          <a:p>
            <a:pPr>
              <a:defRPr/>
            </a:pPr>
            <a:endParaRPr lang="en-US" sz="2000" b="1" dirty="0">
              <a:solidFill>
                <a:prstClr val="black"/>
              </a:solidFill>
            </a:endParaRPr>
          </a:p>
        </p:txBody>
      </p:sp>
      <p:pic>
        <p:nvPicPr>
          <p:cNvPr id="7782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228609"/>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6482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5400675"/>
          </a:xfrm>
          <a:prstGeom prst="rect">
            <a:avLst/>
          </a:prstGeom>
          <a:noFill/>
        </p:spPr>
        <p:txBody>
          <a:bodyPr>
            <a:spAutoFit/>
          </a:bodyPr>
          <a:lstStyle/>
          <a:p>
            <a:pPr marL="457200" indent="-457200">
              <a:buFont typeface="+mj-lt"/>
              <a:buAutoNum type="arabicPeriod"/>
              <a:defRPr/>
            </a:pPr>
            <a:r>
              <a:rPr lang="en-GB" sz="2400" b="1" dirty="0">
                <a:solidFill>
                  <a:srgbClr val="C0504D"/>
                </a:solidFill>
              </a:rPr>
              <a:t>The M:F ratio of Childhood Autism is </a:t>
            </a:r>
            <a:endParaRPr lang="en-GB" sz="2400" dirty="0">
              <a:solidFill>
                <a:srgbClr val="C0504D"/>
              </a:solidFill>
            </a:endParaRPr>
          </a:p>
          <a:p>
            <a:pPr marL="971550" lvl="1" indent="-514350">
              <a:spcBef>
                <a:spcPts val="324"/>
              </a:spcBef>
              <a:buFont typeface="+mj-lt"/>
              <a:buAutoNum type="alphaLcParenR"/>
              <a:defRPr/>
            </a:pPr>
            <a:r>
              <a:rPr lang="en-GB" sz="2400" dirty="0">
                <a:solidFill>
                  <a:prstClr val="black"/>
                </a:solidFill>
              </a:rPr>
              <a:t>1:1  </a:t>
            </a:r>
          </a:p>
          <a:p>
            <a:pPr marL="971550" lvl="1" indent="-514350">
              <a:spcBef>
                <a:spcPts val="324"/>
              </a:spcBef>
              <a:buFont typeface="+mj-lt"/>
              <a:buAutoNum type="alphaLcParenR"/>
              <a:defRPr/>
            </a:pPr>
            <a:r>
              <a:rPr lang="en-GB" sz="2400" dirty="0">
                <a:solidFill>
                  <a:prstClr val="black"/>
                </a:solidFill>
              </a:rPr>
              <a:t>2:1  </a:t>
            </a:r>
          </a:p>
          <a:p>
            <a:pPr marL="971550" lvl="1" indent="-514350">
              <a:spcBef>
                <a:spcPts val="324"/>
              </a:spcBef>
              <a:buFont typeface="+mj-lt"/>
              <a:buAutoNum type="alphaLcParenR"/>
              <a:defRPr/>
            </a:pPr>
            <a:r>
              <a:rPr lang="en-GB" sz="2400" dirty="0">
                <a:solidFill>
                  <a:prstClr val="black"/>
                </a:solidFill>
              </a:rPr>
              <a:t>3:1 </a:t>
            </a:r>
          </a:p>
          <a:p>
            <a:pPr marL="971550" lvl="1" indent="-514350">
              <a:spcBef>
                <a:spcPts val="324"/>
              </a:spcBef>
              <a:buFont typeface="+mj-lt"/>
              <a:buAutoNum type="alphaLcParenR"/>
              <a:defRPr/>
            </a:pPr>
            <a:r>
              <a:rPr lang="en-GB" sz="2400" dirty="0">
                <a:solidFill>
                  <a:prstClr val="black"/>
                </a:solidFill>
              </a:rPr>
              <a:t>4:1</a:t>
            </a:r>
          </a:p>
          <a:p>
            <a:pPr lvl="1">
              <a:spcBef>
                <a:spcPts val="324"/>
              </a:spcBef>
              <a:defRPr/>
            </a:pPr>
            <a:endParaRPr lang="en-GB" sz="2400" dirty="0">
              <a:solidFill>
                <a:prstClr val="black"/>
              </a:solidFill>
            </a:endParaRPr>
          </a:p>
          <a:p>
            <a:pPr marL="457200" indent="-457200">
              <a:buFont typeface="+mj-lt"/>
              <a:buAutoNum type="arabicPeriod"/>
              <a:defRPr/>
            </a:pPr>
            <a:r>
              <a:rPr lang="en-GB" altLang="en-US" sz="2400" b="1" dirty="0">
                <a:solidFill>
                  <a:srgbClr val="9BBB59"/>
                </a:solidFill>
              </a:rPr>
              <a:t>The prevalence of Autism Spectrum Conditions  in a school based study in  UK was  </a:t>
            </a:r>
            <a:endParaRPr lang="en-GB" altLang="en-US" sz="2400" dirty="0">
              <a:solidFill>
                <a:srgbClr val="9BBB59"/>
              </a:solidFill>
            </a:endParaRPr>
          </a:p>
          <a:p>
            <a:pPr marL="971550" lvl="1" indent="-514350">
              <a:buFont typeface="+mj-lt"/>
              <a:buAutoNum type="alphaLcParenR"/>
              <a:defRPr/>
            </a:pPr>
            <a:r>
              <a:rPr lang="en-GB" altLang="en-US" sz="2400" dirty="0">
                <a:solidFill>
                  <a:prstClr val="black"/>
                </a:solidFill>
              </a:rPr>
              <a:t>99 per 10,000 </a:t>
            </a:r>
          </a:p>
          <a:p>
            <a:pPr marL="971550" lvl="1" indent="-514350">
              <a:buFont typeface="+mj-lt"/>
              <a:buAutoNum type="alphaLcParenR"/>
              <a:defRPr/>
            </a:pPr>
            <a:r>
              <a:rPr lang="en-GB" altLang="en-US" sz="2400" dirty="0">
                <a:solidFill>
                  <a:prstClr val="black"/>
                </a:solidFill>
              </a:rPr>
              <a:t>70 per 10,000 </a:t>
            </a:r>
          </a:p>
          <a:p>
            <a:pPr marL="971550" lvl="1" indent="-514350">
              <a:buFont typeface="+mj-lt"/>
              <a:buAutoNum type="alphaLcParenR"/>
              <a:defRPr/>
            </a:pPr>
            <a:r>
              <a:rPr lang="en-GB" altLang="en-US" sz="2400" dirty="0">
                <a:solidFill>
                  <a:prstClr val="black"/>
                </a:solidFill>
              </a:rPr>
              <a:t>9 per 10,000 </a:t>
            </a:r>
          </a:p>
          <a:p>
            <a:pPr marL="971550" lvl="1" indent="-514350">
              <a:buFont typeface="+mj-lt"/>
              <a:buAutoNum type="alphaLcParenR"/>
              <a:defRPr/>
            </a:pPr>
            <a:r>
              <a:rPr lang="en-GB" altLang="en-US" sz="2400" dirty="0">
                <a:solidFill>
                  <a:prstClr val="black"/>
                </a:solidFill>
              </a:rPr>
              <a:t>1 per 10,000</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7885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749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220072"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5586412"/>
          </a:xfrm>
          <a:prstGeom prst="rect">
            <a:avLst/>
          </a:prstGeom>
          <a:noFill/>
        </p:spPr>
        <p:txBody>
          <a:bodyPr>
            <a:spAutoFit/>
          </a:bodyPr>
          <a:lstStyle/>
          <a:p>
            <a:pPr marL="457200" indent="-457200">
              <a:buFont typeface="+mj-lt"/>
              <a:buAutoNum type="arabicPeriod"/>
              <a:defRPr/>
            </a:pPr>
            <a:r>
              <a:rPr lang="en-GB" sz="2400" b="1" dirty="0">
                <a:solidFill>
                  <a:srgbClr val="C0504D"/>
                </a:solidFill>
              </a:rPr>
              <a:t>The M:F ratio of Childhood Autism is </a:t>
            </a:r>
            <a:endParaRPr lang="en-GB" sz="2400" dirty="0">
              <a:solidFill>
                <a:srgbClr val="C0504D"/>
              </a:solidFill>
            </a:endParaRPr>
          </a:p>
          <a:p>
            <a:pPr marL="971550" lvl="1" indent="-514350">
              <a:spcBef>
                <a:spcPts val="324"/>
              </a:spcBef>
              <a:buFont typeface="+mj-lt"/>
              <a:buAutoNum type="alphaLcParenR"/>
              <a:defRPr/>
            </a:pPr>
            <a:r>
              <a:rPr lang="en-GB" sz="2400" dirty="0">
                <a:solidFill>
                  <a:prstClr val="white">
                    <a:lumMod val="65000"/>
                  </a:prstClr>
                </a:solidFill>
              </a:rPr>
              <a:t>1:1  </a:t>
            </a:r>
          </a:p>
          <a:p>
            <a:pPr marL="971550" lvl="1" indent="-514350">
              <a:spcBef>
                <a:spcPts val="324"/>
              </a:spcBef>
              <a:buFont typeface="+mj-lt"/>
              <a:buAutoNum type="alphaLcParenR"/>
              <a:defRPr/>
            </a:pPr>
            <a:r>
              <a:rPr lang="en-GB" sz="2400" dirty="0">
                <a:solidFill>
                  <a:prstClr val="white">
                    <a:lumMod val="65000"/>
                  </a:prstClr>
                </a:solidFill>
              </a:rPr>
              <a:t>2:1  </a:t>
            </a:r>
          </a:p>
          <a:p>
            <a:pPr marL="971550" lvl="1" indent="-514350">
              <a:spcBef>
                <a:spcPts val="324"/>
              </a:spcBef>
              <a:buFont typeface="+mj-lt"/>
              <a:buAutoNum type="alphaLcParenR"/>
              <a:defRPr/>
            </a:pPr>
            <a:r>
              <a:rPr lang="en-GB" sz="2400" dirty="0">
                <a:solidFill>
                  <a:prstClr val="white">
                    <a:lumMod val="65000"/>
                  </a:prstClr>
                </a:solidFill>
              </a:rPr>
              <a:t>3:1 </a:t>
            </a:r>
          </a:p>
          <a:p>
            <a:pPr marL="971550" lvl="1" indent="-514350">
              <a:spcBef>
                <a:spcPts val="324"/>
              </a:spcBef>
              <a:buFont typeface="+mj-lt"/>
              <a:buAutoNum type="alphaLcParenR"/>
              <a:defRPr/>
            </a:pPr>
            <a:r>
              <a:rPr lang="en-GB" sz="2400" b="1" dirty="0">
                <a:solidFill>
                  <a:srgbClr val="C0504D"/>
                </a:solidFill>
              </a:rPr>
              <a:t>4:1</a:t>
            </a:r>
          </a:p>
          <a:p>
            <a:pPr lvl="1">
              <a:spcBef>
                <a:spcPts val="324"/>
              </a:spcBef>
              <a:defRPr/>
            </a:pPr>
            <a:endParaRPr lang="en-GB" sz="2400" dirty="0">
              <a:solidFill>
                <a:prstClr val="black"/>
              </a:solidFill>
            </a:endParaRPr>
          </a:p>
          <a:p>
            <a:pPr marL="457200" indent="-457200">
              <a:buFont typeface="+mj-lt"/>
              <a:buAutoNum type="arabicPeriod"/>
              <a:defRPr/>
            </a:pPr>
            <a:r>
              <a:rPr lang="en-GB" altLang="en-US" sz="2400" b="1" dirty="0">
                <a:solidFill>
                  <a:srgbClr val="9BBB59"/>
                </a:solidFill>
              </a:rPr>
              <a:t>The prevalence of Autism Spectrum Conditions  in a school based study in  UK was  </a:t>
            </a:r>
            <a:endParaRPr lang="en-GB" altLang="en-US" sz="2400" dirty="0">
              <a:solidFill>
                <a:srgbClr val="9BBB59"/>
              </a:solidFill>
            </a:endParaRPr>
          </a:p>
          <a:p>
            <a:pPr marL="971550" lvl="1" indent="-514350">
              <a:buFont typeface="+mj-lt"/>
              <a:buAutoNum type="alphaLcParenR"/>
              <a:defRPr/>
            </a:pPr>
            <a:r>
              <a:rPr lang="en-GB" altLang="en-US" sz="2400" b="1" dirty="0">
                <a:solidFill>
                  <a:srgbClr val="C0504D"/>
                </a:solidFill>
              </a:rPr>
              <a:t>99 per 10,000 </a:t>
            </a:r>
          </a:p>
          <a:p>
            <a:pPr marL="971550" lvl="1" indent="-514350">
              <a:buFont typeface="+mj-lt"/>
              <a:buAutoNum type="alphaLcParenR"/>
              <a:defRPr/>
            </a:pPr>
            <a:r>
              <a:rPr lang="en-GB" altLang="en-US" sz="2400" dirty="0">
                <a:solidFill>
                  <a:prstClr val="white">
                    <a:lumMod val="65000"/>
                  </a:prstClr>
                </a:solidFill>
              </a:rPr>
              <a:t>70 per 10,000 </a:t>
            </a:r>
          </a:p>
          <a:p>
            <a:pPr marL="971550" lvl="1" indent="-514350">
              <a:buFont typeface="+mj-lt"/>
              <a:buAutoNum type="alphaLcParenR"/>
              <a:defRPr/>
            </a:pPr>
            <a:r>
              <a:rPr lang="en-GB" altLang="en-US" sz="2400" dirty="0">
                <a:solidFill>
                  <a:prstClr val="white">
                    <a:lumMod val="65000"/>
                  </a:prstClr>
                </a:solidFill>
              </a:rPr>
              <a:t>9 per 10,000 </a:t>
            </a:r>
          </a:p>
          <a:p>
            <a:pPr marL="971550" lvl="1" indent="-514350">
              <a:buFont typeface="+mj-lt"/>
              <a:buAutoNum type="alphaLcParenR"/>
              <a:defRPr/>
            </a:pPr>
            <a:r>
              <a:rPr lang="en-GB" altLang="en-US" sz="2400" dirty="0">
                <a:solidFill>
                  <a:prstClr val="white">
                    <a:lumMod val="65000"/>
                  </a:prstClr>
                </a:solidFill>
              </a:rPr>
              <a:t>1 per 10,000</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7987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666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29208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5432256"/>
          </a:xfrm>
          <a:prstGeom prst="rect">
            <a:avLst/>
          </a:prstGeom>
          <a:noFill/>
        </p:spPr>
        <p:txBody>
          <a:bodyPr>
            <a:spAutoFit/>
          </a:bodyPr>
          <a:lstStyle/>
          <a:p>
            <a:pPr marL="566928" indent="-457200">
              <a:buFont typeface="+mj-lt"/>
              <a:buAutoNum type="arabicPeriod" startAt="3"/>
              <a:defRPr/>
            </a:pPr>
            <a:r>
              <a:rPr lang="en-GB" sz="2000" b="1" dirty="0">
                <a:solidFill>
                  <a:srgbClr val="8064A2"/>
                </a:solidFill>
              </a:rPr>
              <a:t>The clinical features of Childhood Autism as described by </a:t>
            </a:r>
            <a:r>
              <a:rPr lang="en-GB" sz="2000" b="1" dirty="0" err="1">
                <a:solidFill>
                  <a:srgbClr val="8064A2"/>
                </a:solidFill>
              </a:rPr>
              <a:t>Kanner</a:t>
            </a:r>
            <a:r>
              <a:rPr lang="en-GB" sz="2000" b="1" dirty="0">
                <a:solidFill>
                  <a:srgbClr val="8064A2"/>
                </a:solidFill>
              </a:rPr>
              <a:t> include all the following except: </a:t>
            </a:r>
            <a:endParaRPr lang="en-GB" sz="2000" dirty="0">
              <a:solidFill>
                <a:srgbClr val="8064A2"/>
              </a:solidFill>
            </a:endParaRPr>
          </a:p>
          <a:p>
            <a:pPr marL="971550" lvl="1" indent="-514350">
              <a:spcBef>
                <a:spcPts val="324"/>
              </a:spcBef>
              <a:buFont typeface="+mj-lt"/>
              <a:buAutoNum type="alphaLcParenR"/>
              <a:defRPr/>
            </a:pPr>
            <a:r>
              <a:rPr lang="en-GB" sz="2000" dirty="0">
                <a:solidFill>
                  <a:prstClr val="black"/>
                </a:solidFill>
              </a:rPr>
              <a:t>autistic aloneness </a:t>
            </a:r>
          </a:p>
          <a:p>
            <a:pPr marL="971550" lvl="1" indent="-514350">
              <a:spcBef>
                <a:spcPts val="324"/>
              </a:spcBef>
              <a:buFont typeface="+mj-lt"/>
              <a:buAutoNum type="alphaLcParenR"/>
              <a:defRPr/>
            </a:pPr>
            <a:r>
              <a:rPr lang="en-GB" sz="2000" dirty="0">
                <a:solidFill>
                  <a:prstClr val="black"/>
                </a:solidFill>
              </a:rPr>
              <a:t>delayed or abnormal speech </a:t>
            </a:r>
          </a:p>
          <a:p>
            <a:pPr marL="971550" lvl="1" indent="-514350">
              <a:spcBef>
                <a:spcPts val="324"/>
              </a:spcBef>
              <a:buFont typeface="+mj-lt"/>
              <a:buAutoNum type="alphaLcParenR"/>
              <a:defRPr/>
            </a:pPr>
            <a:r>
              <a:rPr lang="en-GB" sz="2000" dirty="0">
                <a:solidFill>
                  <a:prstClr val="black"/>
                </a:solidFill>
              </a:rPr>
              <a:t> an obsessive desire for sameness </a:t>
            </a:r>
          </a:p>
          <a:p>
            <a:pPr marL="971550" lvl="1" indent="-514350">
              <a:spcBef>
                <a:spcPts val="324"/>
              </a:spcBef>
              <a:buFont typeface="+mj-lt"/>
              <a:buAutoNum type="alphaLcParenR"/>
              <a:defRPr/>
            </a:pPr>
            <a:r>
              <a:rPr lang="en-GB" sz="2000" dirty="0">
                <a:solidFill>
                  <a:prstClr val="black"/>
                </a:solidFill>
              </a:rPr>
              <a:t>onset in the first one year of life</a:t>
            </a:r>
          </a:p>
          <a:p>
            <a:pPr lvl="1">
              <a:spcBef>
                <a:spcPts val="324"/>
              </a:spcBef>
              <a:defRPr/>
            </a:pPr>
            <a:endParaRPr lang="en-GB" sz="2000" dirty="0">
              <a:solidFill>
                <a:prstClr val="black"/>
              </a:solidFill>
            </a:endParaRPr>
          </a:p>
          <a:p>
            <a:pPr marL="566928" indent="-457200">
              <a:buFont typeface="+mj-lt"/>
              <a:buAutoNum type="arabicPeriod" startAt="4"/>
              <a:defRPr/>
            </a:pPr>
            <a:r>
              <a:rPr lang="en-GB" sz="2000" b="1" dirty="0">
                <a:solidFill>
                  <a:srgbClr val="F79646"/>
                </a:solidFill>
              </a:rPr>
              <a:t>The following are true about the aetiology of Autism except:</a:t>
            </a:r>
            <a:endParaRPr lang="en-GB" sz="2000" dirty="0">
              <a:solidFill>
                <a:srgbClr val="F79646"/>
              </a:solidFill>
            </a:endParaRPr>
          </a:p>
          <a:p>
            <a:pPr marL="971550" lvl="1" indent="-514350">
              <a:spcBef>
                <a:spcPts val="324"/>
              </a:spcBef>
              <a:buFont typeface="+mj-lt"/>
              <a:buAutoNum type="alphaLcParenR"/>
              <a:defRPr/>
            </a:pPr>
            <a:r>
              <a:rPr lang="en-GB" sz="2000" dirty="0">
                <a:solidFill>
                  <a:prstClr val="black"/>
                </a:solidFill>
              </a:rPr>
              <a:t>higher concordance among MZ twins. </a:t>
            </a:r>
          </a:p>
          <a:p>
            <a:pPr marL="971550" lvl="1" indent="-514350">
              <a:spcBef>
                <a:spcPts val="324"/>
              </a:spcBef>
              <a:buFont typeface="+mj-lt"/>
              <a:buAutoNum type="alphaLcParenR"/>
              <a:defRPr/>
            </a:pPr>
            <a:r>
              <a:rPr lang="en-GB" sz="2000" dirty="0">
                <a:solidFill>
                  <a:prstClr val="black"/>
                </a:solidFill>
              </a:rPr>
              <a:t>increased rate of perinatal complications.</a:t>
            </a:r>
          </a:p>
          <a:p>
            <a:pPr marL="971550" lvl="1" indent="-514350">
              <a:spcBef>
                <a:spcPts val="324"/>
              </a:spcBef>
              <a:buFont typeface="+mj-lt"/>
              <a:buAutoNum type="alphaLcParenR"/>
              <a:defRPr/>
            </a:pPr>
            <a:r>
              <a:rPr lang="en-GB" sz="2000" dirty="0">
                <a:solidFill>
                  <a:prstClr val="black"/>
                </a:solidFill>
              </a:rPr>
              <a:t>decreased brain serotonin levels </a:t>
            </a:r>
          </a:p>
          <a:p>
            <a:pPr marL="971550" lvl="1" indent="-514350">
              <a:spcBef>
                <a:spcPts val="324"/>
              </a:spcBef>
              <a:buFont typeface="+mj-lt"/>
              <a:buAutoNum type="alphaLcParenR"/>
              <a:defRPr/>
            </a:pPr>
            <a:r>
              <a:rPr lang="en-GB" sz="2000" dirty="0">
                <a:solidFill>
                  <a:prstClr val="black"/>
                </a:solidFill>
              </a:rPr>
              <a:t>condition is 50 times more frequent in the siblings of affected persons</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8090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5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07605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5432256"/>
          </a:xfrm>
          <a:prstGeom prst="rect">
            <a:avLst/>
          </a:prstGeom>
          <a:noFill/>
        </p:spPr>
        <p:txBody>
          <a:bodyPr>
            <a:spAutoFit/>
          </a:bodyPr>
          <a:lstStyle/>
          <a:p>
            <a:pPr marL="566928" indent="-457200">
              <a:buFont typeface="+mj-lt"/>
              <a:buAutoNum type="arabicPeriod" startAt="3"/>
              <a:defRPr/>
            </a:pPr>
            <a:r>
              <a:rPr lang="en-GB" sz="2000" b="1" dirty="0">
                <a:solidFill>
                  <a:srgbClr val="8064A2"/>
                </a:solidFill>
              </a:rPr>
              <a:t>The clinical features of Childhood Autism as described by </a:t>
            </a:r>
            <a:r>
              <a:rPr lang="en-GB" sz="2000" b="1" dirty="0" err="1">
                <a:solidFill>
                  <a:srgbClr val="8064A2"/>
                </a:solidFill>
              </a:rPr>
              <a:t>Kanner</a:t>
            </a:r>
            <a:r>
              <a:rPr lang="en-GB" sz="2000" b="1" dirty="0">
                <a:solidFill>
                  <a:srgbClr val="8064A2"/>
                </a:solidFill>
              </a:rPr>
              <a:t> include all the following except: </a:t>
            </a:r>
            <a:endParaRPr lang="en-GB" sz="2000" dirty="0">
              <a:solidFill>
                <a:srgbClr val="8064A2"/>
              </a:solidFill>
            </a:endParaRPr>
          </a:p>
          <a:p>
            <a:pPr marL="971550" lvl="1" indent="-514350">
              <a:spcBef>
                <a:spcPts val="324"/>
              </a:spcBef>
              <a:buFont typeface="+mj-lt"/>
              <a:buAutoNum type="alphaLcParenR"/>
              <a:defRPr/>
            </a:pPr>
            <a:r>
              <a:rPr lang="en-GB" sz="2000" dirty="0">
                <a:solidFill>
                  <a:prstClr val="white">
                    <a:lumMod val="75000"/>
                  </a:prstClr>
                </a:solidFill>
              </a:rPr>
              <a:t>autistic aloneness </a:t>
            </a:r>
          </a:p>
          <a:p>
            <a:pPr marL="971550" lvl="1" indent="-514350">
              <a:spcBef>
                <a:spcPts val="324"/>
              </a:spcBef>
              <a:buFont typeface="+mj-lt"/>
              <a:buAutoNum type="alphaLcParenR"/>
              <a:defRPr/>
            </a:pPr>
            <a:r>
              <a:rPr lang="en-GB" sz="2000" dirty="0">
                <a:solidFill>
                  <a:prstClr val="white">
                    <a:lumMod val="75000"/>
                  </a:prstClr>
                </a:solidFill>
              </a:rPr>
              <a:t>delayed or abnormal speech </a:t>
            </a:r>
          </a:p>
          <a:p>
            <a:pPr marL="971550" lvl="1" indent="-514350">
              <a:spcBef>
                <a:spcPts val="324"/>
              </a:spcBef>
              <a:buFont typeface="+mj-lt"/>
              <a:buAutoNum type="alphaLcParenR"/>
              <a:defRPr/>
            </a:pPr>
            <a:r>
              <a:rPr lang="en-GB" sz="2000" dirty="0">
                <a:solidFill>
                  <a:prstClr val="white">
                    <a:lumMod val="75000"/>
                  </a:prstClr>
                </a:solidFill>
              </a:rPr>
              <a:t> an obsessive desire for sameness </a:t>
            </a:r>
          </a:p>
          <a:p>
            <a:pPr marL="971550" lvl="1" indent="-514350">
              <a:spcBef>
                <a:spcPts val="324"/>
              </a:spcBef>
              <a:buFont typeface="+mj-lt"/>
              <a:buAutoNum type="alphaLcParenR"/>
              <a:defRPr/>
            </a:pPr>
            <a:r>
              <a:rPr lang="en-GB" sz="2000" b="1" dirty="0">
                <a:solidFill>
                  <a:srgbClr val="C0504D"/>
                </a:solidFill>
              </a:rPr>
              <a:t>onset in the first one year of life</a:t>
            </a:r>
          </a:p>
          <a:p>
            <a:pPr lvl="1">
              <a:spcBef>
                <a:spcPts val="324"/>
              </a:spcBef>
              <a:defRPr/>
            </a:pPr>
            <a:endParaRPr lang="en-GB" sz="2000" dirty="0">
              <a:solidFill>
                <a:prstClr val="black"/>
              </a:solidFill>
            </a:endParaRPr>
          </a:p>
          <a:p>
            <a:pPr marL="566928" indent="-457200">
              <a:buFont typeface="+mj-lt"/>
              <a:buAutoNum type="arabicPeriod" startAt="4"/>
              <a:defRPr/>
            </a:pPr>
            <a:r>
              <a:rPr lang="en-GB" sz="2000" b="1" dirty="0">
                <a:solidFill>
                  <a:srgbClr val="F79646"/>
                </a:solidFill>
              </a:rPr>
              <a:t>The following are true about the aetiology of Autism except:</a:t>
            </a:r>
            <a:endParaRPr lang="en-GB" sz="2000" dirty="0">
              <a:solidFill>
                <a:srgbClr val="F79646"/>
              </a:solidFill>
            </a:endParaRPr>
          </a:p>
          <a:p>
            <a:pPr marL="971550" lvl="1" indent="-514350">
              <a:spcBef>
                <a:spcPts val="324"/>
              </a:spcBef>
              <a:buFont typeface="+mj-lt"/>
              <a:buAutoNum type="alphaLcParenR"/>
              <a:defRPr/>
            </a:pPr>
            <a:r>
              <a:rPr lang="en-GB" sz="2000" dirty="0">
                <a:solidFill>
                  <a:prstClr val="white">
                    <a:lumMod val="75000"/>
                  </a:prstClr>
                </a:solidFill>
              </a:rPr>
              <a:t>higher concordance among MZ twins. </a:t>
            </a:r>
          </a:p>
          <a:p>
            <a:pPr marL="971550" lvl="1" indent="-514350">
              <a:spcBef>
                <a:spcPts val="324"/>
              </a:spcBef>
              <a:buFont typeface="+mj-lt"/>
              <a:buAutoNum type="alphaLcParenR"/>
              <a:defRPr/>
            </a:pPr>
            <a:r>
              <a:rPr lang="en-GB" sz="2000" dirty="0">
                <a:solidFill>
                  <a:prstClr val="white">
                    <a:lumMod val="75000"/>
                  </a:prstClr>
                </a:solidFill>
              </a:rPr>
              <a:t>increased rate of perinatal complications.</a:t>
            </a:r>
          </a:p>
          <a:p>
            <a:pPr marL="971550" lvl="1" indent="-514350">
              <a:spcBef>
                <a:spcPts val="324"/>
              </a:spcBef>
              <a:buFont typeface="+mj-lt"/>
              <a:buAutoNum type="alphaLcParenR"/>
              <a:defRPr/>
            </a:pPr>
            <a:r>
              <a:rPr lang="en-GB" sz="2000" b="1" dirty="0">
                <a:solidFill>
                  <a:srgbClr val="C0504D"/>
                </a:solidFill>
              </a:rPr>
              <a:t>decreased brain serotonin levels </a:t>
            </a:r>
          </a:p>
          <a:p>
            <a:pPr marL="971550" lvl="1" indent="-514350">
              <a:spcBef>
                <a:spcPts val="324"/>
              </a:spcBef>
              <a:buFont typeface="+mj-lt"/>
              <a:buAutoNum type="alphaLcParenR"/>
              <a:defRPr/>
            </a:pPr>
            <a:r>
              <a:rPr lang="en-GB" sz="2000" dirty="0">
                <a:solidFill>
                  <a:prstClr val="white">
                    <a:lumMod val="75000"/>
                  </a:prstClr>
                </a:solidFill>
              </a:rPr>
              <a:t>condition is 50 times more frequent in the siblings of affected persons</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8192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59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716016"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5278368"/>
          </a:xfrm>
          <a:prstGeom prst="rect">
            <a:avLst/>
          </a:prstGeom>
          <a:noFill/>
        </p:spPr>
        <p:txBody>
          <a:bodyPr>
            <a:spAutoFit/>
          </a:bodyPr>
          <a:lstStyle/>
          <a:p>
            <a:pPr marL="452628" indent="-342900">
              <a:buFont typeface="+mj-lt"/>
              <a:buAutoNum type="arabicPeriod" startAt="5"/>
              <a:defRPr/>
            </a:pPr>
            <a:r>
              <a:rPr lang="en-GB" sz="2000" b="1" dirty="0">
                <a:solidFill>
                  <a:srgbClr val="4BACC6"/>
                </a:solidFill>
              </a:rPr>
              <a:t>Which of the following is false for </a:t>
            </a:r>
            <a:r>
              <a:rPr lang="en-GB" sz="2000" b="1" dirty="0" err="1">
                <a:solidFill>
                  <a:srgbClr val="4BACC6"/>
                </a:solidFill>
              </a:rPr>
              <a:t>Rett’s</a:t>
            </a:r>
            <a:r>
              <a:rPr lang="en-GB" sz="2000" b="1" dirty="0">
                <a:solidFill>
                  <a:srgbClr val="4BACC6"/>
                </a:solidFill>
              </a:rPr>
              <a:t> syndrome: </a:t>
            </a:r>
          </a:p>
          <a:p>
            <a:pPr marL="971550" lvl="1" indent="-514350">
              <a:spcBef>
                <a:spcPts val="324"/>
              </a:spcBef>
              <a:buFont typeface="+mj-lt"/>
              <a:buAutoNum type="alphaLcParenR"/>
              <a:defRPr/>
            </a:pPr>
            <a:r>
              <a:rPr lang="en-GB" sz="2000" dirty="0">
                <a:solidFill>
                  <a:prstClr val="black"/>
                </a:solidFill>
              </a:rPr>
              <a:t>occurs only in boys  </a:t>
            </a:r>
          </a:p>
          <a:p>
            <a:pPr marL="971550" lvl="1" indent="-514350">
              <a:spcBef>
                <a:spcPts val="324"/>
              </a:spcBef>
              <a:buFont typeface="+mj-lt"/>
              <a:buAutoNum type="alphaLcParenR"/>
              <a:defRPr/>
            </a:pPr>
            <a:r>
              <a:rPr lang="en-GB" sz="2000" dirty="0">
                <a:solidFill>
                  <a:prstClr val="black"/>
                </a:solidFill>
              </a:rPr>
              <a:t>onset between the ages of 7 and 24 months </a:t>
            </a:r>
          </a:p>
          <a:p>
            <a:pPr marL="971550" lvl="1" indent="-514350">
              <a:spcBef>
                <a:spcPts val="324"/>
              </a:spcBef>
              <a:buFont typeface="+mj-lt"/>
              <a:buAutoNum type="alphaLcParenR"/>
              <a:defRPr/>
            </a:pPr>
            <a:r>
              <a:rPr lang="en-GB" sz="2000" dirty="0">
                <a:solidFill>
                  <a:prstClr val="black"/>
                </a:solidFill>
              </a:rPr>
              <a:t>often develop autistic features and stereotypies </a:t>
            </a:r>
          </a:p>
          <a:p>
            <a:pPr marL="971550" lvl="1" indent="-514350">
              <a:spcBef>
                <a:spcPts val="324"/>
              </a:spcBef>
              <a:buFont typeface="+mj-lt"/>
              <a:buAutoNum type="alphaLcParenR"/>
              <a:defRPr/>
            </a:pPr>
            <a:r>
              <a:rPr lang="en-GB" sz="2000" dirty="0">
                <a:solidFill>
                  <a:prstClr val="black"/>
                </a:solidFill>
              </a:rPr>
              <a:t>X linked dominant disorder  </a:t>
            </a:r>
          </a:p>
          <a:p>
            <a:pPr lvl="1">
              <a:spcBef>
                <a:spcPts val="324"/>
              </a:spcBef>
              <a:defRPr/>
            </a:pPr>
            <a:endParaRPr lang="en-GB" sz="2000" b="1" dirty="0">
              <a:solidFill>
                <a:srgbClr val="9BBB59"/>
              </a:solidFill>
            </a:endParaRPr>
          </a:p>
          <a:p>
            <a:pPr marL="342900" indent="-342900">
              <a:buFont typeface="+mj-lt"/>
              <a:buAutoNum type="arabicPeriod" startAt="6"/>
              <a:defRPr/>
            </a:pPr>
            <a:r>
              <a:rPr lang="en-GB" altLang="en-US" sz="2000" b="1" dirty="0">
                <a:solidFill>
                  <a:srgbClr val="9BBB59"/>
                </a:solidFill>
              </a:rPr>
              <a:t>The following is false for Seizures in Autism:</a:t>
            </a:r>
          </a:p>
          <a:p>
            <a:pPr marL="971550" lvl="1" indent="-514350">
              <a:buFont typeface="+mj-lt"/>
              <a:buAutoNum type="alphaLcParenR"/>
              <a:defRPr/>
            </a:pPr>
            <a:r>
              <a:rPr lang="en-GB" altLang="en-US" sz="2000" dirty="0">
                <a:solidFill>
                  <a:prstClr val="black"/>
                </a:solidFill>
              </a:rPr>
              <a:t>Can affect quarter of autistic individuals with generalised learning disability  </a:t>
            </a:r>
          </a:p>
          <a:p>
            <a:pPr marL="971550" lvl="1" indent="-514350">
              <a:buFont typeface="+mj-lt"/>
              <a:buAutoNum type="alphaLcParenR"/>
              <a:defRPr/>
            </a:pPr>
            <a:r>
              <a:rPr lang="en-GB" altLang="en-US" sz="2000" dirty="0">
                <a:solidFill>
                  <a:prstClr val="black"/>
                </a:solidFill>
              </a:rPr>
              <a:t>Affects 5% of autistic individuals with normal IQ  </a:t>
            </a:r>
          </a:p>
          <a:p>
            <a:pPr marL="971550" lvl="1" indent="-514350">
              <a:buFont typeface="+mj-lt"/>
              <a:buAutoNum type="alphaLcParenR"/>
              <a:defRPr/>
            </a:pPr>
            <a:r>
              <a:rPr lang="en-GB" altLang="en-US" sz="2000" dirty="0">
                <a:solidFill>
                  <a:prstClr val="black"/>
                </a:solidFill>
              </a:rPr>
              <a:t>In autistic individuals with normal IQ the seizure onset is usually in early childhood.</a:t>
            </a:r>
          </a:p>
          <a:p>
            <a:pPr marL="971550" lvl="1" indent="-514350">
              <a:buFont typeface="+mj-lt"/>
              <a:buAutoNum type="alphaLcParenR"/>
              <a:defRPr/>
            </a:pPr>
            <a:r>
              <a:rPr lang="en-GB" altLang="en-US" sz="2000" dirty="0">
                <a:solidFill>
                  <a:prstClr val="black"/>
                </a:solidFill>
              </a:rPr>
              <a:t> In autistic individuals with generalised learning disability the seizure onset is usually in early childhood</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8294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81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4102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altLang="en-US" sz="2400" b="1" dirty="0">
                <a:solidFill>
                  <a:prstClr val="white"/>
                </a:solidFill>
              </a:rPr>
              <a:t>Triad of Impairments in ASD </a:t>
            </a:r>
          </a:p>
          <a:p>
            <a:pPr algn="ctr">
              <a:defRPr/>
            </a:pPr>
            <a:r>
              <a:rPr lang="en-GB" altLang="en-US" sz="2400" b="1" i="1" dirty="0">
                <a:solidFill>
                  <a:prstClr val="white"/>
                </a:solidFill>
              </a:rPr>
              <a:t>(Wing, 1976, 1988)</a:t>
            </a:r>
            <a:endParaRPr lang="en-US" sz="2400" b="1" i="1" dirty="0">
              <a:solidFill>
                <a:prstClr val="white"/>
              </a:solidFill>
            </a:endParaRPr>
          </a:p>
        </p:txBody>
      </p:sp>
      <p:pic>
        <p:nvPicPr>
          <p:cNvPr id="922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
          <p:cNvSpPr>
            <a:spLocks noGrp="1"/>
          </p:cNvSpPr>
          <p:nvPr>
            <p:ph idx="1"/>
          </p:nvPr>
        </p:nvSpPr>
        <p:spPr>
          <a:xfrm>
            <a:off x="457200" y="1570038"/>
            <a:ext cx="8229600" cy="4525962"/>
          </a:xfrm>
        </p:spPr>
        <p:txBody>
          <a:bodyPr rtlCol="0">
            <a:normAutofit/>
          </a:bodyPr>
          <a:lstStyle/>
          <a:p>
            <a:pPr eaLnBrk="1" fontAlgn="auto" hangingPunct="1">
              <a:spcAft>
                <a:spcPts val="0"/>
              </a:spcAft>
              <a:buFont typeface="Arial"/>
              <a:buChar char="•"/>
              <a:defRPr/>
            </a:pPr>
            <a:r>
              <a:rPr lang="en-US" sz="2800" b="1" dirty="0">
                <a:solidFill>
                  <a:schemeClr val="accent2"/>
                </a:solidFill>
              </a:rPr>
              <a:t>Impairment of social relationships</a:t>
            </a:r>
          </a:p>
          <a:p>
            <a:pPr eaLnBrk="1" fontAlgn="auto" hangingPunct="1">
              <a:spcAft>
                <a:spcPts val="0"/>
              </a:spcAft>
              <a:buFont typeface="Arial"/>
              <a:buChar char="•"/>
              <a:defRPr/>
            </a:pPr>
            <a:endParaRPr lang="en-US" sz="2800" b="1" dirty="0">
              <a:solidFill>
                <a:schemeClr val="accent2"/>
              </a:solidFill>
            </a:endParaRPr>
          </a:p>
          <a:p>
            <a:pPr eaLnBrk="1" fontAlgn="auto" hangingPunct="1">
              <a:spcAft>
                <a:spcPts val="0"/>
              </a:spcAft>
              <a:buFont typeface="Arial"/>
              <a:buChar char="•"/>
              <a:defRPr/>
            </a:pPr>
            <a:endParaRPr lang="en-US" sz="2800" b="1" dirty="0">
              <a:solidFill>
                <a:schemeClr val="accent2"/>
              </a:solidFill>
            </a:endParaRPr>
          </a:p>
          <a:p>
            <a:pPr eaLnBrk="1" fontAlgn="auto" hangingPunct="1">
              <a:spcAft>
                <a:spcPts val="0"/>
              </a:spcAft>
              <a:buFont typeface="Arial"/>
              <a:buChar char="•"/>
              <a:defRPr/>
            </a:pPr>
            <a:r>
              <a:rPr lang="en-US" sz="2800" b="1" dirty="0">
                <a:solidFill>
                  <a:schemeClr val="accent3"/>
                </a:solidFill>
              </a:rPr>
              <a:t>Impairment of communication</a:t>
            </a:r>
          </a:p>
          <a:p>
            <a:pPr eaLnBrk="1" fontAlgn="auto" hangingPunct="1">
              <a:spcAft>
                <a:spcPts val="0"/>
              </a:spcAft>
              <a:buFont typeface="Arial"/>
              <a:buChar char="•"/>
              <a:defRPr/>
            </a:pPr>
            <a:endParaRPr lang="en-US" sz="2800" b="1" dirty="0">
              <a:solidFill>
                <a:schemeClr val="accent4"/>
              </a:solidFill>
            </a:endParaRPr>
          </a:p>
          <a:p>
            <a:pPr eaLnBrk="1" fontAlgn="auto" hangingPunct="1">
              <a:spcAft>
                <a:spcPts val="0"/>
              </a:spcAft>
              <a:buFont typeface="Arial"/>
              <a:buChar char="•"/>
              <a:defRPr/>
            </a:pPr>
            <a:endParaRPr lang="en-US" sz="2800" b="1" dirty="0">
              <a:solidFill>
                <a:schemeClr val="accent4"/>
              </a:solidFill>
            </a:endParaRPr>
          </a:p>
          <a:p>
            <a:pPr eaLnBrk="1" fontAlgn="auto" hangingPunct="1">
              <a:spcAft>
                <a:spcPts val="0"/>
              </a:spcAft>
              <a:buFont typeface="Arial"/>
              <a:buChar char="•"/>
              <a:defRPr/>
            </a:pPr>
            <a:r>
              <a:rPr lang="en-US" sz="2800" b="1" dirty="0">
                <a:solidFill>
                  <a:schemeClr val="accent4"/>
                </a:solidFill>
              </a:rPr>
              <a:t>Impairment of imagination</a:t>
            </a:r>
          </a:p>
          <a:p>
            <a:pPr marL="0" indent="0" eaLnBrk="1" fontAlgn="auto" hangingPunct="1">
              <a:spcAft>
                <a:spcPts val="0"/>
              </a:spcAft>
              <a:buFont typeface="Arial"/>
              <a:buNone/>
              <a:defRPr/>
            </a:pPr>
            <a:endParaRPr lang="en-US" sz="3600" b="1" dirty="0">
              <a:solidFill>
                <a:schemeClr val="accent4"/>
              </a:solidFill>
            </a:endParaRPr>
          </a:p>
        </p:txBody>
      </p:sp>
      <p:sp>
        <p:nvSpPr>
          <p:cNvPr id="3" name="Left-Right Arrow 2"/>
          <p:cNvSpPr/>
          <p:nvPr/>
        </p:nvSpPr>
        <p:spPr>
          <a:xfrm>
            <a:off x="2855913" y="2351088"/>
            <a:ext cx="3548062" cy="428625"/>
          </a:xfrm>
          <a:prstGeom prst="lef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Rounded Rectangle 5"/>
          <p:cNvSpPr/>
          <p:nvPr/>
        </p:nvSpPr>
        <p:spPr>
          <a:xfrm>
            <a:off x="542925" y="2155825"/>
            <a:ext cx="2308225" cy="819150"/>
          </a:xfrm>
          <a:prstGeom prst="round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ltLang="en-US" sz="2000" dirty="0">
                <a:solidFill>
                  <a:prstClr val="black"/>
                </a:solidFill>
              </a:rPr>
              <a:t>Aloofness, Indifference</a:t>
            </a:r>
            <a:endParaRPr lang="en-US" sz="2000" dirty="0">
              <a:solidFill>
                <a:prstClr val="black"/>
              </a:solidFill>
            </a:endParaRPr>
          </a:p>
        </p:txBody>
      </p:sp>
      <p:sp>
        <p:nvSpPr>
          <p:cNvPr id="14" name="Rounded Rectangle 13"/>
          <p:cNvSpPr/>
          <p:nvPr/>
        </p:nvSpPr>
        <p:spPr>
          <a:xfrm>
            <a:off x="6403975" y="2155825"/>
            <a:ext cx="2312988" cy="819150"/>
          </a:xfrm>
          <a:prstGeom prst="round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ltLang="en-US" sz="2000" dirty="0">
                <a:solidFill>
                  <a:prstClr val="black"/>
                </a:solidFill>
              </a:rPr>
              <a:t>Poor Social Skills</a:t>
            </a:r>
            <a:endParaRPr lang="en-US" sz="2000" dirty="0">
              <a:solidFill>
                <a:prstClr val="black"/>
              </a:solidFill>
            </a:endParaRPr>
          </a:p>
        </p:txBody>
      </p:sp>
      <p:sp>
        <p:nvSpPr>
          <p:cNvPr id="15" name="Left-Right Arrow 14"/>
          <p:cNvSpPr/>
          <p:nvPr/>
        </p:nvSpPr>
        <p:spPr>
          <a:xfrm>
            <a:off x="2906713" y="3868738"/>
            <a:ext cx="3549650" cy="427037"/>
          </a:xfrm>
          <a:prstGeom prst="lef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6" name="Left-Right Arrow 15"/>
          <p:cNvSpPr/>
          <p:nvPr/>
        </p:nvSpPr>
        <p:spPr>
          <a:xfrm>
            <a:off x="2908300" y="5413375"/>
            <a:ext cx="3549650" cy="427038"/>
          </a:xfrm>
          <a:prstGeom prst="lef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7" name="Rounded Rectangle 16"/>
          <p:cNvSpPr/>
          <p:nvPr/>
        </p:nvSpPr>
        <p:spPr>
          <a:xfrm>
            <a:off x="573088" y="5216525"/>
            <a:ext cx="2308225" cy="819150"/>
          </a:xfrm>
          <a:prstGeom prst="round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ltLang="en-US" sz="2000" dirty="0">
                <a:solidFill>
                  <a:prstClr val="black"/>
                </a:solidFill>
              </a:rPr>
              <a:t>No play or imitation</a:t>
            </a:r>
            <a:endParaRPr lang="en-US" sz="2000" dirty="0">
              <a:solidFill>
                <a:prstClr val="black"/>
              </a:solidFill>
            </a:endParaRPr>
          </a:p>
        </p:txBody>
      </p:sp>
      <p:sp>
        <p:nvSpPr>
          <p:cNvPr id="18" name="Rounded Rectangle 17"/>
          <p:cNvSpPr/>
          <p:nvPr/>
        </p:nvSpPr>
        <p:spPr>
          <a:xfrm>
            <a:off x="6481763" y="5216525"/>
            <a:ext cx="2312987" cy="819150"/>
          </a:xfrm>
          <a:prstGeom prst="round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ltLang="en-US" sz="2000" dirty="0">
                <a:solidFill>
                  <a:prstClr val="black"/>
                </a:solidFill>
              </a:rPr>
              <a:t>Repetitive, Unimaginative Play</a:t>
            </a:r>
            <a:endParaRPr lang="en-US" sz="2000" dirty="0">
              <a:solidFill>
                <a:prstClr val="black"/>
              </a:solidFill>
            </a:endParaRPr>
          </a:p>
        </p:txBody>
      </p:sp>
      <p:sp>
        <p:nvSpPr>
          <p:cNvPr id="19" name="Rounded Rectangle 18"/>
          <p:cNvSpPr/>
          <p:nvPr/>
        </p:nvSpPr>
        <p:spPr>
          <a:xfrm>
            <a:off x="573088" y="3673475"/>
            <a:ext cx="2308225" cy="820738"/>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ltLang="en-US" sz="2000" dirty="0">
                <a:solidFill>
                  <a:prstClr val="black"/>
                </a:solidFill>
              </a:rPr>
              <a:t>No Communication</a:t>
            </a:r>
            <a:endParaRPr lang="en-US" sz="2000" dirty="0">
              <a:solidFill>
                <a:prstClr val="black"/>
              </a:solidFill>
            </a:endParaRPr>
          </a:p>
        </p:txBody>
      </p:sp>
      <p:sp>
        <p:nvSpPr>
          <p:cNvPr id="20" name="Rounded Rectangle 19"/>
          <p:cNvSpPr/>
          <p:nvPr/>
        </p:nvSpPr>
        <p:spPr>
          <a:xfrm>
            <a:off x="6481763" y="3675063"/>
            <a:ext cx="2312987" cy="819150"/>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ltLang="en-US" sz="2000" dirty="0">
                <a:solidFill>
                  <a:prstClr val="black"/>
                </a:solidFill>
              </a:rPr>
              <a:t>Egocentric</a:t>
            </a:r>
            <a:endParaRPr lang="en-US" sz="2000" dirty="0">
              <a:solidFill>
                <a:prstClr val="black"/>
              </a:solidFill>
            </a:endParaRPr>
          </a:p>
        </p:txBody>
      </p:sp>
    </p:spTree>
    <p:extLst>
      <p:ext uri="{BB962C8B-B14F-4D97-AF65-F5344CB8AC3E}">
        <p14:creationId xmlns:p14="http://schemas.microsoft.com/office/powerpoint/2010/main" val="4010137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5720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5247590"/>
          </a:xfrm>
          <a:prstGeom prst="rect">
            <a:avLst/>
          </a:prstGeom>
          <a:noFill/>
        </p:spPr>
        <p:txBody>
          <a:bodyPr>
            <a:spAutoFit/>
          </a:bodyPr>
          <a:lstStyle/>
          <a:p>
            <a:pPr marL="452628" indent="-342900">
              <a:buFont typeface="+mj-lt"/>
              <a:buAutoNum type="arabicPeriod" startAt="5"/>
              <a:defRPr/>
            </a:pPr>
            <a:r>
              <a:rPr lang="en-GB" sz="2000" b="1" dirty="0">
                <a:solidFill>
                  <a:srgbClr val="4BACC6"/>
                </a:solidFill>
              </a:rPr>
              <a:t>Which of the following is false for </a:t>
            </a:r>
            <a:r>
              <a:rPr lang="en-GB" sz="2000" b="1" dirty="0" err="1">
                <a:solidFill>
                  <a:srgbClr val="4BACC6"/>
                </a:solidFill>
              </a:rPr>
              <a:t>Rett’s</a:t>
            </a:r>
            <a:r>
              <a:rPr lang="en-GB" sz="2000" b="1" dirty="0">
                <a:solidFill>
                  <a:srgbClr val="4BACC6"/>
                </a:solidFill>
              </a:rPr>
              <a:t> syndrome: </a:t>
            </a:r>
          </a:p>
          <a:p>
            <a:pPr marL="971550" lvl="1" indent="-514350">
              <a:spcBef>
                <a:spcPts val="324"/>
              </a:spcBef>
              <a:buFont typeface="+mj-lt"/>
              <a:buAutoNum type="alphaLcParenR"/>
              <a:defRPr/>
            </a:pPr>
            <a:r>
              <a:rPr lang="en-GB" sz="2000" b="1" dirty="0">
                <a:solidFill>
                  <a:srgbClr val="C0504D"/>
                </a:solidFill>
              </a:rPr>
              <a:t>occurs only in boys  </a:t>
            </a:r>
          </a:p>
          <a:p>
            <a:pPr marL="971550" lvl="1" indent="-514350">
              <a:spcBef>
                <a:spcPts val="324"/>
              </a:spcBef>
              <a:buFont typeface="+mj-lt"/>
              <a:buAutoNum type="alphaLcParenR"/>
              <a:defRPr/>
            </a:pPr>
            <a:r>
              <a:rPr lang="en-GB" sz="2000" dirty="0">
                <a:solidFill>
                  <a:prstClr val="white">
                    <a:lumMod val="65000"/>
                  </a:prstClr>
                </a:solidFill>
              </a:rPr>
              <a:t>onset between the ages of 7 and 24 months </a:t>
            </a:r>
          </a:p>
          <a:p>
            <a:pPr marL="971550" lvl="1" indent="-514350">
              <a:spcBef>
                <a:spcPts val="324"/>
              </a:spcBef>
              <a:buFont typeface="+mj-lt"/>
              <a:buAutoNum type="alphaLcParenR"/>
              <a:defRPr/>
            </a:pPr>
            <a:r>
              <a:rPr lang="en-GB" sz="2000" dirty="0">
                <a:solidFill>
                  <a:prstClr val="white">
                    <a:lumMod val="65000"/>
                  </a:prstClr>
                </a:solidFill>
              </a:rPr>
              <a:t>often develop autistic features and stereotypies </a:t>
            </a:r>
          </a:p>
          <a:p>
            <a:pPr marL="971550" lvl="1" indent="-514350">
              <a:spcBef>
                <a:spcPts val="324"/>
              </a:spcBef>
              <a:buFont typeface="+mj-lt"/>
              <a:buAutoNum type="alphaLcParenR"/>
              <a:defRPr/>
            </a:pPr>
            <a:r>
              <a:rPr lang="en-GB" sz="2000" dirty="0">
                <a:solidFill>
                  <a:prstClr val="white">
                    <a:lumMod val="65000"/>
                  </a:prstClr>
                </a:solidFill>
              </a:rPr>
              <a:t>X linked dominant disorder  </a:t>
            </a:r>
          </a:p>
          <a:p>
            <a:pPr lvl="1">
              <a:spcBef>
                <a:spcPts val="324"/>
              </a:spcBef>
              <a:defRPr/>
            </a:pPr>
            <a:endParaRPr lang="en-GB" sz="2000" b="1" dirty="0">
              <a:solidFill>
                <a:srgbClr val="9BBB59"/>
              </a:solidFill>
            </a:endParaRPr>
          </a:p>
          <a:p>
            <a:pPr marL="342900" indent="-342900">
              <a:buFont typeface="+mj-lt"/>
              <a:buAutoNum type="arabicPeriod" startAt="6"/>
              <a:defRPr/>
            </a:pPr>
            <a:r>
              <a:rPr lang="en-GB" altLang="en-US" sz="2000" b="1" dirty="0">
                <a:solidFill>
                  <a:srgbClr val="9BBB59"/>
                </a:solidFill>
              </a:rPr>
              <a:t>The following is false for Seizures in Autism:</a:t>
            </a:r>
          </a:p>
          <a:p>
            <a:pPr marL="971550" lvl="1" indent="-514350">
              <a:buFont typeface="+mj-lt"/>
              <a:buAutoNum type="alphaLcParenR"/>
              <a:defRPr/>
            </a:pPr>
            <a:r>
              <a:rPr lang="en-GB" altLang="en-US" sz="2000" dirty="0">
                <a:solidFill>
                  <a:prstClr val="white">
                    <a:lumMod val="75000"/>
                  </a:prstClr>
                </a:solidFill>
              </a:rPr>
              <a:t>Can affect quarter of autistic individuals with generalised learning disability  </a:t>
            </a:r>
          </a:p>
          <a:p>
            <a:pPr marL="971550" lvl="1" indent="-514350">
              <a:buFont typeface="+mj-lt"/>
              <a:buAutoNum type="alphaLcParenR"/>
              <a:defRPr/>
            </a:pPr>
            <a:r>
              <a:rPr lang="en-GB" altLang="en-US" sz="2000" dirty="0">
                <a:solidFill>
                  <a:prstClr val="white">
                    <a:lumMod val="75000"/>
                  </a:prstClr>
                </a:solidFill>
              </a:rPr>
              <a:t>Affects 5% of autistic individuals with normal IQ  </a:t>
            </a:r>
          </a:p>
          <a:p>
            <a:pPr marL="971550" lvl="1" indent="-514350">
              <a:buFont typeface="+mj-lt"/>
              <a:buAutoNum type="alphaLcParenR"/>
              <a:defRPr/>
            </a:pPr>
            <a:r>
              <a:rPr lang="en-GB" altLang="en-US" sz="2000" b="1" dirty="0">
                <a:solidFill>
                  <a:srgbClr val="C0504D"/>
                </a:solidFill>
              </a:rPr>
              <a:t>In autistic individuals with normal IQ the seizure onset is usually in early childhood.</a:t>
            </a:r>
          </a:p>
          <a:p>
            <a:pPr marL="971550" lvl="1" indent="-514350">
              <a:buFont typeface="+mj-lt"/>
              <a:buAutoNum type="alphaLcParenR"/>
              <a:defRPr/>
            </a:pPr>
            <a:r>
              <a:rPr lang="en-GB" altLang="en-US" sz="2000" dirty="0">
                <a:solidFill>
                  <a:prstClr val="white">
                    <a:lumMod val="75000"/>
                  </a:prstClr>
                </a:solidFill>
              </a:rPr>
              <a:t> In autistic individuals with generalised learning disability the seizure onset is usually in early childhood</a:t>
            </a:r>
          </a:p>
          <a:p>
            <a:pPr>
              <a:spcBef>
                <a:spcPts val="324"/>
              </a:spcBef>
              <a:defRPr/>
            </a:pPr>
            <a:endParaRPr lang="en-GB" sz="2000" dirty="0">
              <a:solidFill>
                <a:prstClr val="black"/>
              </a:solidFill>
            </a:endParaRPr>
          </a:p>
          <a:p>
            <a:pPr>
              <a:defRPr/>
            </a:pPr>
            <a:endParaRPr lang="en-US" sz="2000" dirty="0">
              <a:solidFill>
                <a:prstClr val="black"/>
              </a:solidFill>
            </a:endParaRPr>
          </a:p>
        </p:txBody>
      </p:sp>
      <p:pic>
        <p:nvPicPr>
          <p:cNvPr id="8397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0472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5720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4816703"/>
          </a:xfrm>
          <a:prstGeom prst="rect">
            <a:avLst/>
          </a:prstGeom>
          <a:noFill/>
        </p:spPr>
        <p:txBody>
          <a:bodyPr>
            <a:spAutoFit/>
          </a:bodyPr>
          <a:lstStyle/>
          <a:p>
            <a:pPr marL="566928" indent="-457200">
              <a:buFont typeface="+mj-lt"/>
              <a:buAutoNum type="arabicPeriod" startAt="7"/>
              <a:defRPr/>
            </a:pPr>
            <a:r>
              <a:rPr lang="en-GB" sz="2000" b="1" dirty="0">
                <a:solidFill>
                  <a:srgbClr val="C0504D"/>
                </a:solidFill>
              </a:rPr>
              <a:t>The following is true about the epidemiology of Autism:</a:t>
            </a:r>
            <a:endParaRPr lang="en-GB" sz="2000" dirty="0">
              <a:solidFill>
                <a:srgbClr val="C0504D"/>
              </a:solidFill>
            </a:endParaRPr>
          </a:p>
          <a:p>
            <a:pPr marL="971550" lvl="1" indent="-514350">
              <a:spcBef>
                <a:spcPts val="324"/>
              </a:spcBef>
              <a:buFont typeface="+mj-lt"/>
              <a:buAutoNum type="alphaLcParenR"/>
              <a:defRPr/>
            </a:pPr>
            <a:r>
              <a:rPr lang="en-GB" sz="2000" dirty="0">
                <a:solidFill>
                  <a:prstClr val="black"/>
                </a:solidFill>
              </a:rPr>
              <a:t>Prevalence is decreasing in recent years. </a:t>
            </a:r>
          </a:p>
          <a:p>
            <a:pPr marL="971550" lvl="1" indent="-514350">
              <a:spcBef>
                <a:spcPts val="324"/>
              </a:spcBef>
              <a:buFont typeface="+mj-lt"/>
              <a:buAutoNum type="alphaLcParenR"/>
              <a:defRPr/>
            </a:pPr>
            <a:r>
              <a:rPr lang="en-GB" sz="2000" dirty="0">
                <a:solidFill>
                  <a:prstClr val="black"/>
                </a:solidFill>
              </a:rPr>
              <a:t>Associated with high socio-economic status. </a:t>
            </a:r>
          </a:p>
          <a:p>
            <a:pPr marL="971550" lvl="1" indent="-514350">
              <a:spcBef>
                <a:spcPts val="324"/>
              </a:spcBef>
              <a:buFont typeface="+mj-lt"/>
              <a:buAutoNum type="alphaLcParenR"/>
              <a:defRPr/>
            </a:pPr>
            <a:r>
              <a:rPr lang="en-GB" sz="2000" dirty="0">
                <a:solidFill>
                  <a:prstClr val="black"/>
                </a:solidFill>
              </a:rPr>
              <a:t>More common in boys. </a:t>
            </a:r>
          </a:p>
          <a:p>
            <a:pPr marL="971550" lvl="1" indent="-514350">
              <a:spcBef>
                <a:spcPts val="324"/>
              </a:spcBef>
              <a:buFont typeface="+mj-lt"/>
              <a:buAutoNum type="alphaLcParenR"/>
              <a:defRPr/>
            </a:pPr>
            <a:r>
              <a:rPr lang="en-GB" sz="2000" dirty="0">
                <a:solidFill>
                  <a:prstClr val="black"/>
                </a:solidFill>
              </a:rPr>
              <a:t>No hereditary risk. </a:t>
            </a:r>
          </a:p>
          <a:p>
            <a:pPr lvl="1">
              <a:spcBef>
                <a:spcPts val="324"/>
              </a:spcBef>
              <a:defRPr/>
            </a:pPr>
            <a:endParaRPr lang="en-GB" sz="2000" b="1" dirty="0">
              <a:solidFill>
                <a:srgbClr val="9BBB59"/>
              </a:solidFill>
            </a:endParaRPr>
          </a:p>
          <a:p>
            <a:pPr marL="566928" indent="-457200">
              <a:buFont typeface="+mj-lt"/>
              <a:buAutoNum type="arabicPeriod" startAt="8"/>
              <a:defRPr/>
            </a:pPr>
            <a:r>
              <a:rPr lang="en-GB" sz="2000" b="1" dirty="0">
                <a:solidFill>
                  <a:srgbClr val="4F81BD"/>
                </a:solidFill>
              </a:rPr>
              <a:t>All the following are first line support for a child with Childhood autism except:   </a:t>
            </a:r>
            <a:endParaRPr lang="en-GB" sz="2000" dirty="0">
              <a:solidFill>
                <a:srgbClr val="4F81BD"/>
              </a:solidFill>
            </a:endParaRPr>
          </a:p>
          <a:p>
            <a:pPr marL="971550" lvl="1" indent="-514350">
              <a:spcBef>
                <a:spcPts val="324"/>
              </a:spcBef>
              <a:buFont typeface="+mj-lt"/>
              <a:buAutoNum type="alphaLcParenR"/>
              <a:defRPr/>
            </a:pPr>
            <a:r>
              <a:rPr lang="en-GB" sz="2000" dirty="0">
                <a:solidFill>
                  <a:prstClr val="black"/>
                </a:solidFill>
              </a:rPr>
              <a:t>Communication skills workshop </a:t>
            </a:r>
          </a:p>
          <a:p>
            <a:pPr marL="971550" lvl="1" indent="-514350">
              <a:spcBef>
                <a:spcPts val="324"/>
              </a:spcBef>
              <a:buFont typeface="+mj-lt"/>
              <a:buAutoNum type="alphaLcParenR"/>
              <a:defRPr/>
            </a:pPr>
            <a:r>
              <a:rPr lang="en-GB" sz="2000" dirty="0">
                <a:solidFill>
                  <a:prstClr val="black"/>
                </a:solidFill>
              </a:rPr>
              <a:t>Behavioural support </a:t>
            </a:r>
          </a:p>
          <a:p>
            <a:pPr marL="971550" lvl="1" indent="-514350">
              <a:spcBef>
                <a:spcPts val="324"/>
              </a:spcBef>
              <a:buFont typeface="+mj-lt"/>
              <a:buAutoNum type="alphaLcParenR"/>
              <a:defRPr/>
            </a:pPr>
            <a:r>
              <a:rPr lang="en-GB" sz="2000" dirty="0">
                <a:solidFill>
                  <a:prstClr val="black"/>
                </a:solidFill>
              </a:rPr>
              <a:t>counselling and advice to parents </a:t>
            </a:r>
          </a:p>
          <a:p>
            <a:pPr marL="971550" lvl="1" indent="-514350">
              <a:spcBef>
                <a:spcPts val="324"/>
              </a:spcBef>
              <a:buFont typeface="+mj-lt"/>
              <a:buAutoNum type="alphaLcParenR"/>
              <a:defRPr/>
            </a:pPr>
            <a:r>
              <a:rPr lang="en-GB" sz="2000" dirty="0">
                <a:solidFill>
                  <a:prstClr val="black"/>
                </a:solidFill>
              </a:rPr>
              <a:t>anti-psychotic medication. </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8499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103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5720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4816703"/>
          </a:xfrm>
          <a:prstGeom prst="rect">
            <a:avLst/>
          </a:prstGeom>
          <a:noFill/>
        </p:spPr>
        <p:txBody>
          <a:bodyPr>
            <a:spAutoFit/>
          </a:bodyPr>
          <a:lstStyle/>
          <a:p>
            <a:pPr marL="566928" indent="-457200">
              <a:buFont typeface="+mj-lt"/>
              <a:buAutoNum type="arabicPeriod" startAt="7"/>
              <a:defRPr/>
            </a:pPr>
            <a:r>
              <a:rPr lang="en-GB" sz="2000" b="1" dirty="0">
                <a:solidFill>
                  <a:srgbClr val="C0504D"/>
                </a:solidFill>
              </a:rPr>
              <a:t>The following is true about the epidemiology of Autism:</a:t>
            </a:r>
            <a:endParaRPr lang="en-GB" sz="2000" dirty="0">
              <a:solidFill>
                <a:srgbClr val="C0504D"/>
              </a:solidFill>
            </a:endParaRPr>
          </a:p>
          <a:p>
            <a:pPr marL="971550" lvl="1" indent="-514350">
              <a:spcBef>
                <a:spcPts val="324"/>
              </a:spcBef>
              <a:buFont typeface="+mj-lt"/>
              <a:buAutoNum type="alphaLcParenR"/>
              <a:defRPr/>
            </a:pPr>
            <a:r>
              <a:rPr lang="en-GB" sz="2000" dirty="0">
                <a:solidFill>
                  <a:prstClr val="white">
                    <a:lumMod val="65000"/>
                  </a:prstClr>
                </a:solidFill>
              </a:rPr>
              <a:t>Prevalence is decreasing in recent years. </a:t>
            </a:r>
          </a:p>
          <a:p>
            <a:pPr marL="971550" lvl="1" indent="-514350">
              <a:spcBef>
                <a:spcPts val="324"/>
              </a:spcBef>
              <a:buFont typeface="+mj-lt"/>
              <a:buAutoNum type="alphaLcParenR"/>
              <a:defRPr/>
            </a:pPr>
            <a:r>
              <a:rPr lang="en-GB" sz="2000" dirty="0">
                <a:solidFill>
                  <a:prstClr val="white">
                    <a:lumMod val="65000"/>
                  </a:prstClr>
                </a:solidFill>
              </a:rPr>
              <a:t>Associated with high socio-economic status. </a:t>
            </a:r>
          </a:p>
          <a:p>
            <a:pPr marL="971550" lvl="1" indent="-514350">
              <a:spcBef>
                <a:spcPts val="324"/>
              </a:spcBef>
              <a:buFont typeface="+mj-lt"/>
              <a:buAutoNum type="alphaLcParenR"/>
              <a:defRPr/>
            </a:pPr>
            <a:r>
              <a:rPr lang="en-GB" sz="2000" b="1" dirty="0">
                <a:solidFill>
                  <a:srgbClr val="C0504D"/>
                </a:solidFill>
              </a:rPr>
              <a:t>More common in boys. </a:t>
            </a:r>
          </a:p>
          <a:p>
            <a:pPr marL="971550" lvl="1" indent="-514350">
              <a:spcBef>
                <a:spcPts val="324"/>
              </a:spcBef>
              <a:buFont typeface="+mj-lt"/>
              <a:buAutoNum type="alphaLcParenR"/>
              <a:defRPr/>
            </a:pPr>
            <a:r>
              <a:rPr lang="en-GB" sz="2000" dirty="0">
                <a:solidFill>
                  <a:prstClr val="white">
                    <a:lumMod val="65000"/>
                  </a:prstClr>
                </a:solidFill>
              </a:rPr>
              <a:t>No hereditary risk. </a:t>
            </a:r>
          </a:p>
          <a:p>
            <a:pPr lvl="1">
              <a:spcBef>
                <a:spcPts val="324"/>
              </a:spcBef>
              <a:defRPr/>
            </a:pPr>
            <a:endParaRPr lang="en-GB" sz="2000" b="1" dirty="0">
              <a:solidFill>
                <a:srgbClr val="9BBB59"/>
              </a:solidFill>
            </a:endParaRPr>
          </a:p>
          <a:p>
            <a:pPr marL="566928" indent="-457200">
              <a:buFont typeface="+mj-lt"/>
              <a:buAutoNum type="arabicPeriod" startAt="8"/>
              <a:defRPr/>
            </a:pPr>
            <a:r>
              <a:rPr lang="en-GB" sz="2000" b="1" dirty="0">
                <a:solidFill>
                  <a:srgbClr val="4F81BD"/>
                </a:solidFill>
              </a:rPr>
              <a:t>All the following are first line support for a child with Childhood autism except:   </a:t>
            </a:r>
            <a:endParaRPr lang="en-GB" sz="2000" dirty="0">
              <a:solidFill>
                <a:srgbClr val="4F81BD"/>
              </a:solidFill>
            </a:endParaRPr>
          </a:p>
          <a:p>
            <a:pPr marL="971550" lvl="1" indent="-514350">
              <a:spcBef>
                <a:spcPts val="324"/>
              </a:spcBef>
              <a:buFont typeface="+mj-lt"/>
              <a:buAutoNum type="alphaLcParenR"/>
              <a:defRPr/>
            </a:pPr>
            <a:r>
              <a:rPr lang="en-GB" sz="2000" dirty="0">
                <a:solidFill>
                  <a:prstClr val="white">
                    <a:lumMod val="65000"/>
                  </a:prstClr>
                </a:solidFill>
              </a:rPr>
              <a:t>Communication skills workshop </a:t>
            </a:r>
          </a:p>
          <a:p>
            <a:pPr marL="971550" lvl="1" indent="-514350">
              <a:spcBef>
                <a:spcPts val="324"/>
              </a:spcBef>
              <a:buFont typeface="+mj-lt"/>
              <a:buAutoNum type="alphaLcParenR"/>
              <a:defRPr/>
            </a:pPr>
            <a:r>
              <a:rPr lang="en-GB" sz="2000" dirty="0">
                <a:solidFill>
                  <a:prstClr val="white">
                    <a:lumMod val="65000"/>
                  </a:prstClr>
                </a:solidFill>
              </a:rPr>
              <a:t>Behavioural support </a:t>
            </a:r>
          </a:p>
          <a:p>
            <a:pPr marL="971550" lvl="1" indent="-514350">
              <a:spcBef>
                <a:spcPts val="324"/>
              </a:spcBef>
              <a:buFont typeface="+mj-lt"/>
              <a:buAutoNum type="alphaLcParenR"/>
              <a:defRPr/>
            </a:pPr>
            <a:r>
              <a:rPr lang="en-GB" sz="2000" dirty="0">
                <a:solidFill>
                  <a:prstClr val="white">
                    <a:lumMod val="65000"/>
                  </a:prstClr>
                </a:solidFill>
              </a:rPr>
              <a:t>counselling and advice to parents </a:t>
            </a:r>
          </a:p>
          <a:p>
            <a:pPr marL="971550" lvl="1" indent="-514350">
              <a:spcBef>
                <a:spcPts val="324"/>
              </a:spcBef>
              <a:buFont typeface="+mj-lt"/>
              <a:buAutoNum type="alphaLcParenR"/>
              <a:defRPr/>
            </a:pPr>
            <a:r>
              <a:rPr lang="en-GB" sz="2000" b="1" dirty="0">
                <a:solidFill>
                  <a:srgbClr val="C0504D"/>
                </a:solidFill>
              </a:rPr>
              <a:t>anti-psychotic medication. </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8602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988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5720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5278368"/>
          </a:xfrm>
          <a:prstGeom prst="rect">
            <a:avLst/>
          </a:prstGeom>
          <a:noFill/>
        </p:spPr>
        <p:txBody>
          <a:bodyPr>
            <a:spAutoFit/>
          </a:bodyPr>
          <a:lstStyle/>
          <a:p>
            <a:pPr marL="566928" indent="-457200">
              <a:buFont typeface="+mj-lt"/>
              <a:buAutoNum type="arabicPeriod" startAt="9"/>
              <a:defRPr/>
            </a:pPr>
            <a:r>
              <a:rPr lang="en-GB" sz="2000" b="1" dirty="0">
                <a:solidFill>
                  <a:srgbClr val="8064A2"/>
                </a:solidFill>
              </a:rPr>
              <a:t>The following can be used in the diagnosis  of a child with Autism except:</a:t>
            </a:r>
          </a:p>
          <a:p>
            <a:pPr marL="971550" lvl="1" indent="-514350">
              <a:spcBef>
                <a:spcPts val="324"/>
              </a:spcBef>
              <a:buFont typeface="+mj-lt"/>
              <a:buAutoNum type="alphaLcParenR"/>
              <a:defRPr/>
            </a:pPr>
            <a:r>
              <a:rPr lang="en-GB" sz="2000" dirty="0">
                <a:solidFill>
                  <a:prstClr val="black"/>
                </a:solidFill>
              </a:rPr>
              <a:t>Autism diagnostic Inventory (ADI)   </a:t>
            </a:r>
          </a:p>
          <a:p>
            <a:pPr marL="971550" lvl="1" indent="-514350">
              <a:spcBef>
                <a:spcPts val="324"/>
              </a:spcBef>
              <a:buFont typeface="+mj-lt"/>
              <a:buAutoNum type="alphaLcParenR"/>
              <a:defRPr/>
            </a:pPr>
            <a:r>
              <a:rPr lang="en-GB" sz="2000" dirty="0">
                <a:solidFill>
                  <a:prstClr val="black"/>
                </a:solidFill>
              </a:rPr>
              <a:t>Autism Diagnostic Observation Schedule (ADOS)   </a:t>
            </a:r>
          </a:p>
          <a:p>
            <a:pPr marL="971550" lvl="1" indent="-514350">
              <a:spcBef>
                <a:spcPts val="324"/>
              </a:spcBef>
              <a:buFont typeface="+mj-lt"/>
              <a:buAutoNum type="alphaLcParenR"/>
              <a:defRPr/>
            </a:pPr>
            <a:r>
              <a:rPr lang="en-GB" sz="2000" dirty="0">
                <a:solidFill>
                  <a:prstClr val="black"/>
                </a:solidFill>
              </a:rPr>
              <a:t>Social Responsiveness Scale (SRS)    </a:t>
            </a:r>
          </a:p>
          <a:p>
            <a:pPr marL="971550" lvl="1" indent="-514350">
              <a:spcBef>
                <a:spcPts val="324"/>
              </a:spcBef>
              <a:buFont typeface="+mj-lt"/>
              <a:buAutoNum type="alphaLcParenR"/>
              <a:defRPr/>
            </a:pPr>
            <a:r>
              <a:rPr lang="en-GB" sz="2000" dirty="0">
                <a:solidFill>
                  <a:prstClr val="black"/>
                </a:solidFill>
              </a:rPr>
              <a:t>Check list for Autism in Toddlers (CHAT).  </a:t>
            </a:r>
          </a:p>
          <a:p>
            <a:pPr lvl="1">
              <a:spcBef>
                <a:spcPts val="324"/>
              </a:spcBef>
              <a:defRPr/>
            </a:pPr>
            <a:endParaRPr lang="en-GB" sz="2000" b="1" dirty="0">
              <a:solidFill>
                <a:srgbClr val="9BBB59"/>
              </a:solidFill>
            </a:endParaRPr>
          </a:p>
          <a:p>
            <a:pPr marL="566928" indent="-457200">
              <a:buFont typeface="+mj-lt"/>
              <a:buAutoNum type="arabicPeriod" startAt="10"/>
              <a:defRPr/>
            </a:pPr>
            <a:r>
              <a:rPr lang="en-GB" sz="2000" b="1" dirty="0">
                <a:solidFill>
                  <a:srgbClr val="F79646"/>
                </a:solidFill>
              </a:rPr>
              <a:t>Which of the following drugs can be used in short term treatment of severe aggression in Autism under specialist supervision:</a:t>
            </a:r>
            <a:r>
              <a:rPr lang="en-GB" sz="2000" dirty="0">
                <a:solidFill>
                  <a:srgbClr val="F79646"/>
                </a:solidFill>
              </a:rPr>
              <a:t> </a:t>
            </a:r>
          </a:p>
          <a:p>
            <a:pPr marL="971550" lvl="1" indent="-514350">
              <a:buFont typeface="+mj-lt"/>
              <a:buAutoNum type="alphaLcParenR"/>
              <a:defRPr/>
            </a:pPr>
            <a:r>
              <a:rPr lang="en-GB" sz="2000" dirty="0" err="1">
                <a:solidFill>
                  <a:prstClr val="black"/>
                </a:solidFill>
              </a:rPr>
              <a:t>Risperidone</a:t>
            </a:r>
            <a:r>
              <a:rPr lang="en-GB" sz="2000" dirty="0">
                <a:solidFill>
                  <a:prstClr val="black"/>
                </a:solidFill>
              </a:rPr>
              <a:t> </a:t>
            </a:r>
          </a:p>
          <a:p>
            <a:pPr marL="971550" lvl="1" indent="-514350">
              <a:buFont typeface="+mj-lt"/>
              <a:buAutoNum type="alphaLcParenR"/>
              <a:defRPr/>
            </a:pPr>
            <a:r>
              <a:rPr lang="en-GB" sz="2000" dirty="0">
                <a:solidFill>
                  <a:prstClr val="black"/>
                </a:solidFill>
              </a:rPr>
              <a:t>Diazepam  </a:t>
            </a:r>
          </a:p>
          <a:p>
            <a:pPr marL="971550" lvl="1" indent="-514350">
              <a:buFont typeface="+mj-lt"/>
              <a:buAutoNum type="alphaLcParenR"/>
              <a:defRPr/>
            </a:pPr>
            <a:r>
              <a:rPr lang="en-GB" sz="2000" dirty="0">
                <a:solidFill>
                  <a:prstClr val="black"/>
                </a:solidFill>
              </a:rPr>
              <a:t>Lorazepam  </a:t>
            </a:r>
          </a:p>
          <a:p>
            <a:pPr marL="971550" lvl="1" indent="-514350">
              <a:buFont typeface="+mj-lt"/>
              <a:buAutoNum type="alphaLcParenR"/>
              <a:defRPr/>
            </a:pPr>
            <a:r>
              <a:rPr lang="en-GB" sz="2000" dirty="0">
                <a:solidFill>
                  <a:prstClr val="black"/>
                </a:solidFill>
              </a:rPr>
              <a:t>Promethazine</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8704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1739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67" y="-1"/>
            <a:ext cx="4630011"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MCQs</a:t>
            </a:r>
          </a:p>
        </p:txBody>
      </p:sp>
      <p:sp>
        <p:nvSpPr>
          <p:cNvPr id="6" name="TextBox 5"/>
          <p:cNvSpPr txBox="1"/>
          <p:nvPr/>
        </p:nvSpPr>
        <p:spPr>
          <a:xfrm>
            <a:off x="823913" y="1487488"/>
            <a:ext cx="7648575" cy="5708650"/>
          </a:xfrm>
          <a:prstGeom prst="rect">
            <a:avLst/>
          </a:prstGeom>
          <a:noFill/>
        </p:spPr>
        <p:txBody>
          <a:bodyPr>
            <a:spAutoFit/>
          </a:bodyPr>
          <a:lstStyle/>
          <a:p>
            <a:pPr marL="566928" indent="-457200">
              <a:buFont typeface="+mj-lt"/>
              <a:buAutoNum type="arabicPeriod" startAt="9"/>
              <a:defRPr/>
            </a:pPr>
            <a:r>
              <a:rPr lang="en-GB" sz="2200" b="1" dirty="0">
                <a:solidFill>
                  <a:srgbClr val="8064A2"/>
                </a:solidFill>
              </a:rPr>
              <a:t>The following can be used in the diagnosis  of a child with Autism except:</a:t>
            </a:r>
          </a:p>
          <a:p>
            <a:pPr marL="971550" lvl="1" indent="-514350">
              <a:spcBef>
                <a:spcPts val="324"/>
              </a:spcBef>
              <a:buFont typeface="+mj-lt"/>
              <a:buAutoNum type="alphaLcParenR"/>
              <a:defRPr/>
            </a:pPr>
            <a:r>
              <a:rPr lang="en-GB" sz="2200" dirty="0">
                <a:solidFill>
                  <a:prstClr val="white">
                    <a:lumMod val="65000"/>
                  </a:prstClr>
                </a:solidFill>
              </a:rPr>
              <a:t>Autism diagnostic Inventory (ADI)   </a:t>
            </a:r>
          </a:p>
          <a:p>
            <a:pPr marL="971550" lvl="1" indent="-514350">
              <a:spcBef>
                <a:spcPts val="324"/>
              </a:spcBef>
              <a:buFont typeface="+mj-lt"/>
              <a:buAutoNum type="alphaLcParenR"/>
              <a:defRPr/>
            </a:pPr>
            <a:r>
              <a:rPr lang="en-GB" sz="2200" dirty="0">
                <a:solidFill>
                  <a:prstClr val="white">
                    <a:lumMod val="65000"/>
                  </a:prstClr>
                </a:solidFill>
              </a:rPr>
              <a:t>Autism Diagnostic Observation Schedule (ADOS)   </a:t>
            </a:r>
          </a:p>
          <a:p>
            <a:pPr marL="971550" lvl="1" indent="-514350">
              <a:spcBef>
                <a:spcPts val="324"/>
              </a:spcBef>
              <a:buFont typeface="+mj-lt"/>
              <a:buAutoNum type="alphaLcParenR"/>
              <a:defRPr/>
            </a:pPr>
            <a:r>
              <a:rPr lang="en-GB" sz="2200" dirty="0">
                <a:solidFill>
                  <a:prstClr val="white">
                    <a:lumMod val="65000"/>
                  </a:prstClr>
                </a:solidFill>
              </a:rPr>
              <a:t>Social Responsiveness Scale (SRS)    </a:t>
            </a:r>
          </a:p>
          <a:p>
            <a:pPr marL="971550" lvl="1" indent="-514350">
              <a:spcBef>
                <a:spcPts val="324"/>
              </a:spcBef>
              <a:buFont typeface="+mj-lt"/>
              <a:buAutoNum type="alphaLcParenR"/>
              <a:defRPr/>
            </a:pPr>
            <a:r>
              <a:rPr lang="en-GB" sz="2200" b="1" dirty="0">
                <a:solidFill>
                  <a:srgbClr val="C0504D"/>
                </a:solidFill>
              </a:rPr>
              <a:t>Check list for Autism in Toddlers (CHAT).  </a:t>
            </a:r>
          </a:p>
          <a:p>
            <a:pPr lvl="1">
              <a:spcBef>
                <a:spcPts val="324"/>
              </a:spcBef>
              <a:defRPr/>
            </a:pPr>
            <a:endParaRPr lang="en-GB" sz="2200" b="1" dirty="0">
              <a:solidFill>
                <a:srgbClr val="9BBB59"/>
              </a:solidFill>
            </a:endParaRPr>
          </a:p>
          <a:p>
            <a:pPr marL="566928" indent="-457200">
              <a:buFont typeface="+mj-lt"/>
              <a:buAutoNum type="arabicPeriod" startAt="10"/>
              <a:defRPr/>
            </a:pPr>
            <a:r>
              <a:rPr lang="en-GB" sz="2200" b="1" dirty="0">
                <a:solidFill>
                  <a:srgbClr val="F79646"/>
                </a:solidFill>
              </a:rPr>
              <a:t>Which of the following drugs can be used in short term treatment of severe aggression in Autism under specialist supervision:</a:t>
            </a:r>
            <a:r>
              <a:rPr lang="en-GB" sz="2200" dirty="0">
                <a:solidFill>
                  <a:srgbClr val="F79646"/>
                </a:solidFill>
              </a:rPr>
              <a:t> </a:t>
            </a:r>
          </a:p>
          <a:p>
            <a:pPr marL="971550" lvl="1" indent="-514350">
              <a:buFont typeface="+mj-lt"/>
              <a:buAutoNum type="alphaLcParenR"/>
              <a:defRPr/>
            </a:pPr>
            <a:r>
              <a:rPr lang="en-GB" sz="2200" b="1" dirty="0" err="1">
                <a:solidFill>
                  <a:srgbClr val="C0504D"/>
                </a:solidFill>
              </a:rPr>
              <a:t>Risperidone</a:t>
            </a:r>
            <a:r>
              <a:rPr lang="en-GB" sz="2200" b="1" dirty="0">
                <a:solidFill>
                  <a:srgbClr val="C0504D"/>
                </a:solidFill>
              </a:rPr>
              <a:t> </a:t>
            </a:r>
          </a:p>
          <a:p>
            <a:pPr marL="971550" lvl="1" indent="-514350">
              <a:buFont typeface="+mj-lt"/>
              <a:buAutoNum type="alphaLcParenR"/>
              <a:defRPr/>
            </a:pPr>
            <a:r>
              <a:rPr lang="en-GB" sz="2200" dirty="0">
                <a:solidFill>
                  <a:prstClr val="white">
                    <a:lumMod val="65000"/>
                  </a:prstClr>
                </a:solidFill>
              </a:rPr>
              <a:t>Diazepam  </a:t>
            </a:r>
          </a:p>
          <a:p>
            <a:pPr marL="971550" lvl="1" indent="-514350">
              <a:buFont typeface="+mj-lt"/>
              <a:buAutoNum type="alphaLcParenR"/>
              <a:defRPr/>
            </a:pPr>
            <a:r>
              <a:rPr lang="en-GB" sz="2200" dirty="0">
                <a:solidFill>
                  <a:prstClr val="white">
                    <a:lumMod val="65000"/>
                  </a:prstClr>
                </a:solidFill>
              </a:rPr>
              <a:t>Lorazepam  </a:t>
            </a:r>
          </a:p>
          <a:p>
            <a:pPr marL="971550" lvl="1" indent="-514350">
              <a:buFont typeface="+mj-lt"/>
              <a:buAutoNum type="alphaLcParenR"/>
              <a:defRPr/>
            </a:pPr>
            <a:r>
              <a:rPr lang="en-GB" sz="2200" dirty="0">
                <a:solidFill>
                  <a:prstClr val="white">
                    <a:lumMod val="65000"/>
                  </a:prstClr>
                </a:solidFill>
              </a:rPr>
              <a:t>Promethazine</a:t>
            </a:r>
          </a:p>
          <a:p>
            <a:pPr>
              <a:spcBef>
                <a:spcPts val="324"/>
              </a:spcBef>
              <a:defRPr/>
            </a:pPr>
            <a:endParaRPr lang="en-GB" sz="2400" dirty="0">
              <a:solidFill>
                <a:prstClr val="black"/>
              </a:solidFill>
            </a:endParaRPr>
          </a:p>
          <a:p>
            <a:pPr>
              <a:defRPr/>
            </a:pPr>
            <a:endParaRPr lang="en-US" dirty="0">
              <a:solidFill>
                <a:prstClr val="black"/>
              </a:solidFill>
            </a:endParaRPr>
          </a:p>
        </p:txBody>
      </p:sp>
      <p:pic>
        <p:nvPicPr>
          <p:cNvPr id="8806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8143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700808"/>
            <a:ext cx="9144000" cy="1310680"/>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en-US" sz="4800" b="1" dirty="0">
                <a:solidFill>
                  <a:prstClr val="white"/>
                </a:solidFill>
              </a:rPr>
              <a:t>Autistic Spectrum Disorders</a:t>
            </a:r>
          </a:p>
          <a:p>
            <a:pPr algn="ctr">
              <a:defRPr/>
            </a:pPr>
            <a:endParaRPr lang="en-US" dirty="0">
              <a:solidFill>
                <a:prstClr val="white"/>
              </a:solidFill>
            </a:endParaRPr>
          </a:p>
        </p:txBody>
      </p:sp>
      <p:sp>
        <p:nvSpPr>
          <p:cNvPr id="5" name="TextBox 4"/>
          <p:cNvSpPr txBox="1"/>
          <p:nvPr/>
        </p:nvSpPr>
        <p:spPr>
          <a:xfrm>
            <a:off x="2197100" y="3357563"/>
            <a:ext cx="4681538" cy="1569660"/>
          </a:xfrm>
          <a:prstGeom prst="rect">
            <a:avLst/>
          </a:prstGeom>
          <a:noFill/>
        </p:spPr>
        <p:txBody>
          <a:bodyPr>
            <a:spAutoFit/>
          </a:bodyPr>
          <a:lstStyle/>
          <a:p>
            <a:pPr algn="ctr">
              <a:defRPr/>
            </a:pPr>
            <a:endParaRPr lang="en-US" sz="3800" b="1" dirty="0">
              <a:solidFill>
                <a:srgbClr val="400080"/>
              </a:solidFill>
            </a:endParaRPr>
          </a:p>
          <a:p>
            <a:pPr algn="ctr">
              <a:defRPr/>
            </a:pPr>
            <a:r>
              <a:rPr lang="en-US" sz="3800" b="1" dirty="0">
                <a:solidFill>
                  <a:prstClr val="black"/>
                </a:solidFill>
              </a:rPr>
              <a:t>Any Questions? </a:t>
            </a:r>
          </a:p>
          <a:p>
            <a:pPr>
              <a:defRPr/>
            </a:pPr>
            <a:endParaRPr lang="en-US" sz="2000" b="1" dirty="0">
              <a:solidFill>
                <a:prstClr val="black"/>
              </a:solidFill>
            </a:endParaRPr>
          </a:p>
        </p:txBody>
      </p:sp>
      <p:pic>
        <p:nvPicPr>
          <p:cNvPr id="8909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728942"/>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62994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Resources</a:t>
            </a:r>
          </a:p>
        </p:txBody>
      </p:sp>
      <p:pic>
        <p:nvPicPr>
          <p:cNvPr id="9011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7225" y="1727200"/>
            <a:ext cx="7829550" cy="3478213"/>
          </a:xfrm>
          <a:prstGeom prst="rect">
            <a:avLst/>
          </a:prstGeom>
        </p:spPr>
        <p:txBody>
          <a:bodyPr>
            <a:spAutoFit/>
          </a:bodyPr>
          <a:lstStyle/>
          <a:p>
            <a:pPr marL="109728">
              <a:defRPr/>
            </a:pPr>
            <a:r>
              <a:rPr lang="en-GB" altLang="en-US" sz="2000" b="1" dirty="0">
                <a:solidFill>
                  <a:srgbClr val="C0504D"/>
                </a:solidFill>
              </a:rPr>
              <a:t>Books </a:t>
            </a:r>
          </a:p>
          <a:p>
            <a:pPr marL="395478" indent="-285750">
              <a:buClr>
                <a:srgbClr val="4F81BD"/>
              </a:buClr>
              <a:buFont typeface="Arial" charset="0"/>
              <a:buChar char="•"/>
              <a:defRPr/>
            </a:pPr>
            <a:r>
              <a:rPr lang="en-US" altLang="en-US" dirty="0">
                <a:solidFill>
                  <a:prstClr val="black"/>
                </a:solidFill>
              </a:rPr>
              <a:t>Rutter's Child and Adolescent Psychiatry, </a:t>
            </a:r>
            <a:r>
              <a:rPr lang="en-US" altLang="en-US" dirty="0" err="1">
                <a:solidFill>
                  <a:prstClr val="black"/>
                </a:solidFill>
              </a:rPr>
              <a:t>SixthEdition</a:t>
            </a:r>
            <a:r>
              <a:rPr lang="en-US" altLang="en-US" dirty="0">
                <a:solidFill>
                  <a:prstClr val="black"/>
                </a:solidFill>
              </a:rPr>
              <a:t>. </a:t>
            </a:r>
            <a:r>
              <a:rPr lang="en-GB" altLang="en-US" dirty="0">
                <a:solidFill>
                  <a:prstClr val="black"/>
                </a:solidFill>
              </a:rPr>
              <a:t> </a:t>
            </a:r>
          </a:p>
          <a:p>
            <a:pPr marL="395478" indent="-285750">
              <a:buClr>
                <a:srgbClr val="4F81BD"/>
              </a:buClr>
              <a:buFont typeface="Arial" charset="0"/>
              <a:buChar char="•"/>
              <a:defRPr/>
            </a:pPr>
            <a:r>
              <a:rPr lang="en-GB" altLang="en-US" dirty="0">
                <a:solidFill>
                  <a:prstClr val="black"/>
                </a:solidFill>
              </a:rPr>
              <a:t>Child and Adolescent Psychiatry.  Robert Goodman and Stephen Scott. Third Edition, Wiley-Blackwell</a:t>
            </a:r>
          </a:p>
          <a:p>
            <a:pPr marL="395478" indent="-285750">
              <a:buClr>
                <a:srgbClr val="4F81BD"/>
              </a:buClr>
              <a:buFont typeface="Arial" charset="0"/>
              <a:buChar char="•"/>
              <a:defRPr/>
            </a:pPr>
            <a:r>
              <a:rPr lang="en-GB" altLang="en-US" dirty="0">
                <a:solidFill>
                  <a:prstClr val="black"/>
                </a:solidFill>
              </a:rPr>
              <a:t>Autism and Asperger Syndrome. Simon Baron-Cohen. The Facts. Oxford university press</a:t>
            </a:r>
          </a:p>
          <a:p>
            <a:pPr marL="109728">
              <a:buClr>
                <a:srgbClr val="4F81BD"/>
              </a:buClr>
              <a:defRPr/>
            </a:pPr>
            <a:endParaRPr lang="en-GB" altLang="en-US" dirty="0">
              <a:solidFill>
                <a:prstClr val="black"/>
              </a:solidFill>
            </a:endParaRPr>
          </a:p>
          <a:p>
            <a:pPr marL="109728">
              <a:buClr>
                <a:srgbClr val="4F81BD"/>
              </a:buClr>
              <a:defRPr/>
            </a:pPr>
            <a:r>
              <a:rPr lang="en-GB" altLang="en-US" sz="2000" b="1" dirty="0">
                <a:solidFill>
                  <a:srgbClr val="4F81BD"/>
                </a:solidFill>
              </a:rPr>
              <a:t>E-Learning    </a:t>
            </a:r>
          </a:p>
          <a:p>
            <a:pPr marL="395478" indent="-285750">
              <a:buClr>
                <a:srgbClr val="4F81BD"/>
              </a:buClr>
              <a:buFont typeface="Arial" charset="0"/>
              <a:buChar char="•"/>
              <a:defRPr/>
            </a:pPr>
            <a:r>
              <a:rPr lang="en-GB" altLang="en-US" dirty="0">
                <a:solidFill>
                  <a:prstClr val="black"/>
                </a:solidFill>
              </a:rPr>
              <a:t>Autism, ethnicity and maternal immigration</a:t>
            </a:r>
          </a:p>
          <a:p>
            <a:pPr marL="852678" lvl="1" indent="-285750">
              <a:buClr>
                <a:srgbClr val="4F81BD"/>
              </a:buClr>
              <a:buFont typeface="Arial" charset="0"/>
              <a:buChar char="•"/>
              <a:defRPr/>
            </a:pPr>
            <a:r>
              <a:rPr lang="en-GB" altLang="en-US" u="sng" dirty="0">
                <a:solidFill>
                  <a:prstClr val="black"/>
                </a:solidFill>
                <a:hlinkClick r:id="rId3"/>
              </a:rPr>
              <a:t>http://www.psychiatrycpd.org/default.aspx?page=10591</a:t>
            </a:r>
            <a:endParaRPr lang="en-GB" altLang="en-US" dirty="0">
              <a:solidFill>
                <a:prstClr val="black"/>
              </a:solidFill>
            </a:endParaRPr>
          </a:p>
          <a:p>
            <a:pPr marL="395478" indent="-285750">
              <a:buClr>
                <a:srgbClr val="4F81BD"/>
              </a:buClr>
              <a:buFont typeface="Arial" charset="0"/>
              <a:buChar char="•"/>
              <a:defRPr/>
            </a:pPr>
            <a:r>
              <a:rPr lang="en-GB" altLang="en-US" dirty="0">
                <a:solidFill>
                  <a:prstClr val="black"/>
                </a:solidFill>
              </a:rPr>
              <a:t>Guidelines   - Autism in children and young people (CG128)</a:t>
            </a:r>
          </a:p>
          <a:p>
            <a:pPr marL="852678" lvl="1" indent="-285750">
              <a:buClr>
                <a:srgbClr val="4F81BD"/>
              </a:buClr>
              <a:buFont typeface="Arial" charset="0"/>
              <a:buChar char="•"/>
              <a:defRPr/>
            </a:pPr>
            <a:r>
              <a:rPr lang="en-GB" altLang="en-US" u="sng" dirty="0">
                <a:solidFill>
                  <a:prstClr val="black"/>
                </a:solidFill>
                <a:hlinkClick r:id="rId4"/>
              </a:rPr>
              <a:t>http://www.nice.org.uk/guidance/index.jsp?action=byTopic&amp;o=7281</a:t>
            </a:r>
            <a:endParaRPr lang="en-GB" altLang="en-US" dirty="0">
              <a:solidFill>
                <a:prstClr val="black"/>
              </a:solidFill>
            </a:endParaRPr>
          </a:p>
        </p:txBody>
      </p:sp>
    </p:spTree>
    <p:extLst>
      <p:ext uri="{BB962C8B-B14F-4D97-AF65-F5344CB8AC3E}">
        <p14:creationId xmlns:p14="http://schemas.microsoft.com/office/powerpoint/2010/main" val="84855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5720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en-US" sz="2800" b="1" dirty="0">
                <a:solidFill>
                  <a:prstClr val="white"/>
                </a:solidFill>
              </a:rPr>
              <a:t>Red Flags for Autism</a:t>
            </a:r>
          </a:p>
        </p:txBody>
      </p:sp>
      <p:pic>
        <p:nvPicPr>
          <p:cNvPr id="9114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7225" y="1727200"/>
            <a:ext cx="7829550" cy="4801314"/>
          </a:xfrm>
          <a:prstGeom prst="rect">
            <a:avLst/>
          </a:prstGeom>
        </p:spPr>
        <p:txBody>
          <a:bodyPr>
            <a:spAutoFit/>
          </a:bodyPr>
          <a:lstStyle/>
          <a:p>
            <a:pPr marL="452628" indent="-342900">
              <a:buClr>
                <a:srgbClr val="C0504D"/>
              </a:buClr>
              <a:buFont typeface="Arial" charset="0"/>
              <a:buChar char="•"/>
              <a:defRPr/>
            </a:pPr>
            <a:r>
              <a:rPr lang="en-GB" altLang="en-US" dirty="0">
                <a:solidFill>
                  <a:prstClr val="black"/>
                </a:solidFill>
              </a:rPr>
              <a:t>no babbling by 12 months</a:t>
            </a:r>
          </a:p>
          <a:p>
            <a:pPr marL="452628" indent="-342900">
              <a:buClr>
                <a:srgbClr val="C0504D"/>
              </a:buClr>
              <a:buFont typeface="Arial" charset="0"/>
              <a:buChar char="•"/>
              <a:defRPr/>
            </a:pPr>
            <a:r>
              <a:rPr lang="en-GB" altLang="en-US" dirty="0">
                <a:solidFill>
                  <a:prstClr val="black"/>
                </a:solidFill>
              </a:rPr>
              <a:t>no gesturing (pointing, waving, showing, reaching, </a:t>
            </a:r>
            <a:r>
              <a:rPr lang="en-GB" altLang="en-US" dirty="0" err="1">
                <a:solidFill>
                  <a:prstClr val="black"/>
                </a:solidFill>
              </a:rPr>
              <a:t>etc</a:t>
            </a:r>
            <a:r>
              <a:rPr lang="en-GB" altLang="en-US" dirty="0">
                <a:solidFill>
                  <a:prstClr val="black"/>
                </a:solidFill>
              </a:rPr>
              <a:t>) by 12 months</a:t>
            </a:r>
          </a:p>
          <a:p>
            <a:pPr marL="452628" indent="-342900">
              <a:buClr>
                <a:srgbClr val="C0504D"/>
              </a:buClr>
              <a:buFont typeface="Arial" charset="0"/>
              <a:buChar char="•"/>
              <a:defRPr/>
            </a:pPr>
            <a:r>
              <a:rPr lang="en-GB" altLang="en-US" dirty="0">
                <a:solidFill>
                  <a:prstClr val="black"/>
                </a:solidFill>
              </a:rPr>
              <a:t>no single words by 16 months</a:t>
            </a:r>
          </a:p>
          <a:p>
            <a:pPr marL="452628" indent="-342900">
              <a:buClr>
                <a:srgbClr val="C0504D"/>
              </a:buClr>
              <a:buFont typeface="Arial" charset="0"/>
              <a:buChar char="•"/>
              <a:defRPr/>
            </a:pPr>
            <a:r>
              <a:rPr lang="en-GB" altLang="en-US" dirty="0">
                <a:solidFill>
                  <a:prstClr val="black"/>
                </a:solidFill>
              </a:rPr>
              <a:t>no two-word spontaneous (not </a:t>
            </a:r>
            <a:r>
              <a:rPr lang="en-GB" altLang="en-US" dirty="0" err="1">
                <a:solidFill>
                  <a:prstClr val="black"/>
                </a:solidFill>
              </a:rPr>
              <a:t>echolalic</a:t>
            </a:r>
            <a:r>
              <a:rPr lang="en-GB" altLang="en-US" dirty="0">
                <a:solidFill>
                  <a:prstClr val="black"/>
                </a:solidFill>
              </a:rPr>
              <a:t>) phrases by 24 months</a:t>
            </a:r>
          </a:p>
          <a:p>
            <a:pPr marL="452628" indent="-342900">
              <a:buClr>
                <a:srgbClr val="C0504D"/>
              </a:buClr>
              <a:buFont typeface="Arial" charset="0"/>
              <a:buChar char="•"/>
              <a:defRPr/>
            </a:pPr>
            <a:r>
              <a:rPr lang="en-GB" altLang="en-US" dirty="0">
                <a:solidFill>
                  <a:prstClr val="black"/>
                </a:solidFill>
              </a:rPr>
              <a:t>any loss of any language or social skills at any age</a:t>
            </a:r>
          </a:p>
          <a:p>
            <a:pPr marL="452628" indent="-342900">
              <a:buClr>
                <a:srgbClr val="C0504D"/>
              </a:buClr>
              <a:buFont typeface="Arial" charset="0"/>
              <a:buChar char="•"/>
              <a:defRPr/>
            </a:pPr>
            <a:r>
              <a:rPr lang="en-GB" altLang="en-US" dirty="0">
                <a:solidFill>
                  <a:prstClr val="black"/>
                </a:solidFill>
              </a:rPr>
              <a:t>Other important signs to look out for include:</a:t>
            </a:r>
          </a:p>
          <a:p>
            <a:pPr marL="452628" indent="-342900">
              <a:buClr>
                <a:srgbClr val="C0504D"/>
              </a:buClr>
              <a:buFont typeface="Arial" charset="0"/>
              <a:buChar char="•"/>
              <a:defRPr/>
            </a:pPr>
            <a:r>
              <a:rPr lang="en-GB" altLang="en-US" dirty="0">
                <a:solidFill>
                  <a:prstClr val="black"/>
                </a:solidFill>
              </a:rPr>
              <a:t>Diminished eye contact</a:t>
            </a:r>
          </a:p>
          <a:p>
            <a:pPr marL="452628" indent="-342900">
              <a:buClr>
                <a:srgbClr val="C0504D"/>
              </a:buClr>
              <a:buFont typeface="Arial" charset="0"/>
              <a:buChar char="•"/>
              <a:defRPr/>
            </a:pPr>
            <a:r>
              <a:rPr lang="en-GB" altLang="en-US" dirty="0">
                <a:solidFill>
                  <a:prstClr val="black"/>
                </a:solidFill>
              </a:rPr>
              <a:t>Diminished social engagement</a:t>
            </a:r>
          </a:p>
          <a:p>
            <a:pPr marL="452628" indent="-342900">
              <a:buClr>
                <a:srgbClr val="C0504D"/>
              </a:buClr>
              <a:buFont typeface="Arial" charset="0"/>
              <a:buChar char="•"/>
              <a:defRPr/>
            </a:pPr>
            <a:r>
              <a:rPr lang="en-GB" altLang="en-US" dirty="0">
                <a:solidFill>
                  <a:prstClr val="black"/>
                </a:solidFill>
              </a:rPr>
              <a:t>Limited interest in social games and turn taking exchanges</a:t>
            </a:r>
          </a:p>
          <a:p>
            <a:pPr marL="452628" indent="-342900">
              <a:buClr>
                <a:srgbClr val="C0504D"/>
              </a:buClr>
              <a:buFont typeface="Arial" charset="0"/>
              <a:buChar char="•"/>
              <a:defRPr/>
            </a:pPr>
            <a:r>
              <a:rPr lang="en-GB" altLang="en-US" dirty="0">
                <a:solidFill>
                  <a:prstClr val="black"/>
                </a:solidFill>
              </a:rPr>
              <a:t>Preference for being alone</a:t>
            </a:r>
          </a:p>
          <a:p>
            <a:pPr marL="452628" indent="-342900">
              <a:buClr>
                <a:srgbClr val="C0504D"/>
              </a:buClr>
              <a:buFont typeface="Arial" charset="0"/>
              <a:buChar char="•"/>
              <a:defRPr/>
            </a:pPr>
            <a:r>
              <a:rPr lang="en-GB" altLang="en-US" dirty="0">
                <a:solidFill>
                  <a:prstClr val="black"/>
                </a:solidFill>
              </a:rPr>
              <a:t>Visual attention more frequently to objects than people</a:t>
            </a:r>
          </a:p>
          <a:p>
            <a:pPr marL="452628" indent="-342900">
              <a:buClr>
                <a:srgbClr val="C0504D"/>
              </a:buClr>
              <a:buFont typeface="Arial" charset="0"/>
              <a:buChar char="•"/>
              <a:defRPr/>
            </a:pPr>
            <a:r>
              <a:rPr lang="en-GB" altLang="en-US" dirty="0">
                <a:solidFill>
                  <a:prstClr val="black"/>
                </a:solidFill>
              </a:rPr>
              <a:t>Limited range of facial expression</a:t>
            </a:r>
          </a:p>
          <a:p>
            <a:pPr marL="452628" indent="-342900">
              <a:buClr>
                <a:srgbClr val="C0504D"/>
              </a:buClr>
              <a:buFont typeface="Arial" charset="0"/>
              <a:buChar char="•"/>
              <a:defRPr/>
            </a:pPr>
            <a:r>
              <a:rPr lang="en-GB" altLang="en-US" i="1" dirty="0" err="1">
                <a:solidFill>
                  <a:srgbClr val="C0504D"/>
                </a:solidFill>
              </a:rPr>
              <a:t>F</a:t>
            </a:r>
            <a:r>
              <a:rPr lang="en-GB" i="1" dirty="0" err="1">
                <a:solidFill>
                  <a:srgbClr val="C0504D"/>
                </a:solidFill>
              </a:rPr>
              <a:t>ilipek</a:t>
            </a:r>
            <a:r>
              <a:rPr lang="en-GB" i="1" dirty="0">
                <a:solidFill>
                  <a:srgbClr val="C0504D"/>
                </a:solidFill>
              </a:rPr>
              <a:t>, P.A. et al. (1999). The Screening and Diagnosis of Autistic Spectrum Disorders. Journal of Autism and Developmental Disorders, 29(6), 439-483</a:t>
            </a:r>
            <a:endParaRPr lang="en-US" dirty="0">
              <a:solidFill>
                <a:srgbClr val="C0504D"/>
              </a:solidFill>
            </a:endParaRPr>
          </a:p>
          <a:p>
            <a:pPr marL="109728">
              <a:buClr>
                <a:srgbClr val="C0504D"/>
              </a:buClr>
              <a:defRPr/>
            </a:pPr>
            <a:endParaRPr lang="en-GB" altLang="en-US" dirty="0">
              <a:solidFill>
                <a:prstClr val="black"/>
              </a:solidFill>
            </a:endParaRPr>
          </a:p>
          <a:p>
            <a:pPr marL="109728">
              <a:defRPr/>
            </a:pPr>
            <a:endParaRPr lang="en-GB" altLang="en-US" dirty="0">
              <a:solidFill>
                <a:prstClr val="black"/>
              </a:solidFill>
            </a:endParaRPr>
          </a:p>
        </p:txBody>
      </p:sp>
    </p:spTree>
    <p:extLst>
      <p:ext uri="{BB962C8B-B14F-4D97-AF65-F5344CB8AC3E}">
        <p14:creationId xmlns:p14="http://schemas.microsoft.com/office/powerpoint/2010/main" val="11628346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4572000"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2800" b="1" dirty="0">
                <a:solidFill>
                  <a:prstClr val="white"/>
                </a:solidFill>
              </a:rPr>
              <a:t>Red Flags for Autism</a:t>
            </a:r>
          </a:p>
        </p:txBody>
      </p:sp>
      <p:pic>
        <p:nvPicPr>
          <p:cNvPr id="9216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7225" y="1727200"/>
            <a:ext cx="7829550" cy="4801314"/>
          </a:xfrm>
          <a:prstGeom prst="rect">
            <a:avLst/>
          </a:prstGeom>
        </p:spPr>
        <p:txBody>
          <a:bodyPr>
            <a:spAutoFit/>
          </a:bodyPr>
          <a:lstStyle/>
          <a:p>
            <a:pPr marL="452628" indent="-342900">
              <a:buClr>
                <a:srgbClr val="C0504D"/>
              </a:buClr>
              <a:buFont typeface="Arial" charset="0"/>
              <a:buChar char="•"/>
              <a:defRPr/>
            </a:pPr>
            <a:r>
              <a:rPr lang="en-GB" altLang="en-US" dirty="0">
                <a:solidFill>
                  <a:prstClr val="black"/>
                </a:solidFill>
              </a:rPr>
              <a:t>Less sharing of affect (smiling and looking at others)</a:t>
            </a:r>
          </a:p>
          <a:p>
            <a:pPr marL="452628" indent="-342900">
              <a:buClr>
                <a:srgbClr val="C0504D"/>
              </a:buClr>
              <a:buFont typeface="Arial" charset="0"/>
              <a:buChar char="•"/>
              <a:defRPr/>
            </a:pPr>
            <a:r>
              <a:rPr lang="en-GB" altLang="en-US" dirty="0">
                <a:solidFill>
                  <a:prstClr val="black"/>
                </a:solidFill>
              </a:rPr>
              <a:t>Unusual hand and finger mannerisms</a:t>
            </a:r>
          </a:p>
          <a:p>
            <a:pPr marL="452628" indent="-342900">
              <a:buClr>
                <a:srgbClr val="C0504D"/>
              </a:buClr>
              <a:buFont typeface="Arial" charset="0"/>
              <a:buChar char="•"/>
              <a:defRPr/>
            </a:pPr>
            <a:r>
              <a:rPr lang="en-GB" altLang="en-US" dirty="0">
                <a:solidFill>
                  <a:prstClr val="black"/>
                </a:solidFill>
              </a:rPr>
              <a:t>Walking on tiptoes</a:t>
            </a:r>
          </a:p>
          <a:p>
            <a:pPr marL="452628" indent="-342900">
              <a:buClr>
                <a:srgbClr val="C0504D"/>
              </a:buClr>
              <a:buFont typeface="Arial" charset="0"/>
              <a:buChar char="•"/>
              <a:defRPr/>
            </a:pPr>
            <a:r>
              <a:rPr lang="en-GB" altLang="en-US" dirty="0">
                <a:solidFill>
                  <a:prstClr val="black"/>
                </a:solidFill>
              </a:rPr>
              <a:t>Difficulty adapting to new situations and coping with changes in routine</a:t>
            </a:r>
          </a:p>
          <a:p>
            <a:pPr marL="452628" indent="-342900">
              <a:buClr>
                <a:srgbClr val="C0504D"/>
              </a:buClr>
              <a:buFont typeface="Arial" charset="0"/>
              <a:buChar char="•"/>
              <a:defRPr/>
            </a:pPr>
            <a:r>
              <a:rPr lang="en-GB" altLang="en-US" dirty="0">
                <a:solidFill>
                  <a:prstClr val="black"/>
                </a:solidFill>
              </a:rPr>
              <a:t>Not orientating to name being called</a:t>
            </a:r>
          </a:p>
          <a:p>
            <a:pPr marL="452628" indent="-342900">
              <a:buClr>
                <a:srgbClr val="C0504D"/>
              </a:buClr>
              <a:buFont typeface="Arial" charset="0"/>
              <a:buChar char="•"/>
              <a:defRPr/>
            </a:pPr>
            <a:r>
              <a:rPr lang="en-GB" altLang="en-US" dirty="0">
                <a:solidFill>
                  <a:prstClr val="black"/>
                </a:solidFill>
              </a:rPr>
              <a:t>Not imitating facial expression or gesture</a:t>
            </a:r>
          </a:p>
          <a:p>
            <a:pPr marL="452628" indent="-342900">
              <a:buClr>
                <a:srgbClr val="C0504D"/>
              </a:buClr>
              <a:buFont typeface="Arial" charset="0"/>
              <a:buChar char="•"/>
              <a:defRPr/>
            </a:pPr>
            <a:r>
              <a:rPr lang="en-GB" altLang="en-US" dirty="0">
                <a:solidFill>
                  <a:prstClr val="black"/>
                </a:solidFill>
              </a:rPr>
              <a:t>Lack of seeking and enjoying cuddles</a:t>
            </a:r>
          </a:p>
          <a:p>
            <a:pPr marL="452628" indent="-342900">
              <a:buClr>
                <a:srgbClr val="C0504D"/>
              </a:buClr>
              <a:buFont typeface="Arial" charset="0"/>
              <a:buChar char="•"/>
              <a:defRPr/>
            </a:pPr>
            <a:r>
              <a:rPr lang="en-GB" altLang="en-US" dirty="0">
                <a:solidFill>
                  <a:prstClr val="black"/>
                </a:solidFill>
              </a:rPr>
              <a:t>Less likely to look at a parent to seek reassurance and approval</a:t>
            </a:r>
          </a:p>
          <a:p>
            <a:pPr marL="452628" indent="-342900">
              <a:buClr>
                <a:srgbClr val="C0504D"/>
              </a:buClr>
              <a:buFont typeface="Arial" charset="0"/>
              <a:buChar char="•"/>
              <a:defRPr/>
            </a:pPr>
            <a:r>
              <a:rPr lang="en-GB" altLang="en-US" dirty="0">
                <a:solidFill>
                  <a:prstClr val="black"/>
                </a:solidFill>
              </a:rPr>
              <a:t>Prone to intense distress</a:t>
            </a:r>
          </a:p>
          <a:p>
            <a:pPr marL="452628" indent="-342900">
              <a:buClr>
                <a:srgbClr val="C0504D"/>
              </a:buClr>
              <a:buFont typeface="Arial" charset="0"/>
              <a:buChar char="•"/>
              <a:defRPr/>
            </a:pPr>
            <a:r>
              <a:rPr lang="en-GB" altLang="en-US" dirty="0">
                <a:solidFill>
                  <a:prstClr val="black"/>
                </a:solidFill>
              </a:rPr>
              <a:t>Sensory over </a:t>
            </a:r>
            <a:r>
              <a:rPr lang="en-GB" altLang="en-US" dirty="0" err="1">
                <a:solidFill>
                  <a:prstClr val="black"/>
                </a:solidFill>
              </a:rPr>
              <a:t>responsivity</a:t>
            </a:r>
            <a:r>
              <a:rPr lang="en-GB" altLang="en-US" dirty="0">
                <a:solidFill>
                  <a:prstClr val="black"/>
                </a:solidFill>
              </a:rPr>
              <a:t> such as being afraid of every day sounds</a:t>
            </a:r>
          </a:p>
          <a:p>
            <a:pPr marL="452628" indent="-342900">
              <a:buClr>
                <a:srgbClr val="C0504D"/>
              </a:buClr>
              <a:buFont typeface="Arial" charset="0"/>
              <a:buChar char="•"/>
              <a:defRPr/>
            </a:pPr>
            <a:r>
              <a:rPr lang="en-GB" altLang="en-US" dirty="0">
                <a:solidFill>
                  <a:prstClr val="black"/>
                </a:solidFill>
              </a:rPr>
              <a:t>Unusual mannerisms to express emotions</a:t>
            </a:r>
          </a:p>
          <a:p>
            <a:pPr marL="452628" indent="-342900">
              <a:buClr>
                <a:srgbClr val="C0504D"/>
              </a:buClr>
              <a:buFont typeface="Arial" charset="0"/>
              <a:buChar char="•"/>
              <a:defRPr/>
            </a:pPr>
            <a:r>
              <a:rPr lang="en-GB" altLang="en-US" dirty="0">
                <a:solidFill>
                  <a:prstClr val="black"/>
                </a:solidFill>
              </a:rPr>
              <a:t>Extremes of temperament</a:t>
            </a:r>
          </a:p>
          <a:p>
            <a:pPr marL="452628" indent="-342900">
              <a:buClr>
                <a:srgbClr val="C0504D"/>
              </a:buClr>
              <a:buFont typeface="Arial" charset="0"/>
              <a:buChar char="•"/>
              <a:defRPr/>
            </a:pPr>
            <a:r>
              <a:rPr lang="en-GB" altLang="en-US" i="1" dirty="0" err="1">
                <a:solidFill>
                  <a:srgbClr val="C0504D"/>
                </a:solidFill>
              </a:rPr>
              <a:t>F</a:t>
            </a:r>
            <a:r>
              <a:rPr lang="en-GB" i="1" dirty="0" err="1">
                <a:solidFill>
                  <a:srgbClr val="C0504D"/>
                </a:solidFill>
              </a:rPr>
              <a:t>ilipek</a:t>
            </a:r>
            <a:r>
              <a:rPr lang="en-GB" i="1" dirty="0">
                <a:solidFill>
                  <a:srgbClr val="C0504D"/>
                </a:solidFill>
              </a:rPr>
              <a:t>, P.A. et al. (1999). The Screening and Diagnosis of Autistic Spectrum Disorders. Journal of Autism and Developmental Disorders, 29(6), 439-483</a:t>
            </a:r>
            <a:endParaRPr lang="en-US" dirty="0">
              <a:solidFill>
                <a:srgbClr val="C0504D"/>
              </a:solidFill>
            </a:endParaRPr>
          </a:p>
          <a:p>
            <a:pPr marL="452628" indent="-342900">
              <a:buClr>
                <a:srgbClr val="C0504D"/>
              </a:buClr>
              <a:buFont typeface="Arial" charset="0"/>
              <a:buChar char="•"/>
              <a:defRPr/>
            </a:pPr>
            <a:endParaRPr lang="en-GB" altLang="en-US" dirty="0">
              <a:solidFill>
                <a:prstClr val="black"/>
              </a:solidFill>
            </a:endParaRPr>
          </a:p>
          <a:p>
            <a:pPr marL="109728">
              <a:defRPr/>
            </a:pPr>
            <a:endParaRPr lang="en-GB" altLang="en-US" dirty="0">
              <a:solidFill>
                <a:prstClr val="black"/>
              </a:solidFill>
            </a:endParaRPr>
          </a:p>
        </p:txBody>
      </p:sp>
    </p:spTree>
    <p:extLst>
      <p:ext uri="{BB962C8B-B14F-4D97-AF65-F5344CB8AC3E}">
        <p14:creationId xmlns:p14="http://schemas.microsoft.com/office/powerpoint/2010/main" val="102851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3849688" y="3452813"/>
            <a:ext cx="1560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a:solidFill>
                  <a:prstClr val="white"/>
                </a:solidFill>
              </a:rPr>
              <a:t>Conditions 1+2</a:t>
            </a:r>
          </a:p>
        </p:txBody>
      </p:sp>
      <p:sp>
        <p:nvSpPr>
          <p:cNvPr id="8" name="Rectangle 7"/>
          <p:cNvSpPr/>
          <p:nvPr/>
        </p:nvSpPr>
        <p:spPr>
          <a:xfrm>
            <a:off x="0" y="0"/>
            <a:ext cx="5508104" cy="1082675"/>
          </a:xfrm>
          <a:prstGeom prst="rect">
            <a:avLst/>
          </a:prstGeom>
          <a:solidFill>
            <a:schemeClr val="accent1"/>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3500" b="1" dirty="0">
                <a:solidFill>
                  <a:prstClr val="white"/>
                </a:solidFill>
              </a:rPr>
              <a:t>Triad to Dyad</a:t>
            </a:r>
          </a:p>
        </p:txBody>
      </p:sp>
      <p:sp>
        <p:nvSpPr>
          <p:cNvPr id="10" name="TextBox 9"/>
          <p:cNvSpPr txBox="1"/>
          <p:nvPr/>
        </p:nvSpPr>
        <p:spPr>
          <a:xfrm>
            <a:off x="823913" y="1519238"/>
            <a:ext cx="7648575" cy="4584700"/>
          </a:xfrm>
          <a:prstGeom prst="rect">
            <a:avLst/>
          </a:prstGeom>
          <a:noFill/>
        </p:spPr>
        <p:txBody>
          <a:bodyPr>
            <a:spAutoFit/>
          </a:bodyPr>
          <a:lstStyle/>
          <a:p>
            <a:pPr>
              <a:buClr>
                <a:srgbClr val="C0504D"/>
              </a:buClr>
              <a:defRPr/>
            </a:pPr>
            <a:r>
              <a:rPr lang="en-US" sz="3600" b="1" dirty="0">
                <a:solidFill>
                  <a:srgbClr val="C0504D"/>
                </a:solidFill>
              </a:rPr>
              <a:t>Changes with DSM-V</a:t>
            </a:r>
          </a:p>
          <a:p>
            <a:pPr>
              <a:buClr>
                <a:srgbClr val="C0504D"/>
              </a:buClr>
              <a:defRPr/>
            </a:pPr>
            <a:endParaRPr lang="en-US" sz="1400" dirty="0">
              <a:solidFill>
                <a:srgbClr val="C0504D"/>
              </a:solidFill>
            </a:endParaRPr>
          </a:p>
          <a:p>
            <a:pPr marL="285750" indent="-285750">
              <a:spcAft>
                <a:spcPts val="1200"/>
              </a:spcAft>
              <a:buClr>
                <a:srgbClr val="9BBB59"/>
              </a:buClr>
              <a:buFont typeface="Arial"/>
              <a:buChar char="•"/>
              <a:defRPr/>
            </a:pPr>
            <a:r>
              <a:rPr lang="en-US" sz="2400" dirty="0">
                <a:solidFill>
                  <a:prstClr val="black"/>
                </a:solidFill>
              </a:rPr>
              <a:t>Replaces 3-domain model with a 2-domain model and adds symptoms such as sensory interests and aversions</a:t>
            </a:r>
          </a:p>
          <a:p>
            <a:pPr marL="285750" indent="-285750">
              <a:spcAft>
                <a:spcPts val="1200"/>
              </a:spcAft>
              <a:buClr>
                <a:srgbClr val="9BBB59"/>
              </a:buClr>
              <a:buFont typeface="Arial"/>
              <a:buChar char="•"/>
              <a:defRPr/>
            </a:pPr>
            <a:r>
              <a:rPr lang="en-US" sz="2400" dirty="0">
                <a:solidFill>
                  <a:prstClr val="black"/>
                </a:solidFill>
              </a:rPr>
              <a:t>Communication deficits are subsumed under social impairments</a:t>
            </a:r>
          </a:p>
          <a:p>
            <a:pPr marL="285750" indent="-285750">
              <a:spcAft>
                <a:spcPts val="1200"/>
              </a:spcAft>
              <a:buClr>
                <a:srgbClr val="9BBB59"/>
              </a:buClr>
              <a:buFont typeface="Arial"/>
              <a:buChar char="•"/>
              <a:defRPr/>
            </a:pPr>
            <a:r>
              <a:rPr lang="en-US" sz="2400" dirty="0">
                <a:solidFill>
                  <a:prstClr val="black"/>
                </a:solidFill>
              </a:rPr>
              <a:t>Change to a single ASD category</a:t>
            </a:r>
          </a:p>
          <a:p>
            <a:pPr marL="285750" indent="-285750">
              <a:spcAft>
                <a:spcPts val="1200"/>
              </a:spcAft>
              <a:buClr>
                <a:srgbClr val="9BBB59"/>
              </a:buClr>
              <a:buFont typeface="Arial"/>
              <a:buChar char="•"/>
              <a:defRPr/>
            </a:pPr>
            <a:r>
              <a:rPr lang="en-US" sz="2400" dirty="0">
                <a:solidFill>
                  <a:prstClr val="black"/>
                </a:solidFill>
              </a:rPr>
              <a:t>Must be a history of restricted and repetitive </a:t>
            </a:r>
            <a:r>
              <a:rPr lang="en-US" sz="2400" dirty="0" err="1">
                <a:solidFill>
                  <a:prstClr val="black"/>
                </a:solidFill>
              </a:rPr>
              <a:t>behaviours</a:t>
            </a:r>
            <a:endParaRPr lang="en-US" sz="2400" dirty="0">
              <a:solidFill>
                <a:prstClr val="black"/>
              </a:solidFill>
            </a:endParaRPr>
          </a:p>
          <a:p>
            <a:pPr marL="285750" indent="-285750">
              <a:spcAft>
                <a:spcPts val="1200"/>
              </a:spcAft>
              <a:buClr>
                <a:srgbClr val="9BBB59"/>
              </a:buClr>
              <a:buFont typeface="Arial"/>
              <a:buChar char="•"/>
              <a:defRPr/>
            </a:pPr>
            <a:r>
              <a:rPr lang="en-US" sz="2400" dirty="0">
                <a:solidFill>
                  <a:prstClr val="black"/>
                </a:solidFill>
              </a:rPr>
              <a:t>Removal of onset criterion of 36 months</a:t>
            </a:r>
          </a:p>
          <a:p>
            <a:pPr>
              <a:defRPr/>
            </a:pPr>
            <a:endParaRPr lang="en-US" sz="2400" dirty="0">
              <a:solidFill>
                <a:prstClr val="black"/>
              </a:solidFill>
            </a:endParaRPr>
          </a:p>
        </p:txBody>
      </p:sp>
      <p:pic>
        <p:nvPicPr>
          <p:cNvPr id="1024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6126163"/>
            <a:ext cx="40846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912793"/>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7492</Words>
  <Application>Microsoft Office PowerPoint</Application>
  <PresentationFormat>On-screen Show (4:3)</PresentationFormat>
  <Paragraphs>1099</Paragraphs>
  <Slides>88</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88</vt:i4>
      </vt:variant>
    </vt:vector>
  </HeadingPairs>
  <TitlesOfParts>
    <vt:vector size="99" baseType="lpstr">
      <vt:lpstr>ＭＳ Ｐゴシック</vt:lpstr>
      <vt:lpstr>Arial</vt:lpstr>
      <vt:lpstr>Calibri</vt:lpstr>
      <vt:lpstr>Helvetica</vt:lpstr>
      <vt:lpstr>Helvetica Light</vt:lpstr>
      <vt:lpstr>Times New Roman</vt:lpstr>
      <vt:lpstr>Wingdings 3</vt:lpstr>
      <vt:lpstr>ヒラギノ角ゴ ProN W3</vt:lpstr>
      <vt:lpstr>ヒラギノ角ゴ ProN W6</vt:lpstr>
      <vt:lpstr>Psychiatry Recruitment PP</vt:lpstr>
      <vt:lpstr>1_Psychiatry Recruitment 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Manchester University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Aslam Neelo (RW3) CMFT Manchester</dc:creator>
  <cp:lastModifiedBy>Helen McEnerney</cp:lastModifiedBy>
  <cp:revision>66</cp:revision>
  <dcterms:created xsi:type="dcterms:W3CDTF">2016-07-18T14:27:08Z</dcterms:created>
  <dcterms:modified xsi:type="dcterms:W3CDTF">2020-07-13T09:38:43Z</dcterms:modified>
</cp:coreProperties>
</file>