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89"/>
  </p:notesMasterIdLst>
  <p:sldIdLst>
    <p:sldId id="346" r:id="rId2"/>
    <p:sldId id="353" r:id="rId3"/>
    <p:sldId id="348" r:id="rId4"/>
    <p:sldId id="349" r:id="rId5"/>
    <p:sldId id="428" r:id="rId6"/>
    <p:sldId id="339" r:id="rId7"/>
    <p:sldId id="357" r:id="rId8"/>
    <p:sldId id="292" r:id="rId9"/>
    <p:sldId id="358" r:id="rId10"/>
    <p:sldId id="415" r:id="rId11"/>
    <p:sldId id="359" r:id="rId12"/>
    <p:sldId id="360" r:id="rId13"/>
    <p:sldId id="361" r:id="rId14"/>
    <p:sldId id="362" r:id="rId15"/>
    <p:sldId id="427" r:id="rId16"/>
    <p:sldId id="429" r:id="rId17"/>
    <p:sldId id="430" r:id="rId18"/>
    <p:sldId id="431" r:id="rId19"/>
    <p:sldId id="433" r:id="rId20"/>
    <p:sldId id="432" r:id="rId21"/>
    <p:sldId id="435" r:id="rId22"/>
    <p:sldId id="434" r:id="rId23"/>
    <p:sldId id="394" r:id="rId24"/>
    <p:sldId id="397" r:id="rId25"/>
    <p:sldId id="399" r:id="rId26"/>
    <p:sldId id="401" r:id="rId27"/>
    <p:sldId id="384" r:id="rId28"/>
    <p:sldId id="385" r:id="rId29"/>
    <p:sldId id="310" r:id="rId30"/>
    <p:sldId id="311" r:id="rId31"/>
    <p:sldId id="318" r:id="rId32"/>
    <p:sldId id="319" r:id="rId33"/>
    <p:sldId id="265" r:id="rId34"/>
    <p:sldId id="271" r:id="rId35"/>
    <p:sldId id="326" r:id="rId36"/>
    <p:sldId id="327" r:id="rId37"/>
    <p:sldId id="328" r:id="rId38"/>
    <p:sldId id="329" r:id="rId39"/>
    <p:sldId id="330" r:id="rId40"/>
    <p:sldId id="316" r:id="rId41"/>
    <p:sldId id="333" r:id="rId42"/>
    <p:sldId id="418" r:id="rId43"/>
    <p:sldId id="334" r:id="rId44"/>
    <p:sldId id="337" r:id="rId45"/>
    <p:sldId id="335" r:id="rId46"/>
    <p:sldId id="340" r:id="rId47"/>
    <p:sldId id="341" r:id="rId48"/>
    <p:sldId id="336" r:id="rId49"/>
    <p:sldId id="436" r:id="rId50"/>
    <p:sldId id="368" r:id="rId51"/>
    <p:sldId id="366" r:id="rId52"/>
    <p:sldId id="363" r:id="rId53"/>
    <p:sldId id="370" r:id="rId54"/>
    <p:sldId id="371" r:id="rId55"/>
    <p:sldId id="372" r:id="rId56"/>
    <p:sldId id="373" r:id="rId57"/>
    <p:sldId id="374" r:id="rId58"/>
    <p:sldId id="375" r:id="rId59"/>
    <p:sldId id="377" r:id="rId60"/>
    <p:sldId id="376" r:id="rId61"/>
    <p:sldId id="437" r:id="rId62"/>
    <p:sldId id="379" r:id="rId63"/>
    <p:sldId id="438" r:id="rId64"/>
    <p:sldId id="355" r:id="rId65"/>
    <p:sldId id="417" r:id="rId66"/>
    <p:sldId id="390" r:id="rId67"/>
    <p:sldId id="391" r:id="rId68"/>
    <p:sldId id="392" r:id="rId69"/>
    <p:sldId id="393" r:id="rId70"/>
    <p:sldId id="410" r:id="rId71"/>
    <p:sldId id="411" r:id="rId72"/>
    <p:sldId id="412" r:id="rId73"/>
    <p:sldId id="413" r:id="rId74"/>
    <p:sldId id="414" r:id="rId75"/>
    <p:sldId id="398" r:id="rId76"/>
    <p:sldId id="396" r:id="rId77"/>
    <p:sldId id="400" r:id="rId78"/>
    <p:sldId id="387" r:id="rId79"/>
    <p:sldId id="260" r:id="rId80"/>
    <p:sldId id="402" r:id="rId81"/>
    <p:sldId id="403" r:id="rId82"/>
    <p:sldId id="439" r:id="rId83"/>
    <p:sldId id="405" r:id="rId84"/>
    <p:sldId id="406" r:id="rId85"/>
    <p:sldId id="416" r:id="rId86"/>
    <p:sldId id="440" r:id="rId87"/>
    <p:sldId id="420" r:id="rId88"/>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Horgan" initials="PH" lastIdx="4" clrIdx="0">
    <p:extLst>
      <p:ext uri="{19B8F6BF-5375-455C-9EA6-DF929625EA0E}">
        <p15:presenceInfo xmlns:p15="http://schemas.microsoft.com/office/powerpoint/2012/main" userId="S-1-5-21-3067257783-4127061972-940401658-39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88" autoAdjust="0"/>
    <p:restoredTop sz="86735" autoAdjust="0"/>
  </p:normalViewPr>
  <p:slideViewPr>
    <p:cSldViewPr>
      <p:cViewPr varScale="1">
        <p:scale>
          <a:sx n="58" d="100"/>
          <a:sy n="58" d="100"/>
        </p:scale>
        <p:origin x="30" y="6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47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Arial" charset="0"/>
                <a:cs typeface="Arial" charset="0"/>
              </a:defRPr>
            </a:lvl1pPr>
          </a:lstStyle>
          <a:p>
            <a:pPr>
              <a:defRPr/>
            </a:pPr>
            <a:endParaRPr lang="en-US" altLang="en-US"/>
          </a:p>
        </p:txBody>
      </p:sp>
      <p:sp>
        <p:nvSpPr>
          <p:cNvPr id="614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Arial" charset="0"/>
                <a:cs typeface="Arial" charset="0"/>
              </a:defRPr>
            </a:lvl1pPr>
          </a:lstStyle>
          <a:p>
            <a:pPr>
              <a:defRPr/>
            </a:pPr>
            <a:endParaRPr lang="en-US" altLang="en-US"/>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Arial" charset="0"/>
                <a:cs typeface="Arial"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Arial" charset="0"/>
                <a:cs typeface="Arial" charset="0"/>
              </a:defRPr>
            </a:lvl1pPr>
          </a:lstStyle>
          <a:p>
            <a:pPr>
              <a:defRPr/>
            </a:pPr>
            <a:fld id="{BD9BABED-E986-480E-98C9-EAAD98EDFB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pPr eaLnBrk="1" hangingPunct="1">
              <a:spcBef>
                <a:spcPct val="0"/>
              </a:spcBef>
            </a:pPr>
            <a:endParaRPr lang="en-GB" altLang="en-US">
              <a:latin typeface="Arial" panose="020B0604020202020204" pitchFamily="34" charset="0"/>
            </a:endParaRPr>
          </a:p>
        </p:txBody>
      </p:sp>
      <p:sp>
        <p:nvSpPr>
          <p:cNvPr id="819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66FF7B-7D00-4A80-BF75-7173526D61F5}" type="slidenum">
              <a:rPr lang="en-US" altLang="en-US" smtClean="0">
                <a:latin typeface="Calibri" panose="020F0502020204030204" pitchFamily="34" charset="0"/>
                <a:cs typeface="Arial" panose="020B0604020202020204" pitchFamily="34" charset="0"/>
              </a:rPr>
              <a:pPr>
                <a:spcBef>
                  <a:spcPct val="0"/>
                </a:spcBef>
              </a:pPr>
              <a:t>1</a:t>
            </a:fld>
            <a:endParaRPr lang="en-US" altLang="en-US">
              <a:latin typeface="Calibri" panose="020F050202020403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AUD – alcohol use disorder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Frontal lobe regions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Correlations between volumes of frontal lobes and neuropsychological tests are not clear-cut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err="1"/>
              <a:t>Frontocerebellar</a:t>
            </a:r>
            <a:r>
              <a:rPr lang="en-GB" sz="1200" dirty="0"/>
              <a:t> circuits</a:t>
            </a:r>
          </a:p>
          <a:p>
            <a:r>
              <a:rPr lang="en-GB" sz="1200" dirty="0"/>
              <a:t>Recruitment of functionally intact cerebellar loops in AUD may compensate for impaired performance on tasks such as visuospatial or working-memory skills</a:t>
            </a:r>
          </a:p>
          <a:p>
            <a:r>
              <a:rPr lang="en-GB" sz="1200" dirty="0"/>
              <a:t>This  may mean overall capacity for conducting multiple tasks is reduced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err="1"/>
              <a:t>Frontolimbic</a:t>
            </a:r>
            <a:r>
              <a:rPr lang="en-GB" sz="1200" dirty="0"/>
              <a:t> circuits</a:t>
            </a:r>
          </a:p>
          <a:p>
            <a:r>
              <a:rPr lang="en-GB" sz="1200" dirty="0"/>
              <a:t>In AUD participants, amygdala activity  inversely correlated with increased lateral PFC activity as a function of </a:t>
            </a:r>
            <a:r>
              <a:rPr lang="en-GB" sz="1200" dirty="0" err="1"/>
              <a:t>behavioral</a:t>
            </a:r>
            <a:r>
              <a:rPr lang="en-GB" sz="1200" dirty="0"/>
              <a:t> deficits </a:t>
            </a:r>
          </a:p>
          <a:p>
            <a:r>
              <a:rPr lang="en-GB" sz="1200" dirty="0"/>
              <a:t>PFC activity as a compensation for blunted limbic activity suggests that in AUD, the brain uses frontal instead of temporal areas to manage emotional /social challenging situations</a:t>
            </a:r>
          </a:p>
          <a:p>
            <a:endParaRPr lang="en-GB" sz="1200" dirty="0"/>
          </a:p>
          <a:p>
            <a:r>
              <a:rPr lang="en-GB" sz="1200" dirty="0" err="1"/>
              <a:t>Frontolimbic</a:t>
            </a:r>
            <a:r>
              <a:rPr lang="en-GB" sz="1200" baseline="0" dirty="0"/>
              <a:t> circuits</a:t>
            </a:r>
          </a:p>
          <a:p>
            <a:r>
              <a:rPr lang="en-GB" sz="1200" dirty="0"/>
              <a:t>The ventral striatum shows greater activation in response to alcohol cues but lower activation during anticipation of monetary gain in AUD relative to control individuals.</a:t>
            </a:r>
          </a:p>
          <a:p>
            <a:r>
              <a:rPr lang="en-GB" sz="1200" dirty="0"/>
              <a:t>Suggest brain activation in individuals with AUD may be biased towards responding to alcohol-associated cues.</a:t>
            </a:r>
          </a:p>
          <a:p>
            <a:r>
              <a:rPr lang="en-GB" sz="1200" dirty="0"/>
              <a:t>May also support a theory relating to the transition from casual to compulsive, uncontrolled consumption of alcohol by a shift from goal-directed </a:t>
            </a:r>
            <a:r>
              <a:rPr lang="en-GB" sz="1200" dirty="0" err="1"/>
              <a:t>behaviors</a:t>
            </a:r>
            <a:r>
              <a:rPr lang="en-GB" sz="1200" dirty="0"/>
              <a:t> executed by regions of the PFC to more automatic, habitual </a:t>
            </a:r>
            <a:r>
              <a:rPr lang="en-GB" sz="1200" dirty="0" err="1"/>
              <a:t>behaviors</a:t>
            </a:r>
            <a:r>
              <a:rPr lang="en-GB" sz="1200" dirty="0"/>
              <a:t> driven by appetitive regions such as the caudate and putamen</a:t>
            </a:r>
          </a:p>
          <a:p>
            <a:r>
              <a:rPr lang="en-GB" sz="1200" baseline="0" dirty="0"/>
              <a:t> </a:t>
            </a:r>
            <a:endParaRPr lang="en-GB" sz="1200" dirty="0"/>
          </a:p>
          <a:p>
            <a:endParaRPr lang="en-GB" dirty="0"/>
          </a:p>
        </p:txBody>
      </p:sp>
      <p:sp>
        <p:nvSpPr>
          <p:cNvPr id="4" name="Slide Number Placeholder 3"/>
          <p:cNvSpPr>
            <a:spLocks noGrp="1"/>
          </p:cNvSpPr>
          <p:nvPr>
            <p:ph type="sldNum" sz="quarter" idx="5"/>
          </p:nvPr>
        </p:nvSpPr>
        <p:spPr/>
        <p:txBody>
          <a:bodyPr/>
          <a:lstStyle/>
          <a:p>
            <a:pPr>
              <a:defRPr/>
            </a:pPr>
            <a:fld id="{BD9BABED-E986-480E-98C9-EAAD98EDFB7C}" type="slidenum">
              <a:rPr lang="en-US" altLang="en-US" smtClean="0"/>
              <a:pPr>
                <a:defRPr/>
              </a:pPr>
              <a:t>10</a:t>
            </a:fld>
            <a:endParaRPr lang="en-US" altLang="en-US"/>
          </a:p>
        </p:txBody>
      </p:sp>
    </p:spTree>
    <p:extLst>
      <p:ext uri="{BB962C8B-B14F-4D97-AF65-F5344CB8AC3E}">
        <p14:creationId xmlns:p14="http://schemas.microsoft.com/office/powerpoint/2010/main" val="121974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altLang="en-US" dirty="0">
                <a:latin typeface="Arial" panose="020B0604020202020204" pitchFamily="34" charset="0"/>
              </a:rPr>
              <a:t>In 1964 a WHO Expert Committee introduced the term ‘dependence’ to replace the terms ‘addiction’ and ‘habituation’. </a:t>
            </a:r>
          </a:p>
          <a:p>
            <a:r>
              <a:rPr lang="en-US" dirty="0" err="1"/>
              <a:t>ICD</a:t>
            </a:r>
            <a:r>
              <a:rPr lang="en-US" dirty="0"/>
              <a:t> 11</a:t>
            </a:r>
          </a:p>
          <a:p>
            <a:r>
              <a:rPr lang="en-US" dirty="0"/>
              <a:t>The features are usually evident </a:t>
            </a:r>
            <a:r>
              <a:rPr lang="en-US" b="1" dirty="0"/>
              <a:t>over a period of at least 12 months </a:t>
            </a:r>
            <a:r>
              <a:rPr lang="en-US" dirty="0"/>
              <a:t>but the diagnosis may be </a:t>
            </a:r>
            <a:r>
              <a:rPr lang="en-US" b="1" dirty="0"/>
              <a:t>made if alcohol use is continuous (daily or almost daily) for at least 1 month</a:t>
            </a:r>
            <a:endParaRPr lang="en-GB" altLang="en-US" dirty="0">
              <a:latin typeface="Arial" panose="020B0604020202020204" pitchFamily="34" charset="0"/>
            </a:endParaRPr>
          </a:p>
        </p:txBody>
      </p:sp>
      <p:sp>
        <p:nvSpPr>
          <p:cNvPr id="245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3CBE64-4D3F-490D-8112-E7869DEBF36C}"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12</a:t>
            </a:fld>
            <a:endParaRPr lang="en-US" altLang="en-US"/>
          </a:p>
        </p:txBody>
      </p:sp>
    </p:spTree>
    <p:extLst>
      <p:ext uri="{BB962C8B-B14F-4D97-AF65-F5344CB8AC3E}">
        <p14:creationId xmlns:p14="http://schemas.microsoft.com/office/powerpoint/2010/main" val="181171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err="1"/>
              <a:t>ICD</a:t>
            </a:r>
            <a:r>
              <a:rPr lang="en-GB" altLang="en-US" sz="1200" dirty="0"/>
              <a:t> 11 Harmful pattern of use </a:t>
            </a:r>
          </a:p>
          <a:p>
            <a:r>
              <a:rPr lang="en-US" sz="1200" b="0" i="0" u="none" strike="noStrike" kern="1200" dirty="0">
                <a:solidFill>
                  <a:schemeClr val="tx1"/>
                </a:solidFill>
                <a:effectLst/>
                <a:latin typeface="Arial" charset="0"/>
                <a:ea typeface="+mn-ea"/>
                <a:cs typeface="+mn-cs"/>
              </a:rPr>
              <a:t>A pattern of alcohol use that has caused damage to a person’s physical or mental health or has resulted in </a:t>
            </a:r>
            <a:r>
              <a:rPr lang="en-US" sz="1200" b="0" i="0" u="none" strike="noStrike" kern="1200" dirty="0" err="1">
                <a:solidFill>
                  <a:schemeClr val="tx1"/>
                </a:solidFill>
                <a:effectLst/>
                <a:latin typeface="Arial" charset="0"/>
                <a:ea typeface="+mn-ea"/>
                <a:cs typeface="+mn-cs"/>
              </a:rPr>
              <a:t>behaviour</a:t>
            </a:r>
            <a:r>
              <a:rPr lang="en-US" sz="1200" b="0" i="0" u="none" strike="noStrike" kern="1200" dirty="0">
                <a:solidFill>
                  <a:schemeClr val="tx1"/>
                </a:solidFill>
                <a:effectLst/>
                <a:latin typeface="Arial" charset="0"/>
                <a:ea typeface="+mn-ea"/>
                <a:cs typeface="+mn-cs"/>
              </a:rPr>
              <a:t> leading to harm to the health of others. The pattern of alcohol use is evident over a period of at least 12 months if substance use is episodic or at least one month if use is continuous. Harm to health of the individual occurs due to one or more of the following: (1) </a:t>
            </a:r>
            <a:r>
              <a:rPr lang="en-US" sz="1200" b="0" i="0" u="none" strike="noStrike" kern="1200" dirty="0" err="1">
                <a:solidFill>
                  <a:schemeClr val="tx1"/>
                </a:solidFill>
                <a:effectLst/>
                <a:latin typeface="Arial" charset="0"/>
                <a:ea typeface="+mn-ea"/>
                <a:cs typeface="+mn-cs"/>
              </a:rPr>
              <a:t>behaviour</a:t>
            </a:r>
            <a:r>
              <a:rPr lang="en-US" sz="1200" b="0" i="0" u="none" strike="noStrike" kern="1200" dirty="0">
                <a:solidFill>
                  <a:schemeClr val="tx1"/>
                </a:solidFill>
                <a:effectLst/>
                <a:latin typeface="Arial" charset="0"/>
                <a:ea typeface="+mn-ea"/>
                <a:cs typeface="+mn-cs"/>
              </a:rPr>
              <a:t> related to intoxication; (2) direct or secondary toxic effects on body organs and systems; or (3) a harmful route of administration. Harm to health of others includes any form of physical harm, including trauma, or mental disorder that is directly attributable to </a:t>
            </a:r>
            <a:r>
              <a:rPr lang="en-US" sz="1200" b="0" i="0" u="none" strike="noStrike" kern="1200" dirty="0" err="1">
                <a:solidFill>
                  <a:schemeClr val="tx1"/>
                </a:solidFill>
                <a:effectLst/>
                <a:latin typeface="Arial" charset="0"/>
                <a:ea typeface="+mn-ea"/>
                <a:cs typeface="+mn-cs"/>
              </a:rPr>
              <a:t>behaviour</a:t>
            </a:r>
            <a:r>
              <a:rPr lang="en-US" sz="1200" b="0" i="0" u="none" strike="noStrike" kern="1200" dirty="0">
                <a:solidFill>
                  <a:schemeClr val="tx1"/>
                </a:solidFill>
                <a:effectLst/>
                <a:latin typeface="Arial" charset="0"/>
                <a:ea typeface="+mn-ea"/>
                <a:cs typeface="+mn-cs"/>
              </a:rPr>
              <a:t> related to alcohol intoxication on the part of the person to whom the diagnosis of Harmful pattern of use of alcohol applies.</a:t>
            </a:r>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13</a:t>
            </a:fld>
            <a:endParaRPr lang="en-US" altLang="en-US"/>
          </a:p>
        </p:txBody>
      </p:sp>
    </p:spTree>
    <p:extLst>
      <p:ext uri="{BB962C8B-B14F-4D97-AF65-F5344CB8AC3E}">
        <p14:creationId xmlns:p14="http://schemas.microsoft.com/office/powerpoint/2010/main" val="3323071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GB" altLang="en-US">
                <a:latin typeface="Arial" panose="020B0604020202020204" pitchFamily="34" charset="0"/>
              </a:rPr>
              <a:t>A pattern of substance use that increases the risk of harmful consequences for the user. Some would limit the consequences to physical and mental health (as in harmful use); some would also include social consequences. In contrast to harmful use, hazardous use refers to patters of use that are of public health significance despite the absence of any current disorder in the individual user. The term is used currently by WHO but is not a diagnostic term in ICD-I0.</a:t>
            </a:r>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D33A65-F3B6-4360-BB80-AEFE8ECEAC73}"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F10.5 Psychotic disorder</a:t>
            </a:r>
          </a:p>
          <a:p>
            <a:r>
              <a:rPr lang="en-GB" dirty="0"/>
              <a:t>Typically partially resolves within 1 month and fully within 6 months</a:t>
            </a:r>
          </a:p>
          <a:p>
            <a:endParaRPr lang="en-GB" dirty="0"/>
          </a:p>
          <a:p>
            <a:r>
              <a:rPr lang="en-GB" dirty="0"/>
              <a:t>F10.6  Amnesic syndrome </a:t>
            </a:r>
          </a:p>
          <a:p>
            <a:r>
              <a:rPr lang="en-GB" dirty="0"/>
              <a:t>Memory impairment </a:t>
            </a:r>
          </a:p>
          <a:p>
            <a:r>
              <a:rPr lang="en-GB" dirty="0"/>
              <a:t>Absence of defect in immediate recall</a:t>
            </a:r>
          </a:p>
          <a:p>
            <a:r>
              <a:rPr lang="en-GB" dirty="0"/>
              <a:t>History of drug use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Personality</a:t>
            </a:r>
            <a:r>
              <a:rPr lang="en-GB" baseline="0" dirty="0"/>
              <a:t> changes may be present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F10.7 Residual and late onset psychotic disorder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Directly related to the use of alcohol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Changes</a:t>
            </a:r>
            <a:r>
              <a:rPr lang="en-GB" baseline="0" dirty="0"/>
              <a:t> of cognition, affect, personality or behaviour persist beyond the period during which a direct substance-related effect might reasonably be assumed to be operating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Onset more than 2 weeks after substance use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Change from or marked exaggeration of prior and normal state of functioning</a:t>
            </a:r>
          </a:p>
          <a:p>
            <a:r>
              <a:rPr lang="en-GB" dirty="0"/>
              <a:t>Disorder should persist beyond any period of time during which the direct effects of the psychoactive substance might be assumed to be operative.</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BD9BABED-E986-480E-98C9-EAAD98EDFB7C}" type="slidenum">
              <a:rPr lang="en-US" altLang="en-US" smtClean="0"/>
              <a:pPr>
                <a:defRPr/>
              </a:pPr>
              <a:t>15</a:t>
            </a:fld>
            <a:endParaRPr lang="en-US" altLang="en-US"/>
          </a:p>
        </p:txBody>
      </p:sp>
    </p:spTree>
    <p:extLst>
      <p:ext uri="{BB962C8B-B14F-4D97-AF65-F5344CB8AC3E}">
        <p14:creationId xmlns:p14="http://schemas.microsoft.com/office/powerpoint/2010/main" val="411944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Alcohol Use Disorders</a:t>
            </a:r>
            <a:r>
              <a:rPr lang="en-GB" baseline="0" dirty="0"/>
              <a:t> </a:t>
            </a:r>
            <a:r>
              <a:rPr lang="en-GB" dirty="0"/>
              <a:t>Identification Test</a:t>
            </a:r>
            <a:r>
              <a:rPr lang="en-GB" baseline="0" dirty="0"/>
              <a:t> </a:t>
            </a:r>
            <a:r>
              <a:rPr lang="en-US" dirty="0"/>
              <a:t>Guidelines for Use in Primary Care</a:t>
            </a:r>
          </a:p>
          <a:p>
            <a:r>
              <a:rPr lang="pt-BR" dirty="0"/>
              <a:t>S e c o n d E d i t i o</a:t>
            </a:r>
          </a:p>
          <a:p>
            <a:r>
              <a:rPr lang="pt-BR" dirty="0"/>
              <a:t>CIWA-Ar</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10 items: </a:t>
            </a:r>
            <a:r>
              <a:rPr lang="en-US" sz="1200" baseline="0" dirty="0"/>
              <a:t> </a:t>
            </a:r>
            <a:r>
              <a:rPr lang="en-US" sz="1200" dirty="0"/>
              <a:t>9 range from 0 to 7; one item ranges from 0 to 4; </a:t>
            </a:r>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18</a:t>
            </a:fld>
            <a:endParaRPr lang="en-US" altLang="en-US"/>
          </a:p>
        </p:txBody>
      </p:sp>
    </p:spTree>
    <p:extLst>
      <p:ext uri="{BB962C8B-B14F-4D97-AF65-F5344CB8AC3E}">
        <p14:creationId xmlns:p14="http://schemas.microsoft.com/office/powerpoint/2010/main" val="1151707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 and ALT are enzymes present in hepatocytes and are released into the blood stream in response to hepatocyte injury or death (hepatitis). </a:t>
            </a:r>
            <a:endParaRPr lang="en-GB" dirty="0"/>
          </a:p>
          <a:p>
            <a:r>
              <a:rPr lang="en-GB" dirty="0"/>
              <a:t>ALT more liver specific than AST</a:t>
            </a:r>
          </a:p>
          <a:p>
            <a:r>
              <a:rPr lang="en-US" dirty="0"/>
              <a:t>Alkaline phosphatase (ALP) is produced mainly in the liver (from the biliary epithelium) but is also found in abundance in bone and in smaller quantities in the intestines, kidneys and white blood cells. Levels are physiologically higher in childhood, associated with bone growth, and in pregnancy due to placental production. Pathologically increased levels occur mainly in bone disease (</a:t>
            </a:r>
            <a:r>
              <a:rPr lang="en-US" dirty="0" err="1"/>
              <a:t>eg</a:t>
            </a:r>
            <a:r>
              <a:rPr lang="en-US" dirty="0"/>
              <a:t>, metastatic bone disease and bone fractures) and </a:t>
            </a:r>
            <a:r>
              <a:rPr lang="en-US" dirty="0" err="1"/>
              <a:t>cholestatic</a:t>
            </a:r>
            <a:r>
              <a:rPr lang="en-US" dirty="0"/>
              <a:t> liver disease.</a:t>
            </a:r>
            <a:endParaRPr lang="en-GB" dirty="0"/>
          </a:p>
          <a:p>
            <a:r>
              <a:rPr lang="el-GR" dirty="0"/>
              <a:t>γ-</a:t>
            </a:r>
            <a:r>
              <a:rPr lang="en-GB" dirty="0" err="1"/>
              <a:t>Glutamyltransferas</a:t>
            </a:r>
            <a:r>
              <a:rPr lang="en-GB" dirty="0"/>
              <a:t> ((</a:t>
            </a:r>
            <a:r>
              <a:rPr lang="en-GB" dirty="0" err="1"/>
              <a:t>GGT</a:t>
            </a:r>
            <a:r>
              <a:rPr lang="en-GB" dirty="0"/>
              <a:t>) found  </a:t>
            </a:r>
            <a:r>
              <a:rPr lang="en-US" dirty="0"/>
              <a:t>in the liver and also present in the kidney, intestine, prostate and pancreas but not in bone</a:t>
            </a:r>
          </a:p>
          <a:p>
            <a:r>
              <a:rPr lang="en-US" dirty="0"/>
              <a:t>Therefore it can be useful in confirming that an elevated ALP is of liver and not bony origin</a:t>
            </a:r>
          </a:p>
          <a:p>
            <a:r>
              <a:rPr lang="en-US" dirty="0" err="1"/>
              <a:t>GGT</a:t>
            </a:r>
            <a:r>
              <a:rPr lang="en-US" dirty="0"/>
              <a:t> is most commonly elevated as a result of obesity, excess alcohol consumption or may be induced by drugs</a:t>
            </a:r>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19</a:t>
            </a:fld>
            <a:endParaRPr lang="en-US" altLang="en-US"/>
          </a:p>
        </p:txBody>
      </p:sp>
    </p:spTree>
    <p:extLst>
      <p:ext uri="{BB962C8B-B14F-4D97-AF65-F5344CB8AC3E}">
        <p14:creationId xmlns:p14="http://schemas.microsoft.com/office/powerpoint/2010/main" val="595824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AST and ALT are enzymes present in hepatocytes and are released into the blood stream in response to hepatocyte injury or death (hepatitis). </a:t>
            </a:r>
            <a:endParaRPr lang="en-GB" dirty="0"/>
          </a:p>
          <a:p>
            <a:r>
              <a:rPr lang="en-GB" dirty="0"/>
              <a:t>ALT more liver specific than AST</a:t>
            </a:r>
          </a:p>
          <a:p>
            <a:r>
              <a:rPr lang="en-US" dirty="0"/>
              <a:t>Alkaline phosphatase (ALP) is produced mainly in the liver (from the biliary epithelium) but is also found in abundance in bone and in smaller quantities in the intestines, kidneys and white blood cells. Levels are physiologically higher in childhood, associated with bone growth, and in pregnancy due to placental production. Pathologically increased levels occur mainly in bone disease (</a:t>
            </a:r>
            <a:r>
              <a:rPr lang="en-US" dirty="0" err="1"/>
              <a:t>eg</a:t>
            </a:r>
            <a:r>
              <a:rPr lang="en-US" dirty="0"/>
              <a:t>, metastatic bone disease and bone fractures) and </a:t>
            </a:r>
            <a:r>
              <a:rPr lang="en-US" dirty="0" err="1"/>
              <a:t>cholestatic</a:t>
            </a:r>
            <a:r>
              <a:rPr lang="en-US" dirty="0"/>
              <a:t> liver disease.</a:t>
            </a:r>
            <a:endParaRPr lang="en-GB" dirty="0"/>
          </a:p>
          <a:p>
            <a:r>
              <a:rPr lang="el-GR" dirty="0"/>
              <a:t>γ-</a:t>
            </a:r>
            <a:r>
              <a:rPr lang="en-GB" dirty="0" err="1"/>
              <a:t>Glutamyltransferas</a:t>
            </a:r>
            <a:r>
              <a:rPr lang="en-GB" dirty="0"/>
              <a:t> ((</a:t>
            </a:r>
            <a:r>
              <a:rPr lang="en-GB" dirty="0" err="1"/>
              <a:t>GGT</a:t>
            </a:r>
            <a:r>
              <a:rPr lang="en-GB" dirty="0"/>
              <a:t>) found  </a:t>
            </a:r>
            <a:r>
              <a:rPr lang="en-US" dirty="0"/>
              <a:t>in the liver and also present in the kidney, intestine, prostate and pancreas but not in bone</a:t>
            </a:r>
          </a:p>
          <a:p>
            <a:r>
              <a:rPr lang="en-US" dirty="0"/>
              <a:t>Therefore it can be useful in confirming that an elevated ALP is of liver and not bony origin</a:t>
            </a:r>
          </a:p>
          <a:p>
            <a:r>
              <a:rPr lang="en-US" dirty="0" err="1"/>
              <a:t>GGT</a:t>
            </a:r>
            <a:r>
              <a:rPr lang="en-US" dirty="0"/>
              <a:t> is most commonly elevated as a result of obesity, excess alcohol consumption or may be induced by drugs</a:t>
            </a:r>
          </a:p>
          <a:p>
            <a:r>
              <a:rPr lang="en-US" sz="1200" b="0" i="0" u="none" strike="noStrike" kern="1200" baseline="0" dirty="0">
                <a:solidFill>
                  <a:schemeClr val="tx1"/>
                </a:solidFill>
                <a:latin typeface="Arial" charset="0"/>
                <a:ea typeface="+mn-ea"/>
                <a:cs typeface="+mn-cs"/>
              </a:rPr>
              <a:t>The effect of ethanol in decreasing the </a:t>
            </a:r>
            <a:r>
              <a:rPr lang="en-US" sz="1200" b="0" i="0" u="none" strike="noStrike" kern="1200" baseline="0" dirty="0" err="1">
                <a:solidFill>
                  <a:schemeClr val="tx1"/>
                </a:solidFill>
                <a:latin typeface="Arial" charset="0"/>
                <a:ea typeface="+mn-ea"/>
                <a:cs typeface="+mn-cs"/>
              </a:rPr>
              <a:t>Na+,K</a:t>
            </a:r>
            <a:r>
              <a:rPr lang="en-US" sz="1200" b="0" i="0" u="none" strike="noStrike" kern="1200" baseline="0" dirty="0">
                <a:solidFill>
                  <a:schemeClr val="tx1"/>
                </a:solidFill>
                <a:latin typeface="Arial" charset="0"/>
                <a:ea typeface="+mn-ea"/>
                <a:cs typeface="+mn-cs"/>
              </a:rPr>
              <a:t>+-ATPase activity in the proximal  tubular cells may result in a decrease in the tubular reabsorption</a:t>
            </a:r>
          </a:p>
          <a:p>
            <a:r>
              <a:rPr lang="en-US" sz="1200" b="0" i="0" u="none" strike="noStrike" kern="1200" baseline="0" dirty="0">
                <a:solidFill>
                  <a:schemeClr val="tx1"/>
                </a:solidFill>
                <a:latin typeface="Arial" charset="0"/>
                <a:ea typeface="+mn-ea"/>
                <a:cs typeface="+mn-cs"/>
              </a:rPr>
              <a:t>of calcium  </a:t>
            </a:r>
          </a:p>
          <a:p>
            <a:r>
              <a:rPr lang="en-US" sz="1200" b="0" i="0" u="none" strike="noStrike" kern="1200" baseline="0" dirty="0">
                <a:solidFill>
                  <a:schemeClr val="tx1"/>
                </a:solidFill>
                <a:latin typeface="Arial" charset="0"/>
                <a:ea typeface="+mn-ea"/>
                <a:cs typeface="+mn-cs"/>
              </a:rPr>
              <a:t>The suppressed secretion of </a:t>
            </a:r>
            <a:r>
              <a:rPr lang="en-US" sz="1200" b="0" i="0" u="none" strike="noStrike" kern="1200" baseline="0" dirty="0" err="1">
                <a:solidFill>
                  <a:schemeClr val="tx1"/>
                </a:solidFill>
                <a:latin typeface="Arial" charset="0"/>
                <a:ea typeface="+mn-ea"/>
                <a:cs typeface="+mn-cs"/>
              </a:rPr>
              <a:t>PTH</a:t>
            </a:r>
            <a:r>
              <a:rPr lang="en-US" sz="1200" b="0" i="0" u="none" strike="noStrike" kern="1200" baseline="0" dirty="0">
                <a:solidFill>
                  <a:schemeClr val="tx1"/>
                </a:solidFill>
                <a:latin typeface="Arial" charset="0"/>
                <a:ea typeface="+mn-ea"/>
                <a:cs typeface="+mn-cs"/>
              </a:rPr>
              <a:t> resulting from acute alcohol consumption or hypomagnesemia  could further contribute to the decreased</a:t>
            </a:r>
          </a:p>
          <a:p>
            <a:r>
              <a:rPr lang="en-US" sz="1200" b="0" i="0" u="none" strike="noStrike" kern="1200" baseline="0" dirty="0">
                <a:solidFill>
                  <a:schemeClr val="tx1"/>
                </a:solidFill>
                <a:latin typeface="Arial" charset="0"/>
                <a:ea typeface="+mn-ea"/>
                <a:cs typeface="+mn-cs"/>
              </a:rPr>
              <a:t>tubular reabsorption of calcium. </a:t>
            </a:r>
          </a:p>
          <a:p>
            <a:r>
              <a:rPr lang="en-US" sz="1200" b="0" i="0" u="none" strike="noStrike" kern="1200" baseline="0" dirty="0">
                <a:solidFill>
                  <a:schemeClr val="tx1"/>
                </a:solidFill>
                <a:latin typeface="Arial" charset="0"/>
                <a:ea typeface="+mn-ea"/>
                <a:cs typeface="+mn-cs"/>
              </a:rPr>
              <a:t>Patients with chronic pancreatitis could have vitamin D3 deficiency due to its decreased intestinal absorption – thereby resulting in Ca deficiency</a:t>
            </a:r>
          </a:p>
          <a:p>
            <a:endParaRPr lang="en-US" sz="1200" b="0" i="0" u="none" strike="noStrike" kern="1200" baseline="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Low thiamine – not usually tested</a:t>
            </a:r>
            <a:endParaRPr lang="en-GB" sz="1200" dirty="0"/>
          </a:p>
          <a:p>
            <a:endParaRPr lang="en-US" sz="1200" b="0" i="0" u="none" strike="noStrike"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20</a:t>
            </a:fld>
            <a:endParaRPr lang="en-US" altLang="en-US"/>
          </a:p>
        </p:txBody>
      </p:sp>
    </p:spTree>
    <p:extLst>
      <p:ext uri="{BB962C8B-B14F-4D97-AF65-F5344CB8AC3E}">
        <p14:creationId xmlns:p14="http://schemas.microsoft.com/office/powerpoint/2010/main" val="2996515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430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39ED5B-A790-404C-BF1D-0BB23FD54A89}" type="slidenum">
              <a:rPr lang="en-US" altLang="en-US" smtClean="0"/>
              <a:pPr/>
              <a:t>21</a:t>
            </a:fld>
            <a:endParaRPr lang="en-US" altLang="en-US"/>
          </a:p>
        </p:txBody>
      </p:sp>
    </p:spTree>
    <p:extLst>
      <p:ext uri="{BB962C8B-B14F-4D97-AF65-F5344CB8AC3E}">
        <p14:creationId xmlns:p14="http://schemas.microsoft.com/office/powerpoint/2010/main" val="161073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2</a:t>
            </a:fld>
            <a:endParaRPr lang="en-US" altLang="en-US"/>
          </a:p>
        </p:txBody>
      </p:sp>
    </p:spTree>
    <p:extLst>
      <p:ext uri="{BB962C8B-B14F-4D97-AF65-F5344CB8AC3E}">
        <p14:creationId xmlns:p14="http://schemas.microsoft.com/office/powerpoint/2010/main" val="287081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Arial" charset="0"/>
                <a:ea typeface="+mn-ea"/>
                <a:cs typeface="+mn-cs"/>
              </a:rPr>
              <a:t>Montreal Cognitive Assessment</a:t>
            </a:r>
          </a:p>
          <a:p>
            <a:r>
              <a:rPr lang="en-GB" sz="1200" b="1" i="0" u="none" strike="noStrike" kern="1200" baseline="0" dirty="0" err="1">
                <a:solidFill>
                  <a:schemeClr val="tx1"/>
                </a:solidFill>
                <a:latin typeface="Arial" charset="0"/>
                <a:ea typeface="+mn-ea"/>
                <a:cs typeface="+mn-cs"/>
              </a:rPr>
              <a:t>ADDENBROOKE’S</a:t>
            </a:r>
            <a:r>
              <a:rPr lang="en-GB" sz="1200" b="1" i="0" u="none" strike="noStrike" kern="1200" baseline="0" dirty="0">
                <a:solidFill>
                  <a:schemeClr val="tx1"/>
                </a:solidFill>
                <a:latin typeface="Arial" charset="0"/>
                <a:ea typeface="+mn-ea"/>
                <a:cs typeface="+mn-cs"/>
              </a:rPr>
              <a:t> COGNITIVE EXAMINATION – ACE-III</a:t>
            </a:r>
          </a:p>
          <a:p>
            <a:r>
              <a:rPr lang="en-GB" sz="1200" b="1" i="0" u="none" strike="noStrike" kern="1200" baseline="0" dirty="0">
                <a:solidFill>
                  <a:schemeClr val="tx1"/>
                </a:solidFill>
                <a:latin typeface="Arial" charset="0"/>
                <a:ea typeface="+mn-ea"/>
                <a:cs typeface="+mn-cs"/>
              </a:rPr>
              <a:t>UK Version A (2012)</a:t>
            </a:r>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22</a:t>
            </a:fld>
            <a:endParaRPr lang="en-US" altLang="en-US"/>
          </a:p>
        </p:txBody>
      </p:sp>
    </p:spTree>
    <p:extLst>
      <p:ext uri="{BB962C8B-B14F-4D97-AF65-F5344CB8AC3E}">
        <p14:creationId xmlns:p14="http://schemas.microsoft.com/office/powerpoint/2010/main" val="4268448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In 2016,  new guidelines on low risk drinking were published </a:t>
            </a:r>
          </a:p>
          <a:p>
            <a:r>
              <a:rPr lang="en-US" sz="1200" b="0" i="0" u="none" strike="noStrike" kern="1200" baseline="0" dirty="0">
                <a:solidFill>
                  <a:schemeClr val="tx1"/>
                </a:solidFill>
                <a:latin typeface="Arial" charset="0"/>
                <a:ea typeface="+mn-ea"/>
                <a:cs typeface="+mn-cs"/>
              </a:rPr>
              <a:t>Men and women should not regularly drink more than 14 units a week. </a:t>
            </a:r>
          </a:p>
          <a:p>
            <a:r>
              <a:rPr lang="en-US" sz="1200" b="0" i="0" u="none" strike="noStrike" kern="1200" baseline="0" dirty="0">
                <a:solidFill>
                  <a:schemeClr val="tx1"/>
                </a:solidFill>
                <a:latin typeface="Arial" charset="0"/>
                <a:ea typeface="+mn-ea"/>
                <a:cs typeface="+mn-cs"/>
              </a:rPr>
              <a:t>People are  also advised to spread their drinking over three or more days. </a:t>
            </a:r>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23</a:t>
            </a:fld>
            <a:endParaRPr lang="en-US" altLang="en-US"/>
          </a:p>
        </p:txBody>
      </p:sp>
    </p:spTree>
    <p:extLst>
      <p:ext uri="{BB962C8B-B14F-4D97-AF65-F5344CB8AC3E}">
        <p14:creationId xmlns:p14="http://schemas.microsoft.com/office/powerpoint/2010/main" val="4019719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24</a:t>
            </a:fld>
            <a:endParaRPr lang="en-US" altLang="en-US"/>
          </a:p>
        </p:txBody>
      </p:sp>
    </p:spTree>
    <p:extLst>
      <p:ext uri="{BB962C8B-B14F-4D97-AF65-F5344CB8AC3E}">
        <p14:creationId xmlns:p14="http://schemas.microsoft.com/office/powerpoint/2010/main" val="3696347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Death rates were highest in the most deprived areas and lowest in the least deprived areas</a:t>
            </a:r>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25</a:t>
            </a:fld>
            <a:endParaRPr lang="en-US" altLang="en-US"/>
          </a:p>
        </p:txBody>
      </p:sp>
    </p:spTree>
    <p:extLst>
      <p:ext uri="{BB962C8B-B14F-4D97-AF65-F5344CB8AC3E}">
        <p14:creationId xmlns:p14="http://schemas.microsoft.com/office/powerpoint/2010/main" val="1573367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narrow measure estimates the number of hospital admissions which are primarily due to alcohol consumption and provides the best indication of trends in alcohol-related hospital admissions. These are admissions where an alcohol-related disease, injury or condition was the primary reason for a hospital admission or an alcohol-related external cause was recorded in a secondary diagnosis field.</a:t>
            </a:r>
          </a:p>
          <a:p>
            <a:endParaRPr lang="en-US" dirty="0"/>
          </a:p>
          <a:p>
            <a:r>
              <a:rPr lang="en-US" dirty="0"/>
              <a:t>Broad measure</a:t>
            </a:r>
          </a:p>
          <a:p>
            <a:r>
              <a:rPr lang="en-US" dirty="0">
                <a:effectLst/>
              </a:rPr>
              <a:t>There were almost 1.3 million estimated admissions where the primary reason for hospital admission or a secondary diagnosis was linked to alcohol</a:t>
            </a:r>
          </a:p>
          <a:p>
            <a:r>
              <a:rPr lang="en-US" dirty="0"/>
              <a:t>This represents 7.4% of all hospital admissions</a:t>
            </a:r>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26</a:t>
            </a:fld>
            <a:endParaRPr lang="en-US" altLang="en-US"/>
          </a:p>
        </p:txBody>
      </p:sp>
    </p:spTree>
    <p:extLst>
      <p:ext uri="{BB962C8B-B14F-4D97-AF65-F5344CB8AC3E}">
        <p14:creationId xmlns:p14="http://schemas.microsoft.com/office/powerpoint/2010/main" val="2623394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327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134165-550C-44CE-8EA4-694F8095B31D}" type="slidenum">
              <a:rPr lang="en-US" altLang="en-US" smtClean="0"/>
              <a:pPr/>
              <a:t>27</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GB" altLang="en-US" dirty="0">
                <a:latin typeface="Arial" panose="020B0604020202020204" pitchFamily="34" charset="0"/>
              </a:rPr>
              <a:t>Blue = male</a:t>
            </a:r>
          </a:p>
          <a:p>
            <a:r>
              <a:rPr lang="en-GB" altLang="en-US" dirty="0">
                <a:latin typeface="Arial" panose="020B0604020202020204" pitchFamily="34" charset="0"/>
              </a:rPr>
              <a:t>Red =pink for women</a:t>
            </a:r>
          </a:p>
        </p:txBody>
      </p:sp>
      <p:sp>
        <p:nvSpPr>
          <p:cNvPr id="348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2B9CDC-293D-43E0-A085-84F824A52B31}" type="slidenum">
              <a:rPr lang="en-US" altLang="en-US" smtClean="0"/>
              <a:pPr/>
              <a:t>28</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29</a:t>
            </a:fld>
            <a:endParaRPr lang="en-US" altLang="en-US"/>
          </a:p>
        </p:txBody>
      </p:sp>
    </p:spTree>
    <p:extLst>
      <p:ext uri="{BB962C8B-B14F-4D97-AF65-F5344CB8AC3E}">
        <p14:creationId xmlns:p14="http://schemas.microsoft.com/office/powerpoint/2010/main" val="2241446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30</a:t>
            </a:fld>
            <a:endParaRPr lang="en-US" altLang="en-US"/>
          </a:p>
        </p:txBody>
      </p:sp>
    </p:spTree>
    <p:extLst>
      <p:ext uri="{BB962C8B-B14F-4D97-AF65-F5344CB8AC3E}">
        <p14:creationId xmlns:p14="http://schemas.microsoft.com/office/powerpoint/2010/main" val="1221901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3</a:t>
            </a:fld>
            <a:endParaRPr lang="en-US" altLang="en-US"/>
          </a:p>
        </p:txBody>
      </p:sp>
    </p:spTree>
    <p:extLst>
      <p:ext uri="{BB962C8B-B14F-4D97-AF65-F5344CB8AC3E}">
        <p14:creationId xmlns:p14="http://schemas.microsoft.com/office/powerpoint/2010/main" val="289524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5120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0FB3A4-DB10-4868-AC2D-4E3D4EA8A9F6}" type="slidenum">
              <a:rPr lang="en-US" altLang="en-US" smtClean="0"/>
              <a:pPr/>
              <a:t>32</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4A831A-84F4-42AF-8A3C-C7EB49CE2C30}" type="slidenum">
              <a:rPr lang="en-US" altLang="en-US" smtClean="0"/>
              <a:pPr/>
              <a:t>33</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lnSpc>
                <a:spcPct val="80000"/>
              </a:lnSpc>
            </a:pPr>
            <a:endParaRPr lang="en-GB" altLang="en-US" sz="80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B0C514-678D-41B7-9A16-35995F0C9126}" type="slidenum">
              <a:rPr lang="en-US" altLang="en-US" smtClean="0"/>
              <a:pPr/>
              <a:t>34</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r>
              <a:rPr lang="en-GB" altLang="en-US" dirty="0">
                <a:latin typeface="Arial" panose="020B0604020202020204" pitchFamily="34" charset="0"/>
              </a:rPr>
              <a:t>Treating prolonged or repeated seizures and convulsive status epilepticus ( 2016)</a:t>
            </a:r>
          </a:p>
          <a:p>
            <a:r>
              <a:rPr lang="en-GB" altLang="en-US" dirty="0">
                <a:latin typeface="Arial" panose="020B0604020202020204" pitchFamily="34" charset="0"/>
              </a:rPr>
              <a:t>Give immediate emergency care and treatment to children, young people and adults who have</a:t>
            </a:r>
          </a:p>
          <a:p>
            <a:r>
              <a:rPr lang="en-GB" altLang="en-US" dirty="0">
                <a:latin typeface="Arial" panose="020B0604020202020204" pitchFamily="34" charset="0"/>
              </a:rPr>
              <a:t>prolonged (lasting 5 minutes or more) or repeated (3 or more in an hour) convulsive seizures in</a:t>
            </a:r>
          </a:p>
          <a:p>
            <a:r>
              <a:rPr lang="en-GB" altLang="en-US" dirty="0">
                <a:latin typeface="Arial" panose="020B0604020202020204" pitchFamily="34" charset="0"/>
              </a:rPr>
              <a:t>the community.</a:t>
            </a:r>
          </a:p>
          <a:p>
            <a:r>
              <a:rPr lang="en-GB" altLang="en-US" dirty="0">
                <a:latin typeface="Arial" panose="020B0604020202020204" pitchFamily="34" charset="0"/>
              </a:rPr>
              <a:t>Only prescribe buccal midazolam or rectal diazepam for use in the community for children,</a:t>
            </a:r>
          </a:p>
          <a:p>
            <a:r>
              <a:rPr lang="en-GB" altLang="en-US" dirty="0">
                <a:latin typeface="Arial" panose="020B0604020202020204" pitchFamily="34" charset="0"/>
              </a:rPr>
              <a:t>young people and adults who have had a previous episode of prolonged or serial convulsive</a:t>
            </a:r>
          </a:p>
          <a:p>
            <a:r>
              <a:rPr lang="en-GB" altLang="en-US" dirty="0">
                <a:latin typeface="Arial" panose="020B0604020202020204" pitchFamily="34" charset="0"/>
              </a:rPr>
              <a:t>seizures.</a:t>
            </a:r>
          </a:p>
          <a:p>
            <a:endParaRPr lang="en-GB" altLang="en-US" dirty="0">
              <a:latin typeface="Arial" panose="020B0604020202020204" pitchFamily="34" charset="0"/>
            </a:endParaRPr>
          </a:p>
          <a:p>
            <a:r>
              <a:rPr lang="en-GB" altLang="en-US" dirty="0">
                <a:latin typeface="Arial" panose="020B0604020202020204" pitchFamily="34" charset="0"/>
              </a:rPr>
              <a:t>Nice Alcohol guidelines (2010)</a:t>
            </a:r>
          </a:p>
          <a:p>
            <a:r>
              <a:rPr lang="en-GB" altLang="en-US" dirty="0">
                <a:latin typeface="Arial" panose="020B0604020202020204" pitchFamily="34" charset="0"/>
              </a:rPr>
              <a:t>In people with alcohol withdrawal seizures, consider offering a quick-acting benzodiazepine (such as </a:t>
            </a:r>
            <a:r>
              <a:rPr lang="en-GB" altLang="en-US" dirty="0" err="1">
                <a:latin typeface="Arial" panose="020B0604020202020204" pitchFamily="34" charset="0"/>
              </a:rPr>
              <a:t>lorazepamj</a:t>
            </a:r>
            <a:r>
              <a:rPr lang="en-GB" altLang="en-US" dirty="0">
                <a:latin typeface="Arial" panose="020B0604020202020204" pitchFamily="34" charset="0"/>
              </a:rPr>
              <a:t>) to reduce the likelihood of further seizures. </a:t>
            </a:r>
          </a:p>
          <a:p>
            <a:endParaRPr lang="en-US" altLang="en-US" dirty="0">
              <a:latin typeface="Arial" panose="020B0604020202020204" pitchFamily="34" charset="0"/>
            </a:endParaRPr>
          </a:p>
          <a:p>
            <a:endParaRPr lang="en-US" b="1" dirty="0">
              <a:effectLst/>
            </a:endParaRPr>
          </a:p>
          <a:p>
            <a:r>
              <a:rPr lang="en-US" b="1">
                <a:effectLst/>
              </a:rPr>
              <a:t>Prochlorperazine</a:t>
            </a:r>
            <a:endParaRPr lang="en-US" b="1" dirty="0">
              <a:effectLst/>
            </a:endParaRPr>
          </a:p>
          <a:p>
            <a:r>
              <a:rPr lang="en-US" b="1" dirty="0">
                <a:effectLst/>
              </a:rPr>
              <a:t>Nausea and vomiting, acute attack</a:t>
            </a:r>
            <a:br>
              <a:rPr lang="en-US" b="1" dirty="0">
                <a:effectLst/>
              </a:rPr>
            </a:br>
            <a:r>
              <a:rPr lang="en-US" dirty="0">
                <a:effectLst/>
              </a:rPr>
              <a:t>By mouth</a:t>
            </a:r>
          </a:p>
          <a:p>
            <a:r>
              <a:rPr lang="en-US" b="1" dirty="0">
                <a:effectLst/>
              </a:rPr>
              <a:t>For Adult </a:t>
            </a:r>
            <a:br>
              <a:rPr lang="en-US" dirty="0">
                <a:effectLst/>
              </a:rPr>
            </a:br>
            <a:r>
              <a:rPr lang="en-US" dirty="0">
                <a:effectLst/>
              </a:rPr>
              <a:t>Initially 20 mg, then 10 mg after 2 hours</a:t>
            </a:r>
          </a:p>
          <a:p>
            <a:r>
              <a:rPr lang="en-US" b="1" dirty="0">
                <a:effectLst/>
              </a:rPr>
              <a:t>Nausea and vomiting, prevention</a:t>
            </a:r>
            <a:br>
              <a:rPr lang="en-US" b="1" dirty="0">
                <a:effectLst/>
              </a:rPr>
            </a:br>
            <a:r>
              <a:rPr lang="en-US" dirty="0">
                <a:effectLst/>
              </a:rPr>
              <a:t>By mouth</a:t>
            </a:r>
          </a:p>
          <a:p>
            <a:r>
              <a:rPr lang="en-US" b="1" dirty="0">
                <a:effectLst/>
              </a:rPr>
              <a:t>For Adult </a:t>
            </a:r>
            <a:br>
              <a:rPr lang="en-US" dirty="0">
                <a:effectLst/>
              </a:rPr>
            </a:br>
            <a:r>
              <a:rPr lang="en-US" dirty="0">
                <a:effectLst/>
              </a:rPr>
              <a:t>5–10 mg 2–3 times a day.</a:t>
            </a:r>
          </a:p>
          <a:p>
            <a:endParaRPr lang="en-US" dirty="0">
              <a:effectLst/>
            </a:endParaRPr>
          </a:p>
          <a:p>
            <a:endParaRPr lang="en-US" altLang="en-US"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573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C84CC4-1BB6-4B62-85CA-F87CD0B8F38C}" type="slidenum">
              <a:rPr lang="en-GB" altLang="en-US" smtClean="0"/>
              <a:pPr/>
              <a:t>35</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8357ED-C372-4404-AEE1-CC3B9FCC314D}" type="slidenum">
              <a:rPr lang="en-US" altLang="en-US" smtClean="0"/>
              <a:pPr/>
              <a:t>36</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37</a:t>
            </a:fld>
            <a:endParaRPr lang="en-US" altLang="en-US"/>
          </a:p>
        </p:txBody>
      </p:sp>
    </p:spTree>
    <p:extLst>
      <p:ext uri="{BB962C8B-B14F-4D97-AF65-F5344CB8AC3E}">
        <p14:creationId xmlns:p14="http://schemas.microsoft.com/office/powerpoint/2010/main" val="2732674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38</a:t>
            </a:fld>
            <a:endParaRPr lang="en-US" altLang="en-US"/>
          </a:p>
        </p:txBody>
      </p:sp>
    </p:spTree>
    <p:extLst>
      <p:ext uri="{BB962C8B-B14F-4D97-AF65-F5344CB8AC3E}">
        <p14:creationId xmlns:p14="http://schemas.microsoft.com/office/powerpoint/2010/main" val="335717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39</a:t>
            </a:fld>
            <a:endParaRPr lang="en-US" altLang="en-US"/>
          </a:p>
        </p:txBody>
      </p:sp>
    </p:spTree>
    <p:extLst>
      <p:ext uri="{BB962C8B-B14F-4D97-AF65-F5344CB8AC3E}">
        <p14:creationId xmlns:p14="http://schemas.microsoft.com/office/powerpoint/2010/main" val="2630739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40</a:t>
            </a:fld>
            <a:endParaRPr lang="en-US" altLang="en-US"/>
          </a:p>
        </p:txBody>
      </p:sp>
    </p:spTree>
    <p:extLst>
      <p:ext uri="{BB962C8B-B14F-4D97-AF65-F5344CB8AC3E}">
        <p14:creationId xmlns:p14="http://schemas.microsoft.com/office/powerpoint/2010/main" val="3694567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41</a:t>
            </a:fld>
            <a:endParaRPr lang="en-US" altLang="en-US"/>
          </a:p>
        </p:txBody>
      </p:sp>
    </p:spTree>
    <p:extLst>
      <p:ext uri="{BB962C8B-B14F-4D97-AF65-F5344CB8AC3E}">
        <p14:creationId xmlns:p14="http://schemas.microsoft.com/office/powerpoint/2010/main" val="358369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4</a:t>
            </a:fld>
            <a:endParaRPr lang="en-US" altLang="en-US"/>
          </a:p>
        </p:txBody>
      </p:sp>
    </p:spTree>
    <p:extLst>
      <p:ext uri="{BB962C8B-B14F-4D97-AF65-F5344CB8AC3E}">
        <p14:creationId xmlns:p14="http://schemas.microsoft.com/office/powerpoint/2010/main" val="2942074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42</a:t>
            </a:fld>
            <a:endParaRPr lang="en-US" altLang="en-US"/>
          </a:p>
        </p:txBody>
      </p:sp>
    </p:spTree>
    <p:extLst>
      <p:ext uri="{BB962C8B-B14F-4D97-AF65-F5344CB8AC3E}">
        <p14:creationId xmlns:p14="http://schemas.microsoft.com/office/powerpoint/2010/main" val="2729671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43</a:t>
            </a:fld>
            <a:endParaRPr lang="en-US" altLang="en-US"/>
          </a:p>
        </p:txBody>
      </p:sp>
    </p:spTree>
    <p:extLst>
      <p:ext uri="{BB962C8B-B14F-4D97-AF65-F5344CB8AC3E}">
        <p14:creationId xmlns:p14="http://schemas.microsoft.com/office/powerpoint/2010/main" val="21019055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675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48A8ED-9AF8-489D-AE7C-74C0A1C7C9F0}" type="slidenum">
              <a:rPr lang="en-US" altLang="en-US" smtClean="0"/>
              <a:pPr/>
              <a:t>44</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45</a:t>
            </a:fld>
            <a:endParaRPr lang="en-US" altLang="en-US"/>
          </a:p>
        </p:txBody>
      </p:sp>
    </p:spTree>
    <p:extLst>
      <p:ext uri="{BB962C8B-B14F-4D97-AF65-F5344CB8AC3E}">
        <p14:creationId xmlns:p14="http://schemas.microsoft.com/office/powerpoint/2010/main" val="805662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7066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DFABEB-F20F-4C89-AD3F-C9FFA70166F4}" type="slidenum">
              <a:rPr lang="en-US" altLang="en-US" smtClean="0"/>
              <a:pPr/>
              <a:t>46</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GB" altLang="en-US">
                <a:latin typeface="Arial" panose="020B0604020202020204" pitchFamily="34" charset="0"/>
              </a:rPr>
              <a:t>The plasma-half-life of naltrexone hydrochloride is approximately 4</a:t>
            </a:r>
          </a:p>
          <a:p>
            <a:r>
              <a:rPr lang="en-GB" altLang="en-US">
                <a:latin typeface="Arial" panose="020B0604020202020204" pitchFamily="34" charset="0"/>
              </a:rPr>
              <a:t>hours. The plasma-half-life of 6-beta-naltrexol is 13 hours.</a:t>
            </a:r>
          </a:p>
        </p:txBody>
      </p:sp>
      <p:sp>
        <p:nvSpPr>
          <p:cNvPr id="727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905A6B-D060-4EDF-A60C-33167A1036FD}" type="slidenum">
              <a:rPr lang="en-US" altLang="en-US" smtClean="0"/>
              <a:pPr/>
              <a:t>47</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48</a:t>
            </a:fld>
            <a:endParaRPr lang="en-US" altLang="en-US"/>
          </a:p>
        </p:txBody>
      </p:sp>
    </p:spTree>
    <p:extLst>
      <p:ext uri="{BB962C8B-B14F-4D97-AF65-F5344CB8AC3E}">
        <p14:creationId xmlns:p14="http://schemas.microsoft.com/office/powerpoint/2010/main" val="2412440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49</a:t>
            </a:fld>
            <a:endParaRPr lang="en-US" altLang="en-US"/>
          </a:p>
        </p:txBody>
      </p:sp>
    </p:spTree>
    <p:extLst>
      <p:ext uri="{BB962C8B-B14F-4D97-AF65-F5344CB8AC3E}">
        <p14:creationId xmlns:p14="http://schemas.microsoft.com/office/powerpoint/2010/main" val="308598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50</a:t>
            </a:fld>
            <a:endParaRPr lang="en-US" altLang="en-US"/>
          </a:p>
        </p:txBody>
      </p:sp>
    </p:spTree>
    <p:extLst>
      <p:ext uri="{BB962C8B-B14F-4D97-AF65-F5344CB8AC3E}">
        <p14:creationId xmlns:p14="http://schemas.microsoft.com/office/powerpoint/2010/main" val="39939583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GB" altLang="en-US">
                <a:latin typeface="Arial" panose="020B0604020202020204" pitchFamily="34" charset="0"/>
              </a:rPr>
              <a:t>Q1</a:t>
            </a:r>
          </a:p>
          <a:p>
            <a:r>
              <a:rPr lang="en-GB" altLang="en-US">
                <a:latin typeface="Arial" panose="020B0604020202020204" pitchFamily="34" charset="0"/>
              </a:rPr>
              <a:t>B Disulfiram use will result in an increase in accumulation of acetaldehyde in the blood stream</a:t>
            </a:r>
          </a:p>
          <a:p>
            <a:r>
              <a:rPr lang="en-GB" altLang="en-US">
                <a:latin typeface="Arial" panose="020B0604020202020204" pitchFamily="34" charset="0"/>
              </a:rPr>
              <a:t> </a:t>
            </a:r>
          </a:p>
          <a:p>
            <a:endParaRPr lang="en-GB" altLang="en-US">
              <a:latin typeface="Arial" panose="020B0604020202020204" pitchFamily="34" charset="0"/>
            </a:endParaRPr>
          </a:p>
        </p:txBody>
      </p:sp>
      <p:sp>
        <p:nvSpPr>
          <p:cNvPr id="829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224254-8C87-4550-860E-80A6C6DB6FC4}" type="slidenum">
              <a:rPr lang="en-US" altLang="en-US" smtClean="0"/>
              <a:pPr/>
              <a:t>51</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5</a:t>
            </a:fld>
            <a:endParaRPr lang="en-US" altLang="en-US"/>
          </a:p>
        </p:txBody>
      </p:sp>
    </p:spTree>
    <p:extLst>
      <p:ext uri="{BB962C8B-B14F-4D97-AF65-F5344CB8AC3E}">
        <p14:creationId xmlns:p14="http://schemas.microsoft.com/office/powerpoint/2010/main" val="2559888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52</a:t>
            </a:fld>
            <a:endParaRPr lang="en-US" altLang="en-US"/>
          </a:p>
        </p:txBody>
      </p:sp>
    </p:spTree>
    <p:extLst>
      <p:ext uri="{BB962C8B-B14F-4D97-AF65-F5344CB8AC3E}">
        <p14:creationId xmlns:p14="http://schemas.microsoft.com/office/powerpoint/2010/main" val="7957468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GB" altLang="en-US">
                <a:latin typeface="Arial" panose="020B0604020202020204" pitchFamily="34" charset="0"/>
              </a:rPr>
              <a:t>C answer is 80%</a:t>
            </a:r>
          </a:p>
          <a:p>
            <a:endParaRPr lang="en-GB" altLang="en-US">
              <a:latin typeface="Arial" panose="020B0604020202020204" pitchFamily="34" charset="0"/>
            </a:endParaRPr>
          </a:p>
        </p:txBody>
      </p:sp>
      <p:sp>
        <p:nvSpPr>
          <p:cNvPr id="880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6A682D-5C45-4885-B726-365BED13316F}" type="slidenum">
              <a:rPr lang="en-US" altLang="en-US" smtClean="0"/>
              <a:pPr/>
              <a:t>53</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901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92B017-D769-462E-94A7-24EA34D7D80C}" type="slidenum">
              <a:rPr lang="en-US" altLang="en-US" smtClean="0"/>
              <a:pPr/>
              <a:t>54</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r>
              <a:rPr lang="en-GB" altLang="en-US" dirty="0">
                <a:latin typeface="Arial" panose="020B0604020202020204" pitchFamily="34" charset="0"/>
              </a:rPr>
              <a:t>A  Should be that a person drinks over 30 units of alcohol per day (P206  NICE Alcohol-use disorders 2011)</a:t>
            </a:r>
          </a:p>
          <a:p>
            <a:endParaRPr lang="en-GB" altLang="en-US" dirty="0">
              <a:latin typeface="Arial" panose="020B0604020202020204" pitchFamily="34" charset="0"/>
            </a:endParaRPr>
          </a:p>
        </p:txBody>
      </p:sp>
      <p:sp>
        <p:nvSpPr>
          <p:cNvPr id="9216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F3471D-C42B-429E-97BA-437CAA04B7C1}" type="slidenum">
              <a:rPr lang="en-US" altLang="en-US" smtClean="0"/>
              <a:pPr/>
              <a:t>55</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942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065B58-A81C-417E-B703-114FB7D982DF}" type="slidenum">
              <a:rPr lang="en-US" altLang="en-US" smtClean="0"/>
              <a:pPr/>
              <a:t>56</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en-GB" altLang="en-US">
                <a:latin typeface="Arial" panose="020B0604020202020204" pitchFamily="34" charset="0"/>
              </a:rPr>
              <a:t> E is mentioned but not a feature required for diagnosis</a:t>
            </a:r>
          </a:p>
          <a:p>
            <a:r>
              <a:rPr lang="en-US" altLang="en-US">
                <a:latin typeface="Arial" panose="020B0604020202020204" pitchFamily="34" charset="0"/>
              </a:rPr>
              <a:t> </a:t>
            </a:r>
            <a:endParaRPr lang="en-GB" altLang="en-US">
              <a:latin typeface="Arial" panose="020B0604020202020204" pitchFamily="34" charset="0"/>
            </a:endParaRPr>
          </a:p>
          <a:p>
            <a:r>
              <a:rPr lang="en-GB" altLang="en-US">
                <a:latin typeface="Arial" panose="020B0604020202020204" pitchFamily="34" charset="0"/>
              </a:rPr>
              <a:t> </a:t>
            </a:r>
          </a:p>
          <a:p>
            <a:endParaRPr lang="en-GB" altLang="en-US">
              <a:latin typeface="Arial" panose="020B0604020202020204" pitchFamily="34" charset="0"/>
            </a:endParaRPr>
          </a:p>
        </p:txBody>
      </p:sp>
      <p:sp>
        <p:nvSpPr>
          <p:cNvPr id="9626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F7A8FB-88FB-4720-B40C-0CE7DB65EED6}" type="slidenum">
              <a:rPr lang="en-US" altLang="en-US" smtClean="0"/>
              <a:pPr/>
              <a:t>57</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r>
              <a:rPr lang="en-US" altLang="en-US">
                <a:latin typeface="Arial" panose="020B0604020202020204" pitchFamily="34" charset="0"/>
              </a:rPr>
              <a:t> </a:t>
            </a:r>
            <a:endParaRPr lang="en-GB" altLang="en-US">
              <a:latin typeface="Arial" panose="020B0604020202020204" pitchFamily="34" charset="0"/>
            </a:endParaRPr>
          </a:p>
          <a:p>
            <a:r>
              <a:rPr lang="en-GB" altLang="en-US">
                <a:latin typeface="Arial" panose="020B0604020202020204" pitchFamily="34" charset="0"/>
              </a:rPr>
              <a:t> </a:t>
            </a:r>
          </a:p>
          <a:p>
            <a:endParaRPr lang="en-GB" altLang="en-US">
              <a:latin typeface="Arial" panose="020B0604020202020204" pitchFamily="34" charset="0"/>
            </a:endParaRPr>
          </a:p>
        </p:txBody>
      </p:sp>
      <p:sp>
        <p:nvSpPr>
          <p:cNvPr id="983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4D61AD-AFF1-43F0-A358-98170F9B6225}" type="slidenum">
              <a:rPr lang="en-US" altLang="en-US" smtClean="0"/>
              <a:pPr/>
              <a:t>58</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altLang="en-US">
                <a:latin typeface="Arial" panose="020B0604020202020204" pitchFamily="34" charset="0"/>
              </a:rPr>
              <a:t> </a:t>
            </a:r>
            <a:r>
              <a:rPr lang="en-GB" altLang="en-US">
                <a:latin typeface="Arial" panose="020B0604020202020204" pitchFamily="34" charset="0"/>
              </a:rPr>
              <a:t> B should be obviously wrong = 27 units, no need to work out all the rest</a:t>
            </a:r>
          </a:p>
          <a:p>
            <a:r>
              <a:rPr lang="en-GB" altLang="en-US">
                <a:latin typeface="Arial" panose="020B0604020202020204" pitchFamily="34" charset="0"/>
              </a:rPr>
              <a:t>Formula is (percent alcohol x volume in ml) /1000 </a:t>
            </a:r>
          </a:p>
          <a:p>
            <a:r>
              <a:rPr lang="en-GB" altLang="en-US">
                <a:latin typeface="Arial" panose="020B0604020202020204" pitchFamily="34" charset="0"/>
              </a:rPr>
              <a:t>Hence for  750 mls of 11%  wine  is (750 x 11)/1000 = 8.25 units </a:t>
            </a:r>
          </a:p>
          <a:p>
            <a:r>
              <a:rPr lang="en-GB" altLang="en-US">
                <a:latin typeface="Arial" panose="020B0604020202020204" pitchFamily="34" charset="0"/>
              </a:rPr>
              <a:t>However a litre of x% vol/vol  is x units </a:t>
            </a:r>
          </a:p>
          <a:p>
            <a:r>
              <a:rPr lang="en-GB" altLang="en-US">
                <a:latin typeface="Arial" panose="020B0604020202020204" pitchFamily="34" charset="0"/>
              </a:rPr>
              <a:t>So a litre of 6% cider is 6 units</a:t>
            </a:r>
          </a:p>
          <a:p>
            <a:r>
              <a:rPr lang="en-GB" altLang="en-US">
                <a:latin typeface="Arial" panose="020B0604020202020204" pitchFamily="34" charset="0"/>
              </a:rPr>
              <a:t>So 6 litres of 4%  cider is 24 units, idea is rather than working them all out, should be able to scan them and identify incorrect number</a:t>
            </a:r>
          </a:p>
          <a:p>
            <a:r>
              <a:rPr lang="en-GB" altLang="en-US">
                <a:latin typeface="Arial" panose="020B0604020202020204" pitchFamily="34" charset="0"/>
              </a:rPr>
              <a:t> </a:t>
            </a:r>
          </a:p>
          <a:p>
            <a:endParaRPr lang="en-GB" altLang="en-US">
              <a:latin typeface="Arial" panose="020B0604020202020204" pitchFamily="34" charset="0"/>
            </a:endParaRPr>
          </a:p>
        </p:txBody>
      </p:sp>
      <p:sp>
        <p:nvSpPr>
          <p:cNvPr id="1003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61A30A-92E5-4F80-85E1-9050E941EA33}" type="slidenum">
              <a:rPr lang="en-US" altLang="en-US" smtClean="0"/>
              <a:pPr/>
              <a:t>59</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US" altLang="en-US" dirty="0">
                <a:latin typeface="Arial" panose="020B0604020202020204" pitchFamily="34" charset="0"/>
              </a:rPr>
              <a:t> </a:t>
            </a:r>
          </a:p>
          <a:p>
            <a:r>
              <a:rPr lang="en-GB" sz="1200" b="0" i="0" u="none" strike="noStrike" kern="1200" baseline="0" dirty="0">
                <a:solidFill>
                  <a:schemeClr val="tx1"/>
                </a:solidFill>
                <a:latin typeface="Arial" charset="0"/>
                <a:ea typeface="+mn-ea"/>
                <a:cs typeface="+mn-cs"/>
              </a:rPr>
              <a:t>Baclofen, a selective gamma-aminobutyric acid-B (</a:t>
            </a:r>
            <a:r>
              <a:rPr lang="en-GB" sz="1200" b="0" i="0" u="none" strike="noStrike" kern="1200" baseline="0" dirty="0" err="1">
                <a:solidFill>
                  <a:schemeClr val="tx1"/>
                </a:solidFill>
                <a:latin typeface="Arial" charset="0"/>
                <a:ea typeface="+mn-ea"/>
                <a:cs typeface="+mn-cs"/>
              </a:rPr>
              <a:t>GABA</a:t>
            </a:r>
            <a:r>
              <a:rPr lang="en-GB" sz="1200" b="0" i="0" u="none" strike="noStrike" kern="1200" baseline="0" dirty="0">
                <a:solidFill>
                  <a:schemeClr val="tx1"/>
                </a:solidFill>
                <a:latin typeface="Arial" charset="0"/>
                <a:ea typeface="+mn-ea"/>
                <a:cs typeface="+mn-cs"/>
              </a:rPr>
              <a:t>-B) receptor agonist,</a:t>
            </a:r>
            <a:endParaRPr lang="en-GB" altLang="en-US" dirty="0">
              <a:latin typeface="Arial" panose="020B0604020202020204" pitchFamily="34" charset="0"/>
            </a:endParaRPr>
          </a:p>
          <a:p>
            <a:r>
              <a:rPr lang="en-GB" altLang="en-US" dirty="0">
                <a:latin typeface="Arial" panose="020B0604020202020204" pitchFamily="34" charset="0"/>
              </a:rPr>
              <a:t> </a:t>
            </a:r>
            <a:r>
              <a:rPr lang="en-GB" sz="1200" b="0" i="0" kern="1200" dirty="0">
                <a:solidFill>
                  <a:schemeClr val="tx1"/>
                </a:solidFill>
                <a:effectLst/>
                <a:latin typeface="Arial" charset="0"/>
                <a:ea typeface="+mn-ea"/>
                <a:cs typeface="+mn-cs"/>
              </a:rPr>
              <a:t>De </a:t>
            </a:r>
            <a:r>
              <a:rPr lang="en-GB" sz="1200" b="0" i="0" kern="1200" dirty="0" err="1">
                <a:solidFill>
                  <a:schemeClr val="tx1"/>
                </a:solidFill>
                <a:effectLst/>
                <a:latin typeface="Arial" charset="0"/>
                <a:ea typeface="+mn-ea"/>
                <a:cs typeface="+mn-cs"/>
              </a:rPr>
              <a:t>Beaurepaire</a:t>
            </a:r>
            <a:r>
              <a:rPr lang="en-GB" sz="1200" b="0" i="0" kern="1200" dirty="0">
                <a:solidFill>
                  <a:schemeClr val="tx1"/>
                </a:solidFill>
                <a:effectLst/>
                <a:latin typeface="Arial" charset="0"/>
                <a:ea typeface="+mn-ea"/>
                <a:cs typeface="+mn-cs"/>
              </a:rPr>
              <a:t>, R., Sinclair, J., </a:t>
            </a:r>
            <a:r>
              <a:rPr lang="en-GB" sz="1200" b="0" i="0" kern="1200" dirty="0" err="1">
                <a:solidFill>
                  <a:schemeClr val="tx1"/>
                </a:solidFill>
                <a:effectLst/>
                <a:latin typeface="Arial" charset="0"/>
                <a:ea typeface="+mn-ea"/>
                <a:cs typeface="+mn-cs"/>
              </a:rPr>
              <a:t>Heydtmann</a:t>
            </a:r>
            <a:r>
              <a:rPr lang="en-GB" sz="1200" b="0" i="0" kern="1200" dirty="0">
                <a:solidFill>
                  <a:schemeClr val="tx1"/>
                </a:solidFill>
                <a:effectLst/>
                <a:latin typeface="Arial" charset="0"/>
                <a:ea typeface="+mn-ea"/>
                <a:cs typeface="+mn-cs"/>
              </a:rPr>
              <a:t>, M., </a:t>
            </a:r>
            <a:r>
              <a:rPr lang="en-GB" sz="1200" b="0" i="0" kern="1200" dirty="0" err="1">
                <a:solidFill>
                  <a:schemeClr val="tx1"/>
                </a:solidFill>
                <a:effectLst/>
                <a:latin typeface="Arial" charset="0"/>
                <a:ea typeface="+mn-ea"/>
                <a:cs typeface="+mn-cs"/>
              </a:rPr>
              <a:t>Addolorato</a:t>
            </a:r>
            <a:r>
              <a:rPr lang="en-GB" sz="1200" b="0" i="0" kern="1200" dirty="0">
                <a:solidFill>
                  <a:schemeClr val="tx1"/>
                </a:solidFill>
                <a:effectLst/>
                <a:latin typeface="Arial" charset="0"/>
                <a:ea typeface="+mn-ea"/>
                <a:cs typeface="+mn-cs"/>
              </a:rPr>
              <a:t>, G., Aubin, H. J., </a:t>
            </a:r>
            <a:r>
              <a:rPr lang="en-GB" sz="1200" b="0" i="0" kern="1200" dirty="0" err="1">
                <a:solidFill>
                  <a:schemeClr val="tx1"/>
                </a:solidFill>
                <a:effectLst/>
                <a:latin typeface="Arial" charset="0"/>
                <a:ea typeface="+mn-ea"/>
                <a:cs typeface="+mn-cs"/>
              </a:rPr>
              <a:t>Beraha</a:t>
            </a:r>
            <a:r>
              <a:rPr lang="en-GB" sz="1200" b="0" i="0" kern="1200" dirty="0">
                <a:solidFill>
                  <a:schemeClr val="tx1"/>
                </a:solidFill>
                <a:effectLst/>
                <a:latin typeface="Arial" charset="0"/>
                <a:ea typeface="+mn-ea"/>
                <a:cs typeface="+mn-cs"/>
              </a:rPr>
              <a:t>, E. M., ... &amp; Garbutt, J. C. (2019). The use of baclofen as a treatment for alcohol use disorder: a clinical practice perspective. </a:t>
            </a:r>
            <a:r>
              <a:rPr lang="en-GB" sz="1200" b="0" i="1" kern="1200" dirty="0">
                <a:solidFill>
                  <a:schemeClr val="tx1"/>
                </a:solidFill>
                <a:effectLst/>
                <a:latin typeface="Arial" charset="0"/>
                <a:ea typeface="+mn-ea"/>
                <a:cs typeface="+mn-cs"/>
              </a:rPr>
              <a:t>Frontiers in psychiatry</a:t>
            </a:r>
            <a:r>
              <a:rPr lang="en-GB" sz="1200" b="0" i="0" kern="1200" dirty="0">
                <a:solidFill>
                  <a:schemeClr val="tx1"/>
                </a:solidFill>
                <a:effectLst/>
                <a:latin typeface="Arial" charset="0"/>
                <a:ea typeface="+mn-ea"/>
                <a:cs typeface="+mn-cs"/>
              </a:rPr>
              <a:t>, </a:t>
            </a:r>
            <a:r>
              <a:rPr lang="en-GB" sz="1200" b="0" i="1" kern="1200" dirty="0">
                <a:solidFill>
                  <a:schemeClr val="tx1"/>
                </a:solidFill>
                <a:effectLst/>
                <a:latin typeface="Arial" charset="0"/>
                <a:ea typeface="+mn-ea"/>
                <a:cs typeface="+mn-cs"/>
              </a:rPr>
              <a:t>9</a:t>
            </a:r>
            <a:r>
              <a:rPr lang="en-GB" sz="1200" b="0" i="0" kern="1200" dirty="0">
                <a:solidFill>
                  <a:schemeClr val="tx1"/>
                </a:solidFill>
                <a:effectLst/>
                <a:latin typeface="Arial" charset="0"/>
                <a:ea typeface="+mn-ea"/>
                <a:cs typeface="+mn-cs"/>
              </a:rPr>
              <a:t>, 708.</a:t>
            </a:r>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10240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118CCE-E1B6-4DCD-A531-A6AB8CADFB77}" type="slidenum">
              <a:rPr lang="en-US" altLang="en-US" smtClean="0"/>
              <a:pPr/>
              <a:t>60</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endParaRPr lang="en-GB" altLang="en-US">
              <a:latin typeface="Arial" panose="020B0604020202020204" pitchFamily="34" charset="0"/>
            </a:endParaRPr>
          </a:p>
          <a:p>
            <a:r>
              <a:rPr lang="en-GB" altLang="en-US">
                <a:latin typeface="Arial" panose="020B0604020202020204" pitchFamily="34" charset="0"/>
              </a:rPr>
              <a:t> </a:t>
            </a:r>
          </a:p>
          <a:p>
            <a:endParaRPr lang="en-GB" altLang="en-US">
              <a:latin typeface="Arial" panose="020B0604020202020204" pitchFamily="34" charset="0"/>
            </a:endParaRPr>
          </a:p>
        </p:txBody>
      </p:sp>
      <p:sp>
        <p:nvSpPr>
          <p:cNvPr id="1065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6E7386-7AEC-4BBE-87B8-32DD7EDDC380}" type="slidenum">
              <a:rPr lang="en-US" altLang="en-US" smtClean="0"/>
              <a:pPr/>
              <a:t>62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GB" altLang="en-US" dirty="0">
                <a:latin typeface="Arial" panose="020B0604020202020204" pitchFamily="34" charset="0"/>
              </a:rPr>
              <a:t>Two main hepatic enzymes are responsible for oxidative metabolism of ethanol. </a:t>
            </a:r>
          </a:p>
          <a:p>
            <a:r>
              <a:rPr lang="en-GB" altLang="en-US" dirty="0">
                <a:latin typeface="Arial" panose="020B0604020202020204" pitchFamily="34" charset="0"/>
              </a:rPr>
              <a:t>The first and most important enzyme is alcohol dehydrogenase (</a:t>
            </a:r>
            <a:r>
              <a:rPr lang="en-GB" altLang="en-US" dirty="0" err="1">
                <a:latin typeface="Arial" panose="020B0604020202020204" pitchFamily="34" charset="0"/>
              </a:rPr>
              <a:t>ADH</a:t>
            </a:r>
            <a:r>
              <a:rPr lang="en-GB" altLang="en-US" dirty="0">
                <a:latin typeface="Arial" panose="020B0604020202020204" pitchFamily="34" charset="0"/>
              </a:rPr>
              <a:t>) Class I, which is located in the cytosol or</a:t>
            </a:r>
          </a:p>
          <a:p>
            <a:r>
              <a:rPr lang="en-GB" altLang="en-US" dirty="0">
                <a:latin typeface="Arial" panose="020B0604020202020204" pitchFamily="34" charset="0"/>
              </a:rPr>
              <a:t>soluble fraction of the hepatocytes.</a:t>
            </a:r>
          </a:p>
          <a:p>
            <a:r>
              <a:rPr lang="en-GB" altLang="en-US" dirty="0">
                <a:latin typeface="Arial" panose="020B0604020202020204" pitchFamily="34" charset="0"/>
              </a:rPr>
              <a:t>The second is a membrane-bound enzyme (CYP2E1), located in the smooth</a:t>
            </a:r>
          </a:p>
          <a:p>
            <a:r>
              <a:rPr lang="en-GB" altLang="en-US" dirty="0">
                <a:latin typeface="Arial" panose="020B0604020202020204" pitchFamily="34" charset="0"/>
              </a:rPr>
              <a:t>endoplasmic reticulum of the microsomes </a:t>
            </a:r>
          </a:p>
          <a:p>
            <a:endParaRPr lang="en-GB" altLang="en-US" dirty="0">
              <a:latin typeface="Arial" panose="020B0604020202020204" pitchFamily="34" charset="0"/>
            </a:endParaRPr>
          </a:p>
          <a:p>
            <a:r>
              <a:rPr lang="en-GB" altLang="en-US" dirty="0">
                <a:latin typeface="Arial" panose="020B0604020202020204" pitchFamily="34" charset="0"/>
              </a:rPr>
              <a:t>Class I </a:t>
            </a:r>
            <a:r>
              <a:rPr lang="en-GB" altLang="en-US" dirty="0" err="1">
                <a:latin typeface="Arial" panose="020B0604020202020204" pitchFamily="34" charset="0"/>
              </a:rPr>
              <a:t>ADH</a:t>
            </a:r>
            <a:r>
              <a:rPr lang="en-GB" altLang="en-US" dirty="0">
                <a:latin typeface="Arial" panose="020B0604020202020204" pitchFamily="34" charset="0"/>
              </a:rPr>
              <a:t> enzyme becomes saturated after the first couple of drinks </a:t>
            </a:r>
          </a:p>
          <a:p>
            <a:r>
              <a:rPr lang="en-GB" altLang="en-US" dirty="0">
                <a:latin typeface="Arial" panose="020B0604020202020204" pitchFamily="34" charset="0"/>
              </a:rPr>
              <a:t>CYP2E1 enzyme is more important in clearing ethanol from the blood after heavy drinking, when the BAC</a:t>
            </a:r>
          </a:p>
          <a:p>
            <a:r>
              <a:rPr lang="en-GB" altLang="en-US" dirty="0">
                <a:latin typeface="Arial" panose="020B0604020202020204" pitchFamily="34" charset="0"/>
              </a:rPr>
              <a:t>exceeds 100 mg/100 mL</a:t>
            </a:r>
          </a:p>
          <a:p>
            <a:endParaRPr lang="en-GB" altLang="en-US" dirty="0">
              <a:latin typeface="Arial" panose="020B0604020202020204" pitchFamily="34" charset="0"/>
            </a:endParaRPr>
          </a:p>
          <a:p>
            <a:r>
              <a:rPr lang="en-GB" altLang="en-US" dirty="0">
                <a:latin typeface="Arial" panose="020B0604020202020204" pitchFamily="34" charset="0"/>
              </a:rPr>
              <a:t>Alcohol oxidised to aldehyde</a:t>
            </a:r>
          </a:p>
          <a:p>
            <a:endParaRPr lang="en-GB" altLang="en-US" dirty="0">
              <a:latin typeface="Arial" panose="020B0604020202020204" pitchFamily="34" charset="0"/>
            </a:endParaRPr>
          </a:p>
          <a:p>
            <a:r>
              <a:rPr lang="en-GB" altLang="en-US" dirty="0">
                <a:latin typeface="Arial" panose="020B0604020202020204" pitchFamily="34" charset="0"/>
              </a:rPr>
              <a:t>The acetate produced during metabolism of ethanol undergoes extra-hepatic metabolism into Acetyl-CoA, which</a:t>
            </a:r>
          </a:p>
          <a:p>
            <a:r>
              <a:rPr lang="en-GB" altLang="en-US" dirty="0">
                <a:latin typeface="Arial" panose="020B0604020202020204" pitchFamily="34" charset="0"/>
              </a:rPr>
              <a:t>enters the Krebs cycle and is eventually converted into the end products CO2 and H2O</a:t>
            </a:r>
          </a:p>
          <a:p>
            <a:endParaRPr lang="en-GB" altLang="en-US" dirty="0">
              <a:latin typeface="Arial" panose="020B0604020202020204" pitchFamily="34" charset="0"/>
            </a:endParaRPr>
          </a:p>
          <a:p>
            <a:r>
              <a:rPr lang="en-GB" altLang="en-US" dirty="0">
                <a:latin typeface="Arial" panose="020B0604020202020204" pitchFamily="34" charset="0"/>
              </a:rPr>
              <a:t>The formation of ethyl glucuronide and ethyl sulphate represents non-oxidative pathways of metabolism and these conjugates have</a:t>
            </a:r>
          </a:p>
          <a:p>
            <a:r>
              <a:rPr lang="en-GB" altLang="en-US" dirty="0">
                <a:latin typeface="Arial" panose="020B0604020202020204" pitchFamily="34" charset="0"/>
              </a:rPr>
              <a:t>received a lot of attention in recent years as biomarkers of acute ingestion of alcohol</a:t>
            </a:r>
          </a:p>
          <a:p>
            <a:endParaRPr lang="en-GB" altLang="en-US" dirty="0">
              <a:latin typeface="Arial" panose="020B0604020202020204" pitchFamily="34" charset="0"/>
            </a:endParaRPr>
          </a:p>
          <a:p>
            <a:r>
              <a:rPr lang="en-GB" altLang="en-US" dirty="0">
                <a:latin typeface="Arial" panose="020B0604020202020204" pitchFamily="34" charset="0"/>
              </a:rPr>
              <a:t>Slower elimination of ethyl glucuronide and sulphate from the body can help to disclose recent drinking after blood-ethanol concentrations are no longer measurable</a:t>
            </a:r>
          </a:p>
        </p:txBody>
      </p:sp>
      <p:sp>
        <p:nvSpPr>
          <p:cNvPr id="1741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A2A280-BB42-44A3-9954-0C3B8423A00B}" type="slidenum">
              <a:rPr lang="en-US" altLang="en-US" smtClean="0"/>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64</a:t>
            </a:fld>
            <a:endParaRPr lang="en-US" altLang="en-US"/>
          </a:p>
        </p:txBody>
      </p:sp>
    </p:spTree>
    <p:extLst>
      <p:ext uri="{BB962C8B-B14F-4D97-AF65-F5344CB8AC3E}">
        <p14:creationId xmlns:p14="http://schemas.microsoft.com/office/powerpoint/2010/main" val="2661591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Arial" charset="0"/>
                <a:ea typeface="+mn-ea"/>
                <a:cs typeface="+mn-cs"/>
              </a:rPr>
              <a:t>ICD-11 will be presented at the World Health Assembly in May 2019 for adoption by Member States, and will come into effect on 1 January 2022. </a:t>
            </a:r>
          </a:p>
          <a:p>
            <a:r>
              <a:rPr lang="en-GB" altLang="en-US" sz="1200" dirty="0" err="1"/>
              <a:t>ICD</a:t>
            </a:r>
            <a:r>
              <a:rPr lang="en-GB" altLang="en-US" sz="1200" dirty="0"/>
              <a:t> 11 Harmful pattern of use </a:t>
            </a:r>
          </a:p>
          <a:p>
            <a:r>
              <a:rPr lang="en-US" sz="1200" b="0" i="0" u="none" strike="noStrike" kern="1200" dirty="0">
                <a:solidFill>
                  <a:schemeClr val="tx1"/>
                </a:solidFill>
                <a:effectLst/>
                <a:latin typeface="Arial" charset="0"/>
                <a:ea typeface="+mn-ea"/>
                <a:cs typeface="+mn-cs"/>
              </a:rPr>
              <a:t>A pattern of alcohol use that has caused damage to a person’s physical or mental health or has resulted in </a:t>
            </a:r>
            <a:r>
              <a:rPr lang="en-US" sz="1200" b="0" i="0" u="none" strike="noStrike" kern="1200" dirty="0" err="1">
                <a:solidFill>
                  <a:schemeClr val="tx1"/>
                </a:solidFill>
                <a:effectLst/>
                <a:latin typeface="Arial" charset="0"/>
                <a:ea typeface="+mn-ea"/>
                <a:cs typeface="+mn-cs"/>
              </a:rPr>
              <a:t>behaviour</a:t>
            </a:r>
            <a:r>
              <a:rPr lang="en-US" sz="1200" b="0" i="0" u="none" strike="noStrike" kern="1200" dirty="0">
                <a:solidFill>
                  <a:schemeClr val="tx1"/>
                </a:solidFill>
                <a:effectLst/>
                <a:latin typeface="Arial" charset="0"/>
                <a:ea typeface="+mn-ea"/>
                <a:cs typeface="+mn-cs"/>
              </a:rPr>
              <a:t> leading to harm to the health of others. The pattern of alcohol use is evident over a period of at least 12 months if substance use is episodic or at least one month if use is continuous. Harm to health of the individual occurs due to one or more of the following: (1) </a:t>
            </a:r>
            <a:r>
              <a:rPr lang="en-US" sz="1200" b="0" i="0" u="none" strike="noStrike" kern="1200" dirty="0" err="1">
                <a:solidFill>
                  <a:schemeClr val="tx1"/>
                </a:solidFill>
                <a:effectLst/>
                <a:latin typeface="Arial" charset="0"/>
                <a:ea typeface="+mn-ea"/>
                <a:cs typeface="+mn-cs"/>
              </a:rPr>
              <a:t>behaviour</a:t>
            </a:r>
            <a:r>
              <a:rPr lang="en-US" sz="1200" b="0" i="0" u="none" strike="noStrike" kern="1200" dirty="0">
                <a:solidFill>
                  <a:schemeClr val="tx1"/>
                </a:solidFill>
                <a:effectLst/>
                <a:latin typeface="Arial" charset="0"/>
                <a:ea typeface="+mn-ea"/>
                <a:cs typeface="+mn-cs"/>
              </a:rPr>
              <a:t> related to intoxication; (2) direct or secondary toxic effects on body organs and systems; or (3) a harmful route of administration. Harm to health of others includes any form of physical harm, including trauma, or mental disorder that is directly attributable to </a:t>
            </a:r>
            <a:r>
              <a:rPr lang="en-US" sz="1200" b="0" i="0" u="none" strike="noStrike" kern="1200" dirty="0" err="1">
                <a:solidFill>
                  <a:schemeClr val="tx1"/>
                </a:solidFill>
                <a:effectLst/>
                <a:latin typeface="Arial" charset="0"/>
                <a:ea typeface="+mn-ea"/>
                <a:cs typeface="+mn-cs"/>
              </a:rPr>
              <a:t>behaviour</a:t>
            </a:r>
            <a:r>
              <a:rPr lang="en-US" sz="1200" b="0" i="0" u="none" strike="noStrike" kern="1200" dirty="0">
                <a:solidFill>
                  <a:schemeClr val="tx1"/>
                </a:solidFill>
                <a:effectLst/>
                <a:latin typeface="Arial" charset="0"/>
                <a:ea typeface="+mn-ea"/>
                <a:cs typeface="+mn-cs"/>
              </a:rPr>
              <a:t> related to alcohol intoxication on the part of the person to whom the diagnosis of Harmful pattern of use of alcohol applies.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66</a:t>
            </a:fld>
            <a:endParaRPr lang="en-US" altLang="en-US"/>
          </a:p>
        </p:txBody>
      </p:sp>
    </p:spTree>
    <p:extLst>
      <p:ext uri="{BB962C8B-B14F-4D97-AF65-F5344CB8AC3E}">
        <p14:creationId xmlns:p14="http://schemas.microsoft.com/office/powerpoint/2010/main" val="18458189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400" dirty="0"/>
              <a:t>Consistent</a:t>
            </a:r>
            <a:r>
              <a:rPr lang="en-US" sz="1400" baseline="0" dirty="0"/>
              <a:t> with </a:t>
            </a:r>
            <a:r>
              <a:rPr lang="en-US" sz="1400" baseline="0" dirty="0" err="1"/>
              <a:t>ICD</a:t>
            </a:r>
            <a:r>
              <a:rPr lang="en-US" sz="1400" baseline="0" dirty="0"/>
              <a:t> 10/11</a:t>
            </a:r>
            <a:endParaRPr lang="en-US" sz="1400" dirty="0"/>
          </a:p>
          <a:p>
            <a:pPr marL="457200" indent="-457200">
              <a:buFont typeface="+mj-lt"/>
              <a:buAutoNum type="arabicPeriod"/>
            </a:pPr>
            <a:r>
              <a:rPr lang="en-US" sz="1400" dirty="0"/>
              <a:t>Alcohol is often taken in larger amounts or over a longer period than was intended. (b </a:t>
            </a:r>
            <a:r>
              <a:rPr lang="en-US" sz="1400" b="1" dirty="0" err="1"/>
              <a:t>ICD</a:t>
            </a:r>
            <a:r>
              <a:rPr lang="en-US" sz="1400" b="1" dirty="0"/>
              <a:t> 10</a:t>
            </a:r>
            <a:r>
              <a:rPr lang="en-US" sz="1400" dirty="0"/>
              <a:t>)</a:t>
            </a:r>
          </a:p>
          <a:p>
            <a:pPr marL="457200" indent="-457200">
              <a:buFont typeface="+mj-lt"/>
              <a:buAutoNum type="arabicPeriod"/>
            </a:pPr>
            <a:r>
              <a:rPr lang="en-US" sz="1400" dirty="0"/>
              <a:t>There is a persistent desire or unsuccessful efforts to cut down or control alcohol use.(b </a:t>
            </a:r>
            <a:r>
              <a:rPr lang="en-US" sz="1400" b="1" dirty="0" err="1"/>
              <a:t>ICD</a:t>
            </a:r>
            <a:r>
              <a:rPr lang="en-US" sz="1400" b="1" dirty="0"/>
              <a:t> 10</a:t>
            </a:r>
            <a:r>
              <a:rPr lang="en-US" sz="1400" dirty="0"/>
              <a:t>)</a:t>
            </a:r>
          </a:p>
          <a:p>
            <a:pPr marL="457200" indent="-457200">
              <a:buFont typeface="+mj-lt"/>
              <a:buAutoNum type="arabicPeriod"/>
            </a:pPr>
            <a:r>
              <a:rPr lang="en-US" sz="1400" dirty="0"/>
              <a:t>A great deal of time is spent in activities necessary to obtain alcohol, use alcohol, or </a:t>
            </a:r>
            <a:r>
              <a:rPr lang="en-US" sz="1400" dirty="0" err="1"/>
              <a:t>recovor</a:t>
            </a:r>
            <a:r>
              <a:rPr lang="en-US" sz="1400" dirty="0"/>
              <a:t> from its effects.(e </a:t>
            </a:r>
            <a:r>
              <a:rPr lang="en-US" sz="1400" b="1" dirty="0" err="1"/>
              <a:t>ICD</a:t>
            </a:r>
            <a:r>
              <a:rPr lang="en-US" sz="1400" b="1" dirty="0"/>
              <a:t> 10</a:t>
            </a:r>
            <a:r>
              <a:rPr lang="en-US" sz="1400" dirty="0"/>
              <a:t>)</a:t>
            </a:r>
          </a:p>
          <a:p>
            <a:pPr marL="457200" indent="-457200">
              <a:buFont typeface="+mj-lt"/>
              <a:buAutoNum type="arabicPeriod"/>
            </a:pPr>
            <a:r>
              <a:rPr lang="en-US" sz="1400" dirty="0"/>
              <a:t>Craving, or a strong desire or urge to use alcohol.(a </a:t>
            </a:r>
            <a:r>
              <a:rPr lang="en-US" sz="1400" b="1" dirty="0" err="1"/>
              <a:t>ICD</a:t>
            </a:r>
            <a:r>
              <a:rPr lang="en-US" sz="1400" b="1" dirty="0"/>
              <a:t> 10</a:t>
            </a:r>
            <a:r>
              <a:rPr lang="en-US" sz="1400" dirty="0"/>
              <a:t>) </a:t>
            </a:r>
          </a:p>
          <a:p>
            <a:pPr marL="457200" indent="-457200">
              <a:buFont typeface="+mj-lt"/>
              <a:buAutoNum type="arabicPeriod"/>
            </a:pPr>
            <a:r>
              <a:rPr lang="en-US" sz="1400" dirty="0"/>
              <a:t>Recurrent alcohol use resulting in a failure to fulfill major role obligations at work, </a:t>
            </a:r>
            <a:r>
              <a:rPr lang="en-GB" sz="1400" dirty="0"/>
              <a:t>school, or home.(f </a:t>
            </a:r>
            <a:r>
              <a:rPr lang="en-US" sz="1400" b="1" dirty="0" err="1"/>
              <a:t>ICD</a:t>
            </a:r>
            <a:r>
              <a:rPr lang="en-US" sz="1400" b="1" dirty="0"/>
              <a:t> 10</a:t>
            </a:r>
            <a:r>
              <a:rPr lang="en-GB" sz="1400" dirty="0"/>
              <a:t>)</a:t>
            </a:r>
          </a:p>
          <a:p>
            <a:pPr marL="457200" indent="-457200">
              <a:buFont typeface="+mj-lt"/>
              <a:buAutoNum type="arabicPeriod"/>
            </a:pPr>
            <a:r>
              <a:rPr lang="en-US" sz="1400" dirty="0"/>
              <a:t>Continued alcohol use despite having persistent or recurrent social or interpersonal problems caused or exacerbated by the effects of alcohol.(f</a:t>
            </a:r>
            <a:r>
              <a:rPr lang="en-US" sz="1400" b="1" dirty="0"/>
              <a:t> </a:t>
            </a:r>
            <a:r>
              <a:rPr lang="en-US" sz="1400" b="1" dirty="0" err="1"/>
              <a:t>ICD</a:t>
            </a:r>
            <a:r>
              <a:rPr lang="en-US" sz="1400" b="1" dirty="0"/>
              <a:t> 10</a:t>
            </a:r>
            <a:r>
              <a:rPr lang="en-US" sz="1400" dirty="0"/>
              <a:t>)</a:t>
            </a:r>
          </a:p>
          <a:p>
            <a:pPr marL="457200" indent="-457200">
              <a:buFont typeface="+mj-lt"/>
              <a:buAutoNum type="arabicPeriod"/>
            </a:pPr>
            <a:r>
              <a:rPr lang="en-US" sz="1400" dirty="0"/>
              <a:t>Important social, occupational, or recreational activities are given up or reduced because </a:t>
            </a:r>
            <a:r>
              <a:rPr lang="en-GB" sz="1400" dirty="0"/>
              <a:t>of alcohol use.</a:t>
            </a:r>
            <a:r>
              <a:rPr lang="en-US" sz="1400" b="1" dirty="0"/>
              <a:t> (e </a:t>
            </a:r>
            <a:r>
              <a:rPr lang="en-US" sz="1400" b="1" dirty="0" err="1"/>
              <a:t>ICD</a:t>
            </a:r>
            <a:r>
              <a:rPr lang="en-US" sz="1400" b="1" dirty="0"/>
              <a:t> 10)</a:t>
            </a:r>
            <a:endParaRPr lang="en-GB" sz="1400" dirty="0"/>
          </a:p>
          <a:p>
            <a:pPr marL="457200" indent="-457200">
              <a:buFont typeface="+mj-lt"/>
              <a:buAutoNum type="arabicPeriod"/>
            </a:pPr>
            <a:r>
              <a:rPr lang="en-US" sz="1400" dirty="0"/>
              <a:t>Recurrent alcohol use in situations in which it is physically hazardous.( f icd10)</a:t>
            </a:r>
          </a:p>
          <a:p>
            <a:pPr marL="457200" indent="-457200">
              <a:buFont typeface="+mj-lt"/>
              <a:buAutoNum type="arabicPeriod"/>
            </a:pPr>
            <a:r>
              <a:rPr lang="en-US" sz="1400" dirty="0"/>
              <a:t>Alcohol use is continued despite knowledge of having a persistent or recurrent physical or psychological problem that is likely to have been caused or exacerbated </a:t>
            </a:r>
            <a:r>
              <a:rPr lang="en-GB" sz="1400" dirty="0"/>
              <a:t>by alcohol.</a:t>
            </a:r>
            <a:r>
              <a:rPr lang="en-US" sz="1400" b="1" dirty="0"/>
              <a:t> (f </a:t>
            </a:r>
            <a:r>
              <a:rPr lang="en-US" sz="1400" b="1" dirty="0" err="1"/>
              <a:t>ICD</a:t>
            </a:r>
            <a:r>
              <a:rPr lang="en-US" sz="1400" b="1" dirty="0"/>
              <a:t> 10 )</a:t>
            </a:r>
            <a:endParaRPr lang="en-GB" sz="1400" dirty="0"/>
          </a:p>
          <a:p>
            <a:pPr marL="457200" indent="-457200">
              <a:buFont typeface="+mj-lt"/>
              <a:buAutoNum type="arabicPeriod"/>
            </a:pPr>
            <a:r>
              <a:rPr lang="en-US" sz="1400" dirty="0"/>
              <a:t>Tolerance, as defined by either of the following:</a:t>
            </a:r>
            <a:r>
              <a:rPr lang="en-US" sz="1400" b="1" dirty="0"/>
              <a:t>(d </a:t>
            </a:r>
            <a:r>
              <a:rPr lang="en-US" sz="1400" b="1" dirty="0" err="1"/>
              <a:t>ICD</a:t>
            </a:r>
            <a:r>
              <a:rPr lang="en-US" sz="1400" b="1" dirty="0"/>
              <a:t> 10)</a:t>
            </a:r>
            <a:endParaRPr lang="en-US" sz="1400" dirty="0"/>
          </a:p>
          <a:p>
            <a:pPr marL="914400" lvl="1" indent="-457200">
              <a:buFont typeface="+mj-lt"/>
              <a:buAutoNum type="arabicPeriod"/>
            </a:pPr>
            <a:r>
              <a:rPr lang="en-US" sz="1400" dirty="0"/>
              <a:t>a. A need for markedly increased amounts of alcohol to achieve intoxication or desired </a:t>
            </a:r>
            <a:r>
              <a:rPr lang="en-GB" sz="1400" dirty="0"/>
              <a:t>effect.</a:t>
            </a:r>
          </a:p>
          <a:p>
            <a:pPr marL="914400" lvl="1" indent="-457200">
              <a:buFont typeface="+mj-lt"/>
              <a:buAutoNum type="arabicPeriod"/>
            </a:pPr>
            <a:r>
              <a:rPr lang="en-US" sz="1400" dirty="0"/>
              <a:t>b. A markedly diminished effect with continued use of the same amount of alcohol.</a:t>
            </a:r>
          </a:p>
          <a:p>
            <a:pPr marL="457200" indent="-457200">
              <a:buFont typeface="+mj-lt"/>
              <a:buAutoNum type="arabicPeriod"/>
            </a:pPr>
            <a:r>
              <a:rPr lang="en-US" sz="1400" dirty="0"/>
              <a:t>Withdrawal, as manifested by either of the following: </a:t>
            </a:r>
            <a:r>
              <a:rPr lang="en-US" sz="1400" b="1" dirty="0"/>
              <a:t>(c </a:t>
            </a:r>
            <a:r>
              <a:rPr lang="en-US" sz="1400" b="1" dirty="0" err="1"/>
              <a:t>ICD</a:t>
            </a:r>
            <a:r>
              <a:rPr lang="en-US" sz="1400" b="1" dirty="0"/>
              <a:t> 10)</a:t>
            </a:r>
          </a:p>
          <a:p>
            <a:pPr marL="914400" lvl="1" indent="-457200">
              <a:buFont typeface="+mj-lt"/>
              <a:buAutoNum type="arabicPeriod"/>
            </a:pPr>
            <a:r>
              <a:rPr lang="en-US" sz="1400" dirty="0"/>
              <a:t>a. The characteristic withdrawal syndrome for alcohol </a:t>
            </a:r>
          </a:p>
          <a:p>
            <a:pPr marL="914400" lvl="1" indent="-457200">
              <a:buFont typeface="+mj-lt"/>
              <a:buAutoNum type="arabicPeriod"/>
            </a:pPr>
            <a:r>
              <a:rPr lang="en-US" sz="1400" dirty="0"/>
              <a:t>b. Alcohol (or a closely related substance, such as a benzodiazepine) is taken to relieve or avoid withdrawal symptoms.</a:t>
            </a:r>
            <a:endParaRPr lang="en-GB" sz="1400" dirty="0"/>
          </a:p>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67</a:t>
            </a:fld>
            <a:endParaRPr lang="en-US" altLang="en-US"/>
          </a:p>
        </p:txBody>
      </p:sp>
    </p:spTree>
    <p:extLst>
      <p:ext uri="{BB962C8B-B14F-4D97-AF65-F5344CB8AC3E}">
        <p14:creationId xmlns:p14="http://schemas.microsoft.com/office/powerpoint/2010/main" val="20116872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AUD subjects relative to healthy controls have been found to have mild to moderate impairments of component processes involving mild to moderate impairments of component processes involving executive function, working memory, declarative memory, visuospatial abilities, upper limb motor ability, and gait and balance </a:t>
            </a:r>
          </a:p>
          <a:p>
            <a:endParaRPr lang="en-GB" dirty="0"/>
          </a:p>
        </p:txBody>
      </p:sp>
      <p:sp>
        <p:nvSpPr>
          <p:cNvPr id="4" name="Slide Number Placeholder 3"/>
          <p:cNvSpPr>
            <a:spLocks noGrp="1"/>
          </p:cNvSpPr>
          <p:nvPr>
            <p:ph type="sldNum" sz="quarter" idx="5"/>
          </p:nvPr>
        </p:nvSpPr>
        <p:spPr/>
        <p:txBody>
          <a:bodyPr/>
          <a:lstStyle/>
          <a:p>
            <a:pPr>
              <a:defRPr/>
            </a:pPr>
            <a:fld id="{BD9BABED-E986-480E-98C9-EAAD98EDFB7C}" type="slidenum">
              <a:rPr lang="en-US" altLang="en-US" smtClean="0"/>
              <a:pPr>
                <a:defRPr/>
              </a:pPr>
              <a:t>70</a:t>
            </a:fld>
            <a:endParaRPr lang="en-US" altLang="en-US"/>
          </a:p>
        </p:txBody>
      </p:sp>
    </p:spTree>
    <p:extLst>
      <p:ext uri="{BB962C8B-B14F-4D97-AF65-F5344CB8AC3E}">
        <p14:creationId xmlns:p14="http://schemas.microsoft.com/office/powerpoint/2010/main" val="27426118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Obtained using a mathematical model using AUDIT and </a:t>
            </a:r>
            <a:r>
              <a:rPr lang="en-GB" dirty="0" err="1"/>
              <a:t>SADQ</a:t>
            </a:r>
            <a:r>
              <a:rPr lang="en-GB" dirty="0"/>
              <a:t> score</a:t>
            </a:r>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75</a:t>
            </a:fld>
            <a:endParaRPr lang="en-US" altLang="en-US"/>
          </a:p>
        </p:txBody>
      </p:sp>
    </p:spTree>
    <p:extLst>
      <p:ext uri="{BB962C8B-B14F-4D97-AF65-F5344CB8AC3E}">
        <p14:creationId xmlns:p14="http://schemas.microsoft.com/office/powerpoint/2010/main" val="5245316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76</a:t>
            </a:fld>
            <a:endParaRPr lang="en-US" altLang="en-US"/>
          </a:p>
        </p:txBody>
      </p:sp>
    </p:spTree>
    <p:extLst>
      <p:ext uri="{BB962C8B-B14F-4D97-AF65-F5344CB8AC3E}">
        <p14:creationId xmlns:p14="http://schemas.microsoft.com/office/powerpoint/2010/main" val="29612332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77</a:t>
            </a:fld>
            <a:endParaRPr lang="en-US" altLang="en-US"/>
          </a:p>
        </p:txBody>
      </p:sp>
    </p:spTree>
    <p:extLst>
      <p:ext uri="{BB962C8B-B14F-4D97-AF65-F5344CB8AC3E}">
        <p14:creationId xmlns:p14="http://schemas.microsoft.com/office/powerpoint/2010/main" val="19375064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GB" altLang="en-US">
              <a:latin typeface="Arial" panose="020B0604020202020204" pitchFamily="34" charset="0"/>
            </a:endParaRPr>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6E147E-2E13-49BA-BBB4-FC4807B4F4D4}" type="slidenum">
              <a:rPr lang="en-US" altLang="en-US" smtClean="0"/>
              <a:pPr/>
              <a:t>78</a:t>
            </a:fld>
            <a:endParaRPr lang="en-US" altLang="en-US"/>
          </a:p>
        </p:txBody>
      </p:sp>
    </p:spTree>
    <p:extLst>
      <p:ext uri="{BB962C8B-B14F-4D97-AF65-F5344CB8AC3E}">
        <p14:creationId xmlns:p14="http://schemas.microsoft.com/office/powerpoint/2010/main" val="39759563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183496-64F2-446E-908E-5970F01D1799}" type="slidenum">
              <a:rPr lang="en-US" altLang="en-US" smtClean="0"/>
              <a:pPr/>
              <a:t>79</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www.Mdcalc.com</a:t>
            </a:r>
            <a:r>
              <a:rPr lang="en-US" altLang="en-US" baseline="0" dirty="0">
                <a:latin typeface="Arial" panose="020B0604020202020204" pitchFamily="34" charset="0"/>
              </a:rPr>
              <a:t> also has calculator function for MELD</a:t>
            </a:r>
            <a:endParaRPr lang="en-US" altLang="en-US" dirty="0">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80</a:t>
            </a:fld>
            <a:endParaRPr lang="en-US" altLang="en-US"/>
          </a:p>
        </p:txBody>
      </p:sp>
    </p:spTree>
    <p:extLst>
      <p:ext uri="{BB962C8B-B14F-4D97-AF65-F5344CB8AC3E}">
        <p14:creationId xmlns:p14="http://schemas.microsoft.com/office/powerpoint/2010/main" val="296992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US" altLang="en-US" dirty="0">
                <a:latin typeface="Arial" panose="020B0604020202020204" pitchFamily="34" charset="0"/>
              </a:rPr>
              <a:t>Zero order kinetics rather than first order kinetics</a:t>
            </a:r>
          </a:p>
          <a:p>
            <a:r>
              <a:rPr lang="en-US" altLang="en-US" dirty="0">
                <a:latin typeface="Arial" panose="020B0604020202020204" pitchFamily="34" charset="0"/>
              </a:rPr>
              <a:t>80kgs person would be 6.4 units 100 mgs/100 mls</a:t>
            </a:r>
          </a:p>
          <a:p>
            <a:r>
              <a:rPr lang="en-GB" altLang="en-US" dirty="0">
                <a:latin typeface="Arial" panose="020B0604020202020204" pitchFamily="34" charset="0"/>
              </a:rPr>
              <a:t>Can use an app alcohol</a:t>
            </a:r>
            <a:r>
              <a:rPr lang="en-GB" altLang="en-US" baseline="0" dirty="0">
                <a:latin typeface="Arial" panose="020B0604020202020204" pitchFamily="34" charset="0"/>
              </a:rPr>
              <a:t> to calculate this. </a:t>
            </a:r>
          </a:p>
          <a:p>
            <a:r>
              <a:rPr lang="en-GB" altLang="en-US" baseline="0" dirty="0" err="1">
                <a:latin typeface="Arial" panose="020B0604020202020204" pitchFamily="34" charset="0"/>
              </a:rPr>
              <a:t>AlcoDroid</a:t>
            </a:r>
            <a:r>
              <a:rPr lang="en-GB" altLang="en-US" baseline="0" dirty="0">
                <a:latin typeface="Arial" panose="020B0604020202020204" pitchFamily="34" charset="0"/>
              </a:rPr>
              <a:t> App allows you to estimate you alcohol blood level and when eliminated ( for interest – not to be recommended to use)</a:t>
            </a:r>
            <a:endParaRPr lang="en-GB" altLang="en-US" dirty="0">
              <a:latin typeface="Arial" panose="020B0604020202020204" pitchFamily="34" charset="0"/>
            </a:endParaRPr>
          </a:p>
        </p:txBody>
      </p:sp>
      <p:sp>
        <p:nvSpPr>
          <p:cNvPr id="1946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C01A1A-0A4B-40DE-A89D-E1736DFFBFEC}" type="slidenum">
              <a:rPr lang="en-US" altLang="en-US" smtClean="0"/>
              <a:pPr/>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81</a:t>
            </a:fld>
            <a:endParaRPr lang="en-US" altLang="en-US"/>
          </a:p>
        </p:txBody>
      </p:sp>
    </p:spTree>
    <p:extLst>
      <p:ext uri="{BB962C8B-B14F-4D97-AF65-F5344CB8AC3E}">
        <p14:creationId xmlns:p14="http://schemas.microsoft.com/office/powerpoint/2010/main" val="32509407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82</a:t>
            </a:fld>
            <a:endParaRPr lang="en-US" altLang="en-US"/>
          </a:p>
        </p:txBody>
      </p:sp>
    </p:spTree>
    <p:extLst>
      <p:ext uri="{BB962C8B-B14F-4D97-AF65-F5344CB8AC3E}">
        <p14:creationId xmlns:p14="http://schemas.microsoft.com/office/powerpoint/2010/main" val="34363448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83</a:t>
            </a:fld>
            <a:endParaRPr lang="en-US" altLang="en-US"/>
          </a:p>
        </p:txBody>
      </p:sp>
    </p:spTree>
    <p:extLst>
      <p:ext uri="{BB962C8B-B14F-4D97-AF65-F5344CB8AC3E}">
        <p14:creationId xmlns:p14="http://schemas.microsoft.com/office/powerpoint/2010/main" val="4088119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84</a:t>
            </a:fld>
            <a:endParaRPr lang="en-US" altLang="en-US"/>
          </a:p>
        </p:txBody>
      </p:sp>
    </p:spTree>
    <p:extLst>
      <p:ext uri="{BB962C8B-B14F-4D97-AF65-F5344CB8AC3E}">
        <p14:creationId xmlns:p14="http://schemas.microsoft.com/office/powerpoint/2010/main" val="20423346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Nature of population we see could have all of these – apart from hepatitis B</a:t>
            </a:r>
          </a:p>
          <a:p>
            <a:r>
              <a:rPr lang="en-US" sz="1200" b="0" i="0" u="none" strike="noStrike" kern="1200" baseline="0" dirty="0">
                <a:solidFill>
                  <a:schemeClr val="tx1"/>
                </a:solidFill>
                <a:latin typeface="Arial" charset="0"/>
                <a:ea typeface="+mn-ea"/>
                <a:cs typeface="+mn-cs"/>
              </a:rPr>
              <a:t>Do not offer tests to diagnose cirrhosis for people who are obese (BMI of 30 kg/m2 or higher) or who have type 2 diabetes, unless they have </a:t>
            </a:r>
            <a:r>
              <a:rPr lang="en-US" sz="1200" b="0" i="0" u="none" strike="noStrike" kern="1200" baseline="0" dirty="0" err="1">
                <a:solidFill>
                  <a:schemeClr val="tx1"/>
                </a:solidFill>
                <a:latin typeface="Arial" charset="0"/>
                <a:ea typeface="+mn-ea"/>
                <a:cs typeface="+mn-cs"/>
              </a:rPr>
              <a:t>NAFLD</a:t>
            </a:r>
            <a:r>
              <a:rPr lang="en-US" sz="1200" b="0" i="0" u="none" strike="noStrike" kern="1200" baseline="0" dirty="0">
                <a:solidFill>
                  <a:schemeClr val="tx1"/>
                </a:solidFill>
                <a:latin typeface="Arial" charset="0"/>
                <a:ea typeface="+mn-ea"/>
                <a:cs typeface="+mn-cs"/>
              </a:rPr>
              <a:t> and advanced liver fibrosis (as diagnosed by a score of 10.51 or above using the ELF test). Also see the assessment for advanced liver fibrosis section in </a:t>
            </a:r>
            <a:r>
              <a:rPr lang="en-US" sz="1200" b="0" i="0" u="none" strike="noStrike" kern="1200" baseline="0" dirty="0" err="1">
                <a:solidFill>
                  <a:schemeClr val="tx1"/>
                </a:solidFill>
                <a:latin typeface="Arial" charset="0"/>
                <a:ea typeface="+mn-ea"/>
                <a:cs typeface="+mn-cs"/>
              </a:rPr>
              <a:t>NICE's</a:t>
            </a:r>
            <a:r>
              <a:rPr lang="en-US" sz="1200" b="0" i="0" u="none" strike="noStrike" kern="1200" baseline="0" dirty="0">
                <a:solidFill>
                  <a:schemeClr val="tx1"/>
                </a:solidFill>
                <a:latin typeface="Arial" charset="0"/>
                <a:ea typeface="+mn-ea"/>
                <a:cs typeface="+mn-cs"/>
              </a:rPr>
              <a:t> </a:t>
            </a:r>
            <a:r>
              <a:rPr lang="en-US" sz="1200" b="0" i="0" u="none" strike="noStrike" kern="1200" baseline="0" dirty="0" err="1">
                <a:solidFill>
                  <a:schemeClr val="tx1"/>
                </a:solidFill>
                <a:latin typeface="Arial" charset="0"/>
                <a:ea typeface="+mn-ea"/>
                <a:cs typeface="+mn-cs"/>
              </a:rPr>
              <a:t>NAFLD</a:t>
            </a:r>
            <a:r>
              <a:rPr lang="en-US" sz="1200" b="0" i="0" u="none" strike="noStrike" kern="1200" baseline="0" dirty="0">
                <a:solidFill>
                  <a:schemeClr val="tx1"/>
                </a:solidFill>
                <a:latin typeface="Arial" charset="0"/>
                <a:ea typeface="+mn-ea"/>
                <a:cs typeface="+mn-cs"/>
              </a:rPr>
              <a:t> guideline. </a:t>
            </a:r>
            <a:endParaRPr lang="en-GB" dirty="0"/>
          </a:p>
        </p:txBody>
      </p:sp>
      <p:sp>
        <p:nvSpPr>
          <p:cNvPr id="4" name="Slide Number Placeholder 3"/>
          <p:cNvSpPr>
            <a:spLocks noGrp="1"/>
          </p:cNvSpPr>
          <p:nvPr>
            <p:ph type="sldNum" sz="quarter" idx="5"/>
          </p:nvPr>
        </p:nvSpPr>
        <p:spPr/>
        <p:txBody>
          <a:bodyPr/>
          <a:lstStyle/>
          <a:p>
            <a:pPr>
              <a:defRPr/>
            </a:pPr>
            <a:fld id="{BD9BABED-E986-480E-98C9-EAAD98EDFB7C}" type="slidenum">
              <a:rPr lang="en-US" altLang="en-US" smtClean="0"/>
              <a:pPr>
                <a:defRPr/>
              </a:pPr>
              <a:t>85</a:t>
            </a:fld>
            <a:endParaRPr lang="en-US" altLang="en-US"/>
          </a:p>
        </p:txBody>
      </p:sp>
    </p:spTree>
    <p:extLst>
      <p:ext uri="{BB962C8B-B14F-4D97-AF65-F5344CB8AC3E}">
        <p14:creationId xmlns:p14="http://schemas.microsoft.com/office/powerpoint/2010/main" val="8879132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Arial" charset="0"/>
                <a:ea typeface="+mn-ea"/>
                <a:cs typeface="+mn-cs"/>
              </a:rPr>
              <a:t>Hospital participation</a:t>
            </a:r>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National Health Service hospitals in England, Wales and Northern Ireland were expected to participate as well as hospitals in the independent sector and public hospitals</a:t>
            </a:r>
          </a:p>
          <a:p>
            <a:r>
              <a:rPr lang="en-US" sz="1200" b="0" i="0" u="none" strike="noStrike" kern="1200" baseline="0" dirty="0">
                <a:solidFill>
                  <a:schemeClr val="tx1"/>
                </a:solidFill>
                <a:latin typeface="Arial" charset="0"/>
                <a:ea typeface="+mn-ea"/>
                <a:cs typeface="+mn-cs"/>
              </a:rPr>
              <a:t>in the Isle of Man, Guernsey and Jersey.</a:t>
            </a:r>
          </a:p>
          <a:p>
            <a:r>
              <a:rPr lang="en-GB" sz="1200" b="1" i="0" u="none" strike="noStrike" kern="1200" baseline="0" dirty="0">
                <a:solidFill>
                  <a:schemeClr val="tx1"/>
                </a:solidFill>
                <a:latin typeface="Arial" charset="0"/>
                <a:ea typeface="+mn-ea"/>
                <a:cs typeface="+mn-cs"/>
              </a:rPr>
              <a:t>Study population</a:t>
            </a:r>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All patients who died in hospital with a diagnosis of</a:t>
            </a:r>
          </a:p>
          <a:p>
            <a:r>
              <a:rPr lang="en-US" sz="1200" b="0" i="0" u="none" strike="noStrike" kern="1200" baseline="0" dirty="0">
                <a:solidFill>
                  <a:schemeClr val="tx1"/>
                </a:solidFill>
                <a:latin typeface="Arial" charset="0"/>
                <a:ea typeface="+mn-ea"/>
                <a:cs typeface="+mn-cs"/>
              </a:rPr>
              <a:t>alcohol-related liver disease </a:t>
            </a:r>
            <a:r>
              <a:rPr lang="en-US" sz="1200" b="1" i="0" u="none" strike="noStrike" kern="1200" baseline="0" dirty="0">
                <a:solidFill>
                  <a:schemeClr val="tx1"/>
                </a:solidFill>
                <a:latin typeface="Arial" charset="0"/>
                <a:ea typeface="+mn-ea"/>
                <a:cs typeface="+mn-cs"/>
              </a:rPr>
              <a:t>during the six-month study</a:t>
            </a:r>
          </a:p>
          <a:p>
            <a:r>
              <a:rPr lang="en-US" sz="1200" b="1" i="0" u="none" strike="noStrike" kern="1200" baseline="0" dirty="0">
                <a:solidFill>
                  <a:schemeClr val="tx1"/>
                </a:solidFill>
                <a:latin typeface="Arial" charset="0"/>
                <a:ea typeface="+mn-ea"/>
                <a:cs typeface="+mn-cs"/>
              </a:rPr>
              <a:t>period, 1st January 2011 to 30th June 2011 </a:t>
            </a:r>
            <a:r>
              <a:rPr lang="en-US" sz="1200" b="0" i="0" u="none" strike="noStrike" kern="1200" baseline="0" dirty="0">
                <a:solidFill>
                  <a:schemeClr val="tx1"/>
                </a:solidFill>
                <a:latin typeface="Arial" charset="0"/>
                <a:ea typeface="+mn-ea"/>
                <a:cs typeface="+mn-cs"/>
              </a:rPr>
              <a:t>inclusive.</a:t>
            </a:r>
          </a:p>
          <a:p>
            <a:r>
              <a:rPr lang="en-US" sz="1200" b="0" i="0" u="none" strike="noStrike" kern="1200" baseline="0" dirty="0">
                <a:solidFill>
                  <a:schemeClr val="tx1"/>
                </a:solidFill>
                <a:latin typeface="Arial" charset="0"/>
                <a:ea typeface="+mn-ea"/>
                <a:cs typeface="+mn-cs"/>
              </a:rPr>
              <a:t>There were no age restrictions for inclusion. The included</a:t>
            </a:r>
          </a:p>
          <a:p>
            <a:r>
              <a:rPr lang="en-GB" sz="1200" b="0" i="0" u="none" strike="noStrike" kern="1200" baseline="0" dirty="0">
                <a:solidFill>
                  <a:schemeClr val="tx1"/>
                </a:solidFill>
                <a:latin typeface="Arial" charset="0"/>
                <a:ea typeface="+mn-ea"/>
                <a:cs typeface="+mn-cs"/>
              </a:rPr>
              <a:t>ICD10 codes were:</a:t>
            </a:r>
          </a:p>
          <a:p>
            <a:r>
              <a:rPr lang="en-GB" sz="1200" b="1" i="0" u="none" strike="noStrike" kern="1200" baseline="0" dirty="0">
                <a:solidFill>
                  <a:schemeClr val="tx1"/>
                </a:solidFill>
                <a:latin typeface="Arial" charset="0"/>
                <a:ea typeface="+mn-ea"/>
                <a:cs typeface="+mn-cs"/>
              </a:rPr>
              <a:t>K70 Alcoholic liver disease</a:t>
            </a:r>
          </a:p>
          <a:p>
            <a:r>
              <a:rPr lang="en-GB" sz="1200" b="1" i="0" u="none" strike="noStrike" kern="1200" baseline="0" dirty="0">
                <a:solidFill>
                  <a:schemeClr val="tx1"/>
                </a:solidFill>
                <a:latin typeface="Arial" charset="0"/>
                <a:ea typeface="+mn-ea"/>
                <a:cs typeface="+mn-cs"/>
              </a:rPr>
              <a:t>K70.0 Alcoholic fatty liver</a:t>
            </a:r>
          </a:p>
          <a:p>
            <a:r>
              <a:rPr lang="en-GB" sz="1200" b="1" i="0" u="none" strike="noStrike" kern="1200" baseline="0" dirty="0">
                <a:solidFill>
                  <a:schemeClr val="tx1"/>
                </a:solidFill>
                <a:latin typeface="Arial" charset="0"/>
                <a:ea typeface="+mn-ea"/>
                <a:cs typeface="+mn-cs"/>
              </a:rPr>
              <a:t>K70.1 Alcoholic hepatitis</a:t>
            </a:r>
          </a:p>
          <a:p>
            <a:r>
              <a:rPr lang="en-US" sz="1200" b="1" i="0" u="none" strike="noStrike" kern="1200" baseline="0" dirty="0">
                <a:solidFill>
                  <a:schemeClr val="tx1"/>
                </a:solidFill>
                <a:latin typeface="Arial" charset="0"/>
                <a:ea typeface="+mn-ea"/>
                <a:cs typeface="+mn-cs"/>
              </a:rPr>
              <a:t>K70.2 Alcoholic fibrosis and sclerosis of liver</a:t>
            </a:r>
          </a:p>
          <a:p>
            <a:r>
              <a:rPr lang="en-US" sz="1200" b="1" i="0" u="none" strike="noStrike" kern="1200" baseline="0" dirty="0">
                <a:solidFill>
                  <a:schemeClr val="tx1"/>
                </a:solidFill>
                <a:latin typeface="Arial" charset="0"/>
                <a:ea typeface="+mn-ea"/>
                <a:cs typeface="+mn-cs"/>
              </a:rPr>
              <a:t>K70.3 Alcoholic cirrhosis of liver</a:t>
            </a:r>
          </a:p>
          <a:p>
            <a:r>
              <a:rPr lang="en-GB" sz="1200" b="0" i="0" u="none" strike="noStrike" kern="1200" baseline="0" dirty="0">
                <a:solidFill>
                  <a:schemeClr val="tx1"/>
                </a:solidFill>
                <a:latin typeface="Arial" charset="0"/>
                <a:ea typeface="+mn-ea"/>
                <a:cs typeface="+mn-cs"/>
              </a:rPr>
              <a:t>Alcoholic cirrhosis NOS</a:t>
            </a:r>
          </a:p>
          <a:p>
            <a:r>
              <a:rPr lang="en-GB" sz="1200" b="1" i="0" u="none" strike="noStrike" kern="1200" baseline="0" dirty="0">
                <a:solidFill>
                  <a:schemeClr val="tx1"/>
                </a:solidFill>
                <a:latin typeface="Arial" charset="0"/>
                <a:ea typeface="+mn-ea"/>
                <a:cs typeface="+mn-cs"/>
              </a:rPr>
              <a:t>K70.4 Alcoholic hepatic failure</a:t>
            </a:r>
          </a:p>
          <a:p>
            <a:r>
              <a:rPr lang="en-GB" sz="1200" b="0" i="0" u="none" strike="noStrike" kern="1200" baseline="0" dirty="0">
                <a:solidFill>
                  <a:schemeClr val="tx1"/>
                </a:solidFill>
                <a:latin typeface="Arial" charset="0"/>
                <a:ea typeface="+mn-ea"/>
                <a:cs typeface="+mn-cs"/>
              </a:rPr>
              <a:t>Alcoholic hepatic failure:</a:t>
            </a:r>
          </a:p>
          <a:p>
            <a:r>
              <a:rPr lang="en-GB" sz="1200" b="0" i="0" u="none" strike="noStrike" kern="1200" baseline="0" dirty="0">
                <a:solidFill>
                  <a:schemeClr val="tx1"/>
                </a:solidFill>
                <a:latin typeface="Arial" charset="0"/>
                <a:ea typeface="+mn-ea"/>
                <a:cs typeface="+mn-cs"/>
              </a:rPr>
              <a:t>· no other specified</a:t>
            </a:r>
          </a:p>
          <a:p>
            <a:r>
              <a:rPr lang="en-GB" sz="1200" b="0" i="0" u="none" strike="noStrike" kern="1200" baseline="0" dirty="0">
                <a:solidFill>
                  <a:schemeClr val="tx1"/>
                </a:solidFill>
                <a:latin typeface="Arial" charset="0"/>
                <a:ea typeface="+mn-ea"/>
                <a:cs typeface="+mn-cs"/>
              </a:rPr>
              <a:t>· acute</a:t>
            </a:r>
          </a:p>
          <a:p>
            <a:r>
              <a:rPr lang="en-GB" sz="1200" b="0" i="0" u="none" strike="noStrike" kern="1200" baseline="0" dirty="0">
                <a:solidFill>
                  <a:schemeClr val="tx1"/>
                </a:solidFill>
                <a:latin typeface="Arial" charset="0"/>
                <a:ea typeface="+mn-ea"/>
                <a:cs typeface="+mn-cs"/>
              </a:rPr>
              <a:t>· chronic</a:t>
            </a:r>
          </a:p>
          <a:p>
            <a:r>
              <a:rPr lang="en-GB" sz="1200" b="0" i="0" u="none" strike="noStrike" kern="1200" baseline="0" dirty="0">
                <a:solidFill>
                  <a:schemeClr val="tx1"/>
                </a:solidFill>
                <a:latin typeface="Arial" charset="0"/>
                <a:ea typeface="+mn-ea"/>
                <a:cs typeface="+mn-cs"/>
              </a:rPr>
              <a:t>· subacute</a:t>
            </a:r>
          </a:p>
          <a:p>
            <a:r>
              <a:rPr lang="en-US" sz="1200" b="0" i="0" u="none" strike="noStrike" kern="1200" baseline="0" dirty="0">
                <a:solidFill>
                  <a:schemeClr val="tx1"/>
                </a:solidFill>
                <a:latin typeface="Arial" charset="0"/>
                <a:ea typeface="+mn-ea"/>
                <a:cs typeface="+mn-cs"/>
              </a:rPr>
              <a:t>· with or without hepatic coma</a:t>
            </a:r>
          </a:p>
          <a:p>
            <a:r>
              <a:rPr lang="en-US" sz="1200" b="1" i="0" u="none" strike="noStrike" kern="1200" baseline="0" dirty="0">
                <a:solidFill>
                  <a:schemeClr val="tx1"/>
                </a:solidFill>
                <a:latin typeface="Arial" charset="0"/>
                <a:ea typeface="+mn-ea"/>
                <a:cs typeface="+mn-cs"/>
              </a:rPr>
              <a:t>K70.9 Alcoholic liver disease, unspecified</a:t>
            </a:r>
          </a:p>
          <a:p>
            <a:endParaRPr lang="en-US" sz="1200" b="1" i="0" u="none" strike="noStrike" kern="1200" baseline="0" dirty="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86</a:t>
            </a:fld>
            <a:endParaRPr lang="en-US" altLang="en-US"/>
          </a:p>
        </p:txBody>
      </p:sp>
    </p:spTree>
    <p:extLst>
      <p:ext uri="{BB962C8B-B14F-4D97-AF65-F5344CB8AC3E}">
        <p14:creationId xmlns:p14="http://schemas.microsoft.com/office/powerpoint/2010/main" val="6128173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Arial" charset="0"/>
                <a:ea typeface="+mn-ea"/>
                <a:cs typeface="+mn-cs"/>
              </a:rPr>
              <a:t>Hospital participation</a:t>
            </a:r>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National Health Service hospitals in England, Wales and Northern Ireland were expected to participate as well as hospitals in the independent sector and public hospitals</a:t>
            </a:r>
          </a:p>
          <a:p>
            <a:r>
              <a:rPr lang="en-US" sz="1200" b="0" i="0" u="none" strike="noStrike" kern="1200" baseline="0" dirty="0">
                <a:solidFill>
                  <a:schemeClr val="tx1"/>
                </a:solidFill>
                <a:latin typeface="Arial" charset="0"/>
                <a:ea typeface="+mn-ea"/>
                <a:cs typeface="+mn-cs"/>
              </a:rPr>
              <a:t>in the Isle of Man, Guernsey and Jersey.</a:t>
            </a:r>
          </a:p>
          <a:p>
            <a:r>
              <a:rPr lang="en-GB" sz="1200" b="1" i="0" u="none" strike="noStrike" kern="1200" baseline="0" dirty="0">
                <a:solidFill>
                  <a:schemeClr val="tx1"/>
                </a:solidFill>
                <a:latin typeface="Arial" charset="0"/>
                <a:ea typeface="+mn-ea"/>
                <a:cs typeface="+mn-cs"/>
              </a:rPr>
              <a:t>Study population</a:t>
            </a:r>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All patients who died in hospital with a diagnosis of</a:t>
            </a:r>
          </a:p>
          <a:p>
            <a:r>
              <a:rPr lang="en-US" sz="1200" b="0" i="0" u="none" strike="noStrike" kern="1200" baseline="0" dirty="0">
                <a:solidFill>
                  <a:schemeClr val="tx1"/>
                </a:solidFill>
                <a:latin typeface="Arial" charset="0"/>
                <a:ea typeface="+mn-ea"/>
                <a:cs typeface="+mn-cs"/>
              </a:rPr>
              <a:t>alcohol-related liver disease </a:t>
            </a:r>
            <a:r>
              <a:rPr lang="en-US" sz="1200" b="1" i="0" u="none" strike="noStrike" kern="1200" baseline="0" dirty="0">
                <a:solidFill>
                  <a:schemeClr val="tx1"/>
                </a:solidFill>
                <a:latin typeface="Arial" charset="0"/>
                <a:ea typeface="+mn-ea"/>
                <a:cs typeface="+mn-cs"/>
              </a:rPr>
              <a:t>during the six-month study</a:t>
            </a:r>
          </a:p>
          <a:p>
            <a:r>
              <a:rPr lang="en-US" sz="1200" b="1" i="0" u="none" strike="noStrike" kern="1200" baseline="0" dirty="0">
                <a:solidFill>
                  <a:schemeClr val="tx1"/>
                </a:solidFill>
                <a:latin typeface="Arial" charset="0"/>
                <a:ea typeface="+mn-ea"/>
                <a:cs typeface="+mn-cs"/>
              </a:rPr>
              <a:t>period, 1st January 2011 to 30th June 2011 </a:t>
            </a:r>
            <a:r>
              <a:rPr lang="en-US" sz="1200" b="0" i="0" u="none" strike="noStrike" kern="1200" baseline="0" dirty="0">
                <a:solidFill>
                  <a:schemeClr val="tx1"/>
                </a:solidFill>
                <a:latin typeface="Arial" charset="0"/>
                <a:ea typeface="+mn-ea"/>
                <a:cs typeface="+mn-cs"/>
              </a:rPr>
              <a:t>inclusive.</a:t>
            </a:r>
          </a:p>
          <a:p>
            <a:r>
              <a:rPr lang="en-US" sz="1200" b="0" i="0" u="none" strike="noStrike" kern="1200" baseline="0" dirty="0">
                <a:solidFill>
                  <a:schemeClr val="tx1"/>
                </a:solidFill>
                <a:latin typeface="Arial" charset="0"/>
                <a:ea typeface="+mn-ea"/>
                <a:cs typeface="+mn-cs"/>
              </a:rPr>
              <a:t>There were no age restrictions for inclusion. The included</a:t>
            </a:r>
          </a:p>
          <a:p>
            <a:r>
              <a:rPr lang="en-GB" sz="1200" b="0" i="0" u="none" strike="noStrike" kern="1200" baseline="0" dirty="0">
                <a:solidFill>
                  <a:schemeClr val="tx1"/>
                </a:solidFill>
                <a:latin typeface="Arial" charset="0"/>
                <a:ea typeface="+mn-ea"/>
                <a:cs typeface="+mn-cs"/>
              </a:rPr>
              <a:t>ICD10 codes were:</a:t>
            </a:r>
          </a:p>
          <a:p>
            <a:r>
              <a:rPr lang="en-GB" sz="1200" b="1" i="0" u="none" strike="noStrike" kern="1200" baseline="0" dirty="0">
                <a:solidFill>
                  <a:schemeClr val="tx1"/>
                </a:solidFill>
                <a:latin typeface="Arial" charset="0"/>
                <a:ea typeface="+mn-ea"/>
                <a:cs typeface="+mn-cs"/>
              </a:rPr>
              <a:t>K70 Alcoholic liver disease</a:t>
            </a:r>
          </a:p>
          <a:p>
            <a:r>
              <a:rPr lang="en-GB" sz="1200" b="1" i="0" u="none" strike="noStrike" kern="1200" baseline="0" dirty="0">
                <a:solidFill>
                  <a:schemeClr val="tx1"/>
                </a:solidFill>
                <a:latin typeface="Arial" charset="0"/>
                <a:ea typeface="+mn-ea"/>
                <a:cs typeface="+mn-cs"/>
              </a:rPr>
              <a:t>K70.0 Alcoholic fatty liver</a:t>
            </a:r>
          </a:p>
          <a:p>
            <a:r>
              <a:rPr lang="en-GB" sz="1200" b="1" i="0" u="none" strike="noStrike" kern="1200" baseline="0" dirty="0">
                <a:solidFill>
                  <a:schemeClr val="tx1"/>
                </a:solidFill>
                <a:latin typeface="Arial" charset="0"/>
                <a:ea typeface="+mn-ea"/>
                <a:cs typeface="+mn-cs"/>
              </a:rPr>
              <a:t>K70.1 Alcoholic hepatitis</a:t>
            </a:r>
          </a:p>
          <a:p>
            <a:r>
              <a:rPr lang="en-US" sz="1200" b="1" i="0" u="none" strike="noStrike" kern="1200" baseline="0" dirty="0">
                <a:solidFill>
                  <a:schemeClr val="tx1"/>
                </a:solidFill>
                <a:latin typeface="Arial" charset="0"/>
                <a:ea typeface="+mn-ea"/>
                <a:cs typeface="+mn-cs"/>
              </a:rPr>
              <a:t>K70.2 Alcoholic fibrosis and sclerosis of liver</a:t>
            </a:r>
          </a:p>
          <a:p>
            <a:r>
              <a:rPr lang="en-US" sz="1200" b="1" i="0" u="none" strike="noStrike" kern="1200" baseline="0" dirty="0">
                <a:solidFill>
                  <a:schemeClr val="tx1"/>
                </a:solidFill>
                <a:latin typeface="Arial" charset="0"/>
                <a:ea typeface="+mn-ea"/>
                <a:cs typeface="+mn-cs"/>
              </a:rPr>
              <a:t>K70.3 Alcoholic cirrhosis of liver</a:t>
            </a:r>
          </a:p>
          <a:p>
            <a:r>
              <a:rPr lang="en-GB" sz="1200" b="0" i="0" u="none" strike="noStrike" kern="1200" baseline="0" dirty="0">
                <a:solidFill>
                  <a:schemeClr val="tx1"/>
                </a:solidFill>
                <a:latin typeface="Arial" charset="0"/>
                <a:ea typeface="+mn-ea"/>
                <a:cs typeface="+mn-cs"/>
              </a:rPr>
              <a:t>Alcoholic cirrhosis NOS</a:t>
            </a:r>
          </a:p>
          <a:p>
            <a:r>
              <a:rPr lang="en-GB" sz="1200" b="1" i="0" u="none" strike="noStrike" kern="1200" baseline="0" dirty="0">
                <a:solidFill>
                  <a:schemeClr val="tx1"/>
                </a:solidFill>
                <a:latin typeface="Arial" charset="0"/>
                <a:ea typeface="+mn-ea"/>
                <a:cs typeface="+mn-cs"/>
              </a:rPr>
              <a:t>K70.4 Alcoholic hepatic failure</a:t>
            </a:r>
          </a:p>
          <a:p>
            <a:r>
              <a:rPr lang="en-GB" sz="1200" b="0" i="0" u="none" strike="noStrike" kern="1200" baseline="0" dirty="0">
                <a:solidFill>
                  <a:schemeClr val="tx1"/>
                </a:solidFill>
                <a:latin typeface="Arial" charset="0"/>
                <a:ea typeface="+mn-ea"/>
                <a:cs typeface="+mn-cs"/>
              </a:rPr>
              <a:t>Alcoholic hepatic failure:</a:t>
            </a:r>
          </a:p>
          <a:p>
            <a:r>
              <a:rPr lang="en-GB" sz="1200" b="0" i="0" u="none" strike="noStrike" kern="1200" baseline="0" dirty="0">
                <a:solidFill>
                  <a:schemeClr val="tx1"/>
                </a:solidFill>
                <a:latin typeface="Arial" charset="0"/>
                <a:ea typeface="+mn-ea"/>
                <a:cs typeface="+mn-cs"/>
              </a:rPr>
              <a:t>· no other specified</a:t>
            </a:r>
          </a:p>
          <a:p>
            <a:r>
              <a:rPr lang="en-GB" sz="1200" b="0" i="0" u="none" strike="noStrike" kern="1200" baseline="0" dirty="0">
                <a:solidFill>
                  <a:schemeClr val="tx1"/>
                </a:solidFill>
                <a:latin typeface="Arial" charset="0"/>
                <a:ea typeface="+mn-ea"/>
                <a:cs typeface="+mn-cs"/>
              </a:rPr>
              <a:t>· acute</a:t>
            </a:r>
          </a:p>
          <a:p>
            <a:r>
              <a:rPr lang="en-GB" sz="1200" b="0" i="0" u="none" strike="noStrike" kern="1200" baseline="0" dirty="0">
                <a:solidFill>
                  <a:schemeClr val="tx1"/>
                </a:solidFill>
                <a:latin typeface="Arial" charset="0"/>
                <a:ea typeface="+mn-ea"/>
                <a:cs typeface="+mn-cs"/>
              </a:rPr>
              <a:t>· chronic</a:t>
            </a:r>
          </a:p>
          <a:p>
            <a:r>
              <a:rPr lang="en-GB" sz="1200" b="0" i="0" u="none" strike="noStrike" kern="1200" baseline="0" dirty="0">
                <a:solidFill>
                  <a:schemeClr val="tx1"/>
                </a:solidFill>
                <a:latin typeface="Arial" charset="0"/>
                <a:ea typeface="+mn-ea"/>
                <a:cs typeface="+mn-cs"/>
              </a:rPr>
              <a:t>· subacute</a:t>
            </a:r>
          </a:p>
          <a:p>
            <a:r>
              <a:rPr lang="en-US" sz="1200" b="0" i="0" u="none" strike="noStrike" kern="1200" baseline="0" dirty="0">
                <a:solidFill>
                  <a:schemeClr val="tx1"/>
                </a:solidFill>
                <a:latin typeface="Arial" charset="0"/>
                <a:ea typeface="+mn-ea"/>
                <a:cs typeface="+mn-cs"/>
              </a:rPr>
              <a:t>· with or without hepatic coma</a:t>
            </a:r>
          </a:p>
          <a:p>
            <a:r>
              <a:rPr lang="en-US" sz="1200" b="1" i="0" u="none" strike="noStrike" kern="1200" baseline="0" dirty="0">
                <a:solidFill>
                  <a:schemeClr val="tx1"/>
                </a:solidFill>
                <a:latin typeface="Arial" charset="0"/>
                <a:ea typeface="+mn-ea"/>
                <a:cs typeface="+mn-cs"/>
              </a:rPr>
              <a:t>K70.9 Alcoholic liver disease, unspecified</a:t>
            </a:r>
          </a:p>
          <a:p>
            <a:endParaRPr lang="en-US" sz="1200" b="1" i="0" u="none" strike="noStrike" kern="1200" baseline="0" dirty="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87</a:t>
            </a:fld>
            <a:endParaRPr lang="en-US" altLang="en-US"/>
          </a:p>
        </p:txBody>
      </p:sp>
    </p:spTree>
    <p:extLst>
      <p:ext uri="{BB962C8B-B14F-4D97-AF65-F5344CB8AC3E}">
        <p14:creationId xmlns:p14="http://schemas.microsoft.com/office/powerpoint/2010/main" val="31174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919163" y="752475"/>
            <a:ext cx="4960937" cy="3722688"/>
          </a:xfrm>
          <a:ln/>
        </p:spPr>
      </p:sp>
      <p:sp>
        <p:nvSpPr>
          <p:cNvPr id="21507" name="Text Box 3"/>
          <p:cNvSpPr>
            <a:spLocks noGrp="1" noChangeArrowheads="1"/>
          </p:cNvSpPr>
          <p:nvPr>
            <p:ph type="body" idx="1"/>
          </p:nvPr>
        </p:nvSpPr>
        <p:spPr>
          <a:xfrm>
            <a:off x="679768" y="4713431"/>
            <a:ext cx="5439714" cy="43790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74650" lvl="0" indent="-3238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a:solidFill>
                  <a:prstClr val="black"/>
                </a:solidFill>
              </a:rPr>
              <a:t>35 Micrograms per 100 </a:t>
            </a:r>
            <a:r>
              <a:rPr lang="en-US" sz="1600" dirty="0" err="1">
                <a:solidFill>
                  <a:prstClr val="black"/>
                </a:solidFill>
              </a:rPr>
              <a:t>millilitres</a:t>
            </a:r>
            <a:r>
              <a:rPr lang="en-US" sz="1600" dirty="0">
                <a:solidFill>
                  <a:prstClr val="black"/>
                </a:solidFill>
              </a:rPr>
              <a:t> of breath </a:t>
            </a:r>
            <a:r>
              <a:rPr lang="en-GB" sz="1600" dirty="0">
                <a:solidFill>
                  <a:prstClr val="black"/>
                </a:solidFill>
              </a:rPr>
              <a:t>(Scotland is 22)</a:t>
            </a:r>
            <a:endParaRPr lang="en-US" sz="1600" dirty="0">
              <a:solidFill>
                <a:prstClr val="black"/>
              </a:solidFill>
            </a:endParaRPr>
          </a:p>
          <a:p>
            <a:pPr marL="374650" lvl="0" indent="-3238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dirty="0"/>
              <a:t>107 </a:t>
            </a:r>
            <a:r>
              <a:rPr lang="en-GB" sz="1600" dirty="0" err="1"/>
              <a:t>Milligrammes</a:t>
            </a:r>
            <a:r>
              <a:rPr lang="en-GB" sz="1600" dirty="0"/>
              <a:t> per 100 millilitres of urine </a:t>
            </a:r>
            <a:r>
              <a:rPr lang="en-GB" sz="1600" dirty="0">
                <a:solidFill>
                  <a:prstClr val="black"/>
                </a:solidFill>
              </a:rPr>
              <a:t>(Scotland is 67)</a:t>
            </a:r>
          </a:p>
          <a:p>
            <a:pPr marL="374650" lvl="0" indent="-3238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dirty="0"/>
              <a:t>For the Lion brand where limit</a:t>
            </a:r>
            <a:r>
              <a:rPr lang="en-GB" sz="1600" baseline="0" dirty="0"/>
              <a:t> is 0.35 mg/L; top of the range is 2 mg/ L </a:t>
            </a:r>
          </a:p>
          <a:p>
            <a:endParaRPr lang="en-GB" sz="1200" b="0" i="0" u="none" strike="noStrike" kern="1200" baseline="0" dirty="0">
              <a:solidFill>
                <a:schemeClr val="tx1"/>
              </a:solidFill>
              <a:latin typeface="Arial" charset="0"/>
              <a:ea typeface="+mn-ea"/>
              <a:cs typeface="+mn-cs"/>
            </a:endParaRPr>
          </a:p>
          <a:p>
            <a:endParaRPr lang="en-GB"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Studies have shown that the blood/breath ratio (</a:t>
            </a:r>
            <a:r>
              <a:rPr lang="en-US" sz="1200" b="0" i="0" u="none" strike="noStrike" kern="1200" baseline="0" dirty="0" err="1">
                <a:solidFill>
                  <a:schemeClr val="tx1"/>
                </a:solidFill>
                <a:latin typeface="Arial" charset="0"/>
                <a:ea typeface="+mn-ea"/>
                <a:cs typeface="+mn-cs"/>
              </a:rPr>
              <a:t>BBR</a:t>
            </a:r>
            <a:r>
              <a:rPr lang="en-US" sz="1200" b="0" i="0" u="none" strike="noStrike" kern="1200" baseline="0" dirty="0">
                <a:solidFill>
                  <a:schemeClr val="tx1"/>
                </a:solidFill>
                <a:latin typeface="Arial" charset="0"/>
                <a:ea typeface="+mn-ea"/>
                <a:cs typeface="+mn-cs"/>
              </a:rPr>
              <a:t>)  of alcohol for apprehended drivers in UK, Sweden and New Zealand varies from about 2,000:1 to 3,000:1</a:t>
            </a:r>
          </a:p>
          <a:p>
            <a:r>
              <a:rPr lang="en-US" sz="1200" b="0" i="0" u="none" strike="noStrike" kern="1200" baseline="0" dirty="0">
                <a:solidFill>
                  <a:schemeClr val="tx1"/>
                </a:solidFill>
                <a:latin typeface="Arial" charset="0"/>
                <a:ea typeface="+mn-ea"/>
                <a:cs typeface="+mn-cs"/>
              </a:rPr>
              <a:t>The average is about 2,400:1, whereas the statutory limit in the UK was set on the assumption of a </a:t>
            </a:r>
            <a:r>
              <a:rPr lang="en-US" sz="1200" b="0" i="0" u="none" strike="noStrike" kern="1200" baseline="0" dirty="0" err="1">
                <a:solidFill>
                  <a:schemeClr val="tx1"/>
                </a:solidFill>
                <a:latin typeface="Arial" charset="0"/>
                <a:ea typeface="+mn-ea"/>
                <a:cs typeface="+mn-cs"/>
              </a:rPr>
              <a:t>BBR</a:t>
            </a:r>
            <a:r>
              <a:rPr lang="en-US" sz="1200" b="0" i="0" u="none" strike="noStrike" kern="1200" baseline="0" dirty="0">
                <a:solidFill>
                  <a:schemeClr val="tx1"/>
                </a:solidFill>
                <a:latin typeface="Arial" charset="0"/>
                <a:ea typeface="+mn-ea"/>
                <a:cs typeface="+mn-cs"/>
              </a:rPr>
              <a:t> of 2,300:1.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Arial" charset="0"/>
                <a:ea typeface="+mn-ea"/>
                <a:cs typeface="+mn-cs"/>
              </a:rPr>
              <a:t>Jones, A. </a:t>
            </a:r>
            <a:r>
              <a:rPr lang="en-US" sz="1200" kern="1200" dirty="0">
                <a:solidFill>
                  <a:schemeClr val="tx1"/>
                </a:solidFill>
                <a:effectLst/>
                <a:latin typeface="Arial" charset="0"/>
                <a:ea typeface="+mn-ea"/>
                <a:cs typeface="+mn-cs"/>
              </a:rPr>
              <a:t>W. (2010). The relationship between blood alcohol concentration (BAC) and breath alcohol concentration (</a:t>
            </a:r>
            <a:r>
              <a:rPr lang="en-US" sz="1200" kern="1200" dirty="0" err="1">
                <a:solidFill>
                  <a:schemeClr val="tx1"/>
                </a:solidFill>
                <a:effectLst/>
                <a:latin typeface="Arial" charset="0"/>
                <a:ea typeface="+mn-ea"/>
                <a:cs typeface="+mn-cs"/>
              </a:rPr>
              <a:t>BrAC</a:t>
            </a:r>
            <a:r>
              <a:rPr lang="en-US" sz="1200" kern="1200" dirty="0">
                <a:solidFill>
                  <a:schemeClr val="tx1"/>
                </a:solidFill>
                <a:effectLst/>
                <a:latin typeface="Arial" charset="0"/>
                <a:ea typeface="+mn-ea"/>
                <a:cs typeface="+mn-cs"/>
              </a:rPr>
              <a:t>): a review of the evidence. </a:t>
            </a:r>
            <a:r>
              <a:rPr lang="en-US" sz="1200" i="1" kern="1200" dirty="0">
                <a:solidFill>
                  <a:schemeClr val="tx1"/>
                </a:solidFill>
                <a:effectLst/>
                <a:latin typeface="Arial" charset="0"/>
                <a:ea typeface="+mn-ea"/>
                <a:cs typeface="+mn-cs"/>
              </a:rPr>
              <a:t>Road safety web publication</a:t>
            </a:r>
            <a:r>
              <a:rPr lang="en-US" sz="1200" kern="1200" dirty="0">
                <a:solidFill>
                  <a:schemeClr val="tx1"/>
                </a:solidFill>
                <a:effectLst/>
                <a:latin typeface="Arial" charset="0"/>
                <a:ea typeface="+mn-ea"/>
                <a:cs typeface="+mn-cs"/>
              </a:rPr>
              <a:t>, </a:t>
            </a:r>
            <a:r>
              <a:rPr lang="en-US" sz="1200" i="1" kern="1200" dirty="0">
                <a:solidFill>
                  <a:schemeClr val="tx1"/>
                </a:solidFill>
                <a:effectLst/>
                <a:latin typeface="Arial" charset="0"/>
                <a:ea typeface="+mn-ea"/>
                <a:cs typeface="+mn-cs"/>
              </a:rPr>
              <a:t>15</a:t>
            </a:r>
            <a:r>
              <a:rPr lang="en-US" sz="1200" kern="1200" dirty="0">
                <a:solidFill>
                  <a:schemeClr val="tx1"/>
                </a:solidFill>
                <a:effectLst/>
                <a:latin typeface="Arial" charset="0"/>
                <a:ea typeface="+mn-ea"/>
                <a:cs typeface="+mn-cs"/>
              </a:rPr>
              <a:t>, 1-43.</a:t>
            </a:r>
          </a:p>
          <a:p>
            <a:endParaRPr lang="en-US" sz="1200" b="0" i="0" u="none" strike="noStrike" kern="1200" baseline="0" dirty="0">
              <a:solidFill>
                <a:schemeClr val="tx1"/>
              </a:solidFill>
              <a:latin typeface="Arial" charset="0"/>
              <a:ea typeface="+mn-ea"/>
              <a:cs typeface="+mn-cs"/>
            </a:endParaRPr>
          </a:p>
          <a:p>
            <a:endParaRPr lang="en-US" sz="1200" b="0" i="0" u="none" strike="noStrike" kern="1200" baseline="0" dirty="0">
              <a:solidFill>
                <a:schemeClr val="tx1"/>
              </a:solidFill>
              <a:latin typeface="Arial" charset="0"/>
              <a:ea typeface="+mn-ea"/>
              <a:cs typeface="+mn-cs"/>
            </a:endParaRPr>
          </a:p>
          <a:p>
            <a:endParaRPr lang="en-GB" sz="1200" b="0" i="0" u="none" strike="noStrike" kern="1200" baseline="0" dirty="0">
              <a:solidFill>
                <a:schemeClr val="tx1"/>
              </a:solidFill>
              <a:latin typeface="Arial" charset="0"/>
              <a:ea typeface="+mn-ea"/>
              <a:cs typeface="+mn-cs"/>
            </a:endParaRPr>
          </a:p>
          <a:p>
            <a:pPr marL="374650" lvl="0" indent="-3238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sz="1600" dirty="0"/>
          </a:p>
          <a:p>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D9BABED-E986-480E-98C9-EAAD98EDFB7C}" type="slidenum">
              <a:rPr lang="en-US" altLang="en-US" smtClean="0"/>
              <a:pPr>
                <a:defRPr/>
              </a:pPr>
              <a:t>9</a:t>
            </a:fld>
            <a:endParaRPr lang="en-US" altLang="en-US"/>
          </a:p>
        </p:txBody>
      </p:sp>
    </p:spTree>
    <p:extLst>
      <p:ext uri="{BB962C8B-B14F-4D97-AF65-F5344CB8AC3E}">
        <p14:creationId xmlns:p14="http://schemas.microsoft.com/office/powerpoint/2010/main" val="3850712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5944287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41963152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11283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6804188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4001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pPr>
              <a:defRPr/>
            </a:pPr>
            <a:endParaRPr lang="en-US" altLang="en-US"/>
          </a:p>
        </p:txBody>
      </p:sp>
      <p:sp>
        <p:nvSpPr>
          <p:cNvPr id="5"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pPr>
              <a:defRPr/>
            </a:pPr>
            <a:endParaRPr lang="en-US" altLang="en-US"/>
          </a:p>
        </p:txBody>
      </p:sp>
      <p:sp>
        <p:nvSpPr>
          <p:cNvPr id="6"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pPr>
              <a:defRPr/>
            </a:pPr>
            <a:fld id="{4F0107C6-232C-4F0B-B8F0-D66C4D642D47}" type="slidenum">
              <a:rPr lang="en-US" altLang="en-US"/>
              <a:pPr>
                <a:defRPr/>
              </a:pPr>
              <a:t>‹#›</a:t>
            </a:fld>
            <a:endParaRPr lang="en-US" altLang="en-US"/>
          </a:p>
        </p:txBody>
      </p:sp>
    </p:spTree>
    <p:extLst>
      <p:ext uri="{BB962C8B-B14F-4D97-AF65-F5344CB8AC3E}">
        <p14:creationId xmlns:p14="http://schemas.microsoft.com/office/powerpoint/2010/main" val="3067882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pPr>
              <a:defRPr/>
            </a:pPr>
            <a:endParaRPr lang="en-US" altLang="en-US"/>
          </a:p>
        </p:txBody>
      </p:sp>
      <p:sp>
        <p:nvSpPr>
          <p:cNvPr id="5"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pPr>
              <a:defRPr/>
            </a:pPr>
            <a:endParaRPr lang="en-US" altLang="en-US"/>
          </a:p>
        </p:txBody>
      </p:sp>
      <p:sp>
        <p:nvSpPr>
          <p:cNvPr id="6"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pPr>
              <a:defRPr/>
            </a:pPr>
            <a:fld id="{7ABBBB66-F8E7-4CB3-A651-CC45CF4EC77A}" type="slidenum">
              <a:rPr lang="en-US" altLang="en-US"/>
              <a:pPr>
                <a:defRPr/>
              </a:pPr>
              <a:t>‹#›</a:t>
            </a:fld>
            <a:endParaRPr lang="en-US" altLang="en-US"/>
          </a:p>
        </p:txBody>
      </p:sp>
    </p:spTree>
    <p:extLst>
      <p:ext uri="{BB962C8B-B14F-4D97-AF65-F5344CB8AC3E}">
        <p14:creationId xmlns:p14="http://schemas.microsoft.com/office/powerpoint/2010/main" val="62248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pPr>
              <a:defRPr/>
            </a:pPr>
            <a:endParaRPr lang="en-US" altLang="en-US"/>
          </a:p>
        </p:txBody>
      </p:sp>
      <p:sp>
        <p:nvSpPr>
          <p:cNvPr id="3" name="Rectangle 5"/>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pPr>
              <a:defRPr/>
            </a:pPr>
            <a:endParaRPr lang="en-US" altLang="en-US"/>
          </a:p>
        </p:txBody>
      </p:sp>
      <p:sp>
        <p:nvSpPr>
          <p:cNvPr id="4" name="Rectangle 6"/>
          <p:cNvSpPr>
            <a:spLocks noGrp="1" noChangeArrowheads="1"/>
          </p:cNvSpPr>
          <p:nvPr>
            <p:ph type="sldNum" sz="quarter" idx="12"/>
          </p:nvPr>
        </p:nvSpPr>
        <p:spPr>
          <a:xfrm>
            <a:off x="0" y="0"/>
            <a:ext cx="0" cy="0"/>
          </a:xfrm>
        </p:spPr>
        <p:txBody>
          <a:bodyPr/>
          <a:lstStyle>
            <a:lvl1pPr eaLnBrk="1" hangingPunct="1">
              <a:defRPr>
                <a:latin typeface="Arial" charset="0"/>
                <a:ea typeface="Arial" charset="0"/>
                <a:cs typeface="Arial" charset="0"/>
              </a:defRPr>
            </a:lvl1pPr>
          </a:lstStyle>
          <a:p>
            <a:pPr>
              <a:defRPr/>
            </a:pPr>
            <a:fld id="{D4B2CD52-8A1C-4077-80CD-F5CEE60FE8CD}" type="slidenum">
              <a:rPr lang="en-US" altLang="en-US"/>
              <a:pPr>
                <a:defRPr/>
              </a:pPr>
              <a:t>‹#›</a:t>
            </a:fld>
            <a:endParaRPr lang="en-US" altLang="en-US"/>
          </a:p>
        </p:txBody>
      </p:sp>
    </p:spTree>
    <p:extLst>
      <p:ext uri="{BB962C8B-B14F-4D97-AF65-F5344CB8AC3E}">
        <p14:creationId xmlns:p14="http://schemas.microsoft.com/office/powerpoint/2010/main" val="552313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8" name="Picture 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1" r:id="rId7"/>
    <p:sldLayoutId id="2147483712" r:id="rId8"/>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s://digital.nhs.uk/data-and-information/publications/statistical/statistics-on-alcohol/2020/part-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co.uk/url?sa=i&amp;rct=j&amp;q=&amp;esrc=s&amp;frm=1&amp;source=images&amp;cd=&amp;cad=rja&amp;uact=8&amp;ved=0ahUKEwin54mYwP7KAhWMJ5oKHYJ4CU8QjRwIBw&amp;url=https://publichealthmatters.blog.gov.uk/2015/06/17/alcohol-some-encouraging-trends/&amp;bvm=bv.114195076,d.d24&amp;psig=AFQjCNGF77pviNrhn5i6gdOQOzxSk0_lTw&amp;ust=1455788289984375"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24400"/>
            <a:ext cx="179705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p:cNvSpPr txBox="1">
            <a:spLocks noChangeArrowheads="1"/>
          </p:cNvSpPr>
          <p:nvPr/>
        </p:nvSpPr>
        <p:spPr bwMode="auto">
          <a:xfrm>
            <a:off x="384175" y="990600"/>
            <a:ext cx="81422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600" b="1" dirty="0"/>
              <a:t>Substance Misuse Module                                                                                         </a:t>
            </a:r>
            <a:r>
              <a:rPr lang="en-GB" altLang="en-US" sz="3600" dirty="0"/>
              <a:t>	</a:t>
            </a:r>
          </a:p>
          <a:p>
            <a:r>
              <a:rPr lang="en-GB" altLang="en-US" sz="3600" dirty="0">
                <a:solidFill>
                  <a:srgbClr val="000000"/>
                </a:solidFill>
              </a:rPr>
              <a:t>	</a:t>
            </a:r>
          </a:p>
        </p:txBody>
      </p:sp>
      <p:sp>
        <p:nvSpPr>
          <p:cNvPr id="7173" name="TextBox 1"/>
          <p:cNvSpPr txBox="1">
            <a:spLocks noChangeArrowheads="1"/>
          </p:cNvSpPr>
          <p:nvPr/>
        </p:nvSpPr>
        <p:spPr bwMode="auto">
          <a:xfrm>
            <a:off x="725488" y="3121025"/>
            <a:ext cx="7613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solidFill>
                  <a:srgbClr val="000000"/>
                </a:solidFill>
              </a:rPr>
              <a:t>Diagnosis &amp; Treatment of People with Alcohol Problems </a:t>
            </a:r>
            <a:endParaRPr lang="en-GB" altLang="en-US"/>
          </a:p>
          <a:p>
            <a:pPr algn="ctr" eaLnBrk="1" hangingPunct="1"/>
            <a:endParaRPr lang="en-US" altLang="en-US" b="1">
              <a:solidFill>
                <a:srgbClr val="A00054"/>
              </a:solidFill>
            </a:endParaRPr>
          </a:p>
          <a:p>
            <a:pPr algn="ctr" eaLnBrk="1" hangingPunct="1"/>
            <a:endParaRPr lang="en-US" altLang="en-US" b="1">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C9C5-33AD-49AC-B2BD-4BAFCAD89913}"/>
              </a:ext>
            </a:extLst>
          </p:cNvPr>
          <p:cNvSpPr>
            <a:spLocks noGrp="1"/>
          </p:cNvSpPr>
          <p:nvPr>
            <p:ph type="ctrTitle"/>
          </p:nvPr>
        </p:nvSpPr>
        <p:spPr>
          <a:xfrm>
            <a:off x="179512" y="66077"/>
            <a:ext cx="7772400" cy="679449"/>
          </a:xfrm>
        </p:spPr>
        <p:txBody>
          <a:bodyPr/>
          <a:lstStyle/>
          <a:p>
            <a:r>
              <a:rPr lang="en-GB" dirty="0"/>
              <a:t>Brain imaging studies </a:t>
            </a:r>
          </a:p>
        </p:txBody>
      </p:sp>
      <p:sp>
        <p:nvSpPr>
          <p:cNvPr id="3" name="Text Placeholder 2">
            <a:extLst>
              <a:ext uri="{FF2B5EF4-FFF2-40B4-BE49-F238E27FC236}">
                <a16:creationId xmlns:a16="http://schemas.microsoft.com/office/drawing/2014/main" id="{C9585710-7859-4320-83FA-BB57644424E4}"/>
              </a:ext>
            </a:extLst>
          </p:cNvPr>
          <p:cNvSpPr>
            <a:spLocks noGrp="1"/>
          </p:cNvSpPr>
          <p:nvPr>
            <p:ph type="body" sz="quarter" idx="13"/>
          </p:nvPr>
        </p:nvSpPr>
        <p:spPr>
          <a:xfrm>
            <a:off x="0" y="620688"/>
            <a:ext cx="8928992" cy="3816424"/>
          </a:xfrm>
        </p:spPr>
        <p:txBody>
          <a:bodyPr/>
          <a:lstStyle/>
          <a:p>
            <a:r>
              <a:rPr lang="en-GB" sz="1800" dirty="0"/>
              <a:t>A range of a neuropsychological deficits identified </a:t>
            </a:r>
          </a:p>
          <a:p>
            <a:pPr lvl="1"/>
            <a:r>
              <a:rPr lang="en-GB" sz="1800" dirty="0"/>
              <a:t>E.g., working  memory and executive function ) </a:t>
            </a:r>
          </a:p>
          <a:p>
            <a:r>
              <a:rPr lang="en-GB" sz="1800" dirty="0"/>
              <a:t>Abnormalities using brain structural and functional techniques</a:t>
            </a:r>
          </a:p>
          <a:p>
            <a:pPr lvl="1"/>
            <a:r>
              <a:rPr lang="en-GB" sz="1800" dirty="0"/>
              <a:t>Frontal lobe regions </a:t>
            </a:r>
          </a:p>
          <a:p>
            <a:pPr lvl="2"/>
            <a:r>
              <a:rPr lang="en-GB" sz="1800" dirty="0"/>
              <a:t>Magnetic resonance imaging studies have shown differences between people  with AUD ( alcohol use disorder) relative to controls such as volume deficits low rates of glucose metabolism and  task  related depressed BOLD responses </a:t>
            </a:r>
          </a:p>
          <a:p>
            <a:pPr lvl="1"/>
            <a:r>
              <a:rPr lang="en-GB" sz="1800" dirty="0"/>
              <a:t>Frontocerebellar circuits</a:t>
            </a:r>
          </a:p>
          <a:p>
            <a:pPr lvl="2"/>
            <a:r>
              <a:rPr lang="en-GB" sz="1800" dirty="0"/>
              <a:t>Structural MRI has shown smaller volumes of the pons, thalamus, cerebellar hemispheres, and cerebellar vermis</a:t>
            </a:r>
          </a:p>
          <a:p>
            <a:pPr lvl="1"/>
            <a:r>
              <a:rPr lang="en-GB" sz="1800" dirty="0" err="1"/>
              <a:t>Frontolimbic</a:t>
            </a:r>
            <a:r>
              <a:rPr lang="en-GB" sz="1800" dirty="0"/>
              <a:t> circuits</a:t>
            </a:r>
          </a:p>
          <a:p>
            <a:pPr lvl="2"/>
            <a:r>
              <a:rPr lang="en-GB" sz="1800" dirty="0"/>
              <a:t>For social drinkers, acute alcohol reduces the response to fearful stimuli in limbic regions </a:t>
            </a:r>
          </a:p>
          <a:p>
            <a:pPr lvl="1"/>
            <a:r>
              <a:rPr lang="en-GB" sz="1800" dirty="0" err="1"/>
              <a:t>Frontostriatal</a:t>
            </a:r>
            <a:r>
              <a:rPr lang="en-GB" sz="1800" dirty="0"/>
              <a:t> system</a:t>
            </a:r>
          </a:p>
          <a:p>
            <a:pPr lvl="2"/>
            <a:r>
              <a:rPr lang="en-GB" sz="1800" dirty="0"/>
              <a:t>Several fMRI studies in AUD have shown the basal ganglia including the putamen, nucleus </a:t>
            </a:r>
            <a:r>
              <a:rPr lang="en-GB" sz="1800" dirty="0" err="1"/>
              <a:t>accumbens</a:t>
            </a:r>
            <a:r>
              <a:rPr lang="en-GB" sz="1800" dirty="0"/>
              <a:t>, and medial PFC, responding more intensely to alcohol images compared to other images </a:t>
            </a:r>
          </a:p>
        </p:txBody>
      </p:sp>
      <p:sp>
        <p:nvSpPr>
          <p:cNvPr id="4" name="Rectangle 3">
            <a:extLst>
              <a:ext uri="{FF2B5EF4-FFF2-40B4-BE49-F238E27FC236}">
                <a16:creationId xmlns:a16="http://schemas.microsoft.com/office/drawing/2014/main" id="{2CE11CA7-9A13-48ED-B705-E49296C0C2A2}"/>
              </a:ext>
            </a:extLst>
          </p:cNvPr>
          <p:cNvSpPr/>
          <p:nvPr/>
        </p:nvSpPr>
        <p:spPr>
          <a:xfrm>
            <a:off x="8887" y="6358534"/>
            <a:ext cx="7272808" cy="461665"/>
          </a:xfrm>
          <a:prstGeom prst="rect">
            <a:avLst/>
          </a:prstGeom>
        </p:spPr>
        <p:txBody>
          <a:bodyPr wrap="square">
            <a:spAutoFit/>
          </a:bodyPr>
          <a:lstStyle/>
          <a:p>
            <a:pPr marL="0" marR="0">
              <a:spcBef>
                <a:spcPts val="0"/>
              </a:spcBef>
              <a:spcAft>
                <a:spcPts val="0"/>
              </a:spcAft>
            </a:pPr>
            <a:r>
              <a:rPr lang="en-GB" sz="1200" dirty="0" err="1"/>
              <a:t>Zahr</a:t>
            </a:r>
            <a:r>
              <a:rPr lang="en-GB" sz="1200" dirty="0"/>
              <a:t>, N. M., </a:t>
            </a:r>
            <a:r>
              <a:rPr lang="en-GB" sz="1200" dirty="0" err="1"/>
              <a:t>Pfefferbaum</a:t>
            </a:r>
            <a:r>
              <a:rPr lang="en-GB" sz="1200" dirty="0"/>
              <a:t>, A., &amp; Sullivan, E. V. (2017). Perspectives on </a:t>
            </a:r>
            <a:r>
              <a:rPr lang="en-GB" sz="1200" dirty="0" err="1"/>
              <a:t>fronto</a:t>
            </a:r>
            <a:r>
              <a:rPr lang="en-GB" sz="1200" dirty="0"/>
              <a:t>-fugal circuitry from human imaging of alcohol use disorders. </a:t>
            </a:r>
            <a:r>
              <a:rPr lang="en-GB" sz="1200" i="1" dirty="0"/>
              <a:t>Neuropharmacology</a:t>
            </a:r>
            <a:r>
              <a:rPr lang="en-GB" sz="1200" dirty="0"/>
              <a:t>, </a:t>
            </a:r>
            <a:r>
              <a:rPr lang="en-GB" sz="1200" i="1" dirty="0"/>
              <a:t>122</a:t>
            </a:r>
            <a:r>
              <a:rPr lang="en-GB" sz="1200" dirty="0"/>
              <a:t>, 189-200.</a:t>
            </a:r>
          </a:p>
        </p:txBody>
      </p:sp>
    </p:spTree>
    <p:extLst>
      <p:ext uri="{BB962C8B-B14F-4D97-AF65-F5344CB8AC3E}">
        <p14:creationId xmlns:p14="http://schemas.microsoft.com/office/powerpoint/2010/main" val="40938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ICD 10 Dependence </a:t>
            </a:r>
          </a:p>
        </p:txBody>
      </p:sp>
      <p:sp>
        <p:nvSpPr>
          <p:cNvPr id="3" name="Text Placeholder 2"/>
          <p:cNvSpPr>
            <a:spLocks noGrp="1"/>
          </p:cNvSpPr>
          <p:nvPr>
            <p:ph type="body" sz="quarter" idx="13"/>
          </p:nvPr>
        </p:nvSpPr>
        <p:spPr>
          <a:xfrm>
            <a:off x="457200" y="1954213"/>
            <a:ext cx="8153400" cy="3684587"/>
          </a:xfrm>
        </p:spPr>
        <p:txBody>
          <a:bodyPr/>
          <a:lstStyle/>
          <a:p>
            <a:pPr marL="457200" indent="-457200" eaLnBrk="1" hangingPunct="1">
              <a:lnSpc>
                <a:spcPct val="80000"/>
              </a:lnSpc>
              <a:buFont typeface="Arial" charset="0"/>
              <a:buChar char="•"/>
              <a:defRPr/>
            </a:pPr>
            <a:r>
              <a:rPr lang="en-US" altLang="en-US" dirty="0"/>
              <a:t>A definite diagnosis of dependence should usually be made only if </a:t>
            </a:r>
            <a:r>
              <a:rPr lang="en-US" altLang="en-US" b="1" dirty="0"/>
              <a:t>three or more</a:t>
            </a:r>
            <a:r>
              <a:rPr lang="en-US" altLang="en-US" dirty="0"/>
              <a:t> of the following have been present together at some time during the previous year:</a:t>
            </a:r>
          </a:p>
          <a:p>
            <a:pPr marL="457200" indent="-457200" eaLnBrk="1" hangingPunct="1">
              <a:lnSpc>
                <a:spcPct val="80000"/>
              </a:lnSpc>
              <a:buFontTx/>
              <a:buAutoNum type="arabicPeriod"/>
              <a:defRPr/>
            </a:pPr>
            <a:r>
              <a:rPr lang="en-US" altLang="en-US" dirty="0"/>
              <a:t>A strong </a:t>
            </a:r>
            <a:r>
              <a:rPr lang="en-US" altLang="en-US" b="1" dirty="0"/>
              <a:t>desire</a:t>
            </a:r>
            <a:r>
              <a:rPr lang="en-US" altLang="en-US" dirty="0"/>
              <a:t> or sense of </a:t>
            </a:r>
            <a:r>
              <a:rPr lang="en-US" altLang="en-US" b="1" dirty="0"/>
              <a:t>compulsion</a:t>
            </a:r>
            <a:r>
              <a:rPr lang="en-US" altLang="en-US" dirty="0"/>
              <a:t> to take the substance</a:t>
            </a:r>
          </a:p>
          <a:p>
            <a:pPr marL="457200" indent="-457200" eaLnBrk="1" hangingPunct="1">
              <a:lnSpc>
                <a:spcPct val="80000"/>
              </a:lnSpc>
              <a:buFontTx/>
              <a:buAutoNum type="arabicPeriod"/>
              <a:defRPr/>
            </a:pPr>
            <a:r>
              <a:rPr lang="en-US" altLang="en-US" dirty="0"/>
              <a:t>Difficulties in </a:t>
            </a:r>
            <a:r>
              <a:rPr lang="en-US" altLang="en-US" b="1" dirty="0"/>
              <a:t>controlling</a:t>
            </a:r>
            <a:r>
              <a:rPr lang="en-US" altLang="en-US" dirty="0"/>
              <a:t> substance-taking </a:t>
            </a:r>
            <a:r>
              <a:rPr lang="en-US" altLang="en-US" dirty="0" err="1"/>
              <a:t>behaviour</a:t>
            </a:r>
            <a:r>
              <a:rPr lang="en-US" altLang="en-US" dirty="0"/>
              <a:t> in terms of its onset, termination, or levels of use</a:t>
            </a:r>
          </a:p>
          <a:p>
            <a:pPr marL="457200" indent="-457200" eaLnBrk="1" hangingPunct="1">
              <a:lnSpc>
                <a:spcPct val="80000"/>
              </a:lnSpc>
              <a:buFontTx/>
              <a:buAutoNum type="arabicPeriod"/>
              <a:defRPr/>
            </a:pPr>
            <a:r>
              <a:rPr lang="en-US" altLang="en-US" dirty="0"/>
              <a:t>A </a:t>
            </a:r>
            <a:r>
              <a:rPr lang="en-US" altLang="en-US" b="1" dirty="0"/>
              <a:t>physiological withdrawal</a:t>
            </a:r>
            <a:r>
              <a:rPr lang="en-US" altLang="en-US" dirty="0"/>
              <a:t> state when substance use has ceased or have been reduced, as evidenced by: the characteristic withdrawal syndrome for the substance; or use of the same (or closely related) substance with the intention of relieving or avoiding withdrawal symptoms</a:t>
            </a:r>
          </a:p>
          <a:p>
            <a:pPr marL="457200" indent="-457200" eaLnBrk="1" hangingPunct="1">
              <a:lnSpc>
                <a:spcPct val="80000"/>
              </a:lnSpc>
              <a:buFont typeface="Arial" charset="0"/>
              <a:buChar char="•"/>
              <a:defRPr/>
            </a:pPr>
            <a:endParaRPr lang="en-US" altLang="en-US" dirty="0"/>
          </a:p>
          <a:p>
            <a:pPr eaLnBrk="1" hangingPunct="1">
              <a:buFont typeface="Arial" charset="0"/>
              <a:buChar char="•"/>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bwMode="auto">
          <a:xfrm>
            <a:off x="228600" y="2286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ICD 10 Dependence </a:t>
            </a:r>
          </a:p>
        </p:txBody>
      </p:sp>
      <p:sp>
        <p:nvSpPr>
          <p:cNvPr id="3" name="Text Placeholder 2"/>
          <p:cNvSpPr>
            <a:spLocks noGrp="1"/>
          </p:cNvSpPr>
          <p:nvPr>
            <p:ph type="body" sz="quarter" idx="13"/>
          </p:nvPr>
        </p:nvSpPr>
        <p:spPr>
          <a:xfrm>
            <a:off x="228600" y="1066800"/>
            <a:ext cx="8915400" cy="3781425"/>
          </a:xfrm>
        </p:spPr>
        <p:txBody>
          <a:bodyPr/>
          <a:lstStyle/>
          <a:p>
            <a:pPr marL="381000" indent="-381000" eaLnBrk="1" hangingPunct="1">
              <a:lnSpc>
                <a:spcPct val="80000"/>
              </a:lnSpc>
              <a:buFontTx/>
              <a:buAutoNum type="arabicPeriod" startAt="4"/>
              <a:defRPr/>
            </a:pPr>
            <a:r>
              <a:rPr lang="en-US" altLang="en-US" dirty="0"/>
              <a:t>Evidence of </a:t>
            </a:r>
            <a:r>
              <a:rPr lang="en-US" altLang="en-US" b="1" dirty="0"/>
              <a:t>tolerance</a:t>
            </a:r>
            <a:r>
              <a:rPr lang="en-US" altLang="en-US" dirty="0"/>
              <a:t>, such that increased doses of the psychoactive substance are required in order to achieve effects originally produced by lower doses (clear examples of this are found in alcohol- and opiate-dependent individuals who may take daily doses sufficient to incapacitate or kill non tolerant users) </a:t>
            </a:r>
          </a:p>
          <a:p>
            <a:pPr marL="381000" indent="-381000" eaLnBrk="1" hangingPunct="1">
              <a:lnSpc>
                <a:spcPct val="80000"/>
              </a:lnSpc>
              <a:buFontTx/>
              <a:buAutoNum type="arabicPeriod" startAt="4"/>
              <a:defRPr/>
            </a:pPr>
            <a:r>
              <a:rPr lang="en-US" altLang="en-US" dirty="0"/>
              <a:t>Progressive </a:t>
            </a:r>
            <a:r>
              <a:rPr lang="en-US" altLang="en-US" b="1" dirty="0"/>
              <a:t>neglect</a:t>
            </a:r>
            <a:r>
              <a:rPr lang="en-US" altLang="en-US" dirty="0"/>
              <a:t> of alternative pleasures or interests because of psychoactive substance use, increased amount of time necessary to obtain or take the substance or to recover from its effects</a:t>
            </a:r>
          </a:p>
          <a:p>
            <a:pPr marL="381000" indent="-381000" eaLnBrk="1" hangingPunct="1">
              <a:lnSpc>
                <a:spcPct val="80000"/>
              </a:lnSpc>
              <a:buFontTx/>
              <a:buAutoNum type="arabicPeriod" startAt="4"/>
              <a:defRPr/>
            </a:pPr>
            <a:r>
              <a:rPr lang="en-US" altLang="en-US" b="1" dirty="0"/>
              <a:t>Persisting</a:t>
            </a:r>
            <a:r>
              <a:rPr lang="en-US" altLang="en-US" dirty="0"/>
              <a:t> with substance use despite </a:t>
            </a:r>
            <a:r>
              <a:rPr lang="en-US" altLang="en-US" b="1" dirty="0"/>
              <a:t>clear evidence of overtly harmful consequences</a:t>
            </a:r>
            <a:r>
              <a:rPr lang="en-US" altLang="en-US" dirty="0"/>
              <a:t>, such as harm to the liver through excessive drinking, depressive mood states consequent to periods of heavy substance use, or drug-related impairment of cognitive functioning; efforts should be made to determine that the user was actually, or could be expected to be, aware of the nature and extent of the harm </a:t>
            </a:r>
          </a:p>
          <a:p>
            <a:pPr marL="381000" indent="-381000" eaLnBrk="1" hangingPunct="1">
              <a:lnSpc>
                <a:spcPct val="80000"/>
              </a:lnSpc>
              <a:buFontTx/>
              <a:buAutoNum type="arabicPeriod" startAt="4"/>
              <a:defRPr/>
            </a:pPr>
            <a:endParaRPr lang="en-US" altLang="en-US" dirty="0"/>
          </a:p>
          <a:p>
            <a:pPr eaLnBrk="1" hangingPunct="1">
              <a:buFont typeface="Arial" charset="0"/>
              <a:buChar char="•"/>
              <a:defRPr/>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bwMode="auto">
          <a:xfrm>
            <a:off x="251520" y="548680"/>
            <a:ext cx="7848872"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dirty="0" err="1"/>
              <a:t>ICD</a:t>
            </a:r>
            <a:r>
              <a:rPr lang="en-GB" altLang="en-US" sz="2800" dirty="0"/>
              <a:t> 10 Harmful use</a:t>
            </a:r>
          </a:p>
        </p:txBody>
      </p:sp>
      <p:sp>
        <p:nvSpPr>
          <p:cNvPr id="26627" name="Text Placeholder 2"/>
          <p:cNvSpPr>
            <a:spLocks noGrp="1"/>
          </p:cNvSpPr>
          <p:nvPr>
            <p:ph type="body" sz="quarter" idx="13"/>
          </p:nvPr>
        </p:nvSpPr>
        <p:spPr bwMode="auto">
          <a:xfrm>
            <a:off x="251520" y="1556792"/>
            <a:ext cx="8448675" cy="3752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dirty="0"/>
              <a:t>The diagnosis requires that </a:t>
            </a:r>
            <a:r>
              <a:rPr lang="en-US" altLang="en-US" b="1" dirty="0"/>
              <a:t>actual damage</a:t>
            </a:r>
            <a:r>
              <a:rPr lang="en-US" altLang="en-US" dirty="0"/>
              <a:t> should have been caused to the mental or physical health of the user</a:t>
            </a:r>
          </a:p>
          <a:p>
            <a:pPr eaLnBrk="1" hangingPunct="1">
              <a:lnSpc>
                <a:spcPct val="80000"/>
              </a:lnSpc>
            </a:pPr>
            <a:r>
              <a:rPr lang="en-US" altLang="en-US" dirty="0"/>
              <a:t>Harmful patterns of use are often criticized by others and frequently associated with adverse social consequences of various kinds. The fact that a pattern of use or a particular substance is disapproved of by another person or by the culture, or may have led to socially negative consequences such as arrest or marital arguments is not in itself evidence of harmful use</a:t>
            </a:r>
          </a:p>
          <a:p>
            <a:pPr eaLnBrk="1" hangingPunct="1">
              <a:lnSpc>
                <a:spcPct val="80000"/>
              </a:lnSpc>
            </a:pPr>
            <a:r>
              <a:rPr lang="en-US" altLang="en-US" dirty="0"/>
              <a:t>Acute intoxication, or “hangover” is not in itself sufficient evidence of the damage to health required for coding harmful use</a:t>
            </a:r>
          </a:p>
          <a:p>
            <a:pPr eaLnBrk="1" hangingPunct="1">
              <a:lnSpc>
                <a:spcPct val="80000"/>
              </a:lnSpc>
            </a:pPr>
            <a:r>
              <a:rPr lang="en-US" altLang="en-US" dirty="0"/>
              <a:t>Harmful use should not be diagnosed if dependence syndrome, a psychotic disorder, or another specific form of drug- or alcohol-related disorder is present</a:t>
            </a:r>
          </a:p>
          <a:p>
            <a:pPr eaLnBrk="1" hangingPunct="1"/>
            <a:endParaRPr lang="en-GB"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ICD 10</a:t>
            </a:r>
            <a:r>
              <a:rPr lang="en-US" altLang="en-US"/>
              <a:t> Hazardous use</a:t>
            </a:r>
            <a:endParaRPr lang="en-GB" altLang="en-US"/>
          </a:p>
        </p:txBody>
      </p:sp>
      <p:sp>
        <p:nvSpPr>
          <p:cNvPr id="27651" name="Text Placeholder 2"/>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a:t>A pattern of substance use that increases the risk of harmful consequences for the user</a:t>
            </a:r>
          </a:p>
          <a:p>
            <a:pPr eaLnBrk="1" hangingPunct="1">
              <a:lnSpc>
                <a:spcPct val="90000"/>
              </a:lnSpc>
            </a:pPr>
            <a:r>
              <a:rPr lang="en-US" altLang="en-US"/>
              <a:t>In contrast to harmful use, hazardous use refers to patterns of use that are of public health significance despite the absence of any current disorder in the individual user</a:t>
            </a:r>
          </a:p>
          <a:p>
            <a:pPr eaLnBrk="1" hangingPunct="1">
              <a:lnSpc>
                <a:spcPct val="90000"/>
              </a:lnSpc>
            </a:pPr>
            <a:r>
              <a:rPr lang="en-US" altLang="en-US"/>
              <a:t>The term is used currently by WHO but is not a diagnostic term in ICD-10</a:t>
            </a:r>
            <a:endParaRPr lang="en-GB"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60A9-CB28-4AD6-AC34-E509AF3C00C8}"/>
              </a:ext>
            </a:extLst>
          </p:cNvPr>
          <p:cNvSpPr>
            <a:spLocks noGrp="1"/>
          </p:cNvSpPr>
          <p:nvPr>
            <p:ph type="ctrTitle"/>
          </p:nvPr>
        </p:nvSpPr>
        <p:spPr>
          <a:xfrm>
            <a:off x="323528" y="332656"/>
            <a:ext cx="4464496" cy="1152128"/>
          </a:xfrm>
        </p:spPr>
        <p:txBody>
          <a:bodyPr/>
          <a:lstStyle/>
          <a:p>
            <a:r>
              <a:rPr lang="en-GB" dirty="0"/>
              <a:t>Other relevant </a:t>
            </a:r>
            <a:br>
              <a:rPr lang="en-GB" dirty="0"/>
            </a:br>
            <a:r>
              <a:rPr lang="en-GB" dirty="0"/>
              <a:t>ICD 10 codes</a:t>
            </a:r>
          </a:p>
        </p:txBody>
      </p:sp>
      <p:sp>
        <p:nvSpPr>
          <p:cNvPr id="3" name="Text Placeholder 2">
            <a:extLst>
              <a:ext uri="{FF2B5EF4-FFF2-40B4-BE49-F238E27FC236}">
                <a16:creationId xmlns:a16="http://schemas.microsoft.com/office/drawing/2014/main" id="{AD91C5CA-4C52-4EAE-8269-37601DC73C2E}"/>
              </a:ext>
            </a:extLst>
          </p:cNvPr>
          <p:cNvSpPr>
            <a:spLocks noGrp="1"/>
          </p:cNvSpPr>
          <p:nvPr>
            <p:ph type="body" sz="quarter" idx="13"/>
          </p:nvPr>
        </p:nvSpPr>
        <p:spPr>
          <a:xfrm>
            <a:off x="467544" y="1512744"/>
            <a:ext cx="7839075" cy="3720662"/>
          </a:xfrm>
        </p:spPr>
        <p:txBody>
          <a:bodyPr/>
          <a:lstStyle/>
          <a:p>
            <a:r>
              <a:rPr lang="en-GB" sz="2000" dirty="0"/>
              <a:t>F10.4 Withdrawal state with delirium</a:t>
            </a:r>
          </a:p>
          <a:p>
            <a:pPr lvl="1"/>
            <a:r>
              <a:rPr lang="en-GB" sz="2000" dirty="0"/>
              <a:t>Alcohol induced delirium tremens </a:t>
            </a:r>
          </a:p>
          <a:p>
            <a:r>
              <a:rPr lang="en-GB" sz="2000" dirty="0"/>
              <a:t>F10.5 Psychotic disorder</a:t>
            </a:r>
          </a:p>
          <a:p>
            <a:pPr lvl="1"/>
            <a:r>
              <a:rPr lang="en-GB" sz="2000" dirty="0"/>
              <a:t>Psychotic disorder usually within 48 hours </a:t>
            </a:r>
          </a:p>
          <a:p>
            <a:pPr lvl="1"/>
            <a:r>
              <a:rPr lang="en-GB" sz="2000" dirty="0"/>
              <a:t>Onset needs to be within 2 weeks of substance use</a:t>
            </a:r>
          </a:p>
          <a:p>
            <a:pPr lvl="1"/>
            <a:r>
              <a:rPr lang="en-GB" sz="2000" dirty="0"/>
              <a:t>Includes alcoholic </a:t>
            </a:r>
            <a:r>
              <a:rPr lang="en-GB" sz="2000" dirty="0" err="1"/>
              <a:t>hallucinosis</a:t>
            </a:r>
            <a:endParaRPr lang="en-GB" sz="2000" dirty="0"/>
          </a:p>
          <a:p>
            <a:r>
              <a:rPr lang="en-GB" sz="2000" dirty="0"/>
              <a:t>F10.6 Amnesic syndrome </a:t>
            </a:r>
          </a:p>
          <a:p>
            <a:pPr lvl="1"/>
            <a:r>
              <a:rPr lang="en-GB" sz="2000" dirty="0"/>
              <a:t>Includes Korsakoff’s syndrome</a:t>
            </a:r>
          </a:p>
          <a:p>
            <a:r>
              <a:rPr lang="en-GB" sz="2000" dirty="0"/>
              <a:t>F10.7 Residual and late onset psychotic disorder</a:t>
            </a:r>
          </a:p>
          <a:p>
            <a:r>
              <a:rPr lang="en-GB" sz="2000" dirty="0" err="1"/>
              <a:t>ICD</a:t>
            </a:r>
            <a:r>
              <a:rPr lang="en-GB" sz="2000" dirty="0"/>
              <a:t> -11 new codes </a:t>
            </a:r>
          </a:p>
          <a:p>
            <a:pPr lvl="1"/>
            <a:r>
              <a:rPr lang="en-GB" sz="2000" dirty="0"/>
              <a:t>E.g. Alcohol-induced mood disorder </a:t>
            </a:r>
          </a:p>
          <a:p>
            <a:pPr lvl="1"/>
            <a:r>
              <a:rPr lang="en-GB" sz="2000" dirty="0"/>
              <a:t>Amnestic disorder due to use of alcohol ( excludes </a:t>
            </a:r>
            <a:r>
              <a:rPr lang="en-GB" sz="2000" dirty="0" err="1"/>
              <a:t>Korsakoff</a:t>
            </a:r>
            <a:r>
              <a:rPr lang="en-GB" sz="2000" dirty="0"/>
              <a:t> Syndrome – listed separately)</a:t>
            </a:r>
          </a:p>
          <a:p>
            <a:endParaRPr lang="en-GB" dirty="0"/>
          </a:p>
          <a:p>
            <a:pPr lvl="2"/>
            <a:endParaRPr lang="en-GB" dirty="0"/>
          </a:p>
          <a:p>
            <a:pPr lvl="1"/>
            <a:endParaRPr lang="en-GB" dirty="0"/>
          </a:p>
        </p:txBody>
      </p:sp>
    </p:spTree>
    <p:extLst>
      <p:ext uri="{BB962C8B-B14F-4D97-AF65-F5344CB8AC3E}">
        <p14:creationId xmlns:p14="http://schemas.microsoft.com/office/powerpoint/2010/main" val="297823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DBC4-68AB-4610-8963-C86B84EEB291}"/>
              </a:ext>
            </a:extLst>
          </p:cNvPr>
          <p:cNvSpPr>
            <a:spLocks noGrp="1"/>
          </p:cNvSpPr>
          <p:nvPr>
            <p:ph type="ctrTitle"/>
          </p:nvPr>
        </p:nvSpPr>
        <p:spPr>
          <a:xfrm>
            <a:off x="158817" y="0"/>
            <a:ext cx="7772400" cy="679449"/>
          </a:xfrm>
        </p:spPr>
        <p:txBody>
          <a:bodyPr/>
          <a:lstStyle/>
          <a:p>
            <a:r>
              <a:rPr lang="en-GB" dirty="0"/>
              <a:t>Assessment</a:t>
            </a:r>
          </a:p>
        </p:txBody>
      </p:sp>
      <p:sp>
        <p:nvSpPr>
          <p:cNvPr id="3" name="Text Placeholder 2">
            <a:extLst>
              <a:ext uri="{FF2B5EF4-FFF2-40B4-BE49-F238E27FC236}">
                <a16:creationId xmlns:a16="http://schemas.microsoft.com/office/drawing/2014/main" id="{53CFA6F0-09D1-47F2-99C0-F32EC1B0B018}"/>
              </a:ext>
            </a:extLst>
          </p:cNvPr>
          <p:cNvSpPr>
            <a:spLocks noGrp="1"/>
          </p:cNvSpPr>
          <p:nvPr>
            <p:ph type="body" sz="quarter" idx="13"/>
          </p:nvPr>
        </p:nvSpPr>
        <p:spPr>
          <a:xfrm>
            <a:off x="155886" y="548680"/>
            <a:ext cx="9181355" cy="5400600"/>
          </a:xfrm>
        </p:spPr>
        <p:txBody>
          <a:bodyPr/>
          <a:lstStyle/>
          <a:p>
            <a:pPr marL="228600" lvl="0" indent="-228600" defTabSz="914400" fontAlgn="auto">
              <a:lnSpc>
                <a:spcPct val="90000"/>
              </a:lnSpc>
              <a:spcBef>
                <a:spcPts val="1000"/>
              </a:spcBef>
              <a:spcAft>
                <a:spcPts val="0"/>
              </a:spcAft>
            </a:pPr>
            <a:r>
              <a:rPr lang="en-GB" sz="1800" b="1" dirty="0">
                <a:solidFill>
                  <a:prstClr val="black"/>
                </a:solidFill>
                <a:latin typeface="Calibri" panose="020F0502020204030204"/>
              </a:rPr>
              <a:t>Current Alcohol Use</a:t>
            </a:r>
          </a:p>
          <a:p>
            <a:pPr marL="628650" lvl="1" indent="-228600" defTabSz="914400" fontAlgn="auto">
              <a:lnSpc>
                <a:spcPct val="90000"/>
              </a:lnSpc>
              <a:spcBef>
                <a:spcPts val="1000"/>
              </a:spcBef>
              <a:spcAft>
                <a:spcPts val="0"/>
              </a:spcAft>
            </a:pPr>
            <a:r>
              <a:rPr lang="en-GB" sz="1800" dirty="0">
                <a:solidFill>
                  <a:prstClr val="black"/>
                </a:solidFill>
                <a:latin typeface="Calibri" panose="020F0502020204030204"/>
              </a:rPr>
              <a:t>Assess length of time using alcohol; type of alcohol; frequency; any breaks; timeline for starting and increase to current levels; binges along with usual alcohol use; stabilising / destabilising factors </a:t>
            </a:r>
          </a:p>
          <a:p>
            <a:pPr marL="628650" lvl="1" indent="-228600" defTabSz="914400" fontAlgn="auto">
              <a:lnSpc>
                <a:spcPct val="90000"/>
              </a:lnSpc>
              <a:spcBef>
                <a:spcPts val="1000"/>
              </a:spcBef>
              <a:spcAft>
                <a:spcPts val="0"/>
              </a:spcAft>
            </a:pPr>
            <a:r>
              <a:rPr lang="en-US" sz="1800" dirty="0">
                <a:solidFill>
                  <a:prstClr val="black"/>
                </a:solidFill>
                <a:latin typeface="Calibri" panose="020F0502020204030204"/>
              </a:rPr>
              <a:t>Calculate total daily units of alcohol  used (1 unit of alcohol = 10 ml  = 8 g)</a:t>
            </a:r>
          </a:p>
          <a:p>
            <a:pPr marL="1028700" lvl="2" defTabSz="914400" fontAlgn="auto">
              <a:lnSpc>
                <a:spcPct val="90000"/>
              </a:lnSpc>
              <a:spcBef>
                <a:spcPts val="1000"/>
              </a:spcBef>
              <a:spcAft>
                <a:spcPts val="0"/>
              </a:spcAft>
            </a:pPr>
            <a:r>
              <a:rPr lang="en-US" sz="1800" dirty="0">
                <a:solidFill>
                  <a:prstClr val="black"/>
                </a:solidFill>
                <a:latin typeface="Calibri" panose="020F0502020204030204"/>
              </a:rPr>
              <a:t>Formula is ( alcohol by volume  x volume in ml) /1000 </a:t>
            </a:r>
          </a:p>
          <a:p>
            <a:pPr marL="1028700" lvl="2" defTabSz="914400" fontAlgn="auto">
              <a:lnSpc>
                <a:spcPct val="90000"/>
              </a:lnSpc>
              <a:spcBef>
                <a:spcPts val="1000"/>
              </a:spcBef>
              <a:spcAft>
                <a:spcPts val="0"/>
              </a:spcAft>
            </a:pPr>
            <a:r>
              <a:rPr lang="en-US" sz="1800" dirty="0">
                <a:solidFill>
                  <a:prstClr val="black"/>
                </a:solidFill>
                <a:latin typeface="Calibri" panose="020F0502020204030204"/>
              </a:rPr>
              <a:t>Rule of thumb - 1 </a:t>
            </a:r>
            <a:r>
              <a:rPr lang="en-US" sz="1800" dirty="0" err="1">
                <a:solidFill>
                  <a:prstClr val="black"/>
                </a:solidFill>
                <a:latin typeface="Calibri" panose="020F0502020204030204"/>
              </a:rPr>
              <a:t>litre</a:t>
            </a:r>
            <a:r>
              <a:rPr lang="en-US" sz="1800" dirty="0">
                <a:solidFill>
                  <a:prstClr val="black"/>
                </a:solidFill>
                <a:latin typeface="Calibri" panose="020F0502020204030204"/>
              </a:rPr>
              <a:t> of cider (6%  alcohol by  volume)  is 6 Units </a:t>
            </a:r>
            <a:endParaRPr lang="en-GB" sz="1800" dirty="0">
              <a:solidFill>
                <a:prstClr val="black"/>
              </a:solidFill>
              <a:latin typeface="Calibri" panose="020F0502020204030204"/>
            </a:endParaRPr>
          </a:p>
          <a:p>
            <a:pPr marL="628650" lvl="1" indent="-228600" defTabSz="914400" fontAlgn="auto">
              <a:lnSpc>
                <a:spcPct val="90000"/>
              </a:lnSpc>
              <a:spcBef>
                <a:spcPts val="1000"/>
              </a:spcBef>
              <a:spcAft>
                <a:spcPts val="0"/>
              </a:spcAft>
            </a:pPr>
            <a:r>
              <a:rPr lang="en-GB" sz="1800" dirty="0">
                <a:solidFill>
                  <a:prstClr val="black"/>
                </a:solidFill>
                <a:latin typeface="Calibri" panose="020F0502020204030204"/>
              </a:rPr>
              <a:t>Check for features of dependence / harmful use</a:t>
            </a:r>
          </a:p>
          <a:p>
            <a:pPr marL="628650" lvl="1" indent="-228600" defTabSz="914400" fontAlgn="auto">
              <a:lnSpc>
                <a:spcPct val="90000"/>
              </a:lnSpc>
              <a:spcBef>
                <a:spcPts val="1000"/>
              </a:spcBef>
              <a:spcAft>
                <a:spcPts val="0"/>
              </a:spcAft>
            </a:pPr>
            <a:r>
              <a:rPr lang="en-GB" sz="1800" dirty="0">
                <a:solidFill>
                  <a:prstClr val="black"/>
                </a:solidFill>
                <a:latin typeface="Calibri" panose="020F0502020204030204"/>
              </a:rPr>
              <a:t>Check previous treatment –  Self reduction/outpatient assisted withdrawals/ inpatient assisted withdrawals/ emergency admissions (physical or mental health complications)/ periods in Rehabilitation ( community or residential)/Use of AA/SMART/local services </a:t>
            </a:r>
          </a:p>
          <a:p>
            <a:pPr marL="628650" lvl="1" indent="-228600" defTabSz="914400" fontAlgn="auto">
              <a:lnSpc>
                <a:spcPct val="90000"/>
              </a:lnSpc>
              <a:spcBef>
                <a:spcPts val="1000"/>
              </a:spcBef>
              <a:spcAft>
                <a:spcPts val="0"/>
              </a:spcAft>
            </a:pPr>
            <a:r>
              <a:rPr lang="en-GB" sz="1800" dirty="0">
                <a:solidFill>
                  <a:prstClr val="black"/>
                </a:solidFill>
                <a:latin typeface="Calibri" panose="020F0502020204030204"/>
              </a:rPr>
              <a:t>How long was previous abstinence / what were factors for relapse?</a:t>
            </a:r>
          </a:p>
          <a:p>
            <a:pPr marL="228600" indent="-228600" defTabSz="914400" fontAlgn="auto">
              <a:lnSpc>
                <a:spcPct val="90000"/>
              </a:lnSpc>
              <a:spcBef>
                <a:spcPts val="1000"/>
              </a:spcBef>
              <a:spcAft>
                <a:spcPts val="0"/>
              </a:spcAft>
            </a:pPr>
            <a:r>
              <a:rPr lang="en-GB" sz="1800" b="1" dirty="0">
                <a:solidFill>
                  <a:prstClr val="black"/>
                </a:solidFill>
                <a:latin typeface="Calibri" panose="020F0502020204030204"/>
              </a:rPr>
              <a:t>Withdrawals</a:t>
            </a:r>
            <a:r>
              <a:rPr lang="en-GB" sz="1800" dirty="0">
                <a:solidFill>
                  <a:prstClr val="black"/>
                </a:solidFill>
                <a:latin typeface="Calibri" panose="020F0502020204030204"/>
              </a:rPr>
              <a:t> </a:t>
            </a:r>
          </a:p>
          <a:p>
            <a:pPr marL="685800" lvl="1" indent="-228600" defTabSz="914400" fontAlgn="auto">
              <a:lnSpc>
                <a:spcPct val="90000"/>
              </a:lnSpc>
              <a:spcBef>
                <a:spcPts val="500"/>
              </a:spcBef>
              <a:spcAft>
                <a:spcPts val="0"/>
              </a:spcAft>
              <a:buFont typeface="Arial" panose="020B0604020202020204" pitchFamily="34" charset="0"/>
              <a:buChar char="•"/>
            </a:pPr>
            <a:r>
              <a:rPr lang="en-GB" sz="1800" dirty="0">
                <a:solidFill>
                  <a:prstClr val="black"/>
                </a:solidFill>
                <a:latin typeface="Calibri" panose="020F0502020204030204"/>
              </a:rPr>
              <a:t>Current or previous – sweating/ agitation/ seizures/hallucinations/ liver failure     </a:t>
            </a:r>
          </a:p>
          <a:p>
            <a:pPr marL="228600" indent="-228600" defTabSz="914400" fontAlgn="auto">
              <a:lnSpc>
                <a:spcPct val="90000"/>
              </a:lnSpc>
              <a:spcBef>
                <a:spcPts val="1000"/>
              </a:spcBef>
              <a:spcAft>
                <a:spcPts val="0"/>
              </a:spcAft>
            </a:pPr>
            <a:r>
              <a:rPr lang="en-GB" sz="1800" dirty="0">
                <a:solidFill>
                  <a:prstClr val="black"/>
                </a:solidFill>
                <a:latin typeface="Calibri" panose="020F0502020204030204"/>
              </a:rPr>
              <a:t>Other drug use</a:t>
            </a:r>
          </a:p>
          <a:p>
            <a:pPr marL="628650" lvl="1" indent="-228600" defTabSz="914400" fontAlgn="auto">
              <a:lnSpc>
                <a:spcPct val="90000"/>
              </a:lnSpc>
              <a:spcBef>
                <a:spcPts val="1000"/>
              </a:spcBef>
              <a:spcAft>
                <a:spcPts val="0"/>
              </a:spcAft>
            </a:pPr>
            <a:r>
              <a:rPr lang="en-GB" sz="1800" dirty="0">
                <a:solidFill>
                  <a:prstClr val="black"/>
                </a:solidFill>
                <a:latin typeface="Calibri" panose="020F0502020204030204"/>
              </a:rPr>
              <a:t>Any other previous or current drug use </a:t>
            </a:r>
          </a:p>
          <a:p>
            <a:pPr marL="1028700" lvl="2" defTabSz="914400" fontAlgn="auto">
              <a:lnSpc>
                <a:spcPct val="90000"/>
              </a:lnSpc>
              <a:spcBef>
                <a:spcPts val="1000"/>
              </a:spcBef>
              <a:spcAft>
                <a:spcPts val="0"/>
              </a:spcAft>
            </a:pPr>
            <a:r>
              <a:rPr lang="en-GB" sz="1800" dirty="0">
                <a:solidFill>
                  <a:prstClr val="black"/>
                </a:solidFill>
                <a:latin typeface="Calibri" panose="020F0502020204030204"/>
              </a:rPr>
              <a:t>Sedating drugs - cannabis/benzodiazepines  /opioids/</a:t>
            </a:r>
            <a:r>
              <a:rPr lang="en-GB" sz="1800" dirty="0" err="1">
                <a:solidFill>
                  <a:prstClr val="black"/>
                </a:solidFill>
                <a:latin typeface="Calibri" panose="020F0502020204030204"/>
              </a:rPr>
              <a:t>pregabalin</a:t>
            </a:r>
            <a:r>
              <a:rPr lang="en-GB" sz="1800" dirty="0">
                <a:solidFill>
                  <a:prstClr val="black"/>
                </a:solidFill>
                <a:latin typeface="Calibri" panose="020F0502020204030204"/>
              </a:rPr>
              <a:t>/ketamine  </a:t>
            </a:r>
            <a:r>
              <a:rPr lang="en-GB" sz="1800" dirty="0" err="1">
                <a:solidFill>
                  <a:prstClr val="black"/>
                </a:solidFill>
                <a:latin typeface="Calibri" panose="020F0502020204030204"/>
              </a:rPr>
              <a:t>GBH</a:t>
            </a:r>
            <a:endParaRPr lang="en-GB" sz="1800" dirty="0">
              <a:solidFill>
                <a:prstClr val="black"/>
              </a:solidFill>
              <a:latin typeface="Calibri" panose="020F0502020204030204"/>
            </a:endParaRPr>
          </a:p>
          <a:p>
            <a:pPr marL="1028700" lvl="2" defTabSz="914400" fontAlgn="auto">
              <a:lnSpc>
                <a:spcPct val="90000"/>
              </a:lnSpc>
              <a:spcBef>
                <a:spcPts val="1000"/>
              </a:spcBef>
              <a:spcAft>
                <a:spcPts val="0"/>
              </a:spcAft>
            </a:pPr>
            <a:r>
              <a:rPr lang="en-GB" sz="1800" dirty="0">
                <a:solidFill>
                  <a:prstClr val="black"/>
                </a:solidFill>
                <a:latin typeface="Calibri" panose="020F0502020204030204"/>
              </a:rPr>
              <a:t>Stimulants – cocaine / amphetamine/ highly concentrated caffeine drinks</a:t>
            </a:r>
          </a:p>
          <a:p>
            <a:endParaRPr lang="en-GB" dirty="0"/>
          </a:p>
        </p:txBody>
      </p:sp>
    </p:spTree>
    <p:extLst>
      <p:ext uri="{BB962C8B-B14F-4D97-AF65-F5344CB8AC3E}">
        <p14:creationId xmlns:p14="http://schemas.microsoft.com/office/powerpoint/2010/main" val="59243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5E72-965E-49D4-9FDE-CA6B2FF8EBEC}"/>
              </a:ext>
            </a:extLst>
          </p:cNvPr>
          <p:cNvSpPr>
            <a:spLocks noGrp="1"/>
          </p:cNvSpPr>
          <p:nvPr>
            <p:ph type="ctrTitle"/>
          </p:nvPr>
        </p:nvSpPr>
        <p:spPr>
          <a:xfrm>
            <a:off x="181457" y="44624"/>
            <a:ext cx="4248472" cy="648072"/>
          </a:xfrm>
        </p:spPr>
        <p:txBody>
          <a:bodyPr/>
          <a:lstStyle/>
          <a:p>
            <a:r>
              <a:rPr lang="en-GB" dirty="0"/>
              <a:t>Assessment </a:t>
            </a:r>
          </a:p>
        </p:txBody>
      </p:sp>
      <p:sp>
        <p:nvSpPr>
          <p:cNvPr id="3" name="Text Placeholder 2">
            <a:extLst>
              <a:ext uri="{FF2B5EF4-FFF2-40B4-BE49-F238E27FC236}">
                <a16:creationId xmlns:a16="http://schemas.microsoft.com/office/drawing/2014/main" id="{B700243A-9B10-4139-971F-187B6A04788D}"/>
              </a:ext>
            </a:extLst>
          </p:cNvPr>
          <p:cNvSpPr>
            <a:spLocks noGrp="1"/>
          </p:cNvSpPr>
          <p:nvPr>
            <p:ph type="body" sz="quarter" idx="13"/>
          </p:nvPr>
        </p:nvSpPr>
        <p:spPr>
          <a:xfrm>
            <a:off x="73445" y="548680"/>
            <a:ext cx="8712968" cy="4896543"/>
          </a:xfrm>
        </p:spPr>
        <p:txBody>
          <a:bodyPr/>
          <a:lstStyle/>
          <a:p>
            <a:pPr marL="228600" lvl="0" indent="-228600" defTabSz="914400" fontAlgn="auto">
              <a:lnSpc>
                <a:spcPct val="90000"/>
              </a:lnSpc>
              <a:spcBef>
                <a:spcPts val="1000"/>
              </a:spcBef>
              <a:spcAft>
                <a:spcPts val="0"/>
              </a:spcAft>
            </a:pPr>
            <a:r>
              <a:rPr lang="en-GB" sz="1800" b="1" dirty="0">
                <a:solidFill>
                  <a:prstClr val="black"/>
                </a:solidFill>
                <a:latin typeface="Arial" panose="020B0604020202020204" pitchFamily="34" charset="0"/>
                <a:cs typeface="Arial" panose="020B0604020202020204" pitchFamily="34" charset="0"/>
              </a:rPr>
              <a:t>Medication </a:t>
            </a:r>
          </a:p>
          <a:p>
            <a:pPr marL="685800" lvl="1" indent="-228600" defTabSz="914400" fontAlgn="auto">
              <a:lnSpc>
                <a:spcPct val="90000"/>
              </a:lnSpc>
              <a:spcBef>
                <a:spcPts val="500"/>
              </a:spcBef>
              <a:spcAft>
                <a:spcPts val="0"/>
              </a:spcAft>
              <a:buFont typeface="Arial" panose="020B0604020202020204" pitchFamily="34" charset="0"/>
              <a:buChar char="•"/>
            </a:pPr>
            <a:r>
              <a:rPr lang="en-GB" sz="1800" dirty="0">
                <a:solidFill>
                  <a:prstClr val="black"/>
                </a:solidFill>
                <a:latin typeface="Arial" panose="020B0604020202020204" pitchFamily="34" charset="0"/>
                <a:cs typeface="Arial" panose="020B0604020202020204" pitchFamily="34" charset="0"/>
              </a:rPr>
              <a:t>Prescribed by drug or alcohol services or GP</a:t>
            </a:r>
          </a:p>
          <a:p>
            <a:pPr marL="685800" lvl="1" indent="-228600" defTabSz="914400" fontAlgn="auto">
              <a:lnSpc>
                <a:spcPct val="90000"/>
              </a:lnSpc>
              <a:spcBef>
                <a:spcPts val="500"/>
              </a:spcBef>
              <a:spcAft>
                <a:spcPts val="0"/>
              </a:spcAft>
              <a:buFont typeface="Arial" panose="020B0604020202020204" pitchFamily="34" charset="0"/>
              <a:buChar char="•"/>
            </a:pPr>
            <a:r>
              <a:rPr lang="en-GB" sz="1800" dirty="0">
                <a:solidFill>
                  <a:prstClr val="black"/>
                </a:solidFill>
                <a:latin typeface="Arial" panose="020B0604020202020204" pitchFamily="34" charset="0"/>
                <a:cs typeface="Arial" panose="020B0604020202020204" pitchFamily="34" charset="0"/>
              </a:rPr>
              <a:t>Thiamine /</a:t>
            </a:r>
            <a:r>
              <a:rPr lang="en-GB" sz="1800" dirty="0" err="1">
                <a:solidFill>
                  <a:prstClr val="black"/>
                </a:solidFill>
                <a:latin typeface="Arial" panose="020B0604020202020204" pitchFamily="34" charset="0"/>
                <a:cs typeface="Arial" panose="020B0604020202020204" pitchFamily="34" charset="0"/>
              </a:rPr>
              <a:t>acamprosate</a:t>
            </a:r>
            <a:r>
              <a:rPr lang="en-GB" sz="1800" dirty="0">
                <a:solidFill>
                  <a:prstClr val="black"/>
                </a:solidFill>
                <a:latin typeface="Arial" panose="020B0604020202020204" pitchFamily="34" charset="0"/>
                <a:cs typeface="Arial" panose="020B0604020202020204" pitchFamily="34" charset="0"/>
              </a:rPr>
              <a:t>/ disulfiram/ naltrexone/ </a:t>
            </a:r>
            <a:r>
              <a:rPr lang="en-GB" sz="1800" dirty="0" err="1">
                <a:solidFill>
                  <a:prstClr val="black"/>
                </a:solidFill>
                <a:latin typeface="Arial" panose="020B0604020202020204" pitchFamily="34" charset="0"/>
                <a:cs typeface="Arial" panose="020B0604020202020204" pitchFamily="34" charset="0"/>
              </a:rPr>
              <a:t>nalmefene</a:t>
            </a:r>
            <a:r>
              <a:rPr lang="en-GB" sz="1800" dirty="0">
                <a:solidFill>
                  <a:prstClr val="black"/>
                </a:solidFill>
                <a:latin typeface="Arial" panose="020B0604020202020204" pitchFamily="34" charset="0"/>
                <a:cs typeface="Arial" panose="020B0604020202020204" pitchFamily="34" charset="0"/>
              </a:rPr>
              <a:t> currently or previously </a:t>
            </a:r>
          </a:p>
          <a:p>
            <a:pPr marL="685800" lvl="1" indent="-228600" defTabSz="914400" fontAlgn="auto">
              <a:lnSpc>
                <a:spcPct val="90000"/>
              </a:lnSpc>
              <a:spcBef>
                <a:spcPts val="500"/>
              </a:spcBef>
              <a:spcAft>
                <a:spcPts val="0"/>
              </a:spcAft>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Proton pump inhibitor/ diuretics</a:t>
            </a:r>
          </a:p>
          <a:p>
            <a:pPr marL="685800" lvl="1" indent="-228600" defTabSz="914400" fontAlgn="auto">
              <a:lnSpc>
                <a:spcPct val="90000"/>
              </a:lnSpc>
              <a:spcBef>
                <a:spcPts val="500"/>
              </a:spcBef>
              <a:spcAft>
                <a:spcPts val="0"/>
              </a:spcAft>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Sedating medication /benzodiazepines/opioids </a:t>
            </a:r>
            <a:endParaRPr lang="en-GB" sz="1800" b="1" dirty="0">
              <a:latin typeface="Arial" panose="020B0604020202020204" pitchFamily="34" charset="0"/>
              <a:cs typeface="Arial" panose="020B0604020202020204" pitchFamily="34" charset="0"/>
            </a:endParaRPr>
          </a:p>
          <a:p>
            <a:r>
              <a:rPr lang="en-GB" sz="1800" b="1" dirty="0"/>
              <a:t>Physical health</a:t>
            </a:r>
            <a:endParaRPr lang="en-GB" sz="1800" dirty="0"/>
          </a:p>
          <a:p>
            <a:pPr lvl="1"/>
            <a:r>
              <a:rPr lang="en-GB" sz="1800" dirty="0"/>
              <a:t>Liver disease / Hepatitis C </a:t>
            </a:r>
          </a:p>
          <a:p>
            <a:pPr lvl="1"/>
            <a:r>
              <a:rPr lang="en-GB" sz="1800" dirty="0"/>
              <a:t>CNS -  Epilepsy/Seizures/Confusion/ Myopathy/ Neuropathy/ Space Occupying Lesions </a:t>
            </a:r>
          </a:p>
          <a:p>
            <a:pPr lvl="1"/>
            <a:r>
              <a:rPr lang="en-GB" sz="1800" dirty="0"/>
              <a:t>Cancer screen – GI/ Breast cancer</a:t>
            </a:r>
          </a:p>
          <a:p>
            <a:pPr lvl="1"/>
            <a:r>
              <a:rPr lang="en-GB" sz="1800" dirty="0"/>
              <a:t>Endocrine – Diabetes</a:t>
            </a:r>
          </a:p>
          <a:p>
            <a:r>
              <a:rPr lang="en-GB" sz="1800" b="1" dirty="0"/>
              <a:t>Mental Health</a:t>
            </a:r>
            <a:r>
              <a:rPr lang="en-GB" sz="1800" dirty="0"/>
              <a:t> </a:t>
            </a:r>
          </a:p>
          <a:p>
            <a:pPr lvl="1"/>
            <a:r>
              <a:rPr lang="en-GB" sz="1800" dirty="0"/>
              <a:t>Depression/Anxiety/Psychosis/Bipolar Affective disorder/ Personality disorder/</a:t>
            </a:r>
            <a:r>
              <a:rPr lang="en-GB" sz="1800" dirty="0" err="1"/>
              <a:t>DSH</a:t>
            </a:r>
            <a:r>
              <a:rPr lang="en-GB" sz="1800" dirty="0"/>
              <a:t>/Suicide</a:t>
            </a:r>
          </a:p>
          <a:p>
            <a:pPr lvl="1"/>
            <a:r>
              <a:rPr lang="en-GB" sz="1800" dirty="0"/>
              <a:t>Dementia screen </a:t>
            </a:r>
          </a:p>
          <a:p>
            <a:r>
              <a:rPr lang="en-GB" sz="1800" b="1" dirty="0"/>
              <a:t>Social Issues</a:t>
            </a:r>
            <a:r>
              <a:rPr lang="en-GB" sz="1800" dirty="0"/>
              <a:t> </a:t>
            </a:r>
          </a:p>
          <a:p>
            <a:pPr lvl="1"/>
            <a:r>
              <a:rPr lang="en-GB" sz="1800" dirty="0"/>
              <a:t>Homelessness/ Living Alone/Family </a:t>
            </a:r>
            <a:r>
              <a:rPr lang="en-GB" sz="1800" dirty="0" err="1"/>
              <a:t>Spport</a:t>
            </a:r>
            <a:r>
              <a:rPr lang="en-GB" sz="1800" dirty="0"/>
              <a:t> </a:t>
            </a:r>
          </a:p>
          <a:p>
            <a:r>
              <a:rPr lang="en-GB" sz="1800" b="1" dirty="0"/>
              <a:t>Risks / Forensic</a:t>
            </a:r>
          </a:p>
          <a:p>
            <a:pPr lvl="1"/>
            <a:r>
              <a:rPr lang="en-GB" sz="1800" dirty="0"/>
              <a:t>Driving/Children/Safe Storage/Criminal Justice system/Violence </a:t>
            </a:r>
          </a:p>
          <a:p>
            <a:endParaRPr lang="en-GB" dirty="0"/>
          </a:p>
        </p:txBody>
      </p:sp>
    </p:spTree>
    <p:extLst>
      <p:ext uri="{BB962C8B-B14F-4D97-AF65-F5344CB8AC3E}">
        <p14:creationId xmlns:p14="http://schemas.microsoft.com/office/powerpoint/2010/main" val="301481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7665"/>
            <a:ext cx="7772400" cy="679449"/>
          </a:xfrm>
        </p:spPr>
        <p:txBody>
          <a:bodyPr/>
          <a:lstStyle/>
          <a:p>
            <a:r>
              <a:rPr lang="en-GB" dirty="0"/>
              <a:t>Investigations</a:t>
            </a:r>
          </a:p>
        </p:txBody>
      </p:sp>
      <p:sp>
        <p:nvSpPr>
          <p:cNvPr id="3" name="Text Placeholder 2"/>
          <p:cNvSpPr>
            <a:spLocks noGrp="1"/>
          </p:cNvSpPr>
          <p:nvPr>
            <p:ph type="body" sz="quarter" idx="13"/>
          </p:nvPr>
        </p:nvSpPr>
        <p:spPr>
          <a:xfrm>
            <a:off x="0" y="980728"/>
            <a:ext cx="8640960" cy="4319926"/>
          </a:xfrm>
        </p:spPr>
        <p:txBody>
          <a:bodyPr/>
          <a:lstStyle/>
          <a:p>
            <a:r>
              <a:rPr lang="en-GB" sz="1800" b="1" dirty="0"/>
              <a:t>AUDIT C </a:t>
            </a:r>
          </a:p>
          <a:p>
            <a:pPr lvl="1"/>
            <a:r>
              <a:rPr lang="en-GB" sz="1800" dirty="0"/>
              <a:t>Positive Scores :  When </a:t>
            </a:r>
            <a:r>
              <a:rPr lang="en-US" sz="1800" dirty="0"/>
              <a:t>4 or more for men or 3 or more for women then complete full AUDIT</a:t>
            </a:r>
          </a:p>
          <a:p>
            <a:r>
              <a:rPr lang="en-US" sz="1800" b="1" dirty="0"/>
              <a:t>AUDIT</a:t>
            </a:r>
            <a:r>
              <a:rPr lang="en-US" sz="1800" dirty="0"/>
              <a:t>  (</a:t>
            </a:r>
            <a:r>
              <a:rPr lang="en-GB" sz="1800" dirty="0"/>
              <a:t>Alcohol Use Disorders Identification Test )</a:t>
            </a:r>
          </a:p>
          <a:p>
            <a:pPr lvl="1"/>
            <a:r>
              <a:rPr lang="en-US" sz="1800" dirty="0"/>
              <a:t>10 items  – each item scored 0-4; Min= 0, Max= 40</a:t>
            </a:r>
          </a:p>
          <a:p>
            <a:pPr lvl="1"/>
            <a:r>
              <a:rPr lang="en-US" sz="1800" dirty="0"/>
              <a:t>Between 8 and 15 - Simple advice on the reduction of hazardous drinking  </a:t>
            </a:r>
          </a:p>
          <a:p>
            <a:pPr lvl="1"/>
            <a:r>
              <a:rPr lang="en-US" sz="1800" dirty="0"/>
              <a:t>Between 16 and 19 - Brief counselling and continued monitoring. </a:t>
            </a:r>
          </a:p>
          <a:p>
            <a:pPr lvl="1"/>
            <a:r>
              <a:rPr lang="en-US" sz="1800" dirty="0"/>
              <a:t>20 and above – Specialist assessment </a:t>
            </a:r>
          </a:p>
          <a:p>
            <a:r>
              <a:rPr lang="en-US" sz="1800" b="1" dirty="0" err="1"/>
              <a:t>SADQ</a:t>
            </a:r>
            <a:r>
              <a:rPr lang="en-US" sz="1800" dirty="0"/>
              <a:t>  (Severity of Alcohol Dependence Questionnaire) </a:t>
            </a:r>
          </a:p>
          <a:p>
            <a:pPr lvl="1"/>
            <a:r>
              <a:rPr lang="en-US" sz="1800" dirty="0"/>
              <a:t>20 items- each item scored 0 – 3; Min = 0 Max = 60</a:t>
            </a:r>
          </a:p>
          <a:p>
            <a:pPr lvl="1"/>
            <a:r>
              <a:rPr lang="en-US" sz="1800" dirty="0"/>
              <a:t>Significant concern if more than 30</a:t>
            </a:r>
          </a:p>
          <a:p>
            <a:r>
              <a:rPr lang="en-US" sz="1800" b="1" dirty="0" err="1"/>
              <a:t>CIWA-Ar</a:t>
            </a:r>
            <a:r>
              <a:rPr lang="en-US" sz="1800" dirty="0"/>
              <a:t> (Clinical Institute Withdrawal Assessment of Alcohol Scale, Revised)</a:t>
            </a:r>
          </a:p>
          <a:p>
            <a:pPr lvl="1"/>
            <a:r>
              <a:rPr lang="en-US" sz="1800" dirty="0"/>
              <a:t>10 items;  Min = 0 ; Max= 67</a:t>
            </a:r>
          </a:p>
          <a:p>
            <a:pPr lvl="1"/>
            <a:r>
              <a:rPr lang="en-US" sz="1800" dirty="0"/>
              <a:t>Between 10 and 19- Mild to Moderate Withdrawals </a:t>
            </a:r>
          </a:p>
          <a:p>
            <a:pPr lvl="1"/>
            <a:r>
              <a:rPr lang="en-US" sz="1800" dirty="0"/>
              <a:t>20 and above -  </a:t>
            </a:r>
            <a:r>
              <a:rPr lang="en-US" sz="1800"/>
              <a:t>Severe Withdrawals</a:t>
            </a:r>
            <a:endParaRPr lang="en-US" sz="1800" dirty="0"/>
          </a:p>
          <a:p>
            <a:pPr lvl="1"/>
            <a:endParaRPr lang="en-US" sz="1800" dirty="0"/>
          </a:p>
          <a:p>
            <a:pPr lvl="1"/>
            <a:endParaRPr lang="en-US" sz="1800" dirty="0"/>
          </a:p>
          <a:p>
            <a:pPr lvl="1"/>
            <a:endParaRPr lang="en-US" sz="1200" dirty="0"/>
          </a:p>
          <a:p>
            <a:pPr marL="0" indent="0">
              <a:buNone/>
            </a:pPr>
            <a:r>
              <a:rPr lang="en-GB" sz="1200" dirty="0"/>
              <a:t>; t6vn58rjd</a:t>
            </a:r>
          </a:p>
        </p:txBody>
      </p:sp>
      <p:sp>
        <p:nvSpPr>
          <p:cNvPr id="4" name="Rectangle 3"/>
          <p:cNvSpPr/>
          <p:nvPr/>
        </p:nvSpPr>
        <p:spPr>
          <a:xfrm>
            <a:off x="251520" y="6357847"/>
            <a:ext cx="6618536" cy="461665"/>
          </a:xfrm>
          <a:prstGeom prst="rect">
            <a:avLst/>
          </a:prstGeom>
        </p:spPr>
        <p:txBody>
          <a:bodyPr wrap="square">
            <a:spAutoFit/>
          </a:bodyPr>
          <a:lstStyle/>
          <a:p>
            <a:r>
              <a:rPr lang="en-US" sz="1200" dirty="0" err="1"/>
              <a:t>Babor</a:t>
            </a:r>
            <a:r>
              <a:rPr lang="en-US" sz="1200" dirty="0"/>
              <a:t>, T. F., Higgins-Biddle, J. C., Saunders, J. B., &amp; Monteiro, M. G. (2001). </a:t>
            </a:r>
            <a:r>
              <a:rPr lang="en-US" sz="1200" i="1" dirty="0"/>
              <a:t>The alcohol use disorders identification test</a:t>
            </a:r>
            <a:r>
              <a:rPr lang="en-US" sz="1200" dirty="0"/>
              <a:t>. Geneva: World Health Organization</a:t>
            </a:r>
            <a:endParaRPr lang="en-GB" sz="1200" dirty="0"/>
          </a:p>
        </p:txBody>
      </p:sp>
    </p:spTree>
    <p:extLst>
      <p:ext uri="{BB962C8B-B14F-4D97-AF65-F5344CB8AC3E}">
        <p14:creationId xmlns:p14="http://schemas.microsoft.com/office/powerpoint/2010/main" val="278156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267" y="606143"/>
            <a:ext cx="7772400" cy="679449"/>
          </a:xfrm>
        </p:spPr>
        <p:txBody>
          <a:bodyPr/>
          <a:lstStyle/>
          <a:p>
            <a:r>
              <a:rPr lang="en-GB" dirty="0"/>
              <a:t>Investigations </a:t>
            </a:r>
          </a:p>
        </p:txBody>
      </p:sp>
      <p:sp>
        <p:nvSpPr>
          <p:cNvPr id="3" name="Text Placeholder 2"/>
          <p:cNvSpPr>
            <a:spLocks noGrp="1"/>
          </p:cNvSpPr>
          <p:nvPr>
            <p:ph type="body" sz="quarter" idx="13"/>
          </p:nvPr>
        </p:nvSpPr>
        <p:spPr>
          <a:xfrm>
            <a:off x="202011" y="1700808"/>
            <a:ext cx="8667967" cy="4159789"/>
          </a:xfrm>
        </p:spPr>
        <p:txBody>
          <a:bodyPr/>
          <a:lstStyle/>
          <a:p>
            <a:r>
              <a:rPr lang="en-US" sz="1600" dirty="0"/>
              <a:t>Full blood count </a:t>
            </a:r>
          </a:p>
          <a:p>
            <a:pPr lvl="1"/>
            <a:r>
              <a:rPr lang="en-US" sz="1600" dirty="0"/>
              <a:t>Low </a:t>
            </a:r>
            <a:r>
              <a:rPr lang="en-US" sz="1600" dirty="0" err="1"/>
              <a:t>Haemoglobin</a:t>
            </a:r>
            <a:r>
              <a:rPr lang="en-US" sz="1600" dirty="0"/>
              <a:t> </a:t>
            </a:r>
          </a:p>
          <a:p>
            <a:pPr lvl="2"/>
            <a:r>
              <a:rPr lang="en-US" sz="1600" dirty="0" err="1"/>
              <a:t>E.g</a:t>
            </a:r>
            <a:r>
              <a:rPr lang="en-US" sz="1600" dirty="0"/>
              <a:t>, </a:t>
            </a:r>
            <a:r>
              <a:rPr lang="en-US" sz="1600" dirty="0" err="1"/>
              <a:t>variceal</a:t>
            </a:r>
            <a:r>
              <a:rPr lang="en-US" sz="1600" dirty="0"/>
              <a:t> bleeding / GI ulcer / Malignancy </a:t>
            </a:r>
          </a:p>
          <a:p>
            <a:pPr lvl="1"/>
            <a:r>
              <a:rPr lang="en-US" sz="1600" dirty="0"/>
              <a:t>Low White cell count</a:t>
            </a:r>
          </a:p>
          <a:p>
            <a:pPr lvl="2"/>
            <a:r>
              <a:rPr lang="en-US" sz="1600" dirty="0"/>
              <a:t>Impaired neutrophil development </a:t>
            </a:r>
          </a:p>
          <a:p>
            <a:pPr lvl="1"/>
            <a:r>
              <a:rPr lang="en-US" sz="1600" dirty="0"/>
              <a:t>Low Platelets count can be due to direct effect  from alcohol and also from enlarged liver – this can make person at risk of bleeding</a:t>
            </a:r>
          </a:p>
          <a:p>
            <a:r>
              <a:rPr lang="en-US" sz="1600" dirty="0"/>
              <a:t>Urea and Electrolytes </a:t>
            </a:r>
          </a:p>
          <a:p>
            <a:pPr lvl="1"/>
            <a:r>
              <a:rPr lang="en-US" sz="1600" dirty="0"/>
              <a:t>Creatinine higher than 120 may mean unable to use </a:t>
            </a:r>
            <a:r>
              <a:rPr lang="en-US" sz="1600" dirty="0" err="1"/>
              <a:t>acamprosate</a:t>
            </a:r>
            <a:r>
              <a:rPr lang="en-US" sz="1600" dirty="0"/>
              <a:t> – high levels may indicate problems with kidney function; see also </a:t>
            </a:r>
            <a:r>
              <a:rPr lang="en-US" sz="1600" dirty="0" err="1"/>
              <a:t>eGFR</a:t>
            </a:r>
            <a:endParaRPr lang="en-US" sz="1600" dirty="0"/>
          </a:p>
          <a:p>
            <a:pPr lvl="1"/>
            <a:r>
              <a:rPr lang="en-US" sz="1600" dirty="0"/>
              <a:t>Low Sodium can be due to alcohol and antidepressants </a:t>
            </a:r>
          </a:p>
          <a:p>
            <a:pPr lvl="1"/>
            <a:r>
              <a:rPr lang="en-US" sz="1600" dirty="0"/>
              <a:t>Low Potassium can be due to effect of alcohol – can also be due to anorexia.</a:t>
            </a:r>
            <a:endParaRPr lang="en-GB" sz="1600" dirty="0"/>
          </a:p>
          <a:p>
            <a:pPr marL="457200" lvl="1" indent="0">
              <a:buNone/>
            </a:pPr>
            <a:endParaRPr lang="en-US" dirty="0"/>
          </a:p>
        </p:txBody>
      </p:sp>
      <p:sp>
        <p:nvSpPr>
          <p:cNvPr id="4" name="TextBox 3"/>
          <p:cNvSpPr txBox="1"/>
          <p:nvPr/>
        </p:nvSpPr>
        <p:spPr>
          <a:xfrm>
            <a:off x="184539" y="6119336"/>
            <a:ext cx="8424936" cy="738664"/>
          </a:xfrm>
          <a:prstGeom prst="rect">
            <a:avLst/>
          </a:prstGeom>
          <a:noFill/>
        </p:spPr>
        <p:txBody>
          <a:bodyPr wrap="square" rtlCol="0">
            <a:spAutoFit/>
          </a:bodyPr>
          <a:lstStyle/>
          <a:p>
            <a:r>
              <a:rPr lang="en-US" sz="1200" dirty="0"/>
              <a:t>Ballard, H. S. (1997). The hematological complications of alcoholism. </a:t>
            </a:r>
            <a:r>
              <a:rPr lang="en-US" sz="1200" i="1" dirty="0"/>
              <a:t>Alcohol health and research world</a:t>
            </a:r>
            <a:r>
              <a:rPr lang="en-US" sz="1200" dirty="0"/>
              <a:t>, </a:t>
            </a:r>
            <a:r>
              <a:rPr lang="en-US" sz="1200" i="1" dirty="0"/>
              <a:t>21</a:t>
            </a:r>
            <a:r>
              <a:rPr lang="en-US" sz="1200" dirty="0"/>
              <a:t>(1), 42</a:t>
            </a:r>
            <a:r>
              <a:rPr lang="en-US" dirty="0"/>
              <a:t>.</a:t>
            </a:r>
          </a:p>
          <a:p>
            <a:r>
              <a:rPr lang="en-US" sz="1200" dirty="0"/>
              <a:t>Newsome, P. N., </a:t>
            </a:r>
            <a:r>
              <a:rPr lang="en-US" sz="1200" dirty="0" err="1"/>
              <a:t>Cramb</a:t>
            </a:r>
            <a:r>
              <a:rPr lang="en-US" sz="1200" dirty="0"/>
              <a:t>, R., Davison, S. M., Dillon, J. F., </a:t>
            </a:r>
            <a:r>
              <a:rPr lang="en-US" sz="1200" dirty="0" err="1"/>
              <a:t>Foulerton</a:t>
            </a:r>
            <a:r>
              <a:rPr lang="en-US" sz="1200" dirty="0"/>
              <a:t>, M., Godfrey, E. M., ... &amp; Mackie, A. (2018). Guidelines on the management of abnormal liver blood tests. </a:t>
            </a:r>
            <a:r>
              <a:rPr lang="en-US" sz="1200" i="1" dirty="0"/>
              <a:t>Gut</a:t>
            </a:r>
            <a:r>
              <a:rPr lang="en-US" sz="1200" dirty="0"/>
              <a:t>, </a:t>
            </a:r>
            <a:r>
              <a:rPr lang="en-US" sz="1200" i="1" dirty="0"/>
              <a:t>67</a:t>
            </a:r>
            <a:r>
              <a:rPr lang="en-US" sz="1200" dirty="0"/>
              <a:t>(1), 6-19.</a:t>
            </a:r>
          </a:p>
        </p:txBody>
      </p:sp>
    </p:spTree>
    <p:extLst>
      <p:ext uri="{BB962C8B-B14F-4D97-AF65-F5344CB8AC3E}">
        <p14:creationId xmlns:p14="http://schemas.microsoft.com/office/powerpoint/2010/main" val="653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bwMode="auto">
          <a:xfrm>
            <a:off x="457200" y="66675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Insert name of the LEP</a:t>
            </a:r>
          </a:p>
        </p:txBody>
      </p:sp>
      <p:sp>
        <p:nvSpPr>
          <p:cNvPr id="9219" name="Subtitle 4"/>
          <p:cNvSpPr>
            <a:spLocks noGrp="1"/>
          </p:cNvSpPr>
          <p:nvPr>
            <p:ph type="subTitle" idx="1"/>
          </p:nvPr>
        </p:nvSpPr>
        <p:spPr bwMode="auto">
          <a:xfrm>
            <a:off x="457200" y="1757363"/>
            <a:ext cx="8069263"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Aims and Objectives (from handbook)</a:t>
            </a:r>
          </a:p>
        </p:txBody>
      </p:sp>
      <p:sp>
        <p:nvSpPr>
          <p:cNvPr id="6" name="Text Placeholder 5"/>
          <p:cNvSpPr>
            <a:spLocks noGrp="1"/>
          </p:cNvSpPr>
          <p:nvPr>
            <p:ph type="body" sz="quarter" idx="13"/>
          </p:nvPr>
        </p:nvSpPr>
        <p:spPr>
          <a:xfrm>
            <a:off x="457200" y="2338388"/>
            <a:ext cx="8229600" cy="2543175"/>
          </a:xfrm>
        </p:spPr>
        <p:txBody>
          <a:bodyPr/>
          <a:lstStyle/>
          <a:p>
            <a:pPr lvl="0"/>
            <a:r>
              <a:rPr lang="en-GB" dirty="0"/>
              <a:t>Assessment, diagnosis and treatment of people with alcohol problems</a:t>
            </a:r>
          </a:p>
          <a:p>
            <a:pPr lvl="0"/>
            <a:r>
              <a:rPr lang="en-GB" dirty="0"/>
              <a:t>To develop awareness of complications associated with alcohol use</a:t>
            </a:r>
          </a:p>
          <a:p>
            <a:pPr lvl="0"/>
            <a:r>
              <a:rPr lang="en-GB" dirty="0"/>
              <a:t>To understand some of the practical aspects of managing people with alcohol problems </a:t>
            </a:r>
          </a:p>
          <a:p>
            <a:pPr lvl="0"/>
            <a:r>
              <a:rPr lang="en-GB" dirty="0"/>
              <a:t>To gain awareness of local provisions and guidelines</a:t>
            </a:r>
            <a:endParaRPr lang="en-US" dirty="0"/>
          </a:p>
          <a:p>
            <a:pPr eaLnBrk="1" hangingPunct="1">
              <a:buFont typeface="Arial" charset="0"/>
              <a:buChar cha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7059"/>
            <a:ext cx="7772400" cy="679449"/>
          </a:xfrm>
        </p:spPr>
        <p:txBody>
          <a:bodyPr/>
          <a:lstStyle/>
          <a:p>
            <a:r>
              <a:rPr lang="en-GB" dirty="0"/>
              <a:t>Investigations</a:t>
            </a:r>
          </a:p>
        </p:txBody>
      </p:sp>
      <p:sp>
        <p:nvSpPr>
          <p:cNvPr id="3" name="Text Placeholder 2"/>
          <p:cNvSpPr>
            <a:spLocks noGrp="1"/>
          </p:cNvSpPr>
          <p:nvPr>
            <p:ph type="body" sz="quarter" idx="13"/>
          </p:nvPr>
        </p:nvSpPr>
        <p:spPr>
          <a:xfrm>
            <a:off x="107504" y="1052736"/>
            <a:ext cx="8690469" cy="4392488"/>
          </a:xfrm>
        </p:spPr>
        <p:txBody>
          <a:bodyPr/>
          <a:lstStyle/>
          <a:p>
            <a:r>
              <a:rPr lang="en-GB" sz="1600" dirty="0"/>
              <a:t>Liver function tests</a:t>
            </a:r>
          </a:p>
          <a:p>
            <a:pPr lvl="1"/>
            <a:r>
              <a:rPr lang="en-GB" sz="1600" dirty="0"/>
              <a:t>Bilirubin and PT important in </a:t>
            </a:r>
            <a:r>
              <a:rPr lang="en-GB" sz="1600" b="1" dirty="0" err="1"/>
              <a:t>Maddrey’s</a:t>
            </a:r>
            <a:r>
              <a:rPr lang="en-GB" sz="1600" b="1" dirty="0"/>
              <a:t> discriminant function </a:t>
            </a:r>
          </a:p>
          <a:p>
            <a:pPr lvl="2"/>
            <a:r>
              <a:rPr lang="en-GB" sz="1600" dirty="0"/>
              <a:t>Score above 32 indicates poor prognosis</a:t>
            </a:r>
          </a:p>
          <a:p>
            <a:pPr lvl="1"/>
            <a:r>
              <a:rPr lang="en-GB" sz="1600" dirty="0" err="1"/>
              <a:t>Bilirubin,INR</a:t>
            </a:r>
            <a:r>
              <a:rPr lang="en-GB" sz="1600" dirty="0"/>
              <a:t>, creatinine, dialysis status important in </a:t>
            </a:r>
            <a:r>
              <a:rPr lang="en-GB" sz="1600" b="1" dirty="0"/>
              <a:t>MELD </a:t>
            </a:r>
            <a:r>
              <a:rPr lang="en-GB" sz="1600" dirty="0"/>
              <a:t>score</a:t>
            </a:r>
          </a:p>
          <a:p>
            <a:pPr lvl="2"/>
            <a:r>
              <a:rPr lang="en-US" sz="1600" dirty="0"/>
              <a:t>12 or more indicates that the person is at high risk of complications of cirrhosis</a:t>
            </a:r>
          </a:p>
          <a:p>
            <a:pPr lvl="1"/>
            <a:r>
              <a:rPr lang="en-US" sz="1600" dirty="0"/>
              <a:t>Bilirubin, Albumin (lower values results in increased risk), INR, Ascites, Encephalopathy used in </a:t>
            </a:r>
            <a:r>
              <a:rPr lang="en-US" sz="1600" b="1" dirty="0"/>
              <a:t>Child Pugh </a:t>
            </a:r>
            <a:r>
              <a:rPr lang="en-US" sz="1600" dirty="0"/>
              <a:t>score</a:t>
            </a:r>
          </a:p>
          <a:p>
            <a:pPr lvl="2"/>
            <a:r>
              <a:rPr lang="en-US" sz="1600" dirty="0"/>
              <a:t>Three Classes A (5-6),B (7-9),C (10 -15); C indicates greatest risk</a:t>
            </a:r>
            <a:endParaRPr lang="en-GB" sz="1600" dirty="0"/>
          </a:p>
          <a:p>
            <a:pPr lvl="1"/>
            <a:r>
              <a:rPr lang="en-GB" sz="1600" dirty="0"/>
              <a:t>ALT and Alkaline phosphatase  important for consideration of aetiology of liver disease – may not always be alcohol related</a:t>
            </a:r>
          </a:p>
          <a:p>
            <a:r>
              <a:rPr lang="en-GB" sz="1600" dirty="0"/>
              <a:t>Calcium phosphate magnesium </a:t>
            </a:r>
          </a:p>
          <a:p>
            <a:pPr lvl="1"/>
            <a:r>
              <a:rPr lang="en-GB" sz="1600" dirty="0"/>
              <a:t>Low Mg due to poor diet absorption problems and renal dysfunction due to alcohol</a:t>
            </a:r>
          </a:p>
          <a:p>
            <a:pPr lvl="1"/>
            <a:r>
              <a:rPr lang="en-GB" sz="1600" dirty="0"/>
              <a:t>Low Mg can occur with diuretics and Proton Pump Inhibitor </a:t>
            </a:r>
          </a:p>
          <a:p>
            <a:r>
              <a:rPr lang="en-GB" sz="1600" dirty="0"/>
              <a:t>Diabetes screening </a:t>
            </a:r>
          </a:p>
          <a:p>
            <a:pPr lvl="1"/>
            <a:r>
              <a:rPr lang="en-GB" sz="1600" dirty="0"/>
              <a:t>HBA1c – alcohol assisted withdrawal may complicate diabetes</a:t>
            </a:r>
            <a:endParaRPr lang="en-US" dirty="0"/>
          </a:p>
          <a:p>
            <a:r>
              <a:rPr lang="en-US" sz="1600" dirty="0"/>
              <a:t>Vitamin B12 and Folate</a:t>
            </a:r>
          </a:p>
          <a:p>
            <a:pPr lvl="1"/>
            <a:r>
              <a:rPr lang="en-US" sz="1600" dirty="0"/>
              <a:t>Can be factor for </a:t>
            </a:r>
            <a:r>
              <a:rPr lang="en-US" sz="1600" dirty="0" err="1"/>
              <a:t>anaemia</a:t>
            </a:r>
            <a:r>
              <a:rPr lang="en-US" sz="1600" dirty="0"/>
              <a:t> and can be related to poor diet</a:t>
            </a:r>
          </a:p>
        </p:txBody>
      </p:sp>
      <p:sp>
        <p:nvSpPr>
          <p:cNvPr id="4" name="TextBox 3"/>
          <p:cNvSpPr txBox="1"/>
          <p:nvPr/>
        </p:nvSpPr>
        <p:spPr>
          <a:xfrm>
            <a:off x="107504" y="6027003"/>
            <a:ext cx="8424936" cy="830997"/>
          </a:xfrm>
          <a:prstGeom prst="rect">
            <a:avLst/>
          </a:prstGeom>
          <a:noFill/>
        </p:spPr>
        <p:txBody>
          <a:bodyPr wrap="square" rtlCol="0">
            <a:spAutoFit/>
          </a:bodyPr>
          <a:lstStyle/>
          <a:p>
            <a:r>
              <a:rPr lang="en-US" sz="1200" dirty="0"/>
              <a:t>Al Alawi, A. M., </a:t>
            </a:r>
            <a:r>
              <a:rPr lang="en-US" sz="1200" dirty="0" err="1"/>
              <a:t>Majoni</a:t>
            </a:r>
            <a:r>
              <a:rPr lang="en-US" sz="1200" dirty="0"/>
              <a:t>, S. W., &amp; </a:t>
            </a:r>
            <a:r>
              <a:rPr lang="en-US" sz="1200" dirty="0" err="1"/>
              <a:t>Falhammar</a:t>
            </a:r>
            <a:r>
              <a:rPr lang="en-US" sz="1200" dirty="0"/>
              <a:t>, H. (2018). Magnesium and human health: perspectives and research directions. </a:t>
            </a:r>
            <a:r>
              <a:rPr lang="en-US" sz="1200" i="1" dirty="0"/>
              <a:t>International Journal of Endocrinology</a:t>
            </a:r>
            <a:r>
              <a:rPr lang="en-US" sz="1200" dirty="0"/>
              <a:t>, </a:t>
            </a:r>
            <a:r>
              <a:rPr lang="en-US" sz="1200" i="1" dirty="0"/>
              <a:t>2018</a:t>
            </a:r>
            <a:endParaRPr lang="en-US" sz="1200" dirty="0"/>
          </a:p>
          <a:p>
            <a:r>
              <a:rPr lang="en-US" sz="1200" dirty="0"/>
              <a:t>Newsome, P. N., </a:t>
            </a:r>
            <a:r>
              <a:rPr lang="en-US" sz="1200" dirty="0" err="1"/>
              <a:t>Cramb</a:t>
            </a:r>
            <a:r>
              <a:rPr lang="en-US" sz="1200" dirty="0"/>
              <a:t>, R., Davison, S. M., Dillon, J. F., </a:t>
            </a:r>
            <a:r>
              <a:rPr lang="en-US" sz="1200" dirty="0" err="1"/>
              <a:t>Foulerton</a:t>
            </a:r>
            <a:r>
              <a:rPr lang="en-US" sz="1200" dirty="0"/>
              <a:t>, M., Godfrey, E. M., ... &amp; Mackie, A. (2018). Guidelines on the management of abnormal liver blood tests. </a:t>
            </a:r>
            <a:r>
              <a:rPr lang="en-US" sz="1200" i="1" dirty="0"/>
              <a:t>Gut</a:t>
            </a:r>
            <a:r>
              <a:rPr lang="en-US" sz="1200" dirty="0"/>
              <a:t>, </a:t>
            </a:r>
            <a:r>
              <a:rPr lang="en-US" sz="1200" i="1" dirty="0"/>
              <a:t>67</a:t>
            </a:r>
            <a:r>
              <a:rPr lang="en-US" sz="1200" dirty="0"/>
              <a:t>(1), 6-19.</a:t>
            </a:r>
          </a:p>
        </p:txBody>
      </p:sp>
    </p:spTree>
    <p:extLst>
      <p:ext uri="{BB962C8B-B14F-4D97-AF65-F5344CB8AC3E}">
        <p14:creationId xmlns:p14="http://schemas.microsoft.com/office/powerpoint/2010/main" val="386253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bwMode="auto">
          <a:xfrm>
            <a:off x="304800" y="1524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Markers of alcohol use</a:t>
            </a:r>
            <a:endParaRPr lang="en-US" altLang="en-US"/>
          </a:p>
        </p:txBody>
      </p:sp>
      <p:sp>
        <p:nvSpPr>
          <p:cNvPr id="41987" name="Rectangle 3"/>
          <p:cNvSpPr>
            <a:spLocks noGrp="1" noChangeArrowheads="1"/>
          </p:cNvSpPr>
          <p:nvPr>
            <p:ph type="body" sz="quarter" idx="13"/>
          </p:nvPr>
        </p:nvSpPr>
        <p:spPr bwMode="auto">
          <a:xfrm>
            <a:off x="304800" y="831850"/>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sz="2200" b="1" i="1"/>
              <a:t>Gamma</a:t>
            </a:r>
            <a:r>
              <a:rPr lang="en-US" altLang="en-US" sz="2200" b="1"/>
              <a:t>-glutamyl transferase (GGT)</a:t>
            </a:r>
          </a:p>
          <a:p>
            <a:pPr lvl="1" eaLnBrk="1" hangingPunct="1">
              <a:lnSpc>
                <a:spcPct val="80000"/>
              </a:lnSpc>
            </a:pPr>
            <a:r>
              <a:rPr lang="en-US" altLang="en-US" sz="2200"/>
              <a:t>Sensitivity of 50 to 70% in the detection of high levels of alcohol consumption in the last 1 to 2 months and a specificity of 75 to 85% </a:t>
            </a:r>
          </a:p>
          <a:p>
            <a:pPr lvl="1" eaLnBrk="1" hangingPunct="1">
              <a:lnSpc>
                <a:spcPct val="80000"/>
              </a:lnSpc>
            </a:pPr>
            <a:r>
              <a:rPr lang="en-US" altLang="en-US" sz="2200"/>
              <a:t>False positive with hepatitis, cirrhosis, cholestatic jaundice, metastatic carcinoma, treatment with simvastatin and obesity</a:t>
            </a:r>
          </a:p>
          <a:p>
            <a:pPr eaLnBrk="1" hangingPunct="1">
              <a:lnSpc>
                <a:spcPct val="80000"/>
              </a:lnSpc>
            </a:pPr>
            <a:r>
              <a:rPr lang="en-US" altLang="en-US" sz="2200" b="1"/>
              <a:t>Mean corpuscular volume</a:t>
            </a:r>
            <a:r>
              <a:rPr lang="en-US" altLang="en-US" sz="2200"/>
              <a:t> </a:t>
            </a:r>
          </a:p>
          <a:p>
            <a:pPr lvl="1" eaLnBrk="1" hangingPunct="1">
              <a:lnSpc>
                <a:spcPct val="80000"/>
              </a:lnSpc>
            </a:pPr>
            <a:r>
              <a:rPr lang="en-US" altLang="en-US" sz="2200"/>
              <a:t>Sensitivity of 25 to 52% and specificity of 85 to 95% in the detection of alcohol misuse. It remains elevated for 1 to 3 months after abstinence</a:t>
            </a:r>
          </a:p>
          <a:p>
            <a:pPr lvl="1" eaLnBrk="1" hangingPunct="1">
              <a:lnSpc>
                <a:spcPct val="80000"/>
              </a:lnSpc>
            </a:pPr>
            <a:r>
              <a:rPr lang="en-US" altLang="en-US" sz="2200"/>
              <a:t>False positives in vitamin B12 and folate deficiency, pernicious anaemia, pregnancy and phenytoin </a:t>
            </a:r>
          </a:p>
          <a:p>
            <a:pPr eaLnBrk="1" hangingPunct="1">
              <a:lnSpc>
                <a:spcPct val="80000"/>
              </a:lnSpc>
            </a:pPr>
            <a:r>
              <a:rPr lang="en-US" altLang="en-US" sz="2200" b="1"/>
              <a:t>Carbohydrate-deficient transferrin (CDT) </a:t>
            </a:r>
          </a:p>
          <a:p>
            <a:pPr lvl="1" eaLnBrk="1" hangingPunct="1">
              <a:lnSpc>
                <a:spcPct val="80000"/>
              </a:lnSpc>
            </a:pPr>
            <a:r>
              <a:rPr lang="en-US" altLang="en-US" sz="2200"/>
              <a:t>Greater specificity (80 to 98%) than other biomarkers for heavy alcohol consumption </a:t>
            </a:r>
          </a:p>
          <a:p>
            <a:pPr lvl="1" eaLnBrk="1" hangingPunct="1">
              <a:lnSpc>
                <a:spcPct val="80000"/>
              </a:lnSpc>
            </a:pPr>
            <a:r>
              <a:rPr lang="en-US" altLang="en-US" sz="2200"/>
              <a:t>Only a few causes of false positive results (severe liver disease, chronic active hepatitis)</a:t>
            </a:r>
          </a:p>
        </p:txBody>
      </p:sp>
      <p:sp>
        <p:nvSpPr>
          <p:cNvPr id="41988"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4F92A1-ED59-47C4-9A0B-18325D7F1361}" type="slidenum">
              <a:rPr lang="en-US" altLang="en-US" sz="1400"/>
              <a:pPr eaLnBrk="1" hangingPunct="1"/>
              <a:t>21</a:t>
            </a:fld>
            <a:endParaRPr lang="en-US" altLang="en-US" sz="1400"/>
          </a:p>
        </p:txBody>
      </p:sp>
      <p:sp>
        <p:nvSpPr>
          <p:cNvPr id="41989" name="Text Box 4"/>
          <p:cNvSpPr txBox="1">
            <a:spLocks noChangeArrowheads="1"/>
          </p:cNvSpPr>
          <p:nvPr/>
        </p:nvSpPr>
        <p:spPr bwMode="auto">
          <a:xfrm>
            <a:off x="107504" y="6309320"/>
            <a:ext cx="85478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200" dirty="0"/>
              <a:t>National Institute for Health and Care Excellence. (2011). Alcohol use disorders: diagnosis, assessment and management of harmful drinking and alcohol dependence CG 115. London: National Institute for Health and Care Excellence</a:t>
            </a:r>
            <a:endParaRPr lang="en-US" altLang="en-US" sz="1200" dirty="0">
              <a:solidFill>
                <a:schemeClr val="tx2"/>
              </a:solidFill>
            </a:endParaRPr>
          </a:p>
        </p:txBody>
      </p:sp>
    </p:spTree>
    <p:extLst>
      <p:ext uri="{BB962C8B-B14F-4D97-AF65-F5344CB8AC3E}">
        <p14:creationId xmlns:p14="http://schemas.microsoft.com/office/powerpoint/2010/main" val="368628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Examination</a:t>
            </a:r>
          </a:p>
        </p:txBody>
      </p:sp>
      <p:sp>
        <p:nvSpPr>
          <p:cNvPr id="3" name="Text Placeholder 2"/>
          <p:cNvSpPr>
            <a:spLocks noGrp="1"/>
          </p:cNvSpPr>
          <p:nvPr>
            <p:ph type="body" sz="quarter" idx="13"/>
          </p:nvPr>
        </p:nvSpPr>
        <p:spPr>
          <a:xfrm>
            <a:off x="457200" y="1954924"/>
            <a:ext cx="7571184" cy="3418292"/>
          </a:xfrm>
        </p:spPr>
        <p:txBody>
          <a:bodyPr/>
          <a:lstStyle/>
          <a:p>
            <a:r>
              <a:rPr lang="en-US" dirty="0"/>
              <a:t>Breath alcohol reading  recording, </a:t>
            </a:r>
          </a:p>
          <a:p>
            <a:r>
              <a:rPr lang="en-US" dirty="0"/>
              <a:t>PR, BP, Temperature, Oxygen saturation  </a:t>
            </a:r>
          </a:p>
          <a:p>
            <a:r>
              <a:rPr lang="en-GB" dirty="0"/>
              <a:t>Full Physical examination </a:t>
            </a:r>
          </a:p>
          <a:p>
            <a:r>
              <a:rPr lang="en-GB" dirty="0"/>
              <a:t>Mental state examination </a:t>
            </a:r>
          </a:p>
          <a:p>
            <a:r>
              <a:rPr lang="en-GB" dirty="0"/>
              <a:t>Cognitive examination –ACE III/</a:t>
            </a:r>
            <a:r>
              <a:rPr lang="en-GB" dirty="0" err="1"/>
              <a:t>MOCA</a:t>
            </a:r>
            <a:endParaRPr lang="en-GB" dirty="0"/>
          </a:p>
        </p:txBody>
      </p:sp>
    </p:spTree>
    <p:extLst>
      <p:ext uri="{BB962C8B-B14F-4D97-AF65-F5344CB8AC3E}">
        <p14:creationId xmlns:p14="http://schemas.microsoft.com/office/powerpoint/2010/main" val="177188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7040" t="27681" r="28940" b="24080"/>
          <a:stretch/>
        </p:blipFill>
        <p:spPr>
          <a:xfrm>
            <a:off x="107504" y="0"/>
            <a:ext cx="5559073" cy="5912030"/>
          </a:xfrm>
          <a:prstGeom prst="rect">
            <a:avLst/>
          </a:prstGeom>
        </p:spPr>
      </p:pic>
      <p:sp>
        <p:nvSpPr>
          <p:cNvPr id="5" name="Title 1"/>
          <p:cNvSpPr txBox="1">
            <a:spLocks/>
          </p:cNvSpPr>
          <p:nvPr/>
        </p:nvSpPr>
        <p:spPr>
          <a:xfrm>
            <a:off x="5364088" y="2449087"/>
            <a:ext cx="3779912" cy="2520280"/>
          </a:xfrm>
          <a:prstGeom prst="rect">
            <a:avLst/>
          </a:prstGeom>
        </p:spPr>
        <p:txBody>
          <a:bodyPr/>
          <a:lstStyle>
            <a:lvl1pPr algn="l" defTabSz="457200" rtl="0" eaLnBrk="1" fontAlgn="base" hangingPunct="1">
              <a:spcBef>
                <a:spcPct val="0"/>
              </a:spcBef>
              <a:spcAft>
                <a:spcPct val="0"/>
              </a:spcAft>
              <a:defRPr sz="3600" b="1" kern="1200" baseline="0">
                <a:solidFill>
                  <a:srgbClr val="A00054"/>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Arial" charset="0"/>
              </a:defRPr>
            </a:lvl2pPr>
            <a:lvl3pPr algn="ctr" defTabSz="457200" rtl="0" eaLnBrk="1" fontAlgn="base" hangingPunct="1">
              <a:spcBef>
                <a:spcPct val="0"/>
              </a:spcBef>
              <a:spcAft>
                <a:spcPct val="0"/>
              </a:spcAft>
              <a:defRPr sz="4400">
                <a:solidFill>
                  <a:schemeClr val="tx1"/>
                </a:solidFill>
                <a:latin typeface="Arial" charset="0"/>
              </a:defRPr>
            </a:lvl3pPr>
            <a:lvl4pPr algn="ctr" defTabSz="457200" rtl="0" eaLnBrk="1" fontAlgn="base" hangingPunct="1">
              <a:spcBef>
                <a:spcPct val="0"/>
              </a:spcBef>
              <a:spcAft>
                <a:spcPct val="0"/>
              </a:spcAft>
              <a:defRPr sz="4400">
                <a:solidFill>
                  <a:schemeClr val="tx1"/>
                </a:solidFill>
                <a:latin typeface="Arial" charset="0"/>
              </a:defRPr>
            </a:lvl4pPr>
            <a:lvl5pPr algn="ctr" defTabSz="457200" rtl="0" eaLnBrk="1" fontAlgn="base" hangingPunct="1">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a:lstStyle>
          <a:p>
            <a:pPr marL="285750" indent="-285750">
              <a:buFont typeface="Arial" panose="020B0604020202020204" pitchFamily="34" charset="0"/>
              <a:buChar char="•"/>
            </a:pPr>
            <a:r>
              <a:rPr lang="en-US" sz="1800" dirty="0"/>
              <a:t>Most common among men and women aged 55 to 64 (38% and 19% respectively). </a:t>
            </a:r>
          </a:p>
          <a:p>
            <a:pPr marL="285750" indent="-285750">
              <a:buFont typeface="Arial" panose="020B0604020202020204" pitchFamily="34" charset="0"/>
              <a:buChar char="•"/>
            </a:pPr>
            <a:r>
              <a:rPr lang="en-US" sz="1800" dirty="0"/>
              <a:t>Increasing risk is more than 14 units per week for men and women </a:t>
            </a:r>
          </a:p>
          <a:p>
            <a:pPr marL="285750" indent="-285750">
              <a:buFont typeface="Arial" panose="020B0604020202020204" pitchFamily="34" charset="0"/>
              <a:buChar char="•"/>
            </a:pPr>
            <a:r>
              <a:rPr lang="en-US" sz="1800" dirty="0"/>
              <a:t>Higher risk ( Men more than 50  units per week and women more than 35 units per week)</a:t>
            </a:r>
          </a:p>
          <a:p>
            <a:pPr marL="285750" indent="-285750">
              <a:buFont typeface="Arial" panose="020B0604020202020204" pitchFamily="34" charset="0"/>
              <a:buChar char="•"/>
            </a:pPr>
            <a:r>
              <a:rPr lang="en-US" sz="1800" dirty="0">
                <a:latin typeface="Arial" charset="0"/>
              </a:rPr>
              <a:t>Estimated number of adults in England with alcohol dependence was  595,131; 1.393% of the adult </a:t>
            </a:r>
            <a:r>
              <a:rPr lang="en-GB" sz="1800" dirty="0">
                <a:latin typeface="Arial" charset="0"/>
              </a:rPr>
              <a:t>population </a:t>
            </a:r>
          </a:p>
          <a:p>
            <a:pPr marL="285750" indent="-285750">
              <a:buFont typeface="Arial" panose="020B0604020202020204" pitchFamily="34" charset="0"/>
              <a:buChar char="•"/>
            </a:pPr>
            <a:br>
              <a:rPr lang="en-US" dirty="0"/>
            </a:br>
            <a:endParaRPr lang="en-GB" dirty="0"/>
          </a:p>
        </p:txBody>
      </p:sp>
      <p:sp>
        <p:nvSpPr>
          <p:cNvPr id="6" name="TextBox 5"/>
          <p:cNvSpPr txBox="1"/>
          <p:nvPr/>
        </p:nvSpPr>
        <p:spPr>
          <a:xfrm>
            <a:off x="0" y="5848799"/>
            <a:ext cx="9144000" cy="1200329"/>
          </a:xfrm>
          <a:prstGeom prst="rect">
            <a:avLst/>
          </a:prstGeom>
          <a:noFill/>
        </p:spPr>
        <p:txBody>
          <a:bodyPr wrap="square" rtlCol="0">
            <a:spAutoFit/>
          </a:bodyPr>
          <a:lstStyle/>
          <a:p>
            <a:r>
              <a:rPr lang="en-US" sz="1200" b="1" dirty="0"/>
              <a:t>Statistics on Alcohol, England 2020</a:t>
            </a:r>
          </a:p>
          <a:p>
            <a:r>
              <a:rPr lang="en-US" sz="1200" b="1" dirty="0"/>
              <a:t> </a:t>
            </a:r>
            <a:r>
              <a:rPr lang="en-GB" sz="1200" dirty="0">
                <a:hlinkClick r:id="rId4"/>
              </a:rPr>
              <a:t>https://digital.nhs.uk/data-and-information/publications/statistical/statistics-on-alcohol/2020/part-4</a:t>
            </a:r>
            <a:endParaRPr lang="en-GB" sz="1200" dirty="0"/>
          </a:p>
          <a:p>
            <a:r>
              <a:rPr lang="en-US" sz="1200" dirty="0"/>
              <a:t>Pryce, R., </a:t>
            </a:r>
            <a:r>
              <a:rPr lang="en-US" sz="1200" dirty="0" err="1"/>
              <a:t>Buykx</a:t>
            </a:r>
            <a:r>
              <a:rPr lang="en-US" sz="1200" dirty="0"/>
              <a:t>, P., Gray, L., Stone, T., Drummond, C., &amp; Brennan, A. (2017). Estimates of alcohol dependence England based on APMS 2014, including estimates of children living in a household with an adult with alcohol dependence. </a:t>
            </a:r>
            <a:r>
              <a:rPr lang="en-US" sz="1200" i="1" dirty="0"/>
              <a:t>Prevalence, trends and amenability to treatment. London: Public Health England</a:t>
            </a:r>
            <a:endParaRPr lang="en-GB" sz="1200" dirty="0"/>
          </a:p>
          <a:p>
            <a:endParaRPr lang="en-GB" sz="1200" dirty="0"/>
          </a:p>
        </p:txBody>
      </p:sp>
      <p:sp>
        <p:nvSpPr>
          <p:cNvPr id="8" name="TextBox 7"/>
          <p:cNvSpPr txBox="1"/>
          <p:nvPr/>
        </p:nvSpPr>
        <p:spPr>
          <a:xfrm>
            <a:off x="5364088" y="969490"/>
            <a:ext cx="3589654" cy="1846659"/>
          </a:xfrm>
          <a:prstGeom prst="rect">
            <a:avLst/>
          </a:prstGeom>
          <a:noFill/>
        </p:spPr>
        <p:txBody>
          <a:bodyPr wrap="square" rtlCol="0">
            <a:spAutoFit/>
          </a:bodyPr>
          <a:lstStyle/>
          <a:p>
            <a:r>
              <a:rPr lang="en-US" sz="2400" b="1" dirty="0"/>
              <a:t>Proportion of adults (aged 16 and over) drinking at high higher or increased risk levels </a:t>
            </a:r>
          </a:p>
          <a:p>
            <a:endParaRPr lang="en-GB" dirty="0"/>
          </a:p>
        </p:txBody>
      </p:sp>
    </p:spTree>
    <p:extLst>
      <p:ext uri="{BB962C8B-B14F-4D97-AF65-F5344CB8AC3E}">
        <p14:creationId xmlns:p14="http://schemas.microsoft.com/office/powerpoint/2010/main" val="717229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60648"/>
            <a:ext cx="8568952" cy="1656184"/>
          </a:xfrm>
        </p:spPr>
        <p:txBody>
          <a:bodyPr/>
          <a:lstStyle/>
          <a:p>
            <a:r>
              <a:rPr lang="en-US" dirty="0"/>
              <a:t>Proportion of adults drinking at increased or higher risk of harm, by Index of Multiple Deprivation and sex</a:t>
            </a:r>
            <a:endParaRPr lang="en-GB" dirty="0"/>
          </a:p>
        </p:txBody>
      </p:sp>
      <p:pic>
        <p:nvPicPr>
          <p:cNvPr id="4" name="Picture 3"/>
          <p:cNvPicPr>
            <a:picLocks noChangeAspect="1"/>
          </p:cNvPicPr>
          <p:nvPr/>
        </p:nvPicPr>
        <p:blipFill rotWithShape="1">
          <a:blip r:embed="rId3"/>
          <a:srcRect l="36832" t="32257" r="21295" b="38887"/>
          <a:stretch/>
        </p:blipFill>
        <p:spPr>
          <a:xfrm>
            <a:off x="-17727" y="2420888"/>
            <a:ext cx="6965991" cy="3600400"/>
          </a:xfrm>
          <a:prstGeom prst="rect">
            <a:avLst/>
          </a:prstGeom>
        </p:spPr>
      </p:pic>
      <p:sp>
        <p:nvSpPr>
          <p:cNvPr id="5" name="TextBox 4"/>
          <p:cNvSpPr txBox="1"/>
          <p:nvPr/>
        </p:nvSpPr>
        <p:spPr>
          <a:xfrm>
            <a:off x="7273099" y="2564904"/>
            <a:ext cx="1800200" cy="2585323"/>
          </a:xfrm>
          <a:prstGeom prst="rect">
            <a:avLst/>
          </a:prstGeom>
          <a:noFill/>
        </p:spPr>
        <p:txBody>
          <a:bodyPr wrap="square" rtlCol="0">
            <a:spAutoFit/>
          </a:bodyPr>
          <a:lstStyle/>
          <a:p>
            <a:r>
              <a:rPr lang="en-US" dirty="0"/>
              <a:t>Adults in</a:t>
            </a:r>
            <a:r>
              <a:rPr lang="en-US" b="1" dirty="0"/>
              <a:t> least deprived areas more likely </a:t>
            </a:r>
            <a:r>
              <a:rPr lang="en-US" dirty="0"/>
              <a:t>to drink over 14 units in a usual week (27%) than those in </a:t>
            </a:r>
            <a:r>
              <a:rPr lang="en-US" b="1" dirty="0"/>
              <a:t>most deprived areas </a:t>
            </a:r>
            <a:r>
              <a:rPr lang="en-US" dirty="0"/>
              <a:t>(18%).</a:t>
            </a:r>
            <a:endParaRPr lang="en-GB" dirty="0"/>
          </a:p>
        </p:txBody>
      </p:sp>
      <p:sp>
        <p:nvSpPr>
          <p:cNvPr id="6" name="TextBox 5"/>
          <p:cNvSpPr txBox="1"/>
          <p:nvPr/>
        </p:nvSpPr>
        <p:spPr>
          <a:xfrm>
            <a:off x="0" y="6414829"/>
            <a:ext cx="6804248" cy="461665"/>
          </a:xfrm>
          <a:prstGeom prst="rect">
            <a:avLst/>
          </a:prstGeom>
          <a:noFill/>
        </p:spPr>
        <p:txBody>
          <a:bodyPr wrap="square" rtlCol="0">
            <a:spAutoFit/>
          </a:bodyPr>
          <a:lstStyle/>
          <a:p>
            <a:r>
              <a:rPr lang="en-US" sz="1200" b="1" dirty="0"/>
              <a:t>Statistics on Alcohol, England 2020</a:t>
            </a:r>
          </a:p>
          <a:p>
            <a:r>
              <a:rPr lang="en-GB" sz="1200" dirty="0"/>
              <a:t>https://digital.nhs.uk/data-and-information/publications/statistical/statistics-on-alcohol/2020/part-4</a:t>
            </a:r>
          </a:p>
        </p:txBody>
      </p:sp>
    </p:spTree>
    <p:extLst>
      <p:ext uri="{BB962C8B-B14F-4D97-AF65-F5344CB8AC3E}">
        <p14:creationId xmlns:p14="http://schemas.microsoft.com/office/powerpoint/2010/main" val="586856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8119" t="43520" r="23191" b="29347"/>
          <a:stretch/>
        </p:blipFill>
        <p:spPr>
          <a:xfrm>
            <a:off x="457200" y="1277224"/>
            <a:ext cx="7787208" cy="4095992"/>
          </a:xfrm>
          <a:prstGeom prst="rect">
            <a:avLst/>
          </a:prstGeom>
        </p:spPr>
      </p:pic>
      <p:sp>
        <p:nvSpPr>
          <p:cNvPr id="5" name="TextBox 4"/>
          <p:cNvSpPr txBox="1"/>
          <p:nvPr/>
        </p:nvSpPr>
        <p:spPr>
          <a:xfrm>
            <a:off x="107504" y="260648"/>
            <a:ext cx="4464496" cy="646331"/>
          </a:xfrm>
          <a:prstGeom prst="rect">
            <a:avLst/>
          </a:prstGeom>
          <a:noFill/>
        </p:spPr>
        <p:txBody>
          <a:bodyPr wrap="square" rtlCol="0">
            <a:spAutoFit/>
          </a:bodyPr>
          <a:lstStyle/>
          <a:p>
            <a:r>
              <a:rPr lang="en-US" b="1" dirty="0"/>
              <a:t>Alcohol-specific deaths by Index of Multiple Deprivation quintile</a:t>
            </a:r>
            <a:endParaRPr lang="en-GB" dirty="0"/>
          </a:p>
        </p:txBody>
      </p:sp>
      <p:sp>
        <p:nvSpPr>
          <p:cNvPr id="6" name="TextBox 5"/>
          <p:cNvSpPr txBox="1"/>
          <p:nvPr/>
        </p:nvSpPr>
        <p:spPr>
          <a:xfrm>
            <a:off x="0" y="6379551"/>
            <a:ext cx="6804248" cy="461665"/>
          </a:xfrm>
          <a:prstGeom prst="rect">
            <a:avLst/>
          </a:prstGeom>
          <a:noFill/>
        </p:spPr>
        <p:txBody>
          <a:bodyPr wrap="square" rtlCol="0">
            <a:spAutoFit/>
          </a:bodyPr>
          <a:lstStyle/>
          <a:p>
            <a:r>
              <a:rPr lang="en-US" sz="1200" b="1" dirty="0"/>
              <a:t>Statistics on Alcohol, England 2020</a:t>
            </a:r>
          </a:p>
          <a:p>
            <a:r>
              <a:rPr lang="en-GB" sz="1200" dirty="0"/>
              <a:t>https://digital.nhs.uk/data-and-information/publications/statistical/statistics-on-alcohol/2020/part-4</a:t>
            </a:r>
          </a:p>
        </p:txBody>
      </p:sp>
      <p:sp>
        <p:nvSpPr>
          <p:cNvPr id="2" name="TextBox 1"/>
          <p:cNvSpPr txBox="1"/>
          <p:nvPr/>
        </p:nvSpPr>
        <p:spPr>
          <a:xfrm>
            <a:off x="457200" y="5401444"/>
            <a:ext cx="7931224" cy="646331"/>
          </a:xfrm>
          <a:prstGeom prst="rect">
            <a:avLst/>
          </a:prstGeom>
          <a:noFill/>
        </p:spPr>
        <p:txBody>
          <a:bodyPr wrap="square" rtlCol="0">
            <a:spAutoFit/>
          </a:bodyPr>
          <a:lstStyle/>
          <a:p>
            <a:r>
              <a:rPr lang="en-GB" dirty="0"/>
              <a:t>Compare with pattern of alcohol use by index of multiple deprivation</a:t>
            </a:r>
          </a:p>
          <a:p>
            <a:r>
              <a:rPr lang="en-GB" dirty="0"/>
              <a:t>Least deprived area more likely to drink over 14 units per week </a:t>
            </a:r>
          </a:p>
        </p:txBody>
      </p:sp>
    </p:spTree>
    <p:extLst>
      <p:ext uri="{BB962C8B-B14F-4D97-AF65-F5344CB8AC3E}">
        <p14:creationId xmlns:p14="http://schemas.microsoft.com/office/powerpoint/2010/main" val="4008640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601" y="188640"/>
            <a:ext cx="7772400" cy="679449"/>
          </a:xfrm>
        </p:spPr>
        <p:txBody>
          <a:bodyPr/>
          <a:lstStyle/>
          <a:p>
            <a:r>
              <a:rPr lang="en-US" dirty="0"/>
              <a:t>Estimated alcohol-related hospital admissions – narrow  measure</a:t>
            </a:r>
            <a:endParaRPr lang="en-GB" dirty="0"/>
          </a:p>
        </p:txBody>
      </p:sp>
      <p:sp>
        <p:nvSpPr>
          <p:cNvPr id="5" name="TextBox 4"/>
          <p:cNvSpPr txBox="1"/>
          <p:nvPr/>
        </p:nvSpPr>
        <p:spPr>
          <a:xfrm>
            <a:off x="457200" y="5949280"/>
            <a:ext cx="184731" cy="369332"/>
          </a:xfrm>
          <a:prstGeom prst="rect">
            <a:avLst/>
          </a:prstGeom>
          <a:noFill/>
        </p:spPr>
        <p:txBody>
          <a:bodyPr wrap="none" rtlCol="0">
            <a:spAutoFit/>
          </a:bodyPr>
          <a:lstStyle/>
          <a:p>
            <a:endParaRPr lang="en-GB" dirty="0"/>
          </a:p>
        </p:txBody>
      </p:sp>
      <p:pic>
        <p:nvPicPr>
          <p:cNvPr id="6" name="Picture 5"/>
          <p:cNvPicPr>
            <a:picLocks noChangeAspect="1"/>
          </p:cNvPicPr>
          <p:nvPr/>
        </p:nvPicPr>
        <p:blipFill rotWithShape="1">
          <a:blip r:embed="rId3"/>
          <a:srcRect l="37040" t="23924" r="18680" b="44397"/>
          <a:stretch/>
        </p:blipFill>
        <p:spPr>
          <a:xfrm>
            <a:off x="180601" y="1412776"/>
            <a:ext cx="7020567" cy="3767135"/>
          </a:xfrm>
          <a:prstGeom prst="rect">
            <a:avLst/>
          </a:prstGeom>
        </p:spPr>
      </p:pic>
      <p:sp>
        <p:nvSpPr>
          <p:cNvPr id="7" name="TextBox 6"/>
          <p:cNvSpPr txBox="1"/>
          <p:nvPr/>
        </p:nvSpPr>
        <p:spPr>
          <a:xfrm>
            <a:off x="180601" y="5015677"/>
            <a:ext cx="8648521" cy="1477328"/>
          </a:xfrm>
          <a:prstGeom prst="rect">
            <a:avLst/>
          </a:prstGeom>
          <a:noFill/>
        </p:spPr>
        <p:txBody>
          <a:bodyPr wrap="none" rtlCol="0">
            <a:spAutoFit/>
          </a:bodyPr>
          <a:lstStyle/>
          <a:p>
            <a:r>
              <a:rPr lang="en-US" dirty="0"/>
              <a:t>In 2018/19 there were 358 thousand estimated admissions where the main reason </a:t>
            </a:r>
          </a:p>
          <a:p>
            <a:r>
              <a:rPr lang="en-US" dirty="0"/>
              <a:t>for admission to hospital was attributable to alcohol (narrow measure).</a:t>
            </a:r>
          </a:p>
          <a:p>
            <a:r>
              <a:rPr lang="en-US" dirty="0"/>
              <a:t>This is 6% higher than 2017/18 and 19% higher than 2008/09</a:t>
            </a:r>
          </a:p>
          <a:p>
            <a:r>
              <a:rPr lang="en-US" dirty="0"/>
              <a:t>This represents 2.1% of all hospital admissions </a:t>
            </a:r>
          </a:p>
          <a:p>
            <a:endParaRPr lang="en-GB" dirty="0"/>
          </a:p>
        </p:txBody>
      </p:sp>
    </p:spTree>
    <p:extLst>
      <p:ext uri="{BB962C8B-B14F-4D97-AF65-F5344CB8AC3E}">
        <p14:creationId xmlns:p14="http://schemas.microsoft.com/office/powerpoint/2010/main" val="2861103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a:t>
            </a:r>
          </a:p>
        </p:txBody>
      </p:sp>
      <p:pic>
        <p:nvPicPr>
          <p:cNvPr id="31747" name="Picture 2" descr="https://publichealthmatters.blog.gov.uk/wp-content/uploads/sites/33/2015/06/damages-health.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143000"/>
            <a:ext cx="78962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8"/>
          <p:cNvSpPr>
            <a:spLocks noChangeArrowheads="1"/>
          </p:cNvSpPr>
          <p:nvPr/>
        </p:nvSpPr>
        <p:spPr bwMode="auto">
          <a:xfrm>
            <a:off x="969963" y="274638"/>
            <a:ext cx="341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200" dirty="0"/>
              <a:t>Effects of alcohol </a:t>
            </a:r>
          </a:p>
        </p:txBody>
      </p:sp>
      <p:sp>
        <p:nvSpPr>
          <p:cNvPr id="31749" name="Rectangle 9"/>
          <p:cNvSpPr>
            <a:spLocks noChangeArrowheads="1"/>
          </p:cNvSpPr>
          <p:nvPr/>
        </p:nvSpPr>
        <p:spPr bwMode="auto">
          <a:xfrm>
            <a:off x="178593" y="6381328"/>
            <a:ext cx="8148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https://publichealthmatters.blog.gov.uk/2015/06/17/alcohol-some-encouraging-trends</a:t>
            </a:r>
            <a:endParaRPr lang="en-GB" alt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dirty="0"/>
          </a:p>
        </p:txBody>
      </p:sp>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l="584" t="35136" r="50969" b="-282"/>
          <a:stretch>
            <a:fillRect/>
          </a:stretch>
        </p:blipFill>
        <p:spPr bwMode="auto">
          <a:xfrm>
            <a:off x="539552" y="980728"/>
            <a:ext cx="746760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Rectangle 2"/>
          <p:cNvSpPr>
            <a:spLocks noGrp="1" noChangeArrowheads="1"/>
          </p:cNvSpPr>
          <p:nvPr>
            <p:ph type="title"/>
          </p:nvPr>
        </p:nvSpPr>
        <p:spPr bwMode="auto">
          <a:xfrm>
            <a:off x="990600" y="228600"/>
            <a:ext cx="49530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Effects of alcohol  	</a:t>
            </a:r>
            <a:endParaRPr lang="en-US" altLang="en-US"/>
          </a:p>
        </p:txBody>
      </p:sp>
      <p:sp>
        <p:nvSpPr>
          <p:cNvPr id="2" name="TextBox 1"/>
          <p:cNvSpPr txBox="1"/>
          <p:nvPr/>
        </p:nvSpPr>
        <p:spPr>
          <a:xfrm>
            <a:off x="0" y="6237312"/>
            <a:ext cx="8280919" cy="646331"/>
          </a:xfrm>
          <a:prstGeom prst="rect">
            <a:avLst/>
          </a:prstGeom>
          <a:noFill/>
        </p:spPr>
        <p:txBody>
          <a:bodyPr wrap="square" rtlCol="0">
            <a:spAutoFit/>
          </a:bodyPr>
          <a:lstStyle/>
          <a:p>
            <a:r>
              <a:rPr lang="en-US" sz="1200" dirty="0"/>
              <a:t>Holmes, J., Angus, C., </a:t>
            </a:r>
            <a:r>
              <a:rPr lang="en-US" sz="1200" dirty="0" err="1"/>
              <a:t>Buykx</a:t>
            </a:r>
            <a:r>
              <a:rPr lang="en-US" sz="1200" dirty="0"/>
              <a:t>, P., Ally, A., Stone, T., Meier, P., &amp; Brennan, A. (2016). Mortality and morbidity risks from alcohol consumption in the UK: analyses using the Sheffield Alcohol Policy Model (v. 2.7) to inform the UK Chief Medical Officers’ review of the UK lower risk drinking guidelines. </a:t>
            </a:r>
            <a:r>
              <a:rPr lang="en-US" sz="1200" i="1" dirty="0"/>
              <a:t>Sheffield: </a:t>
            </a:r>
            <a:r>
              <a:rPr lang="en-US" sz="1200" i="1" dirty="0" err="1"/>
              <a:t>ScHARR</a:t>
            </a:r>
            <a:r>
              <a:rPr lang="en-US" sz="1200" i="1" dirty="0"/>
              <a:t>, University of Sheffield</a:t>
            </a:r>
            <a:r>
              <a:rPr lang="en-US" sz="1200" dirty="0"/>
              <a:t>.</a:t>
            </a:r>
            <a:endParaRPr lang="en-US" alt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bwMode="auto">
          <a:xfrm>
            <a:off x="457200" y="1025525"/>
            <a:ext cx="8458200" cy="727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Interventions for harmful drinking and mild alcohol dependence</a:t>
            </a:r>
          </a:p>
        </p:txBody>
      </p:sp>
      <p:sp>
        <p:nvSpPr>
          <p:cNvPr id="46083" name="Rectangle 3"/>
          <p:cNvSpPr>
            <a:spLocks noGrp="1" noChangeArrowheads="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endParaRPr lang="en-US" altLang="en-US"/>
          </a:p>
          <a:p>
            <a:pPr eaLnBrk="1" hangingPunct="1">
              <a:lnSpc>
                <a:spcPct val="90000"/>
              </a:lnSpc>
            </a:pPr>
            <a:r>
              <a:rPr lang="en-US" altLang="en-US"/>
              <a:t>For harmful drinkers and people with mild alcohol dependence, offer a psychological intervention (such as cognitive behavioural therapies, behavioural therapies or social network and environment-based therapies) focused specifically on alcohol-related cognitions, behaviour, problems and social networks</a:t>
            </a:r>
          </a:p>
        </p:txBody>
      </p:sp>
      <p:sp>
        <p:nvSpPr>
          <p:cNvPr id="46084"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151F8F-50AB-454E-9BF8-6BBC3B2D4755}" type="slidenum">
              <a:rPr lang="en-US" altLang="en-US" sz="1400"/>
              <a:pPr eaLnBrk="1" hangingPunct="1"/>
              <a:t>29</a:t>
            </a:fld>
            <a:endParaRPr lang="en-US" altLang="en-US" sz="1400"/>
          </a:p>
        </p:txBody>
      </p:sp>
      <p:sp>
        <p:nvSpPr>
          <p:cNvPr id="6" name="Text Box 4"/>
          <p:cNvSpPr txBox="1">
            <a:spLocks noChangeArrowheads="1"/>
          </p:cNvSpPr>
          <p:nvPr/>
        </p:nvSpPr>
        <p:spPr bwMode="auto">
          <a:xfrm>
            <a:off x="107504" y="6309320"/>
            <a:ext cx="85478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200" dirty="0"/>
              <a:t>National Institute for Health and Care Excellence. (2011). Alcohol use disorders: diagnosis, assessment and management of harmful drinking and alcohol dependence CG 115. London: National Institute for Health and Care Excellence</a:t>
            </a:r>
            <a:endParaRPr lang="en-US" altLang="en-US" sz="1200"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Insert name of the LEP</a:t>
            </a:r>
          </a:p>
        </p:txBody>
      </p:sp>
      <p:sp>
        <p:nvSpPr>
          <p:cNvPr id="10243"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To achieve this</a:t>
            </a:r>
          </a:p>
        </p:txBody>
      </p:sp>
      <p:sp>
        <p:nvSpPr>
          <p:cNvPr id="4" name="Text Placeholder 3"/>
          <p:cNvSpPr>
            <a:spLocks noGrp="1"/>
          </p:cNvSpPr>
          <p:nvPr>
            <p:ph type="body" sz="quarter" idx="13"/>
          </p:nvPr>
        </p:nvSpPr>
        <p:spPr/>
        <p:txBody>
          <a:bodyPr/>
          <a:lstStyle/>
          <a:p>
            <a:pPr eaLnBrk="1" hangingPunct="1">
              <a:buFont typeface="Arial" charset="0"/>
              <a:buChar char="•"/>
              <a:defRPr/>
            </a:pPr>
            <a:r>
              <a:rPr lang="en-US" dirty="0"/>
              <a:t>Case Presentation</a:t>
            </a:r>
          </a:p>
          <a:p>
            <a:pPr eaLnBrk="1" hangingPunct="1">
              <a:buFont typeface="Arial" charset="0"/>
              <a:buChar char="•"/>
              <a:defRPr/>
            </a:pPr>
            <a:r>
              <a:rPr lang="en-US" dirty="0"/>
              <a:t>Journal Club</a:t>
            </a:r>
          </a:p>
          <a:p>
            <a:pPr eaLnBrk="1" hangingPunct="1">
              <a:buFont typeface="Arial" charset="0"/>
              <a:buChar char="•"/>
              <a:defRPr/>
            </a:pPr>
            <a:r>
              <a:rPr lang="en-US" dirty="0"/>
              <a:t>555 Presentation</a:t>
            </a:r>
          </a:p>
          <a:p>
            <a:pPr eaLnBrk="1" hangingPunct="1">
              <a:buFont typeface="Arial" charset="0"/>
              <a:buChar char="•"/>
              <a:defRPr/>
            </a:pPr>
            <a:r>
              <a:rPr lang="en-US" dirty="0"/>
              <a:t>Expert-Led Session</a:t>
            </a:r>
          </a:p>
          <a:p>
            <a:pPr eaLnBrk="1" hangingPunct="1">
              <a:buFont typeface="Arial" charset="0"/>
              <a:buChar char="•"/>
              <a:defRPr/>
            </a:pPr>
            <a:r>
              <a:rPr lang="en-US" dirty="0"/>
              <a:t>MCQs</a:t>
            </a:r>
          </a:p>
          <a:p>
            <a:pPr marL="0" indent="0" eaLnBrk="1" hangingPunct="1">
              <a:buFont typeface="Arial" charset="0"/>
              <a:buNone/>
              <a:defRPr/>
            </a:pPr>
            <a:endParaRPr lang="en-US" dirty="0"/>
          </a:p>
          <a:p>
            <a:pPr eaLnBrk="1" hangingPunct="1">
              <a:buFont typeface="Arial" charset="0"/>
              <a:buChar char="•"/>
              <a:defRPr/>
            </a:pPr>
            <a:r>
              <a:rPr lang="en-US" dirty="0"/>
              <a:t>Please sign the register and complete the feedback</a:t>
            </a:r>
          </a:p>
          <a:p>
            <a:pPr marL="0" indent="0" eaLnBrk="1" hangingPunct="1">
              <a:buFont typeface="Arial" charset="0"/>
              <a:buNone/>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Assessment for assisted alcohol withdrawal </a:t>
            </a:r>
          </a:p>
        </p:txBody>
      </p:sp>
      <p:sp>
        <p:nvSpPr>
          <p:cNvPr id="47107" name="Rectangle 3"/>
          <p:cNvSpPr>
            <a:spLocks noGrp="1" noChangeArrowheads="1"/>
          </p:cNvSpPr>
          <p:nvPr>
            <p:ph type="body" sz="quarter" idx="13"/>
          </p:nvPr>
        </p:nvSpPr>
        <p:spPr bwMode="auto">
          <a:xfrm>
            <a:off x="423863" y="24114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a:t>For service users who typically drink over 15 units of alcohol per day, and/or who score 20 or more on the AUDIT, consider offering: </a:t>
            </a:r>
          </a:p>
          <a:p>
            <a:pPr lvl="1" eaLnBrk="1" hangingPunct="1">
              <a:lnSpc>
                <a:spcPct val="90000"/>
              </a:lnSpc>
            </a:pPr>
            <a:r>
              <a:rPr lang="en-US" altLang="en-US"/>
              <a:t> An assessment for and delivery of a community-based assisted withdrawal</a:t>
            </a:r>
            <a:r>
              <a:rPr lang="en-US" altLang="en-US" b="1"/>
              <a:t> </a:t>
            </a:r>
            <a:endParaRPr lang="en-US" altLang="en-US"/>
          </a:p>
          <a:p>
            <a:pPr lvl="1" eaLnBrk="1" hangingPunct="1">
              <a:lnSpc>
                <a:spcPct val="90000"/>
              </a:lnSpc>
            </a:pPr>
            <a:r>
              <a:rPr lang="en-US" altLang="en-US"/>
              <a:t>Assessment and management in specialist alcohol services if there are safety concerns about a community-based assisted withdrawal</a:t>
            </a:r>
          </a:p>
        </p:txBody>
      </p:sp>
      <p:sp>
        <p:nvSpPr>
          <p:cNvPr id="47108"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22D950-D41F-4705-9F7F-D36C046EEE29}" type="slidenum">
              <a:rPr lang="en-US" altLang="en-US" sz="1400"/>
              <a:pPr eaLnBrk="1" hangingPunct="1"/>
              <a:t>30</a:t>
            </a:fld>
            <a:endParaRPr lang="en-US" altLang="en-US" sz="1400"/>
          </a:p>
        </p:txBody>
      </p:sp>
      <p:sp>
        <p:nvSpPr>
          <p:cNvPr id="6" name="Text Box 4"/>
          <p:cNvSpPr txBox="1">
            <a:spLocks noChangeArrowheads="1"/>
          </p:cNvSpPr>
          <p:nvPr/>
        </p:nvSpPr>
        <p:spPr bwMode="auto">
          <a:xfrm>
            <a:off x="107504" y="6309320"/>
            <a:ext cx="85478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200" dirty="0"/>
              <a:t>National Institute for Health and Care Excellence. (2011). Alcohol use disorders: diagnosis, assessment and management of harmful drinking and alcohol dependence CG 115. London: National Institute for Health and Care Excellence</a:t>
            </a:r>
            <a:endParaRPr lang="en-US" altLang="en-US" sz="1200" dirty="0">
              <a:solidFill>
                <a:schemeClr val="tx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bwMode="auto">
          <a:xfrm>
            <a:off x="-3175" y="636588"/>
            <a:ext cx="8842375" cy="131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Consider inpatient</a:t>
            </a:r>
            <a:br>
              <a:rPr lang="en-US" altLang="en-US" sz="4000"/>
            </a:br>
            <a:r>
              <a:rPr lang="en-US" altLang="en-US" sz="4000"/>
              <a:t>if one or more of following present</a:t>
            </a:r>
          </a:p>
        </p:txBody>
      </p:sp>
      <p:sp>
        <p:nvSpPr>
          <p:cNvPr id="48131" name="Rectangle 3"/>
          <p:cNvSpPr>
            <a:spLocks noGrp="1" noChangeArrowheads="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sz="2000"/>
              <a:t>Drink over 30 units of alcohol per day </a:t>
            </a:r>
          </a:p>
          <a:p>
            <a:pPr eaLnBrk="1" hangingPunct="1">
              <a:lnSpc>
                <a:spcPct val="80000"/>
              </a:lnSpc>
            </a:pPr>
            <a:r>
              <a:rPr lang="en-US" altLang="en-US" sz="2000"/>
              <a:t>Have a score of more than 30 on the SADQ </a:t>
            </a:r>
          </a:p>
          <a:p>
            <a:pPr eaLnBrk="1" hangingPunct="1">
              <a:lnSpc>
                <a:spcPct val="80000"/>
              </a:lnSpc>
            </a:pPr>
            <a:r>
              <a:rPr lang="en-US" altLang="en-US" sz="2000"/>
              <a:t>Have a history of epilepsy, or experience of withdrawal-related seizures or delirium tremens during previous assisted withdrawal programmes </a:t>
            </a:r>
          </a:p>
          <a:p>
            <a:pPr eaLnBrk="1" hangingPunct="1">
              <a:lnSpc>
                <a:spcPct val="80000"/>
              </a:lnSpc>
            </a:pPr>
            <a:r>
              <a:rPr lang="en-US" altLang="en-US" sz="2000"/>
              <a:t>Need concurrent withdrawal from alcohol and benzodiazepines </a:t>
            </a:r>
          </a:p>
          <a:p>
            <a:pPr eaLnBrk="1" hangingPunct="1">
              <a:lnSpc>
                <a:spcPct val="80000"/>
              </a:lnSpc>
            </a:pPr>
            <a:r>
              <a:rPr lang="en-US" altLang="en-US" sz="2000"/>
              <a:t>Drink between 15 and 30 units of alcohol per day and have: </a:t>
            </a:r>
          </a:p>
          <a:p>
            <a:pPr lvl="1" eaLnBrk="1" hangingPunct="1">
              <a:lnSpc>
                <a:spcPct val="80000"/>
              </a:lnSpc>
            </a:pPr>
            <a:r>
              <a:rPr lang="en-US" altLang="en-US" sz="1800"/>
              <a:t>A significant learning disability or cognitive impairment</a:t>
            </a:r>
          </a:p>
          <a:p>
            <a:pPr lvl="1" eaLnBrk="1" hangingPunct="1">
              <a:lnSpc>
                <a:spcPct val="80000"/>
              </a:lnSpc>
            </a:pPr>
            <a:r>
              <a:rPr lang="en-US" altLang="en-US" sz="1800"/>
              <a:t>Significant psychiatric or physical comorbidities (for example, chronic severe depression, psychosis, malnutrition, congestive cardiac failure, unstable angina, chronic liver disease)</a:t>
            </a:r>
          </a:p>
          <a:p>
            <a:pPr eaLnBrk="1" hangingPunct="1">
              <a:lnSpc>
                <a:spcPct val="80000"/>
              </a:lnSpc>
            </a:pPr>
            <a:r>
              <a:rPr lang="en-US" altLang="en-US" sz="2000"/>
              <a:t>Consider a lower threshold for inpatient or residential assisted withdrawal in vulnerable groups, for example, homeless and older people</a:t>
            </a:r>
          </a:p>
        </p:txBody>
      </p:sp>
      <p:sp>
        <p:nvSpPr>
          <p:cNvPr id="48132"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82E2E7-7A33-468B-BE83-B172952EE94C}" type="slidenum">
              <a:rPr lang="en-US" altLang="en-US" sz="1400"/>
              <a:pPr eaLnBrk="1" hangingPunct="1"/>
              <a:t>31</a:t>
            </a:fld>
            <a:endParaRPr lang="en-US" altLang="en-US" sz="1400"/>
          </a:p>
        </p:txBody>
      </p:sp>
      <p:sp>
        <p:nvSpPr>
          <p:cNvPr id="48133" name="Text Box 6"/>
          <p:cNvSpPr txBox="1">
            <a:spLocks noChangeArrowheads="1"/>
          </p:cNvSpPr>
          <p:nvPr/>
        </p:nvSpPr>
        <p:spPr bwMode="auto">
          <a:xfrm>
            <a:off x="3276600" y="5802313"/>
            <a:ext cx="586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30000"/>
              </a:spcBef>
            </a:pPr>
            <a:r>
              <a:rPr lang="en-GB" altLang="en-US"/>
              <a:t>SADQ = </a:t>
            </a:r>
            <a:r>
              <a:rPr lang="en-US" altLang="en-US"/>
              <a:t>Severity of Alcohol Dependence Questionnaire</a:t>
            </a:r>
          </a:p>
        </p:txBody>
      </p:sp>
      <p:sp>
        <p:nvSpPr>
          <p:cNvPr id="7" name="Text Box 4"/>
          <p:cNvSpPr txBox="1">
            <a:spLocks noChangeArrowheads="1"/>
          </p:cNvSpPr>
          <p:nvPr/>
        </p:nvSpPr>
        <p:spPr bwMode="auto">
          <a:xfrm>
            <a:off x="16376" y="6309320"/>
            <a:ext cx="9020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200" dirty="0"/>
              <a:t>National Institute for Health and Care Excellence. (2010). Alcohol use disorders: diagnosis and clinical management of alcohol related physical complications CG 100. London: National Institute for Health and Care Excellence.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Regimes to use</a:t>
            </a:r>
            <a:endParaRPr lang="en-US" altLang="en-US"/>
          </a:p>
        </p:txBody>
      </p:sp>
      <p:sp>
        <p:nvSpPr>
          <p:cNvPr id="50179" name="Rectangle 3"/>
          <p:cNvSpPr>
            <a:spLocks noGrp="1" noChangeArrowheads="1"/>
          </p:cNvSpPr>
          <p:nvPr>
            <p:ph type="body" sz="quarter" idx="13"/>
          </p:nvPr>
        </p:nvSpPr>
        <p:spPr bwMode="auto">
          <a:xfrm>
            <a:off x="561975" y="1735138"/>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dirty="0"/>
              <a:t>Fixed-dose or symptom-triggered medication regimens can be used in assisted withdrawal </a:t>
            </a:r>
            <a:r>
              <a:rPr lang="en-US" altLang="en-US" dirty="0" err="1"/>
              <a:t>programmes</a:t>
            </a:r>
            <a:r>
              <a:rPr lang="en-US" altLang="en-US" dirty="0"/>
              <a:t> in inpatient or residential settings</a:t>
            </a:r>
          </a:p>
          <a:p>
            <a:pPr eaLnBrk="1" hangingPunct="1">
              <a:lnSpc>
                <a:spcPct val="90000"/>
              </a:lnSpc>
            </a:pPr>
            <a:r>
              <a:rPr lang="en-US" altLang="en-US" dirty="0"/>
              <a:t>If a symptom-triggered regimen is used, all staff should be competent in monitoring symptoms effectively and the unit should have sufficient resources to allow them to do so frequently and safely </a:t>
            </a:r>
          </a:p>
          <a:p>
            <a:pPr eaLnBrk="1" hangingPunct="1">
              <a:lnSpc>
                <a:spcPct val="90000"/>
              </a:lnSpc>
            </a:pPr>
            <a:r>
              <a:rPr lang="en-US" altLang="en-US" dirty="0"/>
              <a:t>Prescribe and administer medication for assisted withdrawal within a standard clinical protocol. The preferred medication for assisted withdrawal is a benzodiazepine (</a:t>
            </a:r>
            <a:r>
              <a:rPr lang="en-US" altLang="en-US" dirty="0" err="1"/>
              <a:t>chlordiazepoxide</a:t>
            </a:r>
            <a:r>
              <a:rPr lang="en-US" altLang="en-US" dirty="0"/>
              <a:t> or diazepam)</a:t>
            </a:r>
          </a:p>
          <a:p>
            <a:pPr eaLnBrk="1" hangingPunct="1">
              <a:lnSpc>
                <a:spcPct val="90000"/>
              </a:lnSpc>
            </a:pPr>
            <a:r>
              <a:rPr lang="en-US" altLang="en-US" b="1" dirty="0"/>
              <a:t>Local guidelines will vary in treatments used </a:t>
            </a:r>
          </a:p>
          <a:p>
            <a:pPr eaLnBrk="1" hangingPunct="1">
              <a:lnSpc>
                <a:spcPct val="90000"/>
              </a:lnSpc>
            </a:pPr>
            <a:endParaRPr lang="en-US" altLang="en-US" dirty="0"/>
          </a:p>
          <a:p>
            <a:pPr eaLnBrk="1" hangingPunct="1">
              <a:lnSpc>
                <a:spcPct val="90000"/>
              </a:lnSpc>
            </a:pPr>
            <a:endParaRPr lang="en-US" altLang="en-US" dirty="0"/>
          </a:p>
        </p:txBody>
      </p:sp>
      <p:sp>
        <p:nvSpPr>
          <p:cNvPr id="50180"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68F1D6-2B14-491F-9384-A3408F305633}" type="slidenum">
              <a:rPr lang="en-US" altLang="en-US" sz="1400"/>
              <a:pPr eaLnBrk="1" hangingPunct="1"/>
              <a:t>32</a:t>
            </a:fld>
            <a:endParaRPr lang="en-US" altLang="en-US" sz="1400"/>
          </a:p>
        </p:txBody>
      </p:sp>
      <p:sp>
        <p:nvSpPr>
          <p:cNvPr id="50181" name="Text Box 4"/>
          <p:cNvSpPr txBox="1">
            <a:spLocks noChangeArrowheads="1"/>
          </p:cNvSpPr>
          <p:nvPr/>
        </p:nvSpPr>
        <p:spPr bwMode="auto">
          <a:xfrm>
            <a:off x="16376" y="6309320"/>
            <a:ext cx="9020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200" dirty="0"/>
              <a:t>National Institute for Health and Care Excellence. (2010). Alcohol use disorders: diagnosis and clinical management of alcohol related physical complications CG 100. London: National Institute for Health and Care Excellence.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39"/>
          <p:cNvSpPr>
            <a:spLocks noGrp="1" noChangeArrowheads="1"/>
          </p:cNvSpPr>
          <p:nvPr>
            <p:ph type="title"/>
          </p:nvPr>
        </p:nvSpPr>
        <p:spPr bwMode="auto">
          <a:xfrm>
            <a:off x="0" y="9525"/>
            <a:ext cx="7924800" cy="4873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4000"/>
              <a:t>Typical Chlordiazepoxide regime</a:t>
            </a:r>
            <a:endParaRPr lang="en-US" altLang="en-US" sz="4000"/>
          </a:p>
        </p:txBody>
      </p:sp>
      <p:graphicFrame>
        <p:nvGraphicFramePr>
          <p:cNvPr id="16830" name="Group 446"/>
          <p:cNvGraphicFramePr>
            <a:graphicFrameLocks noGrp="1"/>
          </p:cNvGraphicFramePr>
          <p:nvPr>
            <p:ph type="tbl" idx="1"/>
          </p:nvPr>
        </p:nvGraphicFramePr>
        <p:xfrm>
          <a:off x="304800" y="1185863"/>
          <a:ext cx="8382000" cy="4124326"/>
        </p:xfrm>
        <a:graphic>
          <a:graphicData uri="http://schemas.openxmlformats.org/drawingml/2006/table">
            <a:tbl>
              <a:tblPr/>
              <a:tblGrid>
                <a:gridCol w="1003300">
                  <a:extLst>
                    <a:ext uri="{9D8B030D-6E8A-4147-A177-3AD203B41FA5}">
                      <a16:colId xmlns:a16="http://schemas.microsoft.com/office/drawing/2014/main" val="20000"/>
                    </a:ext>
                  </a:extLst>
                </a:gridCol>
                <a:gridCol w="1560513">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0512">
                  <a:extLst>
                    <a:ext uri="{9D8B030D-6E8A-4147-A177-3AD203B41FA5}">
                      <a16:colId xmlns:a16="http://schemas.microsoft.com/office/drawing/2014/main" val="20003"/>
                    </a:ext>
                  </a:extLst>
                </a:gridCol>
                <a:gridCol w="1560513">
                  <a:extLst>
                    <a:ext uri="{9D8B030D-6E8A-4147-A177-3AD203B41FA5}">
                      <a16:colId xmlns:a16="http://schemas.microsoft.com/office/drawing/2014/main" val="20004"/>
                    </a:ext>
                  </a:extLst>
                </a:gridCol>
                <a:gridCol w="1135062">
                  <a:extLst>
                    <a:ext uri="{9D8B030D-6E8A-4147-A177-3AD203B41FA5}">
                      <a16:colId xmlns:a16="http://schemas.microsoft.com/office/drawing/2014/main" val="20005"/>
                    </a:ext>
                  </a:extLst>
                </a:gridCol>
              </a:tblGrid>
              <a:tr h="496926">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Arial" charset="0"/>
                          <a:ea typeface="Times New Roman" pitchFamily="18" charset="0"/>
                          <a:cs typeface="Arial" charset="0"/>
                        </a:rPr>
                        <a:t>DATE</a:t>
                      </a:r>
                      <a:endParaRPr kumimoji="0" lang="en-GB" alt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9am</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1pm         </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6pm         </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10pm      </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Total</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182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80mg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5182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80mg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5182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80mg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5182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15mg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15mg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15mg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Arial" charset="0"/>
                          <a:ea typeface="Times New Roman" pitchFamily="18" charset="0"/>
                          <a:cs typeface="Arial" charset="0"/>
                        </a:rPr>
                        <a:t>15mg</a:t>
                      </a:r>
                      <a:endParaRPr kumimoji="0" lang="en-GB" alt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Arial" charset="0"/>
                          <a:ea typeface="Times New Roman" pitchFamily="18" charset="0"/>
                          <a:cs typeface="Arial" charset="0"/>
                        </a:rPr>
                        <a:t>60mg</a:t>
                      </a:r>
                      <a:endParaRPr kumimoji="0" lang="en-GB" altLang="en-US" sz="2000" b="0" i="0" u="none" strike="noStrike" cap="none" normalizeH="0" baseline="0" dirty="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5182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10mg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10mg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10mg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10mg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40mg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r h="5182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5mg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5mg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5mg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5mg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20mg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5182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Nil</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5mg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Nil</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5mg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charset="0"/>
                          <a:ea typeface="Times New Roman" pitchFamily="18" charset="0"/>
                          <a:cs typeface="Arial" charset="0"/>
                        </a:rPr>
                        <a:t>10mg</a:t>
                      </a:r>
                      <a:endParaRPr kumimoji="0" lang="en-GB" altLang="en-US" sz="2000" b="0" i="0" u="none" strike="noStrike" cap="none" normalizeH="0" baseline="0">
                        <a:ln>
                          <a:noFill/>
                        </a:ln>
                        <a:solidFill>
                          <a:schemeClr val="tx1"/>
                        </a:solidFill>
                        <a:effectLst/>
                        <a:latin typeface="Arial" charset="0"/>
                        <a:ea typeface="Times New Roman" pitchFamily="18"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bl>
          </a:graphicData>
        </a:graphic>
      </p:graphicFrame>
      <p:sp>
        <p:nvSpPr>
          <p:cNvPr id="52292" name="Slide Number Placeholder 1"/>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40B393-E2B3-4FC2-B995-B3CB90A3C29F}" type="slidenum">
              <a:rPr lang="en-US" altLang="en-US" sz="1400" smtClean="0"/>
              <a:pPr/>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bwMode="auto">
          <a:xfrm>
            <a:off x="457200" y="3048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Other medications</a:t>
            </a:r>
          </a:p>
        </p:txBody>
      </p:sp>
      <p:sp>
        <p:nvSpPr>
          <p:cNvPr id="54275" name="Rectangle 3"/>
          <p:cNvSpPr>
            <a:spLocks noGrp="1" noChangeArrowheads="1"/>
          </p:cNvSpPr>
          <p:nvPr>
            <p:ph type="body" sz="quarter" idx="13"/>
          </p:nvPr>
        </p:nvSpPr>
        <p:spPr bwMode="auto">
          <a:xfrm>
            <a:off x="396875" y="1008063"/>
            <a:ext cx="8366125" cy="3716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sz="2800" dirty="0"/>
              <a:t>Ensure that </a:t>
            </a:r>
            <a:r>
              <a:rPr lang="en-US" altLang="en-US" sz="2800" dirty="0" err="1"/>
              <a:t>Chlordiazepoxide</a:t>
            </a:r>
            <a:r>
              <a:rPr lang="en-US" altLang="en-US" sz="2800" dirty="0"/>
              <a:t> 10-20mg PRN max </a:t>
            </a:r>
            <a:r>
              <a:rPr lang="en-US" altLang="en-US" sz="2800" dirty="0" err="1"/>
              <a:t>QDS</a:t>
            </a:r>
            <a:r>
              <a:rPr lang="en-US" altLang="en-US" sz="2800" dirty="0"/>
              <a:t> is available</a:t>
            </a:r>
          </a:p>
          <a:p>
            <a:pPr eaLnBrk="1" hangingPunct="1">
              <a:lnSpc>
                <a:spcPct val="80000"/>
              </a:lnSpc>
            </a:pPr>
            <a:r>
              <a:rPr lang="en-GB" altLang="en-US" sz="2800" dirty="0"/>
              <a:t>Seizures – Diazepam per rectum 10–20 mg, repeated once after 10–15 minutes if required /Buccal Midazolam (10 mg, repeated once after 10 minutes if necessary) </a:t>
            </a:r>
          </a:p>
          <a:p>
            <a:pPr eaLnBrk="1" hangingPunct="1">
              <a:lnSpc>
                <a:spcPct val="80000"/>
              </a:lnSpc>
            </a:pPr>
            <a:r>
              <a:rPr lang="en-US" altLang="en-US" sz="2800" dirty="0"/>
              <a:t>Consider </a:t>
            </a:r>
            <a:r>
              <a:rPr lang="en-US" altLang="en-US" sz="2800" dirty="0" err="1"/>
              <a:t>Zopiclone</a:t>
            </a:r>
            <a:r>
              <a:rPr lang="en-US" altLang="en-US" sz="2800" dirty="0"/>
              <a:t> 7.5mg </a:t>
            </a:r>
            <a:r>
              <a:rPr lang="en-US" altLang="en-US" sz="2800" dirty="0" err="1"/>
              <a:t>nocte</a:t>
            </a:r>
            <a:r>
              <a:rPr lang="en-US" altLang="en-US" sz="2800" dirty="0"/>
              <a:t> PRN for insomnia.  This should be for a maximum of 4 days to avoid risk of misuse or dependence</a:t>
            </a:r>
          </a:p>
          <a:p>
            <a:pPr eaLnBrk="1" hangingPunct="1">
              <a:lnSpc>
                <a:spcPct val="80000"/>
              </a:lnSpc>
            </a:pPr>
            <a:r>
              <a:rPr lang="en-US" altLang="en-US" sz="2800" dirty="0"/>
              <a:t>Medication to treat nausea and vomiting (e.g. </a:t>
            </a:r>
            <a:r>
              <a:rPr lang="en-US" altLang="en-US" sz="2800" dirty="0" err="1"/>
              <a:t>Prochlorperazine</a:t>
            </a:r>
            <a:r>
              <a:rPr lang="en-US" altLang="en-US" sz="2800" dirty="0"/>
              <a:t> (see </a:t>
            </a:r>
            <a:r>
              <a:rPr lang="en-US" altLang="en-US" sz="2800" dirty="0" err="1"/>
              <a:t>BNF</a:t>
            </a:r>
            <a:r>
              <a:rPr lang="en-US" altLang="en-US" sz="2800" dirty="0"/>
              <a:t>), </a:t>
            </a:r>
            <a:r>
              <a:rPr lang="en-US" altLang="en-US" sz="2800" dirty="0" err="1"/>
              <a:t>diarrhoea</a:t>
            </a:r>
            <a:r>
              <a:rPr lang="en-US" altLang="en-US" sz="2800" dirty="0"/>
              <a:t> (Loperamide 2-4mg, max 16mg daily) or skin itching (</a:t>
            </a:r>
            <a:r>
              <a:rPr lang="en-US" altLang="en-US" sz="2800" dirty="0" err="1"/>
              <a:t>Loratadine</a:t>
            </a:r>
            <a:r>
              <a:rPr lang="en-US" altLang="en-US" sz="2800" dirty="0"/>
              <a:t> 10mg od) may be required </a:t>
            </a:r>
          </a:p>
        </p:txBody>
      </p:sp>
      <p:sp>
        <p:nvSpPr>
          <p:cNvPr id="54276"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D08183-E125-4112-BADA-36F75C56E799}" type="slidenum">
              <a:rPr lang="en-US" altLang="en-US" sz="1400"/>
              <a:pPr eaLnBrk="1" hangingPunct="1"/>
              <a:t>34</a:t>
            </a:fld>
            <a:endParaRPr lang="en-US"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5"/>
            <a:ext cx="7772400" cy="679450"/>
          </a:xfrm>
        </p:spPr>
        <p:txBody>
          <a:bodyPr>
            <a:normAutofit fontScale="90000"/>
          </a:bodyPr>
          <a:lstStyle/>
          <a:p>
            <a:pPr eaLnBrk="1" hangingPunct="1">
              <a:defRPr/>
            </a:pPr>
            <a:r>
              <a:rPr lang="en-GB" dirty="0"/>
              <a:t>Some potential complications during alcohol detoxification</a:t>
            </a:r>
          </a:p>
        </p:txBody>
      </p:sp>
      <p:sp>
        <p:nvSpPr>
          <p:cNvPr id="56323" name="Content Placeholder 2"/>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a:t>Seizures</a:t>
            </a:r>
          </a:p>
          <a:p>
            <a:pPr eaLnBrk="1" hangingPunct="1"/>
            <a:r>
              <a:rPr lang="en-GB" altLang="en-US" dirty="0"/>
              <a:t>Delirium Tremens </a:t>
            </a:r>
          </a:p>
          <a:p>
            <a:pPr eaLnBrk="1" hangingPunct="1"/>
            <a:r>
              <a:rPr lang="en-GB" altLang="en-US" dirty="0"/>
              <a:t>Wernicke encephalopathy-  </a:t>
            </a:r>
            <a:r>
              <a:rPr lang="en-GB" altLang="en-US" dirty="0" err="1"/>
              <a:t>Korsakoff</a:t>
            </a:r>
            <a:r>
              <a:rPr lang="en-GB" altLang="en-US" dirty="0"/>
              <a:t> syndrome</a:t>
            </a:r>
          </a:p>
          <a:p>
            <a:pPr eaLnBrk="1" hangingPunct="1"/>
            <a:r>
              <a:rPr lang="en-GB" altLang="en-US" dirty="0"/>
              <a:t>Hepatic encephalopathy </a:t>
            </a:r>
          </a:p>
          <a:p>
            <a:pPr eaLnBrk="1" hangingPunct="1"/>
            <a:r>
              <a:rPr lang="en-GB" altLang="en-US" dirty="0"/>
              <a:t>Liver disease /Cirrhosis complications  (see supplementary slides)</a:t>
            </a:r>
          </a:p>
        </p:txBody>
      </p:sp>
      <p:sp>
        <p:nvSpPr>
          <p:cNvPr id="56324" name="Slide Number Placeholder 2"/>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EE3947-1B46-4646-B06E-90A7C5FBF0FE}" type="slidenum">
              <a:rPr lang="en-US" altLang="en-US" sz="1400"/>
              <a:pPr eaLnBrk="1" hangingPunct="1"/>
              <a:t>35</a:t>
            </a:fld>
            <a:endParaRPr lang="en-US"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bwMode="auto">
          <a:xfrm>
            <a:off x="457200" y="4572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Seizures</a:t>
            </a:r>
          </a:p>
        </p:txBody>
      </p:sp>
      <p:sp>
        <p:nvSpPr>
          <p:cNvPr id="58371" name="Rectangle 3"/>
          <p:cNvSpPr>
            <a:spLocks noGrp="1" noChangeArrowheads="1"/>
          </p:cNvSpPr>
          <p:nvPr>
            <p:ph type="body" sz="quarter" idx="13"/>
          </p:nvPr>
        </p:nvSpPr>
        <p:spPr bwMode="auto">
          <a:xfrm>
            <a:off x="0" y="1295400"/>
            <a:ext cx="899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80000"/>
              </a:lnSpc>
            </a:pPr>
            <a:r>
              <a:rPr lang="en-US" altLang="en-US"/>
              <a:t>Highest risk in first 72 hours after stopping drinking</a:t>
            </a:r>
          </a:p>
          <a:p>
            <a:pPr marL="609600" indent="-609600" eaLnBrk="1" hangingPunct="1">
              <a:lnSpc>
                <a:spcPct val="80000"/>
              </a:lnSpc>
            </a:pPr>
            <a:r>
              <a:rPr lang="en-US" altLang="en-US"/>
              <a:t>Prevention is better than cure so ensure adequate dosing with Chlordiazepoxide and regular monitoring</a:t>
            </a:r>
          </a:p>
          <a:p>
            <a:pPr marL="609600" indent="-609600" eaLnBrk="1" hangingPunct="1">
              <a:lnSpc>
                <a:spcPct val="80000"/>
              </a:lnSpc>
            </a:pPr>
            <a:r>
              <a:rPr lang="en-US" altLang="en-US"/>
              <a:t>Administer appropriate first aid and undertake necessary actions to maintain client’s airway and general safety in the event of a seizure</a:t>
            </a:r>
          </a:p>
          <a:p>
            <a:pPr marL="609600" indent="-609600" eaLnBrk="1" hangingPunct="1">
              <a:lnSpc>
                <a:spcPct val="80000"/>
              </a:lnSpc>
            </a:pPr>
            <a:r>
              <a:rPr lang="en-US" altLang="en-US"/>
              <a:t>If the seizure continues for longer than 5 minutes </a:t>
            </a:r>
            <a:r>
              <a:rPr lang="en-GB" altLang="en-US"/>
              <a:t>can use Diazepam per rectum 10–20 mg, repeated once after 10–15 minutes if required /Buccal Midazolam (10 mg, repeated once after 10 minutes if necessary) </a:t>
            </a:r>
          </a:p>
          <a:p>
            <a:pPr marL="609600" indent="-609600" eaLnBrk="1" hangingPunct="1">
              <a:lnSpc>
                <a:spcPct val="80000"/>
              </a:lnSpc>
            </a:pPr>
            <a:r>
              <a:rPr lang="en-US" altLang="en-US"/>
              <a:t>If the seizure continues for longer than a further 5 minutes, or there are other concerns call the crash team / ambulance.</a:t>
            </a:r>
          </a:p>
          <a:p>
            <a:pPr marL="609600" indent="-609600" eaLnBrk="1" hangingPunct="1">
              <a:lnSpc>
                <a:spcPct val="80000"/>
              </a:lnSpc>
            </a:pPr>
            <a:r>
              <a:rPr lang="en-US" altLang="en-US"/>
              <a:t>To prevent further seizures review and increase if necessary the dose of Chlordiazepoxide </a:t>
            </a:r>
            <a:endParaRPr lang="en-US" altLang="en-US" sz="2800"/>
          </a:p>
        </p:txBody>
      </p:sp>
      <p:sp>
        <p:nvSpPr>
          <p:cNvPr id="58372"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AB5BDD-768C-4D4C-BE4F-C901BC8708F3}" type="slidenum">
              <a:rPr lang="en-US" altLang="en-US" sz="1400"/>
              <a:pPr eaLnBrk="1" hangingPunct="1"/>
              <a:t>36</a:t>
            </a:fld>
            <a:endParaRPr lang="en-US"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 Delirium Tremens</a:t>
            </a:r>
          </a:p>
        </p:txBody>
      </p:sp>
      <p:sp>
        <p:nvSpPr>
          <p:cNvPr id="60419" name="Rectangle 3"/>
          <p:cNvSpPr>
            <a:spLocks noGrp="1" noChangeArrowheads="1"/>
          </p:cNvSpPr>
          <p:nvPr>
            <p:ph type="body" sz="quarter" idx="13"/>
          </p:nvPr>
        </p:nvSpPr>
        <p:spPr bwMode="auto">
          <a:xfrm>
            <a:off x="457200" y="1706563"/>
            <a:ext cx="8153400" cy="3703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eaLnBrk="1" hangingPunct="1">
              <a:lnSpc>
                <a:spcPct val="90000"/>
              </a:lnSpc>
            </a:pPr>
            <a:r>
              <a:rPr lang="en-US" altLang="en-US"/>
              <a:t>Highest risk around 72 hours after stopping drinking</a:t>
            </a:r>
          </a:p>
          <a:p>
            <a:pPr marL="609600" indent="-609600" eaLnBrk="1" hangingPunct="1">
              <a:lnSpc>
                <a:spcPct val="90000"/>
              </a:lnSpc>
            </a:pPr>
            <a:r>
              <a:rPr lang="en-US" altLang="en-US"/>
              <a:t>An acute confusional state and medical emergency therefore refer urgently to medical colleagues for medical admission</a:t>
            </a:r>
          </a:p>
          <a:p>
            <a:pPr marL="609600" indent="-609600" eaLnBrk="1" hangingPunct="1">
              <a:lnSpc>
                <a:spcPct val="90000"/>
              </a:lnSpc>
            </a:pPr>
            <a:r>
              <a:rPr lang="en-US" altLang="en-US"/>
              <a:t>Offer oral Lorazepam in the first instance.  If symptoms persist or medication is refused consider parenteral Lorazepam, Haloperidol or Olanzapine (NICE recommended but unlicensed indications for these medications)</a:t>
            </a:r>
          </a:p>
          <a:p>
            <a:pPr marL="609600" indent="-609600" eaLnBrk="1" hangingPunct="1">
              <a:lnSpc>
                <a:spcPct val="90000"/>
              </a:lnSpc>
            </a:pPr>
            <a:r>
              <a:rPr lang="en-US" altLang="en-US"/>
              <a:t>Ensure Pabrinex is given to treat any underlying Wernicke’s encephalopathy</a:t>
            </a:r>
          </a:p>
        </p:txBody>
      </p:sp>
      <p:sp>
        <p:nvSpPr>
          <p:cNvPr id="60420"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B8DA79-324E-4A89-BF29-909938C97FF8}" type="slidenum">
              <a:rPr lang="en-US" altLang="en-US" sz="1400"/>
              <a:pPr eaLnBrk="1" hangingPunct="1"/>
              <a:t>37</a:t>
            </a:fld>
            <a:endParaRPr lang="en-US" altLang="en-US"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5"/>
            <a:ext cx="7772400" cy="679450"/>
          </a:xfrm>
        </p:spPr>
        <p:txBody>
          <a:bodyPr>
            <a:normAutofit fontScale="90000"/>
          </a:bodyPr>
          <a:lstStyle/>
          <a:p>
            <a:pPr eaLnBrk="1" hangingPunct="1">
              <a:defRPr/>
            </a:pPr>
            <a:r>
              <a:rPr lang="en-GB" dirty="0"/>
              <a:t>Wernicke encephalopathy and </a:t>
            </a:r>
            <a:r>
              <a:rPr lang="en-GB" dirty="0" err="1"/>
              <a:t>Korsakoff</a:t>
            </a:r>
            <a:r>
              <a:rPr lang="en-GB" dirty="0"/>
              <a:t> syndrome</a:t>
            </a:r>
          </a:p>
        </p:txBody>
      </p:sp>
      <p:sp>
        <p:nvSpPr>
          <p:cNvPr id="3" name="Content Placeholder 2"/>
          <p:cNvSpPr>
            <a:spLocks noGrp="1"/>
          </p:cNvSpPr>
          <p:nvPr>
            <p:ph type="body" sz="quarter" idx="13"/>
          </p:nvPr>
        </p:nvSpPr>
        <p:spPr>
          <a:xfrm>
            <a:off x="457200" y="1954213"/>
            <a:ext cx="7839075" cy="3721100"/>
          </a:xfrm>
        </p:spPr>
        <p:txBody>
          <a:bodyPr>
            <a:normAutofit fontScale="70000" lnSpcReduction="20000"/>
          </a:bodyPr>
          <a:lstStyle/>
          <a:p>
            <a:pPr eaLnBrk="1" hangingPunct="1">
              <a:buFont typeface="Arial" charset="0"/>
              <a:buChar char="•"/>
              <a:defRPr/>
            </a:pPr>
            <a:endParaRPr lang="en-GB" dirty="0"/>
          </a:p>
          <a:p>
            <a:pPr eaLnBrk="1" hangingPunct="1">
              <a:buFont typeface="Arial" charset="0"/>
              <a:buChar char="•"/>
              <a:defRPr/>
            </a:pPr>
            <a:r>
              <a:rPr lang="en-GB" dirty="0"/>
              <a:t>Wernicke encephalopathy is an acute, potentially reversible neurological disorder</a:t>
            </a:r>
          </a:p>
          <a:p>
            <a:pPr eaLnBrk="1" hangingPunct="1">
              <a:buFont typeface="Arial" charset="0"/>
              <a:buChar char="•"/>
              <a:defRPr/>
            </a:pPr>
            <a:r>
              <a:rPr lang="en-GB" dirty="0"/>
              <a:t>Deficiency/depletion of thiamine </a:t>
            </a:r>
          </a:p>
          <a:p>
            <a:pPr eaLnBrk="1" hangingPunct="1">
              <a:buFont typeface="Arial" charset="0"/>
              <a:buChar char="•"/>
              <a:defRPr/>
            </a:pPr>
            <a:r>
              <a:rPr lang="en-GB" dirty="0"/>
              <a:t>Incidence rates in Western countries—up to  12.5% in patients with alcohol problems</a:t>
            </a:r>
          </a:p>
          <a:p>
            <a:pPr eaLnBrk="1" hangingPunct="1">
              <a:buFont typeface="Arial" charset="0"/>
              <a:buChar char="•"/>
              <a:defRPr/>
            </a:pPr>
            <a:r>
              <a:rPr lang="en-GB" dirty="0"/>
              <a:t>When untreated  about 80% of patients with this condition develop </a:t>
            </a:r>
            <a:r>
              <a:rPr lang="en-GB" dirty="0" err="1"/>
              <a:t>Korsakoff</a:t>
            </a:r>
            <a:r>
              <a:rPr lang="en-GB" dirty="0"/>
              <a:t> syndrome</a:t>
            </a:r>
          </a:p>
          <a:p>
            <a:pPr eaLnBrk="1" hangingPunct="1">
              <a:buFont typeface="Arial" charset="0"/>
              <a:buChar char="•"/>
              <a:defRPr/>
            </a:pPr>
            <a:r>
              <a:rPr lang="en-GB" dirty="0" err="1"/>
              <a:t>Korsakoff</a:t>
            </a:r>
            <a:r>
              <a:rPr lang="en-GB" dirty="0"/>
              <a:t> syndrome characterised by global amnesia.</a:t>
            </a:r>
          </a:p>
          <a:p>
            <a:pPr lvl="1" eaLnBrk="1" hangingPunct="1">
              <a:buFont typeface="Arial" charset="0"/>
              <a:buChar char="–"/>
              <a:defRPr/>
            </a:pPr>
            <a:r>
              <a:rPr lang="en-GB" dirty="0"/>
              <a:t>Patients have severe deficits in memory for new material (despite sparing of general intelligence) and in gait and balance, short-term memory and </a:t>
            </a:r>
            <a:r>
              <a:rPr lang="en-GB" dirty="0" err="1"/>
              <a:t>visuoperceptual</a:t>
            </a:r>
            <a:r>
              <a:rPr lang="en-GB" dirty="0"/>
              <a:t> implicit learning</a:t>
            </a:r>
          </a:p>
          <a:p>
            <a:pPr lvl="1" eaLnBrk="1" hangingPunct="1">
              <a:buFont typeface="Arial" charset="0"/>
              <a:buChar char="–"/>
              <a:defRPr/>
            </a:pPr>
            <a:r>
              <a:rPr lang="en-GB" dirty="0"/>
              <a:t>May also have  prefrontal dysfunction – difficulties with  problem solving, working memory, cognitive flexibility, perseverative responding, and self-regulation</a:t>
            </a:r>
          </a:p>
        </p:txBody>
      </p:sp>
      <p:sp>
        <p:nvSpPr>
          <p:cNvPr id="61444"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B0FA64-FD50-4ECF-B74D-7D616DEA1CDD}" type="slidenum">
              <a:rPr lang="en-US" altLang="en-US" sz="1400"/>
              <a:pPr eaLnBrk="1" hangingPunct="1"/>
              <a:t>38</a:t>
            </a:fld>
            <a:endParaRPr lang="en-US" altLang="en-US" sz="1400"/>
          </a:p>
        </p:txBody>
      </p:sp>
      <p:sp>
        <p:nvSpPr>
          <p:cNvPr id="61445" name="TextBox 3"/>
          <p:cNvSpPr txBox="1">
            <a:spLocks noChangeArrowheads="1"/>
          </p:cNvSpPr>
          <p:nvPr/>
        </p:nvSpPr>
        <p:spPr bwMode="auto">
          <a:xfrm>
            <a:off x="179512" y="6237313"/>
            <a:ext cx="8712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err="1"/>
              <a:t>Zahr</a:t>
            </a:r>
            <a:r>
              <a:rPr lang="en-US" sz="1200" dirty="0"/>
              <a:t>, N. M., Kaufman, K. L., &amp; Harper, C. G. (2011). Clinical and pathological features of alcohol-related brain damage. </a:t>
            </a:r>
            <a:r>
              <a:rPr lang="en-US" sz="1200" i="1" dirty="0"/>
              <a:t>Nature Reviews Neurology</a:t>
            </a:r>
            <a:r>
              <a:rPr lang="en-US" sz="1200" dirty="0"/>
              <a:t>, </a:t>
            </a:r>
            <a:r>
              <a:rPr lang="en-US" sz="1200" i="1" dirty="0"/>
              <a:t>7</a:t>
            </a:r>
            <a:r>
              <a:rPr lang="en-US" sz="1200" dirty="0"/>
              <a:t>(5), 284.</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5"/>
            <a:ext cx="8382000" cy="650875"/>
          </a:xfrm>
        </p:spPr>
        <p:txBody>
          <a:bodyPr>
            <a:normAutofit fontScale="90000"/>
          </a:bodyPr>
          <a:lstStyle/>
          <a:p>
            <a:pPr eaLnBrk="1" hangingPunct="1">
              <a:defRPr/>
            </a:pPr>
            <a:r>
              <a:rPr lang="en-GB" dirty="0"/>
              <a:t>Symptoms of Wernicke Encephalopathy  </a:t>
            </a:r>
          </a:p>
        </p:txBody>
      </p:sp>
      <p:sp>
        <p:nvSpPr>
          <p:cNvPr id="3" name="Content Placeholder 2"/>
          <p:cNvSpPr>
            <a:spLocks noGrp="1"/>
          </p:cNvSpPr>
          <p:nvPr>
            <p:ph type="body" sz="quarter" idx="13"/>
          </p:nvPr>
        </p:nvSpPr>
        <p:spPr>
          <a:xfrm>
            <a:off x="457200" y="1954213"/>
            <a:ext cx="7839075" cy="3721100"/>
          </a:xfrm>
        </p:spPr>
        <p:txBody>
          <a:bodyPr>
            <a:normAutofit fontScale="70000" lnSpcReduction="20000"/>
          </a:bodyPr>
          <a:lstStyle/>
          <a:p>
            <a:pPr eaLnBrk="1" hangingPunct="1">
              <a:buFont typeface="Arial" charset="0"/>
              <a:buChar char="•"/>
              <a:defRPr/>
            </a:pPr>
            <a:r>
              <a:rPr lang="en-GB" dirty="0"/>
              <a:t>Classic triad is ocular motor abnormalities, cerebellar dysfunction, and altered mental state </a:t>
            </a:r>
          </a:p>
          <a:p>
            <a:pPr eaLnBrk="1" hangingPunct="1">
              <a:buFont typeface="Arial" charset="0"/>
              <a:buChar char="•"/>
              <a:defRPr/>
            </a:pPr>
            <a:r>
              <a:rPr lang="en-GB" dirty="0"/>
              <a:t>Only 20% of patients present with the full triad </a:t>
            </a:r>
          </a:p>
          <a:p>
            <a:pPr lvl="1" eaLnBrk="1" hangingPunct="1">
              <a:buFont typeface="Arial" charset="0"/>
              <a:buChar char="–"/>
              <a:defRPr/>
            </a:pPr>
            <a:r>
              <a:rPr lang="en-GB" dirty="0"/>
              <a:t>30% of those only presented with altered mental state </a:t>
            </a:r>
          </a:p>
          <a:p>
            <a:pPr eaLnBrk="1" hangingPunct="1">
              <a:buFont typeface="Arial" charset="0"/>
              <a:buChar char="•"/>
              <a:defRPr/>
            </a:pPr>
            <a:r>
              <a:rPr lang="en-GB" dirty="0"/>
              <a:t>Altered mental state occurs in 80%   </a:t>
            </a:r>
          </a:p>
          <a:p>
            <a:pPr lvl="1" eaLnBrk="1" hangingPunct="1">
              <a:buFont typeface="Arial" charset="0"/>
              <a:buChar char="–"/>
              <a:defRPr/>
            </a:pPr>
            <a:r>
              <a:rPr lang="en-GB" dirty="0"/>
              <a:t>mental sluggishness, apathy, impaired awareness of an immediate situation, an inability to concentrate, confusion or agitation, hallucinations, </a:t>
            </a:r>
            <a:r>
              <a:rPr lang="en-GB" dirty="0" err="1"/>
              <a:t>behavioral</a:t>
            </a:r>
            <a:r>
              <a:rPr lang="en-GB" dirty="0"/>
              <a:t> disturbances mimicking an acute psychotic disorder, or coma</a:t>
            </a:r>
          </a:p>
          <a:p>
            <a:pPr eaLnBrk="1" hangingPunct="1">
              <a:buFont typeface="Arial" charset="0"/>
              <a:buChar char="•"/>
              <a:defRPr/>
            </a:pPr>
            <a:r>
              <a:rPr lang="en-GB" dirty="0"/>
              <a:t>Ocular motor abnormalities occur in 30%  </a:t>
            </a:r>
          </a:p>
          <a:p>
            <a:pPr lvl="1" eaLnBrk="1" hangingPunct="1">
              <a:buFont typeface="Arial" charset="0"/>
              <a:buChar char="–"/>
              <a:defRPr/>
            </a:pPr>
            <a:r>
              <a:rPr lang="en-GB" dirty="0" err="1"/>
              <a:t>nystagmus</a:t>
            </a:r>
            <a:r>
              <a:rPr lang="en-GB" dirty="0"/>
              <a:t> or </a:t>
            </a:r>
            <a:r>
              <a:rPr lang="en-GB" dirty="0" err="1"/>
              <a:t>ophthalmoplegia</a:t>
            </a:r>
            <a:r>
              <a:rPr lang="en-GB" dirty="0"/>
              <a:t> </a:t>
            </a:r>
          </a:p>
          <a:p>
            <a:pPr eaLnBrk="1" hangingPunct="1">
              <a:buFont typeface="Arial" charset="0"/>
              <a:buChar char="•"/>
              <a:defRPr/>
            </a:pPr>
            <a:r>
              <a:rPr lang="en-GB" dirty="0"/>
              <a:t>Cerebellar dysfunction occur in 25% of patients </a:t>
            </a:r>
          </a:p>
          <a:p>
            <a:pPr lvl="1" eaLnBrk="1" hangingPunct="1">
              <a:buFont typeface="Arial" charset="0"/>
              <a:buChar char="–"/>
              <a:defRPr/>
            </a:pPr>
            <a:r>
              <a:rPr lang="en-GB" dirty="0"/>
              <a:t>loss of equilibrium, incoordination of gait, trunk ataxia, </a:t>
            </a:r>
            <a:r>
              <a:rPr lang="en-GB" dirty="0" err="1"/>
              <a:t>dysdiadochokinesia</a:t>
            </a:r>
            <a:r>
              <a:rPr lang="en-GB" dirty="0"/>
              <a:t> and, occasionally, limb ataxia or dysarthria</a:t>
            </a:r>
          </a:p>
        </p:txBody>
      </p:sp>
      <p:sp>
        <p:nvSpPr>
          <p:cNvPr id="62468" name="Slide Number Placeholder 3"/>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50E61C-D31D-42F9-8F87-8E86E5D44BDE}" type="slidenum">
              <a:rPr lang="en-US" altLang="en-US" sz="1400"/>
              <a:pPr eaLnBrk="1" hangingPunct="1"/>
              <a:t>39</a:t>
            </a:fld>
            <a:endParaRPr lang="en-US" altLang="en-US" sz="1400"/>
          </a:p>
        </p:txBody>
      </p:sp>
      <p:sp>
        <p:nvSpPr>
          <p:cNvPr id="6" name="TextBox 3"/>
          <p:cNvSpPr txBox="1">
            <a:spLocks noChangeArrowheads="1"/>
          </p:cNvSpPr>
          <p:nvPr/>
        </p:nvSpPr>
        <p:spPr bwMode="auto">
          <a:xfrm>
            <a:off x="179512" y="6237313"/>
            <a:ext cx="8712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200" dirty="0" err="1"/>
              <a:t>Zahr</a:t>
            </a:r>
            <a:r>
              <a:rPr lang="en-US" sz="1200" dirty="0"/>
              <a:t>, N. M., Kaufman, K. L., &amp; Harper, C. G. (2011). Clinical and pathological features of alcohol-related brain damage. </a:t>
            </a:r>
            <a:r>
              <a:rPr lang="en-US" sz="1200" i="1" dirty="0"/>
              <a:t>Nature Reviews Neurology</a:t>
            </a:r>
            <a:r>
              <a:rPr lang="en-US" sz="1200" dirty="0"/>
              <a:t>, </a:t>
            </a:r>
            <a:r>
              <a:rPr lang="en-US" sz="1200" i="1" dirty="0"/>
              <a:t>7</a:t>
            </a:r>
            <a:r>
              <a:rPr lang="en-US" sz="1200" dirty="0"/>
              <a:t>(5), 284.</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Insert name of the LEP</a:t>
            </a:r>
          </a:p>
        </p:txBody>
      </p:sp>
      <p:sp>
        <p:nvSpPr>
          <p:cNvPr id="1126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Expert Led Session</a:t>
            </a:r>
          </a:p>
        </p:txBody>
      </p:sp>
      <p:sp>
        <p:nvSpPr>
          <p:cNvPr id="11268" name="Text Placeholder 3"/>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Arial" panose="020B0604020202020204" pitchFamily="34" charset="0"/>
              <a:buNone/>
            </a:pPr>
            <a:endParaRPr lang="en-US" altLang="en-US" dirty="0"/>
          </a:p>
          <a:p>
            <a:pPr marL="0" indent="0" algn="ctr" eaLnBrk="1" hangingPunct="1">
              <a:buFont typeface="Arial" panose="020B0604020202020204" pitchFamily="34" charset="0"/>
              <a:buNone/>
            </a:pPr>
            <a:endParaRPr lang="en-US" altLang="en-US" dirty="0"/>
          </a:p>
          <a:p>
            <a:pPr marL="0" indent="0" algn="ctr" eaLnBrk="1" hangingPunct="1">
              <a:buFont typeface="Arial" panose="020B0604020202020204" pitchFamily="34" charset="0"/>
              <a:buNone/>
            </a:pPr>
            <a:r>
              <a:rPr lang="en-GB" altLang="en-US" dirty="0"/>
              <a:t>Alcohol Dependence</a:t>
            </a:r>
          </a:p>
          <a:p>
            <a:pPr marL="0" indent="0" algn="ctr" eaLnBrk="1" hangingPunct="1">
              <a:buFont typeface="Arial" panose="020B0604020202020204" pitchFamily="34" charset="0"/>
              <a:buNone/>
            </a:pPr>
            <a:r>
              <a:rPr lang="en-GB" altLang="en-US" dirty="0"/>
              <a:t>P Horgan</a:t>
            </a:r>
          </a:p>
          <a:p>
            <a:pPr marL="0" indent="0" algn="ctr" eaLnBrk="1" hangingPunct="1">
              <a:buFont typeface="Arial" panose="020B0604020202020204" pitchFamily="34" charset="0"/>
              <a:buNone/>
            </a:pPr>
            <a:r>
              <a:rPr lang="en-GB" altLang="en-US" dirty="0"/>
              <a:t>Consultant in Substance Misuse, Cumbria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auto">
          <a:xfrm>
            <a:off x="411163" y="4572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Use of thiamine</a:t>
            </a:r>
            <a:endParaRPr lang="en-US" altLang="en-US"/>
          </a:p>
        </p:txBody>
      </p:sp>
      <p:sp>
        <p:nvSpPr>
          <p:cNvPr id="63491" name="Rectangle 3"/>
          <p:cNvSpPr>
            <a:spLocks noGrp="1" noChangeArrowheads="1"/>
          </p:cNvSpPr>
          <p:nvPr>
            <p:ph type="body" sz="quarter" idx="13"/>
          </p:nvPr>
        </p:nvSpPr>
        <p:spPr bwMode="auto">
          <a:xfrm>
            <a:off x="344488" y="1139825"/>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US" altLang="en-US" sz="2000"/>
              <a:t>Offer prophylactic oral thiamine to harmful or dependent drinkers:</a:t>
            </a:r>
          </a:p>
          <a:p>
            <a:pPr lvl="1" eaLnBrk="1" hangingPunct="1">
              <a:lnSpc>
                <a:spcPct val="80000"/>
              </a:lnSpc>
            </a:pPr>
            <a:r>
              <a:rPr lang="en-US" altLang="en-US" sz="1800"/>
              <a:t>if they are malnourished or at risk of malnourishment </a:t>
            </a:r>
            <a:r>
              <a:rPr lang="en-US" altLang="en-US" sz="1800" b="1"/>
              <a:t>or</a:t>
            </a:r>
          </a:p>
          <a:p>
            <a:pPr lvl="1" eaLnBrk="1" hangingPunct="1">
              <a:lnSpc>
                <a:spcPct val="80000"/>
              </a:lnSpc>
            </a:pPr>
            <a:r>
              <a:rPr lang="en-US" altLang="en-US" sz="1800"/>
              <a:t>if they have decompensated liver disease </a:t>
            </a:r>
            <a:r>
              <a:rPr lang="en-US" altLang="en-US" sz="1800" b="1"/>
              <a:t>or</a:t>
            </a:r>
          </a:p>
          <a:p>
            <a:pPr lvl="1" eaLnBrk="1" hangingPunct="1">
              <a:lnSpc>
                <a:spcPct val="80000"/>
              </a:lnSpc>
            </a:pPr>
            <a:r>
              <a:rPr lang="en-US" altLang="en-US" sz="1800"/>
              <a:t>if they are in acute withdrawal </a:t>
            </a:r>
            <a:r>
              <a:rPr lang="en-US" altLang="en-US" sz="1800" b="1"/>
              <a:t>or</a:t>
            </a:r>
          </a:p>
          <a:p>
            <a:pPr lvl="1" eaLnBrk="1" hangingPunct="1">
              <a:lnSpc>
                <a:spcPct val="80000"/>
              </a:lnSpc>
            </a:pPr>
            <a:r>
              <a:rPr lang="en-US" altLang="en-US" sz="1800"/>
              <a:t>before and during a planned medically assisted alcohol withdrawal.</a:t>
            </a:r>
          </a:p>
          <a:p>
            <a:pPr eaLnBrk="1" hangingPunct="1">
              <a:lnSpc>
                <a:spcPct val="80000"/>
              </a:lnSpc>
            </a:pPr>
            <a:r>
              <a:rPr lang="en-US" altLang="en-US" sz="2000"/>
              <a:t>Offer prophylactic parenteral thiamine followed by oral thiamine to harmful or dependent drinkers:</a:t>
            </a:r>
          </a:p>
          <a:p>
            <a:pPr lvl="1" eaLnBrk="1" hangingPunct="1">
              <a:lnSpc>
                <a:spcPct val="80000"/>
              </a:lnSpc>
            </a:pPr>
            <a:r>
              <a:rPr lang="en-US" altLang="en-US" sz="1800"/>
              <a:t>if they are malnourished or at risk of malnourishment </a:t>
            </a:r>
            <a:r>
              <a:rPr lang="en-US" altLang="en-US" sz="1800" b="1"/>
              <a:t>or</a:t>
            </a:r>
          </a:p>
          <a:p>
            <a:pPr lvl="1" eaLnBrk="1" hangingPunct="1">
              <a:lnSpc>
                <a:spcPct val="80000"/>
              </a:lnSpc>
            </a:pPr>
            <a:r>
              <a:rPr lang="en-US" altLang="en-US" sz="1800"/>
              <a:t>if they have decompensated liver disease</a:t>
            </a:r>
          </a:p>
          <a:p>
            <a:pPr eaLnBrk="1" hangingPunct="1">
              <a:lnSpc>
                <a:spcPct val="80000"/>
              </a:lnSpc>
            </a:pPr>
            <a:r>
              <a:rPr lang="en-US" altLang="en-US" sz="2000" b="1"/>
              <a:t>and in addition</a:t>
            </a:r>
          </a:p>
          <a:p>
            <a:pPr lvl="1" eaLnBrk="1" hangingPunct="1">
              <a:lnSpc>
                <a:spcPct val="80000"/>
              </a:lnSpc>
            </a:pPr>
            <a:r>
              <a:rPr lang="en-US" altLang="en-US" sz="1800"/>
              <a:t>attend an emergency department </a:t>
            </a:r>
            <a:r>
              <a:rPr lang="en-US" altLang="en-US" sz="1800" b="1"/>
              <a:t>or </a:t>
            </a:r>
            <a:r>
              <a:rPr lang="en-US" altLang="en-US" sz="1800"/>
              <a:t>are admitted to hospital acutely  </a:t>
            </a:r>
          </a:p>
          <a:p>
            <a:pPr eaLnBrk="1" hangingPunct="1">
              <a:lnSpc>
                <a:spcPct val="80000"/>
              </a:lnSpc>
            </a:pPr>
            <a:r>
              <a:rPr lang="en-US" altLang="en-US" sz="2000"/>
              <a:t>Offer parenteral thiamine to people with suspected Wernicke’s encephalopathy</a:t>
            </a:r>
          </a:p>
          <a:p>
            <a:pPr lvl="1" eaLnBrk="1" hangingPunct="1">
              <a:lnSpc>
                <a:spcPct val="80000"/>
              </a:lnSpc>
            </a:pPr>
            <a:r>
              <a:rPr lang="en-US" altLang="en-US" sz="1800"/>
              <a:t>Parenteral thiamine should be given for a minimum of 5 days, unless Wernicke’s encephalopathy is excluded. Oral thiamine should follow parenteral therapy</a:t>
            </a:r>
          </a:p>
        </p:txBody>
      </p:sp>
      <p:sp>
        <p:nvSpPr>
          <p:cNvPr id="63492"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4E1889-60A9-43C2-B586-14891DD275CC}" type="slidenum">
              <a:rPr lang="en-US" altLang="en-US" sz="1400"/>
              <a:pPr eaLnBrk="1" hangingPunct="1"/>
              <a:t>40</a:t>
            </a:fld>
            <a:endParaRPr lang="en-US" altLang="en-US" sz="1400"/>
          </a:p>
        </p:txBody>
      </p:sp>
      <p:sp>
        <p:nvSpPr>
          <p:cNvPr id="2" name="Rectangle 1"/>
          <p:cNvSpPr/>
          <p:nvPr/>
        </p:nvSpPr>
        <p:spPr>
          <a:xfrm>
            <a:off x="100192" y="6309320"/>
            <a:ext cx="8076059" cy="461665"/>
          </a:xfrm>
          <a:prstGeom prst="rect">
            <a:avLst/>
          </a:prstGeom>
        </p:spPr>
        <p:txBody>
          <a:bodyPr wrap="square">
            <a:spAutoFit/>
          </a:bodyPr>
          <a:lstStyle/>
          <a:p>
            <a:r>
              <a:rPr lang="en-GB" sz="1200" dirty="0"/>
              <a:t>National Institute for Health and Care Excellence. (2010). Alcohol use disorders: diagnosis and clinical management of alcohol related physical complications CG 100. London: National Institute for Health and Care Excellence.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88" y="260648"/>
            <a:ext cx="8610600" cy="762000"/>
          </a:xfrm>
        </p:spPr>
        <p:txBody>
          <a:bodyPr>
            <a:normAutofit fontScale="90000"/>
          </a:bodyPr>
          <a:lstStyle/>
          <a:p>
            <a:pPr>
              <a:defRPr/>
            </a:pPr>
            <a:r>
              <a:rPr lang="en-GB" altLang="en-US" dirty="0"/>
              <a:t>Alcohol Related Brain Disease </a:t>
            </a:r>
            <a:br>
              <a:rPr lang="en-GB" altLang="en-US" dirty="0"/>
            </a:br>
            <a:r>
              <a:rPr lang="en-GB" altLang="en-US" dirty="0"/>
              <a:t>Five stage Rehabilitation</a:t>
            </a:r>
            <a:br>
              <a:rPr lang="en-GB" altLang="en-US" dirty="0"/>
            </a:br>
            <a:endParaRPr lang="en-GB" dirty="0"/>
          </a:p>
        </p:txBody>
      </p:sp>
      <p:sp>
        <p:nvSpPr>
          <p:cNvPr id="64516" name="Slide Number Placeholder 2"/>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59BE4A-EF49-4C7C-8188-CE400B6F89F9}" type="slidenum">
              <a:rPr lang="en-US" altLang="en-US" sz="1400"/>
              <a:pPr eaLnBrk="1" hangingPunct="1"/>
              <a:t>41</a:t>
            </a:fld>
            <a:endParaRPr lang="en-US" altLang="en-US" sz="1400"/>
          </a:p>
        </p:txBody>
      </p:sp>
      <p:graphicFrame>
        <p:nvGraphicFramePr>
          <p:cNvPr id="3" name="Table 2"/>
          <p:cNvGraphicFramePr>
            <a:graphicFrameLocks noGrp="1"/>
          </p:cNvGraphicFramePr>
          <p:nvPr>
            <p:extLst>
              <p:ext uri="{D42A27DB-BD31-4B8C-83A1-F6EECF244321}">
                <p14:modId xmlns:p14="http://schemas.microsoft.com/office/powerpoint/2010/main" val="1129484108"/>
              </p:ext>
            </p:extLst>
          </p:nvPr>
        </p:nvGraphicFramePr>
        <p:xfrm>
          <a:off x="180680" y="1268760"/>
          <a:ext cx="8280921" cy="4686633"/>
        </p:xfrm>
        <a:graphic>
          <a:graphicData uri="http://schemas.openxmlformats.org/drawingml/2006/table">
            <a:tbl>
              <a:tblPr/>
              <a:tblGrid>
                <a:gridCol w="2760307">
                  <a:extLst>
                    <a:ext uri="{9D8B030D-6E8A-4147-A177-3AD203B41FA5}">
                      <a16:colId xmlns:a16="http://schemas.microsoft.com/office/drawing/2014/main" val="3752041081"/>
                    </a:ext>
                  </a:extLst>
                </a:gridCol>
                <a:gridCol w="2760307">
                  <a:extLst>
                    <a:ext uri="{9D8B030D-6E8A-4147-A177-3AD203B41FA5}">
                      <a16:colId xmlns:a16="http://schemas.microsoft.com/office/drawing/2014/main" val="4071436922"/>
                    </a:ext>
                  </a:extLst>
                </a:gridCol>
                <a:gridCol w="2760307">
                  <a:extLst>
                    <a:ext uri="{9D8B030D-6E8A-4147-A177-3AD203B41FA5}">
                      <a16:colId xmlns:a16="http://schemas.microsoft.com/office/drawing/2014/main" val="3598036434"/>
                    </a:ext>
                  </a:extLst>
                </a:gridCol>
              </a:tblGrid>
              <a:tr h="216024">
                <a:tc>
                  <a:txBody>
                    <a:bodyPr/>
                    <a:lstStyle/>
                    <a:p>
                      <a:r>
                        <a:rPr lang="en-GB" sz="1600" dirty="0"/>
                        <a:t>Phase</a:t>
                      </a:r>
                      <a:r>
                        <a:rPr lang="en-GB" sz="1600" baseline="0" dirty="0"/>
                        <a:t> </a:t>
                      </a:r>
                      <a:endParaRPr lang="en-GB" sz="1600" dirty="0"/>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Characterization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Duration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961451"/>
                  </a:ext>
                </a:extLst>
              </a:tr>
              <a:tr h="753613">
                <a:tc>
                  <a:txBody>
                    <a:bodyPr/>
                    <a:lstStyle/>
                    <a:p>
                      <a:r>
                        <a:rPr lang="en-GB" sz="1600" dirty="0"/>
                        <a:t>1. Stabilization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Acute management of encephalopathy, thiamine supplementation</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Variable: dependent on physical health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2932723"/>
                  </a:ext>
                </a:extLst>
              </a:tr>
              <a:tr h="915909">
                <a:tc>
                  <a:txBody>
                    <a:bodyPr/>
                    <a:lstStyle/>
                    <a:p>
                      <a:r>
                        <a:rPr lang="en-GB" sz="1600"/>
                        <a:t>2. Psycho-social assessment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Evidence of fairly rapid improvement in cognitive and </a:t>
                      </a:r>
                      <a:r>
                        <a:rPr lang="en-US" sz="1600" dirty="0" err="1"/>
                        <a:t>behavioural</a:t>
                      </a:r>
                      <a:r>
                        <a:rPr lang="en-US" sz="1600" dirty="0"/>
                        <a:t> profile</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May last up to 3 months.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4953318"/>
                  </a:ext>
                </a:extLst>
              </a:tr>
              <a:tr h="955620">
                <a:tc>
                  <a:txBody>
                    <a:bodyPr/>
                    <a:lstStyle/>
                    <a:p>
                      <a:r>
                        <a:rPr lang="en-GB" sz="1600"/>
                        <a:t>3. Therapeutic rehabilitation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Period of more gradual improvement in cognitive and </a:t>
                      </a:r>
                      <a:r>
                        <a:rPr lang="en-US" sz="1600" dirty="0" err="1"/>
                        <a:t>behavioural</a:t>
                      </a:r>
                      <a:r>
                        <a:rPr lang="en-US" sz="1600" dirty="0"/>
                        <a:t> skills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May last up to 3 years. Can be complicated by co-morbid physical and mental illnesses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590524"/>
                  </a:ext>
                </a:extLst>
              </a:tr>
              <a:tr h="726400">
                <a:tc>
                  <a:txBody>
                    <a:bodyPr/>
                    <a:lstStyle/>
                    <a:p>
                      <a:r>
                        <a:rPr lang="en-GB" sz="1600"/>
                        <a:t>4. Adaptive rehabilitation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Social and physical environment is adapted to optimize independence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Duration will vary on personal circumstances and access to facilities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3440924"/>
                  </a:ext>
                </a:extLst>
              </a:tr>
              <a:tr h="464205">
                <a:tc>
                  <a:txBody>
                    <a:bodyPr/>
                    <a:lstStyle/>
                    <a:p>
                      <a:r>
                        <a:rPr lang="en-US" sz="1600" dirty="0"/>
                        <a:t>5. Social integration and relapse prevention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Building new social relationships, structured routines and alcohol relapse prevention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t>Long-term follow up required </a:t>
                      </a:r>
                    </a:p>
                  </a:txBody>
                  <a:tcPr marL="33216" marR="33216" marT="16608" marB="166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367902"/>
                  </a:ext>
                </a:extLst>
              </a:tr>
            </a:tbl>
          </a:graphicData>
        </a:graphic>
      </p:graphicFrame>
      <p:sp>
        <p:nvSpPr>
          <p:cNvPr id="4" name="TextBox 3"/>
          <p:cNvSpPr txBox="1"/>
          <p:nvPr/>
        </p:nvSpPr>
        <p:spPr>
          <a:xfrm>
            <a:off x="27433" y="6309320"/>
            <a:ext cx="8418472" cy="461665"/>
          </a:xfrm>
          <a:prstGeom prst="rect">
            <a:avLst/>
          </a:prstGeom>
          <a:noFill/>
        </p:spPr>
        <p:txBody>
          <a:bodyPr wrap="square" rtlCol="0">
            <a:spAutoFit/>
          </a:bodyPr>
          <a:lstStyle/>
          <a:p>
            <a:r>
              <a:rPr lang="en-US" sz="1200" dirty="0"/>
              <a:t>Wilson, K., Halsey, A., Macpherson, H., Billington, J., Hill, S., Johnson, G., ... &amp; Abbott, P. (2012). The psycho-social rehabilitation of patients with alcohol-related brain damage in the community. </a:t>
            </a:r>
            <a:r>
              <a:rPr lang="en-US" sz="1200" i="1" dirty="0"/>
              <a:t>Alcohol and Alcoholism</a:t>
            </a:r>
            <a:r>
              <a:rPr lang="en-US" sz="1200" dirty="0"/>
              <a:t>, </a:t>
            </a:r>
            <a:r>
              <a:rPr lang="en-US" sz="1200" i="1" dirty="0"/>
              <a:t>47</a:t>
            </a:r>
            <a:r>
              <a:rPr lang="en-US" sz="1200" dirty="0"/>
              <a:t>(3), 304-311.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05" y="213019"/>
            <a:ext cx="7772400" cy="679449"/>
          </a:xfrm>
        </p:spPr>
        <p:txBody>
          <a:bodyPr/>
          <a:lstStyle/>
          <a:p>
            <a:r>
              <a:rPr lang="en-US" dirty="0"/>
              <a:t>Hepatic encephalopathy </a:t>
            </a:r>
            <a:br>
              <a:rPr lang="en-US" dirty="0"/>
            </a:br>
            <a:r>
              <a:rPr lang="en-US" dirty="0"/>
              <a:t>summary </a:t>
            </a:r>
            <a:endParaRPr lang="en-GB" dirty="0"/>
          </a:p>
        </p:txBody>
      </p:sp>
      <p:sp>
        <p:nvSpPr>
          <p:cNvPr id="3" name="Text Placeholder 2"/>
          <p:cNvSpPr>
            <a:spLocks noGrp="1"/>
          </p:cNvSpPr>
          <p:nvPr>
            <p:ph type="body" sz="quarter" idx="13"/>
          </p:nvPr>
        </p:nvSpPr>
        <p:spPr>
          <a:xfrm>
            <a:off x="0" y="1268760"/>
            <a:ext cx="8983137" cy="3452320"/>
          </a:xfrm>
        </p:spPr>
        <p:txBody>
          <a:bodyPr/>
          <a:lstStyle/>
          <a:p>
            <a:r>
              <a:rPr lang="en-US" dirty="0"/>
              <a:t>Caused by liver impairment or portosystemic shunting – resulted in high ammonia levels </a:t>
            </a:r>
          </a:p>
          <a:p>
            <a:r>
              <a:rPr lang="en-US" dirty="0"/>
              <a:t>Ammonia normally converted to urea in the liver</a:t>
            </a:r>
          </a:p>
          <a:p>
            <a:r>
              <a:rPr lang="en-US" dirty="0"/>
              <a:t>High ammonia levels can lead  to cerebral </a:t>
            </a:r>
            <a:r>
              <a:rPr lang="en-US" dirty="0" err="1"/>
              <a:t>oedema</a:t>
            </a:r>
            <a:endParaRPr lang="en-US" dirty="0"/>
          </a:p>
          <a:p>
            <a:r>
              <a:rPr lang="en-US" dirty="0"/>
              <a:t>Symptoms ranges from subtle changes in cognition to changes in intellect, </a:t>
            </a:r>
            <a:r>
              <a:rPr lang="en-US" dirty="0" err="1"/>
              <a:t>behaviour</a:t>
            </a:r>
            <a:r>
              <a:rPr lang="en-US" dirty="0"/>
              <a:t>, motor function and consciousness </a:t>
            </a:r>
          </a:p>
          <a:p>
            <a:r>
              <a:rPr lang="en-US" dirty="0"/>
              <a:t>Commonest complication of cirrhosis </a:t>
            </a:r>
          </a:p>
          <a:p>
            <a:r>
              <a:rPr lang="en-US" dirty="0"/>
              <a:t>Diagnosis should be made on clinical grounds</a:t>
            </a:r>
          </a:p>
          <a:p>
            <a:r>
              <a:rPr lang="en-US" dirty="0"/>
              <a:t>Treatment by addressing precipitant</a:t>
            </a:r>
          </a:p>
          <a:p>
            <a:pPr lvl="1"/>
            <a:r>
              <a:rPr lang="en-US" dirty="0"/>
              <a:t>Consider diet, lactulose, </a:t>
            </a:r>
            <a:r>
              <a:rPr lang="en-US" dirty="0" err="1"/>
              <a:t>neomysin</a:t>
            </a:r>
            <a:r>
              <a:rPr lang="en-US" dirty="0"/>
              <a:t>, </a:t>
            </a:r>
            <a:r>
              <a:rPr lang="en-US" dirty="0" err="1"/>
              <a:t>Rifaxamin</a:t>
            </a:r>
            <a:r>
              <a:rPr lang="en-US" dirty="0"/>
              <a:t> (prevention)</a:t>
            </a:r>
          </a:p>
          <a:p>
            <a:endParaRPr lang="en-US" dirty="0"/>
          </a:p>
        </p:txBody>
      </p:sp>
      <p:sp>
        <p:nvSpPr>
          <p:cNvPr id="4" name="TextBox 2"/>
          <p:cNvSpPr txBox="1">
            <a:spLocks noChangeArrowheads="1"/>
          </p:cNvSpPr>
          <p:nvPr/>
        </p:nvSpPr>
        <p:spPr bwMode="auto">
          <a:xfrm>
            <a:off x="107504" y="6309320"/>
            <a:ext cx="88756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Alcohol-use disorders: diagnosis and management of physical complications [CG100]</a:t>
            </a:r>
          </a:p>
          <a:p>
            <a:r>
              <a:rPr lang="en-US" altLang="en-US" sz="1200" dirty="0"/>
              <a:t>Cirrhosis in over 16s: assessment and management NICE guideline [NG50]</a:t>
            </a:r>
          </a:p>
          <a:p>
            <a:r>
              <a:rPr lang="en-GB" sz="1200" dirty="0" err="1"/>
              <a:t>Ellul</a:t>
            </a:r>
            <a:r>
              <a:rPr lang="en-GB" sz="1200" dirty="0"/>
              <a:t>, M. A., </a:t>
            </a:r>
            <a:r>
              <a:rPr lang="en-GB" sz="1200" dirty="0" err="1"/>
              <a:t>Gholkar</a:t>
            </a:r>
            <a:r>
              <a:rPr lang="en-GB" sz="1200" dirty="0"/>
              <a:t>, S. A., &amp; Cross, T. J. (2015). Hepatic encephalopathy due to liver cirrhosis. </a:t>
            </a:r>
            <a:r>
              <a:rPr lang="en-GB" sz="1200" i="1" dirty="0" err="1"/>
              <a:t>Bmj</a:t>
            </a:r>
            <a:r>
              <a:rPr lang="en-GB" sz="1200" dirty="0"/>
              <a:t>, </a:t>
            </a:r>
            <a:r>
              <a:rPr lang="en-GB" sz="1200" i="1" dirty="0"/>
              <a:t>351</a:t>
            </a:r>
            <a:r>
              <a:rPr lang="en-GB" sz="1200" dirty="0"/>
              <a:t>, h4187.</a:t>
            </a:r>
            <a:endParaRPr lang="en-GB" altLang="en-US" sz="1200" dirty="0"/>
          </a:p>
        </p:txBody>
      </p:sp>
    </p:spTree>
    <p:extLst>
      <p:ext uri="{BB962C8B-B14F-4D97-AF65-F5344CB8AC3E}">
        <p14:creationId xmlns:p14="http://schemas.microsoft.com/office/powerpoint/2010/main" val="42606114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a:t>Interventions for moderate and severe alcohol dependence</a:t>
            </a:r>
          </a:p>
        </p:txBody>
      </p:sp>
      <p:sp>
        <p:nvSpPr>
          <p:cNvPr id="65539" name="Rectangle 3"/>
          <p:cNvSpPr>
            <a:spLocks noGrp="1" noChangeArrowheads="1"/>
          </p:cNvSpPr>
          <p:nvPr>
            <p:ph type="body" sz="quarter" idx="13"/>
          </p:nvPr>
        </p:nvSpPr>
        <p:spPr bwMode="auto">
          <a:xfrm>
            <a:off x="457200" y="24114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a:t>After a successful withdrawal for people with moderate and severe alcohol dependence consider</a:t>
            </a:r>
          </a:p>
          <a:p>
            <a:pPr lvl="1" eaLnBrk="1" hangingPunct="1">
              <a:lnSpc>
                <a:spcPct val="90000"/>
              </a:lnSpc>
            </a:pPr>
            <a:r>
              <a:rPr lang="en-US" altLang="en-US"/>
              <a:t>Acamprosate </a:t>
            </a:r>
          </a:p>
          <a:p>
            <a:pPr lvl="1" eaLnBrk="1" hangingPunct="1">
              <a:lnSpc>
                <a:spcPct val="90000"/>
              </a:lnSpc>
            </a:pPr>
            <a:r>
              <a:rPr lang="en-US" altLang="en-US"/>
              <a:t>Naltrexone </a:t>
            </a:r>
          </a:p>
          <a:p>
            <a:pPr lvl="1" eaLnBrk="1" hangingPunct="1">
              <a:lnSpc>
                <a:spcPct val="90000"/>
              </a:lnSpc>
            </a:pPr>
            <a:r>
              <a:rPr lang="en-US" altLang="en-US"/>
              <a:t>These to be used  with psychological intervention (cognitive behavioural therapies, behavioural therapies or social network and environment-based therapies) focused specifically on alcohol misuse </a:t>
            </a:r>
          </a:p>
          <a:p>
            <a:pPr eaLnBrk="1" hangingPunct="1">
              <a:lnSpc>
                <a:spcPct val="90000"/>
              </a:lnSpc>
            </a:pPr>
            <a:endParaRPr lang="en-US" altLang="en-US"/>
          </a:p>
        </p:txBody>
      </p:sp>
      <p:sp>
        <p:nvSpPr>
          <p:cNvPr id="65540"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16C66F-EB34-4697-B29E-8A18010FC433}" type="slidenum">
              <a:rPr lang="en-US" altLang="en-US" sz="1400"/>
              <a:pPr eaLnBrk="1" hangingPunct="1"/>
              <a:t>43</a:t>
            </a:fld>
            <a:endParaRPr lang="en-US" altLang="en-US" sz="1400"/>
          </a:p>
        </p:txBody>
      </p:sp>
      <p:sp>
        <p:nvSpPr>
          <p:cNvPr id="6" name="Text Box 4"/>
          <p:cNvSpPr txBox="1">
            <a:spLocks noChangeArrowheads="1"/>
          </p:cNvSpPr>
          <p:nvPr/>
        </p:nvSpPr>
        <p:spPr bwMode="auto">
          <a:xfrm>
            <a:off x="107504" y="6309320"/>
            <a:ext cx="85478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200" dirty="0"/>
              <a:t>National Institute for Health and Care Excellence. (2011). Alcohol use disorders: diagnosis, assessment and management of harmful drinking and alcohol dependence CG 115. London: National Institute for Health and Care Excellence</a:t>
            </a:r>
            <a:endParaRPr lang="en-US" altLang="en-US" sz="1200" dirty="0">
              <a:solidFill>
                <a:schemeClr val="tx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bwMode="auto">
          <a:xfrm>
            <a:off x="0" y="476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Data from animal studies Acamprosate</a:t>
            </a:r>
          </a:p>
        </p:txBody>
      </p:sp>
      <p:sp>
        <p:nvSpPr>
          <p:cNvPr id="66563" name="Content Placeholder 2"/>
          <p:cNvSpPr>
            <a:spLocks noGrp="1"/>
          </p:cNvSpPr>
          <p:nvPr>
            <p:ph type="body" sz="quarter" idx="13"/>
          </p:nvPr>
        </p:nvSpPr>
        <p:spPr bwMode="auto">
          <a:xfrm>
            <a:off x="533400" y="1066800"/>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800" dirty="0"/>
              <a:t>Decreases the withdrawal evoked release of glutamate</a:t>
            </a:r>
          </a:p>
          <a:p>
            <a:pPr eaLnBrk="1" hangingPunct="1"/>
            <a:r>
              <a:rPr lang="en-GB" altLang="en-US" sz="2800" dirty="0"/>
              <a:t>Decreases ethanol-intake behaviour </a:t>
            </a:r>
          </a:p>
          <a:p>
            <a:pPr eaLnBrk="1" hangingPunct="1"/>
            <a:r>
              <a:rPr lang="en-GB" altLang="en-US" sz="2800" dirty="0"/>
              <a:t>Decrease is maintained over repeated cycles of ethanol exposure and withdrawal </a:t>
            </a:r>
          </a:p>
          <a:p>
            <a:pPr eaLnBrk="1" hangingPunct="1"/>
            <a:r>
              <a:rPr lang="en-GB" altLang="en-US" sz="2800" dirty="0"/>
              <a:t>Mutant mice with increased glutamate levels with higher ethanol consumption respond better to </a:t>
            </a:r>
            <a:r>
              <a:rPr lang="en-GB" altLang="en-US" sz="2800" dirty="0" err="1"/>
              <a:t>acamprosate</a:t>
            </a:r>
            <a:r>
              <a:rPr lang="en-GB" altLang="en-US" sz="2800" dirty="0"/>
              <a:t> than wild mice </a:t>
            </a:r>
          </a:p>
          <a:p>
            <a:pPr eaLnBrk="1" hangingPunct="1"/>
            <a:r>
              <a:rPr lang="en-GB" altLang="en-US" sz="2800" dirty="0"/>
              <a:t>Neurotoxicity in Hippocampal cell cultures obtained during ethanol withdrawal reduced by </a:t>
            </a:r>
            <a:r>
              <a:rPr lang="en-GB" altLang="en-US" sz="2800" dirty="0" err="1"/>
              <a:t>acamprosate</a:t>
            </a:r>
            <a:endParaRPr lang="en-GB" altLang="en-US" sz="2800" dirty="0"/>
          </a:p>
          <a:p>
            <a:pPr lvl="1" eaLnBrk="1" hangingPunct="1"/>
            <a:endParaRPr lang="en-GB" altLang="en-US" dirty="0"/>
          </a:p>
        </p:txBody>
      </p:sp>
      <p:sp>
        <p:nvSpPr>
          <p:cNvPr id="66564"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572FE6-3FB3-4EC1-8BB3-A1C43A5B2BF4}" type="slidenum">
              <a:rPr lang="en-US" altLang="en-US" sz="1400"/>
              <a:pPr eaLnBrk="1" hangingPunct="1"/>
              <a:t>44</a:t>
            </a:fld>
            <a:endParaRPr lang="en-US" altLang="en-US" sz="1400"/>
          </a:p>
        </p:txBody>
      </p:sp>
      <p:sp>
        <p:nvSpPr>
          <p:cNvPr id="2" name="TextBox 1"/>
          <p:cNvSpPr txBox="1"/>
          <p:nvPr/>
        </p:nvSpPr>
        <p:spPr>
          <a:xfrm>
            <a:off x="0" y="6246313"/>
            <a:ext cx="8719120" cy="646331"/>
          </a:xfrm>
          <a:prstGeom prst="rect">
            <a:avLst/>
          </a:prstGeom>
          <a:noFill/>
        </p:spPr>
        <p:txBody>
          <a:bodyPr wrap="square" rtlCol="0">
            <a:spAutoFit/>
          </a:bodyPr>
          <a:lstStyle/>
          <a:p>
            <a:r>
              <a:rPr lang="en-GB" sz="1200" dirty="0"/>
              <a:t>Oka, M., </a:t>
            </a:r>
            <a:r>
              <a:rPr lang="en-GB" sz="1200" dirty="0" err="1"/>
              <a:t>Hirouchi</a:t>
            </a:r>
            <a:r>
              <a:rPr lang="en-GB" sz="1200" dirty="0"/>
              <a:t>, M., Tamura, M., </a:t>
            </a:r>
            <a:r>
              <a:rPr lang="en-GB" sz="1200" dirty="0" err="1"/>
              <a:t>Sugahara</a:t>
            </a:r>
            <a:r>
              <a:rPr lang="en-GB" sz="1200" dirty="0"/>
              <a:t>, S., &amp; </a:t>
            </a:r>
            <a:r>
              <a:rPr lang="en-GB" sz="1200" dirty="0" err="1"/>
              <a:t>Oyama</a:t>
            </a:r>
            <a:r>
              <a:rPr lang="en-GB" sz="1200" dirty="0"/>
              <a:t>, T. (2013). </a:t>
            </a:r>
            <a:r>
              <a:rPr lang="en-GB" sz="1200" dirty="0" err="1"/>
              <a:t>Acamprosate</a:t>
            </a:r>
            <a:r>
              <a:rPr lang="en-GB" sz="1200" dirty="0"/>
              <a:t> {</a:t>
            </a:r>
            <a:r>
              <a:rPr lang="en-GB" sz="1200" dirty="0" err="1"/>
              <a:t>monocalcium</a:t>
            </a:r>
            <a:r>
              <a:rPr lang="en-GB" sz="1200" dirty="0"/>
              <a:t> </a:t>
            </a:r>
            <a:r>
              <a:rPr lang="en-GB" sz="1200" dirty="0" err="1"/>
              <a:t>bis</a:t>
            </a:r>
            <a:r>
              <a:rPr lang="en-GB" sz="1200" dirty="0"/>
              <a:t> (3-acetamidopropane-1-sulfonate)} reduces ethanol-drinking </a:t>
            </a:r>
            <a:r>
              <a:rPr lang="en-GB" sz="1200" dirty="0" err="1"/>
              <a:t>behavior</a:t>
            </a:r>
            <a:r>
              <a:rPr lang="en-GB" sz="1200" dirty="0"/>
              <a:t> in rats and glutamate-induced toxicity in ethanol-exposed primary rat cortical neuronal cultures. </a:t>
            </a:r>
            <a:r>
              <a:rPr lang="en-GB" sz="1200" i="1" dirty="0"/>
              <a:t>European journal of pharmacology</a:t>
            </a:r>
            <a:r>
              <a:rPr lang="en-GB" sz="1200" dirty="0"/>
              <a:t>, </a:t>
            </a:r>
            <a:r>
              <a:rPr lang="en-GB" sz="1200" i="1" dirty="0"/>
              <a:t>718</a:t>
            </a:r>
            <a:r>
              <a:rPr lang="en-GB" sz="1200" dirty="0"/>
              <a:t>(1-3), 323-331.</a:t>
            </a:r>
            <a:endParaRPr lang="en-GB" altLang="en-US" sz="1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Use of disulfiram </a:t>
            </a:r>
          </a:p>
        </p:txBody>
      </p:sp>
      <p:sp>
        <p:nvSpPr>
          <p:cNvPr id="68611" name="Rectangle 3"/>
          <p:cNvSpPr>
            <a:spLocks noGrp="1" noChangeArrowheads="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en-US"/>
              <a:t>After a successful withdrawal for people with moderate and severe alcohol dependence, consider offering disulfiram in combination with a psychological intervention to service users who: </a:t>
            </a:r>
          </a:p>
          <a:p>
            <a:pPr lvl="1" eaLnBrk="1" hangingPunct="1">
              <a:lnSpc>
                <a:spcPct val="90000"/>
              </a:lnSpc>
            </a:pPr>
            <a:r>
              <a:rPr lang="en-US" altLang="en-US"/>
              <a:t> have a goal of abstinence but for whom acamprosate and oral naltrexone are not suitable, </a:t>
            </a:r>
            <a:r>
              <a:rPr lang="en-US" altLang="en-US" b="1"/>
              <a:t>or </a:t>
            </a:r>
            <a:endParaRPr lang="en-US" altLang="en-US"/>
          </a:p>
          <a:p>
            <a:pPr lvl="1" eaLnBrk="1" hangingPunct="1">
              <a:lnSpc>
                <a:spcPct val="90000"/>
              </a:lnSpc>
            </a:pPr>
            <a:r>
              <a:rPr lang="en-US" altLang="en-US"/>
              <a:t>prefer disulfiram and understand the relative risks of taking the drug </a:t>
            </a:r>
          </a:p>
        </p:txBody>
      </p:sp>
      <p:sp>
        <p:nvSpPr>
          <p:cNvPr id="68612"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0DE289-6A3E-44B0-A0E5-B67D2405B1D5}" type="slidenum">
              <a:rPr lang="en-US" altLang="en-US" sz="1400"/>
              <a:pPr eaLnBrk="1" hangingPunct="1"/>
              <a:t>45</a:t>
            </a:fld>
            <a:endParaRPr lang="en-US" altLang="en-US" sz="1400"/>
          </a:p>
        </p:txBody>
      </p:sp>
      <p:sp>
        <p:nvSpPr>
          <p:cNvPr id="6" name="Text Box 4"/>
          <p:cNvSpPr txBox="1">
            <a:spLocks noChangeArrowheads="1"/>
          </p:cNvSpPr>
          <p:nvPr/>
        </p:nvSpPr>
        <p:spPr bwMode="auto">
          <a:xfrm>
            <a:off x="107504" y="6309320"/>
            <a:ext cx="85478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200" dirty="0"/>
              <a:t>National Institute for Health and Care Excellence. (2011). Alcohol use disorders: diagnosis, assessment and management of harmful drinking and alcohol dependence CG 115. London: National Institute for Health and Care Excellence</a:t>
            </a:r>
            <a:endParaRPr lang="en-US" altLang="en-US" sz="1200" dirty="0">
              <a:solidFill>
                <a:schemeClr val="tx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bwMode="auto">
          <a:xfrm>
            <a:off x="457200" y="5588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Disulfiram </a:t>
            </a:r>
          </a:p>
        </p:txBody>
      </p:sp>
      <p:sp>
        <p:nvSpPr>
          <p:cNvPr id="69635" name="Content Placeholder 2"/>
          <p:cNvSpPr>
            <a:spLocks noGrp="1"/>
          </p:cNvSpPr>
          <p:nvPr>
            <p:ph type="body" sz="quarter" idx="13"/>
          </p:nvPr>
        </p:nvSpPr>
        <p:spPr bwMode="auto">
          <a:xfrm>
            <a:off x="381000" y="1179513"/>
            <a:ext cx="8220075" cy="3849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800"/>
              <a:t>Irreversible inactivation of liver ALDH and hence the intracellular acetaldehyde concentration rises</a:t>
            </a:r>
          </a:p>
          <a:p>
            <a:pPr eaLnBrk="1" hangingPunct="1"/>
            <a:r>
              <a:rPr lang="en-GB" altLang="en-US" sz="2800"/>
              <a:t>High levels of acetaldehyde account for the symptoms of disulfiram-alcohol reaction</a:t>
            </a:r>
          </a:p>
          <a:p>
            <a:pPr eaLnBrk="1" hangingPunct="1"/>
            <a:r>
              <a:rPr lang="en-GB" altLang="en-US" sz="2800"/>
              <a:t>Disulfiram inhibits the conversion of dopamine to noradrenaline</a:t>
            </a:r>
          </a:p>
          <a:p>
            <a:pPr eaLnBrk="1" hangingPunct="1"/>
            <a:r>
              <a:rPr lang="en-GB" altLang="en-US" sz="2800"/>
              <a:t>Depletion of noradrenaline in the heart and blood vessels facilitates action of acetaldehyde  (flushing tachycardia and hypotension)</a:t>
            </a:r>
          </a:p>
        </p:txBody>
      </p:sp>
      <p:sp>
        <p:nvSpPr>
          <p:cNvPr id="69636"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202727-08A5-436B-9BB2-3FD19CA1B0E8}" type="slidenum">
              <a:rPr lang="en-US" altLang="en-US" sz="1400"/>
              <a:pPr eaLnBrk="1" hangingPunct="1"/>
              <a:t>46</a:t>
            </a:fld>
            <a:endParaRPr lang="en-US" altLang="en-US" sz="1400"/>
          </a:p>
        </p:txBody>
      </p:sp>
      <p:sp>
        <p:nvSpPr>
          <p:cNvPr id="2" name="TextBox 1"/>
          <p:cNvSpPr txBox="1"/>
          <p:nvPr/>
        </p:nvSpPr>
        <p:spPr>
          <a:xfrm>
            <a:off x="107505" y="6453336"/>
            <a:ext cx="4176464" cy="288032"/>
          </a:xfrm>
          <a:prstGeom prst="rect">
            <a:avLst/>
          </a:prstGeom>
          <a:noFill/>
        </p:spPr>
        <p:txBody>
          <a:bodyPr wrap="square" rtlCol="0">
            <a:spAutoFit/>
          </a:bodyPr>
          <a:lstStyle/>
          <a:p>
            <a:r>
              <a:rPr lang="en-GB" sz="1200" dirty="0"/>
              <a:t>https://www.medicines.org.uk/emc/product/11168/smpc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Naltrexone</a:t>
            </a:r>
          </a:p>
        </p:txBody>
      </p:sp>
      <p:sp>
        <p:nvSpPr>
          <p:cNvPr id="71683" name="Content Placeholder 2"/>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Long acting specific opioid antagonist.</a:t>
            </a:r>
          </a:p>
          <a:p>
            <a:pPr eaLnBrk="1" hangingPunct="1"/>
            <a:r>
              <a:rPr lang="en-GB" altLang="en-US"/>
              <a:t>Competitively binds to receptors in CNS and PNS hence blocking effects of (endogenous and exogenous) opioids.</a:t>
            </a:r>
          </a:p>
          <a:p>
            <a:pPr eaLnBrk="1" hangingPunct="1"/>
            <a:r>
              <a:rPr lang="en-GB" altLang="en-US"/>
              <a:t>Assumption is that alcohol leads to stimulation of the endogenous opioid system and naltrexone affects this process</a:t>
            </a:r>
          </a:p>
          <a:p>
            <a:pPr eaLnBrk="1" hangingPunct="1"/>
            <a:r>
              <a:rPr lang="en-GB" altLang="en-US"/>
              <a:t>Nalmefene similar but also partial agonist activity at the κ receptor</a:t>
            </a:r>
          </a:p>
        </p:txBody>
      </p:sp>
      <p:sp>
        <p:nvSpPr>
          <p:cNvPr id="71684"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547DF7-53C8-464F-AABB-84D617AEB514}" type="slidenum">
              <a:rPr lang="en-US" altLang="en-US" sz="1400"/>
              <a:pPr eaLnBrk="1" hangingPunct="1"/>
              <a:t>47</a:t>
            </a:fld>
            <a:endParaRPr lang="en-US" altLang="en-US" sz="1400"/>
          </a:p>
        </p:txBody>
      </p:sp>
      <p:sp>
        <p:nvSpPr>
          <p:cNvPr id="71685" name="TextBox 3"/>
          <p:cNvSpPr txBox="1">
            <a:spLocks noChangeArrowheads="1"/>
          </p:cNvSpPr>
          <p:nvPr/>
        </p:nvSpPr>
        <p:spPr bwMode="auto">
          <a:xfrm>
            <a:off x="539552" y="6309321"/>
            <a:ext cx="58326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200" dirty="0"/>
              <a:t>https://www.medicines.org.uk/emc/product/6073/smpc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7"/>
          <p:cNvSpPr>
            <a:spLocks noGrp="1" noChangeArrowheads="1"/>
          </p:cNvSpPr>
          <p:nvPr>
            <p:ph type="title"/>
          </p:nvPr>
        </p:nvSpPr>
        <p:spPr bwMode="auto">
          <a:xfrm>
            <a:off x="90592" y="-50800"/>
            <a:ext cx="76200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2800" dirty="0"/>
              <a:t>Pharmacological treatments alcohol </a:t>
            </a:r>
            <a:br>
              <a:rPr lang="en-GB" altLang="en-US" sz="2800" dirty="0"/>
            </a:br>
            <a:r>
              <a:rPr lang="en-GB" altLang="en-US" sz="2800" dirty="0"/>
              <a:t>dependence summary</a:t>
            </a:r>
            <a:endParaRPr lang="en-US" altLang="en-US" sz="2800" dirty="0"/>
          </a:p>
        </p:txBody>
      </p:sp>
      <p:graphicFrame>
        <p:nvGraphicFramePr>
          <p:cNvPr id="73842" name="Group 114"/>
          <p:cNvGraphicFramePr>
            <a:graphicFrameLocks noGrp="1"/>
          </p:cNvGraphicFramePr>
          <p:nvPr>
            <p:ph idx="1"/>
            <p:extLst>
              <p:ext uri="{D42A27DB-BD31-4B8C-83A1-F6EECF244321}">
                <p14:modId xmlns:p14="http://schemas.microsoft.com/office/powerpoint/2010/main" val="30326496"/>
              </p:ext>
            </p:extLst>
          </p:nvPr>
        </p:nvGraphicFramePr>
        <p:xfrm>
          <a:off x="90592" y="942465"/>
          <a:ext cx="8960296" cy="5030634"/>
        </p:xfrm>
        <a:graphic>
          <a:graphicData uri="http://schemas.openxmlformats.org/drawingml/2006/table">
            <a:tbl>
              <a:tblPr/>
              <a:tblGrid>
                <a:gridCol w="1552416">
                  <a:extLst>
                    <a:ext uri="{9D8B030D-6E8A-4147-A177-3AD203B41FA5}">
                      <a16:colId xmlns:a16="http://schemas.microsoft.com/office/drawing/2014/main" val="20000"/>
                    </a:ext>
                  </a:extLst>
                </a:gridCol>
                <a:gridCol w="1719943">
                  <a:extLst>
                    <a:ext uri="{9D8B030D-6E8A-4147-A177-3AD203B41FA5}">
                      <a16:colId xmlns:a16="http://schemas.microsoft.com/office/drawing/2014/main" val="20001"/>
                    </a:ext>
                  </a:extLst>
                </a:gridCol>
                <a:gridCol w="1705583">
                  <a:extLst>
                    <a:ext uri="{9D8B030D-6E8A-4147-A177-3AD203B41FA5}">
                      <a16:colId xmlns:a16="http://schemas.microsoft.com/office/drawing/2014/main" val="20002"/>
                    </a:ext>
                  </a:extLst>
                </a:gridCol>
                <a:gridCol w="3982354">
                  <a:extLst>
                    <a:ext uri="{9D8B030D-6E8A-4147-A177-3AD203B41FA5}">
                      <a16:colId xmlns:a16="http://schemas.microsoft.com/office/drawing/2014/main" val="20003"/>
                    </a:ext>
                  </a:extLst>
                </a:gridCol>
              </a:tblGrid>
              <a:tr h="7998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Lapsing to alcohol consumption</a:t>
                      </a:r>
                      <a:endParaRPr kumimoji="0" lang="en-US" altLang="en-US" sz="1600" b="0" i="0" u="none" strike="noStrike" cap="none" normalizeH="0" baseline="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Relapse to heavy drinking</a:t>
                      </a:r>
                      <a:endParaRPr kumimoji="0" lang="en-US" altLang="en-US" sz="1600" b="0" i="0" u="none" strike="noStrike" cap="none" normalizeH="0" baseline="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Other Effects</a:t>
                      </a:r>
                      <a:endParaRPr kumimoji="0" lang="en-US" altLang="en-US" sz="1600" b="0" i="0" u="none" strike="noStrike" cap="none" normalizeH="0" baseline="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989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Acamprosate</a:t>
                      </a:r>
                      <a:endParaRPr kumimoji="0" lang="en-US" altLang="en-US" sz="1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Significant but small effect (RR 0.83)</a:t>
                      </a:r>
                      <a:endParaRPr kumimoji="0" lang="en-US" altLang="en-US" sz="1600" b="0" i="0" u="none" strike="noStrike" cap="none" normalizeH="0" baseline="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Significantly less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(RR 0.90)</a:t>
                      </a:r>
                      <a:endParaRPr kumimoji="0" lang="en-US" altLang="en-US" sz="1600" b="0" i="0" u="none" strike="noStrike" cap="none" normalizeH="0" baseline="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8587">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Naltrexone</a:t>
                      </a:r>
                      <a:endParaRPr kumimoji="0" lang="en-US" altLang="en-US" sz="1600" b="0" i="0" u="none" strike="noStrike" cap="none" normalizeH="0" baseline="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charset="0"/>
                        </a:rPr>
                        <a:t>No significant effect</a:t>
                      </a:r>
                      <a:endParaRPr kumimoji="0" lang="en-US" altLang="en-US" sz="16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Significant but small effect (RR 0.83)</a:t>
                      </a:r>
                      <a:endParaRPr kumimoji="0" lang="en-US" altLang="en-US" sz="1600" b="0" i="0" u="none" strike="noStrike" cap="none" normalizeH="0" baseline="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Arial" charset="0"/>
                        </a:rPr>
                        <a:t>.</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641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Disulfiram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(Quality of evidence not as good compared to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Acamprosate/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Arial" charset="0"/>
                        </a:rPr>
                        <a:t>Naltrexone)</a:t>
                      </a:r>
                      <a:endParaRPr kumimoji="0" lang="en-US" altLang="en-US" sz="1600" b="0" i="0" u="none" strike="noStrike" cap="none" normalizeH="0" baseline="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charset="0"/>
                        </a:rPr>
                        <a:t>No significant effect</a:t>
                      </a:r>
                      <a:endParaRPr kumimoji="0" lang="en-US" altLang="en-US" sz="16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charset="0"/>
                        </a:rPr>
                        <a:t>See descriptions in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charset="0"/>
                        </a:rPr>
                        <a:t>Other  Effects column </a:t>
                      </a:r>
                      <a:endParaRPr kumimoji="0" lang="en-US" altLang="en-US" sz="1600" b="0" i="0" u="none" strike="noStrike" cap="none" normalizeH="0" baseline="0" dirty="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charset="0"/>
                        </a:rPr>
                        <a:t>(Compared with Acamprosate /Disulfiram)</a:t>
                      </a:r>
                      <a:endParaRPr kumimoji="0" lang="en-US" altLang="en-US" sz="16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Increase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rPr>
                        <a:t>Time until first drank any alcohol ( vs 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rPr>
                        <a:t>Time to first heavy drinking day ( vs 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rPr>
                        <a:t>Number of abstinent days ( vs 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Decrease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rPr>
                        <a:t>The amount of alcohol consumed ( vs 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charset="0"/>
                        </a:rPr>
                        <a:t>Number of drinking days ( vs A)</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3758" name="Slide Number Placeholder 1"/>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8222A6-28F4-414B-8223-5106EF7F6561}" type="slidenum">
              <a:rPr lang="en-US" altLang="en-US" sz="1400" smtClean="0"/>
              <a:pPr/>
              <a:t>48</a:t>
            </a:fld>
            <a:endParaRPr lang="en-US" altLang="en-US" sz="1400"/>
          </a:p>
        </p:txBody>
      </p:sp>
      <p:sp>
        <p:nvSpPr>
          <p:cNvPr id="73759" name="Text Box 93"/>
          <p:cNvSpPr txBox="1">
            <a:spLocks noChangeArrowheads="1"/>
          </p:cNvSpPr>
          <p:nvPr/>
        </p:nvSpPr>
        <p:spPr bwMode="auto">
          <a:xfrm>
            <a:off x="-11832" y="6133823"/>
            <a:ext cx="93965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No clear advantage of combination of </a:t>
            </a:r>
            <a:r>
              <a:rPr lang="en-GB" altLang="en-US" dirty="0" err="1"/>
              <a:t>Acamprosate</a:t>
            </a:r>
            <a:r>
              <a:rPr lang="en-GB" altLang="en-US" dirty="0"/>
              <a:t> and Naltrexone over either drug alone</a:t>
            </a:r>
            <a:endParaRPr lang="en-US" altLang="en-US" dirty="0"/>
          </a:p>
        </p:txBody>
      </p:sp>
      <p:sp>
        <p:nvSpPr>
          <p:cNvPr id="7" name="Text Box 4"/>
          <p:cNvSpPr txBox="1">
            <a:spLocks noChangeArrowheads="1"/>
          </p:cNvSpPr>
          <p:nvPr/>
        </p:nvSpPr>
        <p:spPr bwMode="auto">
          <a:xfrm>
            <a:off x="-11832" y="6453336"/>
            <a:ext cx="85478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200" dirty="0"/>
              <a:t>National Institute for Health and Care Excellence. (2011). Alcohol use disorders: diagnosis, assessment and management of harmful drinking and alcohol dependence CG 115. London: National Institute for Health and Care Excellence</a:t>
            </a:r>
            <a:endParaRPr lang="en-US" altLang="en-US" sz="1200" dirty="0">
              <a:solidFill>
                <a:schemeClr val="tx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Review</a:t>
            </a:r>
            <a:endParaRPr lang="en-GB" altLang="en-US" dirty="0"/>
          </a:p>
        </p:txBody>
      </p:sp>
      <p:sp>
        <p:nvSpPr>
          <p:cNvPr id="12291" name="Text Placeholder 2"/>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a:t>Pharmacology / Neuropharmacology </a:t>
            </a:r>
          </a:p>
          <a:p>
            <a:pPr eaLnBrk="1" hangingPunct="1"/>
            <a:r>
              <a:rPr lang="en-GB" altLang="en-US" dirty="0"/>
              <a:t>Classification</a:t>
            </a:r>
          </a:p>
          <a:p>
            <a:pPr eaLnBrk="1" hangingPunct="1"/>
            <a:r>
              <a:rPr lang="en-GB" altLang="en-US" dirty="0"/>
              <a:t>Assessment </a:t>
            </a:r>
          </a:p>
          <a:p>
            <a:pPr eaLnBrk="1" hangingPunct="1"/>
            <a:r>
              <a:rPr lang="en-GB" altLang="en-US" dirty="0"/>
              <a:t>Epidemiology </a:t>
            </a:r>
          </a:p>
          <a:p>
            <a:pPr eaLnBrk="1" hangingPunct="1"/>
            <a:r>
              <a:rPr lang="en-GB" altLang="en-US" dirty="0"/>
              <a:t>Health Consequences</a:t>
            </a:r>
          </a:p>
          <a:p>
            <a:pPr eaLnBrk="1" hangingPunct="1"/>
            <a:r>
              <a:rPr lang="en-GB" altLang="en-US" dirty="0"/>
              <a:t>Treatment issues</a:t>
            </a:r>
            <a:endParaRPr lang="en-US" altLang="en-US" dirty="0"/>
          </a:p>
          <a:p>
            <a:pPr eaLnBrk="1" hangingPunct="1"/>
            <a:endParaRPr lang="en-GB" altLang="en-US" dirty="0"/>
          </a:p>
        </p:txBody>
      </p:sp>
    </p:spTree>
    <p:extLst>
      <p:ext uri="{BB962C8B-B14F-4D97-AF65-F5344CB8AC3E}">
        <p14:creationId xmlns:p14="http://schemas.microsoft.com/office/powerpoint/2010/main" val="307134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Overview</a:t>
            </a:r>
          </a:p>
        </p:txBody>
      </p:sp>
      <p:sp>
        <p:nvSpPr>
          <p:cNvPr id="12291" name="Text Placeholder 2"/>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a:t>Pharmacology / Neuropharmacology </a:t>
            </a:r>
          </a:p>
          <a:p>
            <a:pPr eaLnBrk="1" hangingPunct="1"/>
            <a:r>
              <a:rPr lang="en-GB" altLang="en-US" dirty="0"/>
              <a:t>Classification</a:t>
            </a:r>
          </a:p>
          <a:p>
            <a:pPr eaLnBrk="1" hangingPunct="1"/>
            <a:r>
              <a:rPr lang="en-GB" altLang="en-US" dirty="0"/>
              <a:t>Assessment </a:t>
            </a:r>
          </a:p>
          <a:p>
            <a:pPr eaLnBrk="1" hangingPunct="1"/>
            <a:r>
              <a:rPr lang="en-GB" altLang="en-US" dirty="0"/>
              <a:t>Epidemiology </a:t>
            </a:r>
          </a:p>
          <a:p>
            <a:pPr eaLnBrk="1" hangingPunct="1"/>
            <a:r>
              <a:rPr lang="en-GB" altLang="en-US" dirty="0"/>
              <a:t>Health Consequences</a:t>
            </a:r>
          </a:p>
          <a:p>
            <a:pPr eaLnBrk="1" hangingPunct="1"/>
            <a:r>
              <a:rPr lang="en-GB" altLang="en-US" dirty="0"/>
              <a:t>Treatment issues</a:t>
            </a:r>
            <a:endParaRPr lang="en-US" altLang="en-US" dirty="0"/>
          </a:p>
          <a:p>
            <a:pPr eaLnBrk="1" hangingPunct="1"/>
            <a:endParaRPr lang="en-GB" altLang="en-US" dirty="0"/>
          </a:p>
        </p:txBody>
      </p:sp>
    </p:spTree>
    <p:extLst>
      <p:ext uri="{BB962C8B-B14F-4D97-AF65-F5344CB8AC3E}">
        <p14:creationId xmlns:p14="http://schemas.microsoft.com/office/powerpoint/2010/main" val="2483234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80899"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80900" name="Text Placeholder 3"/>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GB" altLang="en-US"/>
              <a:t>1. Which of the following statements about Disulfiram is false: </a:t>
            </a:r>
          </a:p>
          <a:p>
            <a:pPr marL="400050" lvl="1" indent="0" eaLnBrk="1" hangingPunct="1">
              <a:buFont typeface="Arial" panose="020B0604020202020204" pitchFamily="34" charset="0"/>
              <a:buNone/>
            </a:pPr>
            <a:r>
              <a:rPr lang="en-GB" altLang="en-US"/>
              <a:t>A. Previous history of CVA is a contraindication </a:t>
            </a:r>
          </a:p>
          <a:p>
            <a:pPr marL="400050" lvl="1" indent="0" eaLnBrk="1" hangingPunct="1">
              <a:buFont typeface="Arial" panose="020B0604020202020204" pitchFamily="34" charset="0"/>
              <a:buNone/>
            </a:pPr>
            <a:r>
              <a:rPr lang="en-GB" altLang="en-US"/>
              <a:t>B. Disulfiram use will result in an decrease in accumulation of acetaldehyde in the blood stream </a:t>
            </a:r>
          </a:p>
          <a:p>
            <a:pPr marL="400050" lvl="1" indent="0" eaLnBrk="1" hangingPunct="1">
              <a:buFont typeface="Arial" panose="020B0604020202020204" pitchFamily="34" charset="0"/>
              <a:buNone/>
            </a:pPr>
            <a:r>
              <a:rPr lang="en-GB" altLang="en-US"/>
              <a:t>C. A loading dose can be used for initiation </a:t>
            </a:r>
          </a:p>
          <a:p>
            <a:pPr marL="400050" lvl="1" indent="0" eaLnBrk="1" hangingPunct="1">
              <a:buFont typeface="Arial" panose="020B0604020202020204" pitchFamily="34" charset="0"/>
              <a:buNone/>
            </a:pPr>
            <a:r>
              <a:rPr lang="en-GB" altLang="en-US"/>
              <a:t>D. Disulfiram may have a role in the treatment of cocaine dependence </a:t>
            </a:r>
          </a:p>
          <a:p>
            <a:pPr marL="400050" lvl="1" indent="0" eaLnBrk="1" hangingPunct="1">
              <a:buFont typeface="Arial" panose="020B0604020202020204" pitchFamily="34" charset="0"/>
              <a:buNone/>
            </a:pPr>
            <a:r>
              <a:rPr lang="en-GB" altLang="en-US"/>
              <a:t>E. Hepatic cell damage is a recognised adverse effect of Disulfiram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p:nvPr>
        </p:nvSpPr>
        <p:spPr bwMode="auto">
          <a:xfrm>
            <a:off x="457200" y="1004888"/>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81923"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81924" name="Text Placeholder 3"/>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GB" altLang="en-US"/>
              <a:t>1. Which of the following statements about Disulfiram is false: </a:t>
            </a:r>
          </a:p>
          <a:p>
            <a:pPr marL="400050" lvl="1" indent="0" eaLnBrk="1" hangingPunct="1">
              <a:buFont typeface="Arial" panose="020B0604020202020204" pitchFamily="34" charset="0"/>
              <a:buNone/>
            </a:pPr>
            <a:r>
              <a:rPr lang="en-GB" altLang="en-US"/>
              <a:t>A. Previous history of CVA is a contraindication </a:t>
            </a:r>
          </a:p>
          <a:p>
            <a:pPr marL="400050" lvl="1" indent="0" eaLnBrk="1" hangingPunct="1">
              <a:buFont typeface="Arial" panose="020B0604020202020204" pitchFamily="34" charset="0"/>
              <a:buNone/>
            </a:pPr>
            <a:r>
              <a:rPr lang="en-GB" altLang="en-US" b="1"/>
              <a:t>B. Disulfiram use will result in an decrease in accumulation of acetaldehyde in the blood stream </a:t>
            </a:r>
          </a:p>
          <a:p>
            <a:pPr marL="400050" lvl="1" indent="0" eaLnBrk="1" hangingPunct="1">
              <a:buFont typeface="Arial" panose="020B0604020202020204" pitchFamily="34" charset="0"/>
              <a:buNone/>
            </a:pPr>
            <a:r>
              <a:rPr lang="en-GB" altLang="en-US"/>
              <a:t>C. A loading dose can be used for initiation </a:t>
            </a:r>
          </a:p>
          <a:p>
            <a:pPr marL="400050" lvl="1" indent="0" eaLnBrk="1" hangingPunct="1">
              <a:buFont typeface="Arial" panose="020B0604020202020204" pitchFamily="34" charset="0"/>
              <a:buNone/>
            </a:pPr>
            <a:r>
              <a:rPr lang="en-GB" altLang="en-US"/>
              <a:t>D. Disulfiram may have a role in the treatment of cocaine dependence </a:t>
            </a:r>
          </a:p>
          <a:p>
            <a:pPr marL="400050" lvl="1" indent="0" eaLnBrk="1" hangingPunct="1">
              <a:buFont typeface="Arial" panose="020B0604020202020204" pitchFamily="34" charset="0"/>
              <a:buNone/>
            </a:pPr>
            <a:r>
              <a:rPr lang="en-GB" altLang="en-US"/>
              <a:t>E. Hepatic cell damage is a recognised adverse effect of Disulfiram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83971"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83972" name="Text Placeholder 3"/>
          <p:cNvSpPr>
            <a:spLocks noGrp="1"/>
          </p:cNvSpPr>
          <p:nvPr>
            <p:ph type="body" sz="quarter" idx="13"/>
          </p:nvPr>
        </p:nvSpPr>
        <p:spPr bwMode="auto">
          <a:xfrm>
            <a:off x="0" y="2390775"/>
            <a:ext cx="8915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GB" altLang="en-US"/>
              <a:t>2. The following are true of Wernicke Encephalopathy except: </a:t>
            </a:r>
          </a:p>
          <a:p>
            <a:pPr marL="400050" lvl="1" indent="0" eaLnBrk="1" hangingPunct="1">
              <a:buFont typeface="Arial" panose="020B0604020202020204" pitchFamily="34" charset="0"/>
              <a:buNone/>
            </a:pPr>
            <a:r>
              <a:rPr lang="en-GB" altLang="en-US"/>
              <a:t>A. Classic triad is ocular motor abnormalities, cerebellar dysfunction, and altered mental state </a:t>
            </a:r>
          </a:p>
          <a:p>
            <a:pPr marL="400050" lvl="1" indent="0" eaLnBrk="1" hangingPunct="1">
              <a:buFont typeface="Arial" panose="020B0604020202020204" pitchFamily="34" charset="0"/>
              <a:buNone/>
            </a:pPr>
            <a:r>
              <a:rPr lang="en-GB" altLang="en-US"/>
              <a:t>B. Only 20% of patients present with the full triad </a:t>
            </a:r>
          </a:p>
          <a:p>
            <a:pPr marL="400050" lvl="1" indent="0" eaLnBrk="1" hangingPunct="1">
              <a:buFont typeface="Arial" panose="020B0604020202020204" pitchFamily="34" charset="0"/>
              <a:buNone/>
            </a:pPr>
            <a:r>
              <a:rPr lang="en-GB" altLang="en-US"/>
              <a:t>C. Altered mental state occurs in 40% </a:t>
            </a:r>
          </a:p>
          <a:p>
            <a:pPr marL="400050" lvl="1" indent="0" eaLnBrk="1" hangingPunct="1">
              <a:buFont typeface="Arial" panose="020B0604020202020204" pitchFamily="34" charset="0"/>
              <a:buNone/>
            </a:pPr>
            <a:r>
              <a:rPr lang="en-GB" altLang="en-US"/>
              <a:t>D. Altered mental state symptoms include: mental sluggishness, apathy, impaired awareness of an immediate situation, an inability to concentrate, confusion or agitation </a:t>
            </a:r>
          </a:p>
          <a:p>
            <a:pPr marL="400050" lvl="1" indent="0" eaLnBrk="1" hangingPunct="1">
              <a:buFont typeface="Arial" panose="020B0604020202020204" pitchFamily="34" charset="0"/>
              <a:buNone/>
            </a:pPr>
            <a:r>
              <a:rPr lang="en-GB" altLang="en-US"/>
              <a:t>E. Ocular motor abnormalities occur in 30%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87043"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87044" name="Text Placeholder 3"/>
          <p:cNvSpPr>
            <a:spLocks noGrp="1"/>
          </p:cNvSpPr>
          <p:nvPr>
            <p:ph type="body" sz="quarter" idx="13"/>
          </p:nvPr>
        </p:nvSpPr>
        <p:spPr bwMode="auto">
          <a:xfrm>
            <a:off x="0" y="2390775"/>
            <a:ext cx="8915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GB" altLang="en-US"/>
              <a:t>2. The following are true of Wernicke Encephalopathy except: </a:t>
            </a:r>
          </a:p>
          <a:p>
            <a:pPr marL="400050" lvl="1" indent="0" eaLnBrk="1" hangingPunct="1">
              <a:buFont typeface="Arial" panose="020B0604020202020204" pitchFamily="34" charset="0"/>
              <a:buNone/>
            </a:pPr>
            <a:r>
              <a:rPr lang="en-GB" altLang="en-US"/>
              <a:t>A. Classic triad is ocular motor abnormalities, cerebellar dysfunction, and altered mental state </a:t>
            </a:r>
          </a:p>
          <a:p>
            <a:pPr marL="400050" lvl="1" indent="0" eaLnBrk="1" hangingPunct="1">
              <a:buFont typeface="Arial" panose="020B0604020202020204" pitchFamily="34" charset="0"/>
              <a:buNone/>
            </a:pPr>
            <a:r>
              <a:rPr lang="en-GB" altLang="en-US"/>
              <a:t>B. Only 20% of patients present with the full triad </a:t>
            </a:r>
          </a:p>
          <a:p>
            <a:pPr marL="400050" lvl="1" indent="0" eaLnBrk="1" hangingPunct="1">
              <a:buFont typeface="Arial" panose="020B0604020202020204" pitchFamily="34" charset="0"/>
              <a:buNone/>
            </a:pPr>
            <a:r>
              <a:rPr lang="en-GB" altLang="en-US" b="1"/>
              <a:t>C.</a:t>
            </a:r>
            <a:r>
              <a:rPr lang="en-GB" altLang="en-US"/>
              <a:t> </a:t>
            </a:r>
            <a:r>
              <a:rPr lang="en-GB" altLang="en-US" b="1"/>
              <a:t>Altered mental state occurs in 40% </a:t>
            </a:r>
          </a:p>
          <a:p>
            <a:pPr marL="400050" lvl="1" indent="0" eaLnBrk="1" hangingPunct="1">
              <a:buFont typeface="Arial" panose="020B0604020202020204" pitchFamily="34" charset="0"/>
              <a:buNone/>
            </a:pPr>
            <a:r>
              <a:rPr lang="en-GB" altLang="en-US"/>
              <a:t>D. Altered mental state symptoms include: mental sluggishness, apathy, impaired awareness of an immediate situation, an inability to concentrate, confusion or agitation </a:t>
            </a:r>
          </a:p>
          <a:p>
            <a:pPr marL="400050" lvl="1" indent="0" eaLnBrk="1" hangingPunct="1">
              <a:buFont typeface="Arial" panose="020B0604020202020204" pitchFamily="34" charset="0"/>
              <a:buNone/>
            </a:pPr>
            <a:r>
              <a:rPr lang="en-GB" altLang="en-US"/>
              <a:t>E. Ocular motor abnormalities occur in 30%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89091"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89092" name="Text Placeholder 3"/>
          <p:cNvSpPr>
            <a:spLocks noGrp="1"/>
          </p:cNvSpPr>
          <p:nvPr>
            <p:ph type="body" sz="quarter" idx="13"/>
          </p:nvPr>
        </p:nvSpPr>
        <p:spPr bwMode="auto">
          <a:xfrm>
            <a:off x="0" y="2390775"/>
            <a:ext cx="9296400" cy="2562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dirty="0"/>
              <a:t>3. Which of the following is not based on Nice Guidelines about the need to consider inpatient setting for alcohol detoxification: </a:t>
            </a:r>
          </a:p>
          <a:p>
            <a:pPr marL="400050" lvl="1" indent="0" eaLnBrk="1" hangingPunct="1">
              <a:buFont typeface="Arial" panose="020B0604020202020204" pitchFamily="34" charset="0"/>
              <a:buNone/>
            </a:pPr>
            <a:r>
              <a:rPr lang="en-GB" altLang="en-US" sz="2000" dirty="0"/>
              <a:t>A. Drink over 50 units of alcohol per day 	</a:t>
            </a:r>
          </a:p>
          <a:p>
            <a:pPr marL="400050" lvl="1" indent="0" eaLnBrk="1" hangingPunct="1">
              <a:buFont typeface="Arial" panose="020B0604020202020204" pitchFamily="34" charset="0"/>
              <a:buNone/>
            </a:pPr>
            <a:r>
              <a:rPr lang="en-GB" altLang="en-US" sz="2000" dirty="0"/>
              <a:t>B. Have a score of more than 30 on the Severity of Alcohol Dependence Questionnaire </a:t>
            </a:r>
          </a:p>
          <a:p>
            <a:pPr marL="400050" lvl="1" indent="0" eaLnBrk="1" hangingPunct="1">
              <a:buFont typeface="Arial" panose="020B0604020202020204" pitchFamily="34" charset="0"/>
              <a:buNone/>
            </a:pPr>
            <a:r>
              <a:rPr lang="en-GB" altLang="en-US" sz="2000" dirty="0"/>
              <a:t>C. Have a history of epilepsy, or experience of withdrawal-related seizures or delirium tremens during previous assisted withdrawal programmes </a:t>
            </a:r>
          </a:p>
          <a:p>
            <a:pPr marL="400050" lvl="1" indent="0" eaLnBrk="1" hangingPunct="1">
              <a:buFont typeface="Arial" panose="020B0604020202020204" pitchFamily="34" charset="0"/>
              <a:buNone/>
            </a:pPr>
            <a:r>
              <a:rPr lang="en-GB" altLang="en-US" sz="2000" dirty="0"/>
              <a:t>D. Need concurrent withdrawal from alcohol and benzodiazepines </a:t>
            </a:r>
          </a:p>
          <a:p>
            <a:pPr marL="400050" lvl="1" indent="0" eaLnBrk="1" hangingPunct="1">
              <a:buFont typeface="Arial" panose="020B0604020202020204" pitchFamily="34" charset="0"/>
              <a:buNone/>
            </a:pPr>
            <a:r>
              <a:rPr lang="en-GB" altLang="en-US" sz="2000" dirty="0"/>
              <a:t>E. Consider a lower threshold for inpatient or residential assisted withdrawal in vulnerable groups, for example, homeless and older people </a:t>
            </a:r>
            <a:r>
              <a:rPr lang="en-GB" altLang="en-US" dirty="0"/>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91139"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91140" name="Text Placeholder 3"/>
          <p:cNvSpPr>
            <a:spLocks noGrp="1"/>
          </p:cNvSpPr>
          <p:nvPr>
            <p:ph type="body" sz="quarter" idx="13"/>
          </p:nvPr>
        </p:nvSpPr>
        <p:spPr bwMode="auto">
          <a:xfrm>
            <a:off x="0" y="2390775"/>
            <a:ext cx="9296400" cy="2562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a:t>3. Which of the following is not based on Nice Guidelines about the need to consider inpatient setting for alcohol detoxification: </a:t>
            </a:r>
          </a:p>
          <a:p>
            <a:pPr marL="400050" lvl="1" indent="0" eaLnBrk="1" hangingPunct="1">
              <a:buFont typeface="Arial" panose="020B0604020202020204" pitchFamily="34" charset="0"/>
              <a:buNone/>
            </a:pPr>
            <a:r>
              <a:rPr lang="en-GB" altLang="en-US" sz="2000" b="1"/>
              <a:t>A. Drink over 50 units of alcohol per day 	</a:t>
            </a:r>
          </a:p>
          <a:p>
            <a:pPr marL="400050" lvl="1" indent="0" eaLnBrk="1" hangingPunct="1">
              <a:buFont typeface="Arial" panose="020B0604020202020204" pitchFamily="34" charset="0"/>
              <a:buNone/>
            </a:pPr>
            <a:r>
              <a:rPr lang="en-GB" altLang="en-US" sz="2000"/>
              <a:t>B. Have a score of more than 30 on the Severity of Alcohol Dependence Questionnaire </a:t>
            </a:r>
          </a:p>
          <a:p>
            <a:pPr marL="400050" lvl="1" indent="0" eaLnBrk="1" hangingPunct="1">
              <a:buFont typeface="Arial" panose="020B0604020202020204" pitchFamily="34" charset="0"/>
              <a:buNone/>
            </a:pPr>
            <a:r>
              <a:rPr lang="en-GB" altLang="en-US" sz="2000"/>
              <a:t>C. Have a history of epilepsy, or experience of withdrawal-related seizures or delirium tremens during previous assisted withdrawal programmes </a:t>
            </a:r>
          </a:p>
          <a:p>
            <a:pPr marL="400050" lvl="1" indent="0" eaLnBrk="1" hangingPunct="1">
              <a:buFont typeface="Arial" panose="020B0604020202020204" pitchFamily="34" charset="0"/>
              <a:buNone/>
            </a:pPr>
            <a:r>
              <a:rPr lang="en-GB" altLang="en-US" sz="2000"/>
              <a:t>D. Need concurrent withdrawal from alcohol and benzodiazepines </a:t>
            </a:r>
          </a:p>
          <a:p>
            <a:pPr marL="400050" lvl="1" indent="0" eaLnBrk="1" hangingPunct="1">
              <a:buFont typeface="Arial" panose="020B0604020202020204" pitchFamily="34" charset="0"/>
              <a:buNone/>
            </a:pPr>
            <a:r>
              <a:rPr lang="en-GB" altLang="en-US" sz="2000"/>
              <a:t>E. Consider a lower threshold for inpatient or residential assisted withdrawal in vulnerable groups, for example, homeless and older people </a:t>
            </a:r>
            <a:r>
              <a:rPr lang="en-GB" altLang="en-US"/>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93187"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93188" name="Text Placeholder 3"/>
          <p:cNvSpPr>
            <a:spLocks noGrp="1"/>
          </p:cNvSpPr>
          <p:nvPr>
            <p:ph type="body" sz="quarter" idx="13"/>
          </p:nvPr>
        </p:nvSpPr>
        <p:spPr bwMode="auto">
          <a:xfrm>
            <a:off x="0" y="2390775"/>
            <a:ext cx="9144000" cy="248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GB" altLang="en-US" sz="1800"/>
              <a:t>4. Features required for a diagnosis of dependence within ICD 10 include the following except: </a:t>
            </a:r>
          </a:p>
          <a:p>
            <a:pPr marL="400050" lvl="1" indent="0" eaLnBrk="1" hangingPunct="1">
              <a:buFont typeface="Arial" panose="020B0604020202020204" pitchFamily="34" charset="0"/>
              <a:buNone/>
            </a:pPr>
            <a:r>
              <a:rPr lang="en-GB" altLang="en-US" sz="1800"/>
              <a:t>A. A strong desire or sense of compulsion to take the substance; </a:t>
            </a:r>
          </a:p>
          <a:p>
            <a:pPr marL="400050" lvl="1" indent="0" eaLnBrk="1" hangingPunct="1">
              <a:buFont typeface="Arial" panose="020B0604020202020204" pitchFamily="34" charset="0"/>
              <a:buNone/>
            </a:pPr>
            <a:r>
              <a:rPr lang="en-GB" altLang="en-US" sz="1800"/>
              <a:t>B. Difficulties in controlling substance-taking behaviour in terms of its onset, termination, or levels of use; </a:t>
            </a:r>
          </a:p>
          <a:p>
            <a:pPr marL="400050" lvl="1" indent="0" eaLnBrk="1" hangingPunct="1">
              <a:buFont typeface="Arial" panose="020B0604020202020204" pitchFamily="34" charset="0"/>
              <a:buNone/>
            </a:pPr>
            <a:r>
              <a:rPr lang="en-GB" altLang="en-US" sz="1800"/>
              <a:t>C. A physiological withdrawal state when substance use has ceased or have been reduced, as evidenced by: the characteristic withdrawal syndrome for the substance; or use of the same (or closely related) substance with the intention of relieving or avoiding withdrawal symptoms; </a:t>
            </a:r>
          </a:p>
          <a:p>
            <a:pPr marL="400050" lvl="1" indent="0" eaLnBrk="1" hangingPunct="1">
              <a:buFont typeface="Arial" panose="020B0604020202020204" pitchFamily="34" charset="0"/>
              <a:buNone/>
            </a:pPr>
            <a:r>
              <a:rPr lang="en-GB" altLang="en-US" sz="1800"/>
              <a:t>D. Evidence of tolerance, such that increased doses of the psychoactive substance are required in order to achieve effects originally produced by lower doses </a:t>
            </a:r>
          </a:p>
          <a:p>
            <a:pPr marL="400050" lvl="1" indent="0" eaLnBrk="1" hangingPunct="1">
              <a:buFont typeface="Arial" panose="020B0604020202020204" pitchFamily="34" charset="0"/>
              <a:buNone/>
            </a:pPr>
            <a:r>
              <a:rPr lang="en-GB" altLang="en-US" sz="1800"/>
              <a:t>E. Returning to substance use after a period of abstinence leads to more rapid reappearance of features of dependence than with non-dependent individuals 	</a:t>
            </a:r>
          </a:p>
          <a:p>
            <a:pPr marL="400050" lvl="1" indent="0" eaLnBrk="1" hangingPunct="1">
              <a:buFont typeface="Arial" panose="020B0604020202020204" pitchFamily="34" charset="0"/>
              <a:buNone/>
            </a:pPr>
            <a:endParaRPr lang="en-GB" altLang="en-US" sz="1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95235"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95236" name="Text Placeholder 3"/>
          <p:cNvSpPr>
            <a:spLocks noGrp="1"/>
          </p:cNvSpPr>
          <p:nvPr>
            <p:ph type="body" sz="quarter" idx="13"/>
          </p:nvPr>
        </p:nvSpPr>
        <p:spPr bwMode="auto">
          <a:xfrm>
            <a:off x="0" y="2390775"/>
            <a:ext cx="9144000" cy="248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GB" altLang="en-US" sz="1800"/>
              <a:t>4. Features required for a diagnosis of dependence within ICD 10 include the following except: </a:t>
            </a:r>
          </a:p>
          <a:p>
            <a:pPr marL="400050" lvl="1" indent="0" eaLnBrk="1" hangingPunct="1">
              <a:buFont typeface="Arial" panose="020B0604020202020204" pitchFamily="34" charset="0"/>
              <a:buNone/>
            </a:pPr>
            <a:r>
              <a:rPr lang="en-GB" altLang="en-US" sz="1800"/>
              <a:t>A. A strong desire or sense of compulsion to take the substance; </a:t>
            </a:r>
          </a:p>
          <a:p>
            <a:pPr marL="400050" lvl="1" indent="0" eaLnBrk="1" hangingPunct="1">
              <a:buFont typeface="Arial" panose="020B0604020202020204" pitchFamily="34" charset="0"/>
              <a:buNone/>
            </a:pPr>
            <a:r>
              <a:rPr lang="en-GB" altLang="en-US" sz="1800"/>
              <a:t>B. Difficulties in controlling substance-taking behaviour in terms of its onset, termination, or levels of use; </a:t>
            </a:r>
          </a:p>
          <a:p>
            <a:pPr marL="400050" lvl="1" indent="0" eaLnBrk="1" hangingPunct="1">
              <a:buFont typeface="Arial" panose="020B0604020202020204" pitchFamily="34" charset="0"/>
              <a:buNone/>
            </a:pPr>
            <a:r>
              <a:rPr lang="en-GB" altLang="en-US" sz="1800"/>
              <a:t>C. A physiological withdrawal state when substance use has ceased or have been reduced, as evidenced by: the characteristic withdrawal syndrome for the substance; or use of the same (or closely related) substance with the intention of relieving or avoiding withdrawal symptoms; </a:t>
            </a:r>
          </a:p>
          <a:p>
            <a:pPr marL="400050" lvl="1" indent="0" eaLnBrk="1" hangingPunct="1">
              <a:buFont typeface="Arial" panose="020B0604020202020204" pitchFamily="34" charset="0"/>
              <a:buNone/>
            </a:pPr>
            <a:r>
              <a:rPr lang="en-GB" altLang="en-US" sz="1800"/>
              <a:t>D. Evidence of tolerance, such that increased doses of the psychoactive substance are required in order to achieve effects originally produced by lower doses </a:t>
            </a:r>
          </a:p>
          <a:p>
            <a:pPr marL="400050" lvl="1" indent="0" eaLnBrk="1" hangingPunct="1">
              <a:buFont typeface="Arial" panose="020B0604020202020204" pitchFamily="34" charset="0"/>
              <a:buNone/>
            </a:pPr>
            <a:r>
              <a:rPr lang="en-GB" altLang="en-US" sz="1800" b="1"/>
              <a:t>E. Returning to substance use after a period of abstinence leads to more rapid reappearance of features of dependence than with non-dependent individuals </a:t>
            </a:r>
            <a:r>
              <a:rPr lang="en-GB" altLang="en-US" sz="1800"/>
              <a:t>	</a:t>
            </a:r>
          </a:p>
          <a:p>
            <a:pPr marL="400050" lvl="1" indent="0" eaLnBrk="1" hangingPunct="1">
              <a:buFont typeface="Arial" panose="020B0604020202020204" pitchFamily="34" charset="0"/>
              <a:buNone/>
            </a:pPr>
            <a:endParaRPr lang="en-GB" altLang="en-US" sz="1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97283"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97284" name="Text Placeholder 3"/>
          <p:cNvSpPr>
            <a:spLocks noGrp="1"/>
          </p:cNvSpPr>
          <p:nvPr>
            <p:ph type="body" sz="quarter" idx="13"/>
          </p:nvPr>
        </p:nvSpPr>
        <p:spPr bwMode="auto">
          <a:xfrm>
            <a:off x="0" y="2390775"/>
            <a:ext cx="9144000" cy="248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GB" altLang="en-US"/>
              <a:t>5. The following are correct calculation of units of alcohol (percentages are in vol/vol) corrected to nearest whole number: </a:t>
            </a:r>
          </a:p>
          <a:p>
            <a:pPr marL="400050" lvl="1" indent="0" eaLnBrk="1" hangingPunct="1">
              <a:buFont typeface="Arial" panose="020B0604020202020204" pitchFamily="34" charset="0"/>
              <a:buNone/>
            </a:pPr>
            <a:r>
              <a:rPr lang="en-GB" altLang="en-US"/>
              <a:t>A. 750 mls of 11% wine is 8 units </a:t>
            </a:r>
          </a:p>
          <a:p>
            <a:pPr marL="400050" lvl="1" indent="0" eaLnBrk="1" hangingPunct="1">
              <a:buFont typeface="Arial" panose="020B0604020202020204" pitchFamily="34" charset="0"/>
              <a:buNone/>
            </a:pPr>
            <a:r>
              <a:rPr lang="en-GB" altLang="en-US"/>
              <a:t>B. 6 Litres of 4.5% cider is 18 units </a:t>
            </a:r>
          </a:p>
          <a:p>
            <a:pPr marL="400050" lvl="1" indent="0" eaLnBrk="1" hangingPunct="1">
              <a:buFont typeface="Arial" panose="020B0604020202020204" pitchFamily="34" charset="0"/>
              <a:buNone/>
            </a:pPr>
            <a:r>
              <a:rPr lang="en-GB" altLang="en-US"/>
              <a:t>C. 5 cans of 330 mls of 4.8% lager is 8 units </a:t>
            </a:r>
          </a:p>
          <a:p>
            <a:pPr marL="400050" lvl="1" indent="0" eaLnBrk="1" hangingPunct="1">
              <a:buFont typeface="Arial" panose="020B0604020202020204" pitchFamily="34" charset="0"/>
              <a:buNone/>
            </a:pPr>
            <a:r>
              <a:rPr lang="en-GB" altLang="en-US"/>
              <a:t>D. 3 cans of 440 mls of 7.5% strong lager is 10 units </a:t>
            </a:r>
          </a:p>
          <a:p>
            <a:pPr marL="400050" lvl="1" indent="0" eaLnBrk="1" hangingPunct="1">
              <a:buFont typeface="Arial" panose="020B0604020202020204" pitchFamily="34" charset="0"/>
              <a:buNone/>
            </a:pPr>
            <a:r>
              <a:rPr lang="en-GB" altLang="en-US"/>
              <a:t>E. 2 bottles of 700 mls of 17% fortified wine is 24 units 	</a:t>
            </a:r>
          </a:p>
          <a:p>
            <a:pPr marL="0" indent="0" eaLnBrk="1" hangingPunct="1">
              <a:buFont typeface="Arial" panose="020B0604020202020204" pitchFamily="34" charset="0"/>
              <a:buNone/>
            </a:pPr>
            <a:r>
              <a:rPr lang="en-GB" altLang="en-US" sz="1800"/>
              <a:t>	</a:t>
            </a:r>
          </a:p>
          <a:p>
            <a:pPr marL="400050" lvl="1" indent="0" eaLnBrk="1" hangingPunct="1">
              <a:buFont typeface="Arial" panose="020B0604020202020204" pitchFamily="34" charset="0"/>
              <a:buNone/>
            </a:pPr>
            <a:endParaRPr lang="en-GB" altLang="en-US"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99331" name="Subtitle 2"/>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99332" name="Text Placeholder 3"/>
          <p:cNvSpPr>
            <a:spLocks noGrp="1"/>
          </p:cNvSpPr>
          <p:nvPr>
            <p:ph type="body" sz="quarter" idx="13"/>
          </p:nvPr>
        </p:nvSpPr>
        <p:spPr bwMode="auto">
          <a:xfrm>
            <a:off x="0" y="2390775"/>
            <a:ext cx="9144000" cy="2486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GB" altLang="en-US"/>
              <a:t>5. The following are correct calculation of units of alcohol (percentages are in vol/vol) corrected to nearest whole number: </a:t>
            </a:r>
          </a:p>
          <a:p>
            <a:pPr marL="400050" lvl="1" indent="0" eaLnBrk="1" hangingPunct="1">
              <a:buFont typeface="Arial" panose="020B0604020202020204" pitchFamily="34" charset="0"/>
              <a:buNone/>
            </a:pPr>
            <a:r>
              <a:rPr lang="en-GB" altLang="en-US"/>
              <a:t>A. 750 mls of 11% wine is 8 units </a:t>
            </a:r>
          </a:p>
          <a:p>
            <a:pPr marL="400050" lvl="1" indent="0" eaLnBrk="1" hangingPunct="1">
              <a:buFont typeface="Arial" panose="020B0604020202020204" pitchFamily="34" charset="0"/>
              <a:buNone/>
            </a:pPr>
            <a:r>
              <a:rPr lang="en-GB" altLang="en-US" b="1"/>
              <a:t>B. 6 Litres of 4.5% cider is 18 units </a:t>
            </a:r>
          </a:p>
          <a:p>
            <a:pPr marL="400050" lvl="1" indent="0" eaLnBrk="1" hangingPunct="1">
              <a:buFont typeface="Arial" panose="020B0604020202020204" pitchFamily="34" charset="0"/>
              <a:buNone/>
            </a:pPr>
            <a:r>
              <a:rPr lang="en-GB" altLang="en-US"/>
              <a:t>C. 5 cans of 330 mls of 4.8% lager is 8 units </a:t>
            </a:r>
          </a:p>
          <a:p>
            <a:pPr marL="400050" lvl="1" indent="0" eaLnBrk="1" hangingPunct="1">
              <a:buFont typeface="Arial" panose="020B0604020202020204" pitchFamily="34" charset="0"/>
              <a:buNone/>
            </a:pPr>
            <a:r>
              <a:rPr lang="en-GB" altLang="en-US"/>
              <a:t>D. 3 cans of 440 mls of 7.5% strong lager is 10 units </a:t>
            </a:r>
          </a:p>
          <a:p>
            <a:pPr marL="400050" lvl="1" indent="0" eaLnBrk="1" hangingPunct="1">
              <a:buFont typeface="Arial" panose="020B0604020202020204" pitchFamily="34" charset="0"/>
              <a:buNone/>
            </a:pPr>
            <a:r>
              <a:rPr lang="en-GB" altLang="en-US"/>
              <a:t>E. 2 bottles of 700 mls of 17% fortified wine is 24 units 	</a:t>
            </a:r>
          </a:p>
          <a:p>
            <a:pPr marL="0" indent="0" eaLnBrk="1" hangingPunct="1">
              <a:buFont typeface="Arial" panose="020B0604020202020204" pitchFamily="34" charset="0"/>
              <a:buNone/>
            </a:pPr>
            <a:r>
              <a:rPr lang="en-GB" altLang="en-US" sz="1800"/>
              <a:t>	</a:t>
            </a:r>
          </a:p>
          <a:p>
            <a:pPr marL="400050" lvl="1" indent="0" eaLnBrk="1" hangingPunct="1">
              <a:buFont typeface="Arial" panose="020B0604020202020204" pitchFamily="34" charset="0"/>
              <a:buNone/>
            </a:pPr>
            <a:endParaRPr lang="en-GB"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bwMode="auto">
          <a:xfrm>
            <a:off x="134938" y="228600"/>
            <a:ext cx="8774112"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a:t>Metabolism oxidative </a:t>
            </a:r>
            <a:br>
              <a:rPr lang="en-GB" altLang="en-US"/>
            </a:br>
            <a:r>
              <a:rPr lang="en-GB" altLang="en-US"/>
              <a:t>and  non-oxidative pathways </a:t>
            </a:r>
          </a:p>
        </p:txBody>
      </p:sp>
      <p:sp>
        <p:nvSpPr>
          <p:cNvPr id="16387" name="Slide Number Placeholder 1"/>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9E9647-CB5D-4780-ACBD-D60F351D52B0}" type="slidenum">
              <a:rPr lang="en-US" altLang="en-US" sz="1400" smtClean="0"/>
              <a:pPr/>
              <a:t>6</a:t>
            </a:fld>
            <a:endParaRPr lang="en-US" altLang="en-US" sz="1400"/>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3225"/>
            <a:ext cx="7467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9" name="TextBox 5"/>
          <p:cNvSpPr txBox="1">
            <a:spLocks noChangeArrowheads="1"/>
          </p:cNvSpPr>
          <p:nvPr/>
        </p:nvSpPr>
        <p:spPr bwMode="auto">
          <a:xfrm>
            <a:off x="-4648" y="6380817"/>
            <a:ext cx="89691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t>Jones, A. W. (2010). Evidence-based survey of the elimination rates of ethanol from blood with applications in forensic casework. Forensic science international, 200(1-3), 1-20</a:t>
            </a:r>
            <a:r>
              <a:rPr lang="en-US" altLang="en-US" dirty="0"/>
              <a:t>.</a:t>
            </a:r>
            <a:endParaRPr lang="en-GB"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ctrTitle"/>
          </p:nvPr>
        </p:nvSpPr>
        <p:spPr bwMode="auto">
          <a:xfrm>
            <a:off x="15875" y="2286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101379" name="Subtitle 2"/>
          <p:cNvSpPr>
            <a:spLocks noGrp="1"/>
          </p:cNvSpPr>
          <p:nvPr>
            <p:ph type="subTitle" idx="1"/>
          </p:nvPr>
        </p:nvSpPr>
        <p:spPr bwMode="auto">
          <a:xfrm>
            <a:off x="4343400" y="320675"/>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EMIs</a:t>
            </a:r>
          </a:p>
        </p:txBody>
      </p:sp>
      <p:sp>
        <p:nvSpPr>
          <p:cNvPr id="4" name="Text Placeholder 3"/>
          <p:cNvSpPr>
            <a:spLocks noGrp="1"/>
          </p:cNvSpPr>
          <p:nvPr>
            <p:ph type="body" sz="quarter" idx="13"/>
          </p:nvPr>
        </p:nvSpPr>
        <p:spPr>
          <a:xfrm>
            <a:off x="15875" y="901700"/>
            <a:ext cx="4343400" cy="4889500"/>
          </a:xfrm>
        </p:spPr>
        <p:txBody>
          <a:bodyPr/>
          <a:lstStyle/>
          <a:p>
            <a:pPr marL="0" indent="0" eaLnBrk="1" hangingPunct="1">
              <a:buFont typeface="Arial" panose="020B0604020202020204" pitchFamily="34" charset="0"/>
              <a:buNone/>
              <a:defRPr/>
            </a:pPr>
            <a:r>
              <a:rPr lang="en-GB" i="1" dirty="0"/>
              <a:t>Drugs used in Alcohol Dependence: </a:t>
            </a:r>
            <a:endParaRPr lang="en-GB" dirty="0"/>
          </a:p>
          <a:p>
            <a:pPr marL="0" indent="0" eaLnBrk="1" hangingPunct="1">
              <a:buFont typeface="Arial" panose="020B0604020202020204" pitchFamily="34" charset="0"/>
              <a:buNone/>
              <a:defRPr/>
            </a:pPr>
            <a:r>
              <a:rPr lang="en-GB" dirty="0"/>
              <a:t>A. Disulfiram </a:t>
            </a:r>
          </a:p>
          <a:p>
            <a:pPr marL="0" indent="0" eaLnBrk="1" hangingPunct="1">
              <a:buFont typeface="Arial" panose="020B0604020202020204" pitchFamily="34" charset="0"/>
              <a:buNone/>
              <a:defRPr/>
            </a:pPr>
            <a:r>
              <a:rPr lang="en-GB" dirty="0"/>
              <a:t>B. Acamprosate 	</a:t>
            </a:r>
          </a:p>
          <a:p>
            <a:pPr marL="0" indent="0" eaLnBrk="1" hangingPunct="1">
              <a:buFont typeface="Arial" panose="020B0604020202020204" pitchFamily="34" charset="0"/>
              <a:buNone/>
              <a:defRPr/>
            </a:pPr>
            <a:r>
              <a:rPr lang="en-GB" dirty="0"/>
              <a:t>C. Naltrexone </a:t>
            </a:r>
          </a:p>
          <a:p>
            <a:pPr marL="0" indent="0" eaLnBrk="1" hangingPunct="1">
              <a:buFont typeface="Arial" panose="020B0604020202020204" pitchFamily="34" charset="0"/>
              <a:buNone/>
              <a:defRPr/>
            </a:pPr>
            <a:r>
              <a:rPr lang="en-GB" dirty="0"/>
              <a:t>D. Baclofen </a:t>
            </a:r>
          </a:p>
          <a:p>
            <a:pPr marL="0" indent="0" eaLnBrk="1" hangingPunct="1">
              <a:buFont typeface="Arial" panose="020B0604020202020204" pitchFamily="34" charset="0"/>
              <a:buNone/>
              <a:defRPr/>
            </a:pPr>
            <a:r>
              <a:rPr lang="en-GB" dirty="0"/>
              <a:t>E. Diazepam </a:t>
            </a:r>
          </a:p>
          <a:p>
            <a:pPr marL="0" indent="0" eaLnBrk="1" hangingPunct="1">
              <a:buFont typeface="Arial" panose="020B0604020202020204" pitchFamily="34" charset="0"/>
              <a:buNone/>
              <a:defRPr/>
            </a:pPr>
            <a:r>
              <a:rPr lang="en-GB" dirty="0"/>
              <a:t>F. </a:t>
            </a:r>
            <a:r>
              <a:rPr lang="en-GB" dirty="0" err="1"/>
              <a:t>Oxazepam</a:t>
            </a:r>
            <a:r>
              <a:rPr lang="en-GB" dirty="0"/>
              <a:t> </a:t>
            </a:r>
          </a:p>
          <a:p>
            <a:pPr marL="0" indent="0" eaLnBrk="1" hangingPunct="1">
              <a:buFont typeface="Arial" panose="020B0604020202020204" pitchFamily="34" charset="0"/>
              <a:buNone/>
              <a:defRPr/>
            </a:pPr>
            <a:r>
              <a:rPr lang="en-GB" dirty="0"/>
              <a:t>G. Lorazepam </a:t>
            </a:r>
          </a:p>
          <a:p>
            <a:pPr marL="0" indent="0" eaLnBrk="1" hangingPunct="1">
              <a:buFont typeface="Arial" panose="020B0604020202020204" pitchFamily="34" charset="0"/>
              <a:buNone/>
              <a:defRPr/>
            </a:pPr>
            <a:r>
              <a:rPr lang="en-GB" dirty="0"/>
              <a:t>H. Vitamin B compound strong </a:t>
            </a:r>
          </a:p>
          <a:p>
            <a:pPr marL="0" indent="0" eaLnBrk="1" hangingPunct="1">
              <a:buFont typeface="Arial" panose="020B0604020202020204" pitchFamily="34" charset="0"/>
              <a:buNone/>
              <a:defRPr/>
            </a:pPr>
            <a:r>
              <a:rPr lang="en-GB" dirty="0"/>
              <a:t>I. Thiamine </a:t>
            </a:r>
          </a:p>
          <a:p>
            <a:pPr marL="0" indent="0" eaLnBrk="1" hangingPunct="1">
              <a:buFont typeface="Arial" panose="020B0604020202020204" pitchFamily="34" charset="0"/>
              <a:buNone/>
              <a:defRPr/>
            </a:pPr>
            <a:r>
              <a:rPr lang="en-GB" dirty="0"/>
              <a:t>J. </a:t>
            </a:r>
            <a:r>
              <a:rPr lang="en-GB" dirty="0" err="1"/>
              <a:t>Nalmefene</a:t>
            </a:r>
            <a:r>
              <a:rPr lang="en-GB" dirty="0"/>
              <a:t> </a:t>
            </a:r>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
        <p:nvSpPr>
          <p:cNvPr id="5" name="Text Placeholder 3"/>
          <p:cNvSpPr txBox="1">
            <a:spLocks/>
          </p:cNvSpPr>
          <p:nvPr/>
        </p:nvSpPr>
        <p:spPr>
          <a:xfrm>
            <a:off x="4495800" y="993775"/>
            <a:ext cx="4343400" cy="4889500"/>
          </a:xfrm>
          <a:prstGeom prst="rect">
            <a:avLst/>
          </a:prstGeom>
        </p:spPr>
        <p:txBody>
          <a:bodyPr/>
          <a:lstStyle>
            <a:lvl1pPr marL="342900" indent="-342900" algn="l" defTabSz="457200" rtl="0" fontAlgn="base">
              <a:spcBef>
                <a:spcPct val="20000"/>
              </a:spcBef>
              <a:spcAft>
                <a:spcPct val="0"/>
              </a:spcAft>
              <a:buFont typeface="Arial" panose="020B0604020202020204" pitchFamily="34" charset="0"/>
              <a:buChar char="•"/>
              <a:defRPr sz="2400" kern="1200" baseline="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GB" dirty="0"/>
              <a:t>1a. Which medication should not be given if serum creatinine &gt;120 </a:t>
            </a:r>
            <a:r>
              <a:rPr lang="en-GB" dirty="0" err="1"/>
              <a:t>micromol</a:t>
            </a:r>
            <a:r>
              <a:rPr lang="en-GB" dirty="0"/>
              <a:t>/L</a:t>
            </a:r>
          </a:p>
          <a:p>
            <a:pPr marL="0" indent="0">
              <a:buNone/>
              <a:defRPr/>
            </a:pPr>
            <a:r>
              <a:rPr lang="en-GB" dirty="0"/>
              <a:t>1b. Which medication used for detoxification should be avoided in patients with impaired liver function </a:t>
            </a:r>
          </a:p>
          <a:p>
            <a:pPr marL="0" indent="0">
              <a:buFont typeface="Arial" panose="020B0604020202020204" pitchFamily="34" charset="0"/>
              <a:buNone/>
              <a:defRPr/>
            </a:pPr>
            <a:r>
              <a:rPr lang="en-GB" dirty="0"/>
              <a:t>1c. Which medication acts as a selective </a:t>
            </a:r>
            <a:r>
              <a:rPr lang="en-GB" dirty="0" err="1"/>
              <a:t>GABA</a:t>
            </a:r>
            <a:r>
              <a:rPr lang="en-GB" dirty="0"/>
              <a:t>-B agonist	</a:t>
            </a:r>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Answers EMI1</a:t>
            </a:r>
          </a:p>
        </p:txBody>
      </p:sp>
      <p:sp>
        <p:nvSpPr>
          <p:cNvPr id="3" name="Text Placeholder 2"/>
          <p:cNvSpPr>
            <a:spLocks noGrp="1"/>
          </p:cNvSpPr>
          <p:nvPr>
            <p:ph type="body" sz="quarter" idx="13"/>
          </p:nvPr>
        </p:nvSpPr>
        <p:spPr>
          <a:xfrm>
            <a:off x="395536" y="1844824"/>
            <a:ext cx="8219256" cy="3562308"/>
          </a:xfrm>
        </p:spPr>
        <p:txBody>
          <a:bodyPr/>
          <a:lstStyle/>
          <a:p>
            <a:pPr marL="0" indent="0">
              <a:buNone/>
              <a:defRPr/>
            </a:pPr>
            <a:r>
              <a:rPr lang="en-GB" dirty="0"/>
              <a:t>1a. Which medication should not be given if serum creatinine &gt;120 </a:t>
            </a:r>
            <a:r>
              <a:rPr lang="en-GB" dirty="0" err="1"/>
              <a:t>micromol</a:t>
            </a:r>
            <a:r>
              <a:rPr lang="en-GB" dirty="0"/>
              <a:t>/L? </a:t>
            </a:r>
            <a:r>
              <a:rPr lang="en-GB" b="1" dirty="0"/>
              <a:t>Answer </a:t>
            </a:r>
            <a:r>
              <a:rPr lang="en-GB" b="1" dirty="0" err="1"/>
              <a:t>Acamprosate</a:t>
            </a:r>
            <a:r>
              <a:rPr lang="en-GB" b="1" dirty="0"/>
              <a:t>. </a:t>
            </a:r>
            <a:r>
              <a:rPr lang="en-GB" b="1" dirty="0" err="1"/>
              <a:t>Acamprosate</a:t>
            </a:r>
            <a:r>
              <a:rPr lang="en-GB" b="1" dirty="0"/>
              <a:t> is primarily excreted in the urine and not significantly  metabolised.</a:t>
            </a:r>
          </a:p>
          <a:p>
            <a:pPr marL="0" indent="0">
              <a:buNone/>
              <a:defRPr/>
            </a:pPr>
            <a:r>
              <a:rPr lang="en-GB" dirty="0"/>
              <a:t>1b. Which medication used for detoxification should be avoided in patients with impaired liver function? </a:t>
            </a:r>
            <a:r>
              <a:rPr lang="en-GB" b="1" dirty="0"/>
              <a:t>Answer: Diazepam. This is due to its long half life.</a:t>
            </a:r>
          </a:p>
          <a:p>
            <a:pPr marL="0" indent="0">
              <a:buNone/>
              <a:defRPr/>
            </a:pPr>
            <a:r>
              <a:rPr lang="en-GB" dirty="0"/>
              <a:t>1c. Which medication acts as a selective </a:t>
            </a:r>
            <a:r>
              <a:rPr lang="en-GB" dirty="0" err="1"/>
              <a:t>GABA</a:t>
            </a:r>
            <a:r>
              <a:rPr lang="en-GB" dirty="0"/>
              <a:t>-B agonist? </a:t>
            </a:r>
            <a:r>
              <a:rPr lang="en-GB" b="1" dirty="0"/>
              <a:t>Answer: Baclofen</a:t>
            </a:r>
          </a:p>
          <a:p>
            <a:pPr marL="0" indent="0">
              <a:buNone/>
            </a:pPr>
            <a:endParaRPr lang="en-GB" dirty="0"/>
          </a:p>
        </p:txBody>
      </p:sp>
    </p:spTree>
    <p:extLst>
      <p:ext uri="{BB962C8B-B14F-4D97-AF65-F5344CB8AC3E}">
        <p14:creationId xmlns:p14="http://schemas.microsoft.com/office/powerpoint/2010/main" val="36144162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ctrTitle"/>
          </p:nvPr>
        </p:nvSpPr>
        <p:spPr bwMode="auto">
          <a:xfrm>
            <a:off x="15875" y="2286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105475" name="Subtitle 2"/>
          <p:cNvSpPr>
            <a:spLocks noGrp="1"/>
          </p:cNvSpPr>
          <p:nvPr>
            <p:ph type="subTitle" idx="1"/>
          </p:nvPr>
        </p:nvSpPr>
        <p:spPr bwMode="auto">
          <a:xfrm>
            <a:off x="4343400" y="320675"/>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EMIs</a:t>
            </a:r>
          </a:p>
        </p:txBody>
      </p:sp>
      <p:sp>
        <p:nvSpPr>
          <p:cNvPr id="105476" name="Text Placeholder 3"/>
          <p:cNvSpPr>
            <a:spLocks noGrp="1"/>
          </p:cNvSpPr>
          <p:nvPr>
            <p:ph type="body" sz="quarter" idx="13"/>
          </p:nvPr>
        </p:nvSpPr>
        <p:spPr bwMode="auto">
          <a:xfrm>
            <a:off x="3429000" y="1143000"/>
            <a:ext cx="53340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GB" altLang="en-US" sz="2000" dirty="0"/>
              <a:t>2a. This marker has Sensitivity of 50 to 70% in the detection of high levels of alcohol consumption in the last 1 to 2 months but false positive with hepatitis, cirrhosis, </a:t>
            </a:r>
            <a:r>
              <a:rPr lang="en-GB" altLang="en-US" sz="2000" dirty="0" err="1"/>
              <a:t>cholestatic</a:t>
            </a:r>
            <a:r>
              <a:rPr lang="en-GB" altLang="en-US" sz="2000" dirty="0"/>
              <a:t> jaundice, metastatic carcinoma, treatment with simvastatin and obesity </a:t>
            </a:r>
          </a:p>
          <a:p>
            <a:pPr marL="0" indent="0">
              <a:buNone/>
            </a:pPr>
            <a:r>
              <a:rPr lang="en-GB" altLang="en-US" sz="2000" dirty="0"/>
              <a:t>2b. </a:t>
            </a:r>
            <a:r>
              <a:rPr lang="en-US" altLang="en-US" sz="2000" dirty="0"/>
              <a:t>This is used in the calculation of  the  </a:t>
            </a:r>
            <a:r>
              <a:rPr lang="en-US" altLang="en-US" sz="2000" dirty="0" err="1"/>
              <a:t>Maddrey's</a:t>
            </a:r>
            <a:r>
              <a:rPr lang="en-US" altLang="en-US" sz="2000" dirty="0"/>
              <a:t> Discriminant Function for Alcoholic Hepatitis</a:t>
            </a:r>
            <a:r>
              <a:rPr lang="en-GB" altLang="en-US" dirty="0"/>
              <a:t>	</a:t>
            </a:r>
          </a:p>
          <a:p>
            <a:pPr marL="0" indent="0" eaLnBrk="1" hangingPunct="1">
              <a:buFont typeface="Arial" panose="020B0604020202020204" pitchFamily="34" charset="0"/>
              <a:buNone/>
            </a:pPr>
            <a:r>
              <a:rPr lang="en-GB" altLang="en-US" sz="2000" dirty="0"/>
              <a:t>2c. A reduction in this can lead to increased risk of seizures and can be related to use of proton pump inhibitors </a:t>
            </a:r>
            <a:r>
              <a:rPr lang="en-GB" altLang="en-US" dirty="0"/>
              <a:t>	</a:t>
            </a:r>
          </a:p>
          <a:p>
            <a:pPr marL="0" indent="0" eaLnBrk="1" hangingPunct="1">
              <a:buFont typeface="Arial" panose="020B0604020202020204" pitchFamily="34" charset="0"/>
              <a:buNone/>
            </a:pPr>
            <a:endParaRPr lang="en-GB" altLang="en-US" dirty="0"/>
          </a:p>
          <a:p>
            <a:pPr marL="400050" lvl="1" indent="0" eaLnBrk="1" hangingPunct="1">
              <a:buFont typeface="Arial" panose="020B0604020202020204" pitchFamily="34" charset="0"/>
              <a:buNone/>
            </a:pPr>
            <a:endParaRPr lang="en-GB" altLang="en-US" sz="1800" dirty="0"/>
          </a:p>
        </p:txBody>
      </p:sp>
      <p:sp>
        <p:nvSpPr>
          <p:cNvPr id="105478" name="Text Placeholder 3"/>
          <p:cNvSpPr txBox="1">
            <a:spLocks/>
          </p:cNvSpPr>
          <p:nvPr/>
        </p:nvSpPr>
        <p:spPr bwMode="auto">
          <a:xfrm>
            <a:off x="206375" y="762000"/>
            <a:ext cx="32226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4000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en-GB" altLang="en-US" sz="2000" i="1" dirty="0"/>
              <a:t>Investigations for people with alcohol use </a:t>
            </a:r>
            <a:endParaRPr lang="en-GB" altLang="en-US" sz="2000" dirty="0"/>
          </a:p>
          <a:p>
            <a:pPr eaLnBrk="1" hangingPunct="1">
              <a:spcBef>
                <a:spcPct val="20000"/>
              </a:spcBef>
              <a:buFont typeface="Arial" panose="020B0604020202020204" pitchFamily="34" charset="0"/>
              <a:buNone/>
            </a:pPr>
            <a:r>
              <a:rPr lang="en-GB" altLang="en-US" sz="2000" dirty="0"/>
              <a:t>A. Gamma-</a:t>
            </a:r>
            <a:r>
              <a:rPr lang="en-GB" altLang="en-US" sz="2000" dirty="0" err="1"/>
              <a:t>glutamyl</a:t>
            </a:r>
            <a:r>
              <a:rPr lang="en-GB" altLang="en-US" sz="2000" dirty="0"/>
              <a:t> transferase (</a:t>
            </a:r>
            <a:r>
              <a:rPr lang="en-GB" altLang="en-US" sz="2000" dirty="0" err="1"/>
              <a:t>GGT</a:t>
            </a:r>
            <a:r>
              <a:rPr lang="en-GB" altLang="en-US" sz="2000" dirty="0"/>
              <a:t>) </a:t>
            </a:r>
          </a:p>
          <a:p>
            <a:pPr eaLnBrk="1" hangingPunct="1">
              <a:spcBef>
                <a:spcPct val="20000"/>
              </a:spcBef>
              <a:buFont typeface="Arial" panose="020B0604020202020204" pitchFamily="34" charset="0"/>
              <a:buNone/>
            </a:pPr>
            <a:r>
              <a:rPr lang="en-GB" altLang="en-US" sz="2000" dirty="0"/>
              <a:t>B. Mean corpuscular volume </a:t>
            </a:r>
          </a:p>
          <a:p>
            <a:pPr eaLnBrk="1" hangingPunct="1">
              <a:spcBef>
                <a:spcPct val="20000"/>
              </a:spcBef>
              <a:buFont typeface="Arial" panose="020B0604020202020204" pitchFamily="34" charset="0"/>
              <a:buNone/>
            </a:pPr>
            <a:r>
              <a:rPr lang="en-GB" altLang="en-US" sz="2000" dirty="0"/>
              <a:t>C. Carbohydrate-deficient transferrin (CDT) </a:t>
            </a:r>
          </a:p>
          <a:p>
            <a:pPr eaLnBrk="1" hangingPunct="1">
              <a:spcBef>
                <a:spcPct val="20000"/>
              </a:spcBef>
              <a:buFont typeface="Arial" panose="020B0604020202020204" pitchFamily="34" charset="0"/>
              <a:buNone/>
            </a:pPr>
            <a:r>
              <a:rPr lang="en-GB" altLang="en-US" sz="2000" dirty="0"/>
              <a:t>D. Total bilirubin </a:t>
            </a:r>
          </a:p>
          <a:p>
            <a:pPr eaLnBrk="1" hangingPunct="1">
              <a:spcBef>
                <a:spcPct val="20000"/>
              </a:spcBef>
              <a:buFont typeface="Arial" panose="020B0604020202020204" pitchFamily="34" charset="0"/>
              <a:buNone/>
            </a:pPr>
            <a:r>
              <a:rPr lang="en-GB" altLang="en-US" sz="2000" dirty="0"/>
              <a:t>E. Albumin </a:t>
            </a:r>
          </a:p>
          <a:p>
            <a:pPr eaLnBrk="1" hangingPunct="1">
              <a:spcBef>
                <a:spcPct val="20000"/>
              </a:spcBef>
              <a:buFont typeface="Arial" panose="020B0604020202020204" pitchFamily="34" charset="0"/>
              <a:buNone/>
            </a:pPr>
            <a:r>
              <a:rPr lang="en-GB" altLang="en-US" sz="2000" dirty="0"/>
              <a:t>F. INR </a:t>
            </a:r>
          </a:p>
          <a:p>
            <a:pPr eaLnBrk="1" hangingPunct="1">
              <a:spcBef>
                <a:spcPct val="20000"/>
              </a:spcBef>
              <a:buFont typeface="Arial" panose="020B0604020202020204" pitchFamily="34" charset="0"/>
              <a:buNone/>
            </a:pPr>
            <a:r>
              <a:rPr lang="en-GB" altLang="en-US" sz="2000" dirty="0"/>
              <a:t>G. Magnesium </a:t>
            </a:r>
          </a:p>
          <a:p>
            <a:pPr eaLnBrk="1" hangingPunct="1">
              <a:spcBef>
                <a:spcPct val="20000"/>
              </a:spcBef>
              <a:buFont typeface="Arial" panose="020B0604020202020204" pitchFamily="34" charset="0"/>
              <a:buNone/>
            </a:pPr>
            <a:r>
              <a:rPr lang="en-GB" altLang="en-US" sz="2000" dirty="0"/>
              <a:t>H. Globulin </a:t>
            </a:r>
          </a:p>
          <a:p>
            <a:pPr eaLnBrk="1" hangingPunct="1">
              <a:spcBef>
                <a:spcPct val="20000"/>
              </a:spcBef>
              <a:buFont typeface="Arial" panose="020B0604020202020204" pitchFamily="34" charset="0"/>
              <a:buNone/>
            </a:pPr>
            <a:r>
              <a:rPr lang="en-GB" altLang="en-US" sz="2000" dirty="0"/>
              <a:t>I. Alkaline phosphatase </a:t>
            </a:r>
          </a:p>
          <a:p>
            <a:pPr eaLnBrk="1" hangingPunct="1">
              <a:spcBef>
                <a:spcPct val="20000"/>
              </a:spcBef>
              <a:buFont typeface="Arial" panose="020B0604020202020204" pitchFamily="34" charset="0"/>
              <a:buNone/>
            </a:pPr>
            <a:r>
              <a:rPr lang="en-GB" altLang="en-US" sz="2000" dirty="0"/>
              <a:t>J. Platelet Count 	</a:t>
            </a:r>
          </a:p>
          <a:p>
            <a:pPr eaLnBrk="1" hangingPunct="1">
              <a:spcBef>
                <a:spcPct val="20000"/>
              </a:spcBef>
              <a:buFont typeface="Arial" panose="020B0604020202020204" pitchFamily="34" charset="0"/>
              <a:buNone/>
            </a:pPr>
            <a:r>
              <a:rPr lang="en-GB" altLang="en-US" sz="2400" dirty="0"/>
              <a:t>	</a:t>
            </a:r>
          </a:p>
          <a:p>
            <a:pPr eaLnBrk="1" hangingPunct="1">
              <a:spcBef>
                <a:spcPct val="20000"/>
              </a:spcBef>
              <a:buFont typeface="Arial" panose="020B0604020202020204" pitchFamily="34" charset="0"/>
              <a:buNone/>
            </a:pPr>
            <a:r>
              <a:rPr lang="en-GB" altLang="en-US" dirty="0"/>
              <a:t>	</a:t>
            </a:r>
          </a:p>
          <a:p>
            <a:pPr lvl="1" eaLnBrk="1" hangingPunct="1">
              <a:spcBef>
                <a:spcPct val="20000"/>
              </a:spcBef>
              <a:buFont typeface="Arial" panose="020B0604020202020204" pitchFamily="34" charset="0"/>
              <a:buNone/>
            </a:pPr>
            <a:endParaRPr lang="en-GB"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Answers EMI 2</a:t>
            </a:r>
          </a:p>
        </p:txBody>
      </p:sp>
      <p:sp>
        <p:nvSpPr>
          <p:cNvPr id="6" name="Text Placeholder 5"/>
          <p:cNvSpPr>
            <a:spLocks noGrp="1"/>
          </p:cNvSpPr>
          <p:nvPr>
            <p:ph type="body" sz="quarter" idx="13"/>
          </p:nvPr>
        </p:nvSpPr>
        <p:spPr>
          <a:xfrm>
            <a:off x="457200" y="1954924"/>
            <a:ext cx="8003232" cy="4282388"/>
          </a:xfrm>
        </p:spPr>
        <p:txBody>
          <a:bodyPr/>
          <a:lstStyle/>
          <a:p>
            <a:pPr marL="0" indent="0">
              <a:buNone/>
            </a:pPr>
            <a:r>
              <a:rPr lang="en-GB" altLang="en-US" dirty="0"/>
              <a:t>2a. This marker has Sensitivity of 50 to 70% in the detection of high levels of alcohol consumption in the last 1 to 2 months but false positive with hepatitis, cirrhosis, </a:t>
            </a:r>
            <a:r>
              <a:rPr lang="en-GB" altLang="en-US" dirty="0" err="1"/>
              <a:t>cholestatic</a:t>
            </a:r>
            <a:r>
              <a:rPr lang="en-GB" altLang="en-US" dirty="0"/>
              <a:t> jaundice, metastatic carcinoma, treatment with simvastatin and obesity. </a:t>
            </a:r>
            <a:r>
              <a:rPr lang="en-GB" altLang="en-US" b="1" dirty="0"/>
              <a:t>Answer: Gamma-</a:t>
            </a:r>
            <a:r>
              <a:rPr lang="en-GB" altLang="en-US" b="1" dirty="0" err="1"/>
              <a:t>glutamyl</a:t>
            </a:r>
            <a:r>
              <a:rPr lang="en-GB" altLang="en-US" b="1" dirty="0"/>
              <a:t> transferase (</a:t>
            </a:r>
            <a:r>
              <a:rPr lang="en-GB" altLang="en-US" b="1" dirty="0" err="1"/>
              <a:t>GGT</a:t>
            </a:r>
            <a:r>
              <a:rPr lang="en-GB" altLang="en-US" b="1" dirty="0"/>
              <a:t>) </a:t>
            </a:r>
          </a:p>
          <a:p>
            <a:pPr marL="0" indent="0">
              <a:buNone/>
            </a:pPr>
            <a:r>
              <a:rPr lang="en-GB" altLang="en-US" dirty="0"/>
              <a:t>2b. </a:t>
            </a:r>
            <a:r>
              <a:rPr lang="en-US" altLang="en-US" dirty="0"/>
              <a:t>This is used in the calculation of  the  </a:t>
            </a:r>
            <a:r>
              <a:rPr lang="en-US" altLang="en-US" dirty="0" err="1"/>
              <a:t>Maddrey's</a:t>
            </a:r>
            <a:r>
              <a:rPr lang="en-US" altLang="en-US" dirty="0"/>
              <a:t> Discriminant Function for Alcoholic Hepatitis</a:t>
            </a:r>
            <a:r>
              <a:rPr lang="en-GB" altLang="en-US" dirty="0"/>
              <a:t>	. </a:t>
            </a:r>
            <a:r>
              <a:rPr lang="en-GB" altLang="en-US" b="1" dirty="0"/>
              <a:t>Answer: Total bilirubin ( as well as Prothrombin Time)</a:t>
            </a:r>
          </a:p>
          <a:p>
            <a:pPr marL="0" indent="0">
              <a:buNone/>
            </a:pPr>
            <a:r>
              <a:rPr lang="en-GB" altLang="en-US" dirty="0"/>
              <a:t>2c. A reduction in this can lead to increased risk of seizures and can be related to use of proton pump inhibitors. </a:t>
            </a:r>
            <a:r>
              <a:rPr lang="en-GB" altLang="en-US" b="1" dirty="0"/>
              <a:t>Answer Magnesium.</a:t>
            </a:r>
            <a:endParaRPr lang="en-GB" b="1" dirty="0"/>
          </a:p>
        </p:txBody>
      </p:sp>
    </p:spTree>
    <p:extLst>
      <p:ext uri="{BB962C8B-B14F-4D97-AF65-F5344CB8AC3E}">
        <p14:creationId xmlns:p14="http://schemas.microsoft.com/office/powerpoint/2010/main" val="4016316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 module</a:t>
            </a:r>
          </a:p>
        </p:txBody>
      </p:sp>
      <p:sp>
        <p:nvSpPr>
          <p:cNvPr id="109571" name="Text Placeholder 3"/>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Arial" panose="020B0604020202020204" pitchFamily="34" charset="0"/>
              <a:buNone/>
            </a:pPr>
            <a:r>
              <a:rPr lang="en-US" altLang="en-US" sz="2800"/>
              <a:t>Any Questions?</a:t>
            </a:r>
          </a:p>
          <a:p>
            <a:pPr marL="0" indent="0" algn="ctr" eaLnBrk="1" hangingPunct="1">
              <a:buFont typeface="Arial" panose="020B0604020202020204" pitchFamily="34" charset="0"/>
              <a:buNone/>
            </a:pPr>
            <a:endParaRPr lang="en-US" altLang="en-US"/>
          </a:p>
          <a:p>
            <a:pPr marL="0" indent="0" algn="ctr" eaLnBrk="1" hangingPunct="1">
              <a:buFont typeface="Arial" panose="020B0604020202020204" pitchFamily="34" charset="0"/>
              <a:buNone/>
            </a:pPr>
            <a:r>
              <a:rPr lang="en-US" altLang="en-US"/>
              <a:t>Thank you.</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0380-4966-4F6D-BFA5-1D83FC40901E}"/>
              </a:ext>
            </a:extLst>
          </p:cNvPr>
          <p:cNvSpPr>
            <a:spLocks noGrp="1"/>
          </p:cNvSpPr>
          <p:nvPr>
            <p:ph type="ctrTitle"/>
          </p:nvPr>
        </p:nvSpPr>
        <p:spPr/>
        <p:txBody>
          <a:bodyPr/>
          <a:lstStyle/>
          <a:p>
            <a:r>
              <a:rPr lang="en-GB" dirty="0"/>
              <a:t>Supplementary slides </a:t>
            </a:r>
          </a:p>
        </p:txBody>
      </p:sp>
      <p:sp>
        <p:nvSpPr>
          <p:cNvPr id="3" name="Text Placeholder 2">
            <a:extLst>
              <a:ext uri="{FF2B5EF4-FFF2-40B4-BE49-F238E27FC236}">
                <a16:creationId xmlns:a16="http://schemas.microsoft.com/office/drawing/2014/main" id="{E8FE808A-C296-425C-90F7-137A793295E2}"/>
              </a:ext>
            </a:extLst>
          </p:cNvPr>
          <p:cNvSpPr>
            <a:spLocks noGrp="1"/>
          </p:cNvSpPr>
          <p:nvPr>
            <p:ph type="body" sz="quarter" idx="13"/>
          </p:nvPr>
        </p:nvSpPr>
        <p:spPr/>
        <p:txBody>
          <a:bodyPr/>
          <a:lstStyle/>
          <a:p>
            <a:r>
              <a:rPr lang="en-GB" dirty="0"/>
              <a:t>Diagnosis using ICD 11 and DSM V</a:t>
            </a:r>
          </a:p>
          <a:p>
            <a:r>
              <a:rPr lang="en-GB" dirty="0"/>
              <a:t>Neuroimaging findings</a:t>
            </a:r>
          </a:p>
          <a:p>
            <a:r>
              <a:rPr lang="en-GB" dirty="0"/>
              <a:t>Epidemiology</a:t>
            </a:r>
          </a:p>
          <a:p>
            <a:r>
              <a:rPr lang="en-GB" dirty="0"/>
              <a:t>Hepatic encephalopathy</a:t>
            </a:r>
          </a:p>
          <a:p>
            <a:r>
              <a:rPr lang="en-GB" dirty="0"/>
              <a:t>Deaths in alcohol related admissions</a:t>
            </a:r>
          </a:p>
        </p:txBody>
      </p:sp>
    </p:spTree>
    <p:extLst>
      <p:ext uri="{BB962C8B-B14F-4D97-AF65-F5344CB8AC3E}">
        <p14:creationId xmlns:p14="http://schemas.microsoft.com/office/powerpoint/2010/main" val="27126728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8680"/>
            <a:ext cx="7772400" cy="679449"/>
          </a:xfrm>
        </p:spPr>
        <p:txBody>
          <a:bodyPr/>
          <a:lstStyle/>
          <a:p>
            <a:r>
              <a:rPr lang="en-GB" dirty="0" err="1"/>
              <a:t>ICD</a:t>
            </a:r>
            <a:r>
              <a:rPr lang="en-GB" dirty="0"/>
              <a:t> 11 – similar to ICD-10</a:t>
            </a:r>
            <a:br>
              <a:rPr lang="en-GB" dirty="0"/>
            </a:br>
            <a:r>
              <a:rPr lang="en-GB" dirty="0"/>
              <a:t>Time frames more specific</a:t>
            </a:r>
          </a:p>
        </p:txBody>
      </p:sp>
      <p:sp>
        <p:nvSpPr>
          <p:cNvPr id="3" name="Text Placeholder 2"/>
          <p:cNvSpPr>
            <a:spLocks noGrp="1"/>
          </p:cNvSpPr>
          <p:nvPr>
            <p:ph type="body" sz="quarter" idx="13"/>
          </p:nvPr>
        </p:nvSpPr>
        <p:spPr>
          <a:xfrm>
            <a:off x="14066" y="1700808"/>
            <a:ext cx="9129933" cy="4248472"/>
          </a:xfrm>
        </p:spPr>
        <p:txBody>
          <a:bodyPr/>
          <a:lstStyle/>
          <a:p>
            <a:r>
              <a:rPr lang="en-GB" altLang="en-US" b="1" dirty="0"/>
              <a:t>Harmful pattern of use</a:t>
            </a:r>
          </a:p>
          <a:p>
            <a:pPr lvl="1"/>
            <a:r>
              <a:rPr lang="en-US" dirty="0">
                <a:latin typeface="Arial" charset="0"/>
              </a:rPr>
              <a:t>damage to a person’s physical or mental health or has resulted in </a:t>
            </a:r>
            <a:r>
              <a:rPr lang="en-US" dirty="0" err="1">
                <a:latin typeface="Arial" charset="0"/>
              </a:rPr>
              <a:t>behaviour</a:t>
            </a:r>
            <a:r>
              <a:rPr lang="en-US" dirty="0">
                <a:latin typeface="Arial" charset="0"/>
              </a:rPr>
              <a:t> leading </a:t>
            </a:r>
            <a:r>
              <a:rPr lang="en-US" b="1" dirty="0">
                <a:latin typeface="Arial" charset="0"/>
              </a:rPr>
              <a:t>to harm to the health of others</a:t>
            </a:r>
          </a:p>
          <a:p>
            <a:pPr lvl="1"/>
            <a:r>
              <a:rPr lang="en-US" dirty="0">
                <a:latin typeface="Arial" charset="0"/>
              </a:rPr>
              <a:t>The pattern of alcohol use is evident over </a:t>
            </a:r>
            <a:r>
              <a:rPr lang="en-US" b="1" dirty="0">
                <a:latin typeface="Arial" charset="0"/>
              </a:rPr>
              <a:t>a period of at least 12 months </a:t>
            </a:r>
            <a:r>
              <a:rPr lang="en-US" dirty="0">
                <a:latin typeface="Arial" charset="0"/>
              </a:rPr>
              <a:t>if substance use is episodic or at least one month if use is continuous</a:t>
            </a:r>
            <a:r>
              <a:rPr lang="en-GB" altLang="en-US" b="1" dirty="0"/>
              <a:t> </a:t>
            </a:r>
          </a:p>
          <a:p>
            <a:r>
              <a:rPr lang="en-GB" altLang="en-US" b="1" dirty="0"/>
              <a:t>Dependence</a:t>
            </a:r>
          </a:p>
          <a:p>
            <a:pPr lvl="1"/>
            <a:r>
              <a:rPr lang="en-US" dirty="0"/>
              <a:t>The features are usually evident </a:t>
            </a:r>
            <a:r>
              <a:rPr lang="en-US" b="1" dirty="0"/>
              <a:t>over a period of at least 12 months </a:t>
            </a:r>
            <a:r>
              <a:rPr lang="en-US" dirty="0"/>
              <a:t>but the diagnosis may be </a:t>
            </a:r>
            <a:r>
              <a:rPr lang="en-US" b="1" dirty="0"/>
              <a:t>made if alcohol use is continuous (daily or almost daily) for at least 1 month.</a:t>
            </a:r>
            <a:endParaRPr lang="en-GB" altLang="en-US" b="1" dirty="0"/>
          </a:p>
          <a:p>
            <a:endParaRPr lang="en-GB" altLang="en-US" b="1" dirty="0"/>
          </a:p>
          <a:p>
            <a:pPr lvl="1"/>
            <a:endParaRPr lang="en-GB" dirty="0"/>
          </a:p>
        </p:txBody>
      </p:sp>
    </p:spTree>
    <p:extLst>
      <p:ext uri="{BB962C8B-B14F-4D97-AF65-F5344CB8AC3E}">
        <p14:creationId xmlns:p14="http://schemas.microsoft.com/office/powerpoint/2010/main" val="2987980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908720"/>
            <a:ext cx="7772400" cy="679449"/>
          </a:xfrm>
        </p:spPr>
        <p:txBody>
          <a:bodyPr/>
          <a:lstStyle/>
          <a:p>
            <a:r>
              <a:rPr lang="en-GB" dirty="0"/>
              <a:t>DSM V -Substance use disorder</a:t>
            </a:r>
            <a:br>
              <a:rPr lang="en-GB" dirty="0"/>
            </a:br>
            <a:r>
              <a:rPr lang="en-GB" dirty="0"/>
              <a:t>Mild / Moderate /Severe </a:t>
            </a:r>
          </a:p>
        </p:txBody>
      </p:sp>
      <p:sp>
        <p:nvSpPr>
          <p:cNvPr id="3" name="Text Placeholder 2"/>
          <p:cNvSpPr>
            <a:spLocks noGrp="1"/>
          </p:cNvSpPr>
          <p:nvPr>
            <p:ph type="body" sz="quarter" idx="13"/>
          </p:nvPr>
        </p:nvSpPr>
        <p:spPr/>
        <p:txBody>
          <a:bodyPr/>
          <a:lstStyle/>
          <a:p>
            <a:endParaRPr lang="en-US" dirty="0"/>
          </a:p>
          <a:p>
            <a:r>
              <a:rPr lang="en-US" dirty="0"/>
              <a:t>The diagnosis of a substance use disorder is based on a pathological pattern of behaviors </a:t>
            </a:r>
          </a:p>
          <a:p>
            <a:r>
              <a:rPr lang="en-US" dirty="0"/>
              <a:t>11 criteria </a:t>
            </a:r>
          </a:p>
          <a:p>
            <a:r>
              <a:rPr lang="en-US" dirty="0"/>
              <a:t>Mild – 2-3  symptoms </a:t>
            </a:r>
          </a:p>
          <a:p>
            <a:r>
              <a:rPr lang="en-US" dirty="0"/>
              <a:t>Moderate – 4-5 symptoms</a:t>
            </a:r>
          </a:p>
          <a:p>
            <a:r>
              <a:rPr lang="en-US" dirty="0"/>
              <a:t>Severe – 6 or more symptoms </a:t>
            </a:r>
          </a:p>
          <a:p>
            <a:pPr marL="0" indent="0">
              <a:buNone/>
            </a:pPr>
            <a:endParaRPr lang="en-GB" dirty="0"/>
          </a:p>
        </p:txBody>
      </p:sp>
    </p:spTree>
    <p:extLst>
      <p:ext uri="{BB962C8B-B14F-4D97-AF65-F5344CB8AC3E}">
        <p14:creationId xmlns:p14="http://schemas.microsoft.com/office/powerpoint/2010/main" val="22111599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687" y="476672"/>
            <a:ext cx="6631577" cy="1078343"/>
          </a:xfrm>
        </p:spPr>
        <p:txBody>
          <a:bodyPr/>
          <a:lstStyle/>
          <a:p>
            <a:r>
              <a:rPr lang="en-GB" dirty="0"/>
              <a:t>DSM V </a:t>
            </a:r>
            <a:br>
              <a:rPr lang="en-GB" dirty="0"/>
            </a:br>
            <a:r>
              <a:rPr lang="en-GB" dirty="0"/>
              <a:t>Substance use disorder</a:t>
            </a:r>
            <a:br>
              <a:rPr lang="en-GB" dirty="0"/>
            </a:br>
            <a:endParaRPr lang="en-GB" dirty="0"/>
          </a:p>
        </p:txBody>
      </p:sp>
      <p:sp>
        <p:nvSpPr>
          <p:cNvPr id="3" name="Text Placeholder 2"/>
          <p:cNvSpPr>
            <a:spLocks noGrp="1"/>
          </p:cNvSpPr>
          <p:nvPr>
            <p:ph type="body" sz="quarter" idx="13"/>
          </p:nvPr>
        </p:nvSpPr>
        <p:spPr>
          <a:xfrm>
            <a:off x="323528" y="1555015"/>
            <a:ext cx="7839075" cy="3720662"/>
          </a:xfrm>
        </p:spPr>
        <p:txBody>
          <a:bodyPr/>
          <a:lstStyle/>
          <a:p>
            <a:r>
              <a:rPr lang="en-US" sz="1800" b="1" dirty="0"/>
              <a:t>Impaired control (4 criteria)</a:t>
            </a:r>
          </a:p>
          <a:p>
            <a:pPr marL="457200" indent="-457200">
              <a:buFont typeface="+mj-lt"/>
              <a:buAutoNum type="arabicPeriod"/>
            </a:pPr>
            <a:r>
              <a:rPr lang="en-US" sz="1800" dirty="0"/>
              <a:t>Alcohol is often taken in larger amounts or over a longer period than was intended.</a:t>
            </a:r>
          </a:p>
          <a:p>
            <a:pPr marL="457200" indent="-457200">
              <a:buFont typeface="+mj-lt"/>
              <a:buAutoNum type="arabicPeriod"/>
            </a:pPr>
            <a:r>
              <a:rPr lang="en-US" sz="1800" dirty="0"/>
              <a:t>There is a persistent desire or unsuccessful efforts to cut down or control alcohol use. </a:t>
            </a:r>
          </a:p>
          <a:p>
            <a:pPr marL="457200" indent="-457200">
              <a:buFont typeface="+mj-lt"/>
              <a:buAutoNum type="arabicPeriod"/>
            </a:pPr>
            <a:r>
              <a:rPr lang="en-US" sz="1800" dirty="0"/>
              <a:t>A great deal of time is spent in activities necessary to obtain alcohol, use alcohol, or recovery from its effects.</a:t>
            </a:r>
          </a:p>
          <a:p>
            <a:pPr marL="457200" indent="-457200">
              <a:buFont typeface="+mj-lt"/>
              <a:buAutoNum type="arabicPeriod"/>
            </a:pPr>
            <a:r>
              <a:rPr lang="en-US" sz="1800" dirty="0"/>
              <a:t>Craving, or a strong desire or urge to use alcohol.</a:t>
            </a:r>
          </a:p>
          <a:p>
            <a:r>
              <a:rPr lang="en-US" sz="1800" b="1" dirty="0"/>
              <a:t>Social impairment (3 criteria)</a:t>
            </a:r>
          </a:p>
          <a:p>
            <a:pPr marL="457200" indent="-457200">
              <a:buFont typeface="+mj-lt"/>
              <a:buAutoNum type="arabicPeriod" startAt="5"/>
            </a:pPr>
            <a:r>
              <a:rPr lang="en-US" sz="1800" dirty="0"/>
              <a:t>Recurrent alcohol use resulting in a failure to fulfill major role obligations at work, </a:t>
            </a:r>
            <a:r>
              <a:rPr lang="en-GB" sz="1800" dirty="0"/>
              <a:t>school, or home.</a:t>
            </a:r>
          </a:p>
          <a:p>
            <a:pPr marL="457200" indent="-457200">
              <a:buFont typeface="+mj-lt"/>
              <a:buAutoNum type="arabicPeriod" startAt="5"/>
            </a:pPr>
            <a:r>
              <a:rPr lang="en-US" sz="1800" dirty="0"/>
              <a:t>Continued alcohol use despite having persistent or recurrent social or interpersonal problems caused or exacerbated by the effects of alcohol.</a:t>
            </a:r>
          </a:p>
          <a:p>
            <a:pPr marL="457200" indent="-457200">
              <a:buFont typeface="+mj-lt"/>
              <a:buAutoNum type="arabicPeriod" startAt="5"/>
            </a:pPr>
            <a:r>
              <a:rPr lang="en-US" sz="1800" dirty="0"/>
              <a:t>Important social, occupational, or recreational activities are given up or reduced because </a:t>
            </a:r>
            <a:r>
              <a:rPr lang="en-GB" sz="1800" dirty="0"/>
              <a:t>of alcohol use.</a:t>
            </a:r>
          </a:p>
        </p:txBody>
      </p:sp>
    </p:spTree>
    <p:extLst>
      <p:ext uri="{BB962C8B-B14F-4D97-AF65-F5344CB8AC3E}">
        <p14:creationId xmlns:p14="http://schemas.microsoft.com/office/powerpoint/2010/main" val="1277812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476672"/>
            <a:ext cx="7772400" cy="679449"/>
          </a:xfrm>
        </p:spPr>
        <p:txBody>
          <a:bodyPr/>
          <a:lstStyle/>
          <a:p>
            <a:r>
              <a:rPr lang="en-GB" dirty="0"/>
              <a:t>DSM V </a:t>
            </a:r>
            <a:br>
              <a:rPr lang="en-GB" dirty="0"/>
            </a:br>
            <a:r>
              <a:rPr lang="en-GB" dirty="0"/>
              <a:t>Substance use disorder</a:t>
            </a:r>
            <a:br>
              <a:rPr lang="en-GB" dirty="0"/>
            </a:br>
            <a:endParaRPr lang="en-GB" dirty="0"/>
          </a:p>
        </p:txBody>
      </p:sp>
      <p:sp>
        <p:nvSpPr>
          <p:cNvPr id="3" name="Text Placeholder 2"/>
          <p:cNvSpPr>
            <a:spLocks noGrp="1"/>
          </p:cNvSpPr>
          <p:nvPr>
            <p:ph type="body" sz="quarter" idx="13"/>
          </p:nvPr>
        </p:nvSpPr>
        <p:spPr>
          <a:xfrm>
            <a:off x="323528" y="1556792"/>
            <a:ext cx="7839075" cy="3720662"/>
          </a:xfrm>
        </p:spPr>
        <p:txBody>
          <a:bodyPr/>
          <a:lstStyle/>
          <a:p>
            <a:r>
              <a:rPr lang="en-US" sz="1800" b="1" dirty="0"/>
              <a:t>Risky use of the substance ( 2 criteria)</a:t>
            </a:r>
          </a:p>
          <a:p>
            <a:pPr marL="457200" indent="-457200">
              <a:buFont typeface="+mj-lt"/>
              <a:buAutoNum type="arabicPeriod" startAt="8"/>
            </a:pPr>
            <a:r>
              <a:rPr lang="en-US" sz="1800" dirty="0"/>
              <a:t>Recurrent alcohol use in situations in which it is physically hazardous.</a:t>
            </a:r>
          </a:p>
          <a:p>
            <a:pPr marL="457200" indent="-457200">
              <a:buFont typeface="+mj-lt"/>
              <a:buAutoNum type="arabicPeriod" startAt="8"/>
            </a:pPr>
            <a:r>
              <a:rPr lang="en-US" sz="1800" dirty="0"/>
              <a:t>Alcohol use is continued despite knowledge of having a persistent or recurrent physical or psychological problem that is likely to have been caused or exacerbated </a:t>
            </a:r>
            <a:r>
              <a:rPr lang="en-GB" sz="1800" dirty="0"/>
              <a:t>by alcohol.</a:t>
            </a:r>
          </a:p>
          <a:p>
            <a:r>
              <a:rPr lang="en-US" sz="1800" b="1" dirty="0"/>
              <a:t>Pharmacological criteria ( 2 criteria)</a:t>
            </a:r>
          </a:p>
          <a:p>
            <a:pPr marL="457200" indent="-457200">
              <a:buFont typeface="+mj-lt"/>
              <a:buAutoNum type="arabicPeriod" startAt="10"/>
            </a:pPr>
            <a:r>
              <a:rPr lang="en-US" sz="1800" dirty="0"/>
              <a:t>Tolerance, as defined by either of the following:</a:t>
            </a:r>
          </a:p>
          <a:p>
            <a:pPr marL="857250" lvl="1" indent="-457200">
              <a:buFont typeface="Arial" panose="020B0604020202020204" pitchFamily="34" charset="0"/>
              <a:buChar char="•"/>
            </a:pPr>
            <a:r>
              <a:rPr lang="en-US" sz="1800" dirty="0"/>
              <a:t>A need for markedly increased amounts of alcohol to achieve intoxication or desired </a:t>
            </a:r>
            <a:r>
              <a:rPr lang="en-GB" sz="1800" dirty="0"/>
              <a:t>effect.</a:t>
            </a:r>
          </a:p>
          <a:p>
            <a:pPr marL="857250" lvl="1" indent="-457200">
              <a:buFont typeface="Arial" panose="020B0604020202020204" pitchFamily="34" charset="0"/>
              <a:buChar char="•"/>
            </a:pPr>
            <a:r>
              <a:rPr lang="en-US" sz="1800" dirty="0"/>
              <a:t>A markedly diminished effect with continued use of the same amount of alcohol.</a:t>
            </a:r>
          </a:p>
          <a:p>
            <a:pPr marL="457200" indent="-457200">
              <a:buFont typeface="+mj-lt"/>
              <a:buAutoNum type="arabicPeriod" startAt="10"/>
            </a:pPr>
            <a:r>
              <a:rPr lang="en-US" sz="1800" dirty="0"/>
              <a:t>Withdrawal, as manifested by either of the following:</a:t>
            </a:r>
          </a:p>
          <a:p>
            <a:pPr marL="857250" lvl="1" indent="-457200">
              <a:buFont typeface="Arial" panose="020B0604020202020204" pitchFamily="34" charset="0"/>
              <a:buChar char="•"/>
            </a:pPr>
            <a:r>
              <a:rPr lang="en-US" sz="1800" dirty="0"/>
              <a:t>The characteristic withdrawal syndrome for alcohol </a:t>
            </a:r>
          </a:p>
          <a:p>
            <a:pPr marL="857250" lvl="1" indent="-457200">
              <a:buFont typeface="Arial" panose="020B0604020202020204" pitchFamily="34" charset="0"/>
              <a:buChar char="•"/>
            </a:pPr>
            <a:r>
              <a:rPr lang="en-US" sz="1800" dirty="0"/>
              <a:t>Alcohol (or a closely related substance, such as a benzodiazepine) is taken to relieve or avoid withdrawal symptoms.</a:t>
            </a:r>
            <a:endParaRPr lang="en-GB" sz="1800" dirty="0"/>
          </a:p>
        </p:txBody>
      </p:sp>
    </p:spTree>
    <p:extLst>
      <p:ext uri="{BB962C8B-B14F-4D97-AF65-F5344CB8AC3E}">
        <p14:creationId xmlns:p14="http://schemas.microsoft.com/office/powerpoint/2010/main" val="258037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Alcohol pharmacokinetics</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t="9908" b="20981"/>
          <a:stretch>
            <a:fillRect/>
          </a:stretch>
        </p:blipFill>
        <p:spPr bwMode="auto">
          <a:xfrm>
            <a:off x="1600200" y="1793875"/>
            <a:ext cx="46482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457200" y="4876800"/>
            <a:ext cx="8153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defRPr>
                <a:solidFill>
                  <a:schemeClr val="tx1"/>
                </a:solidFill>
                <a:latin typeface="Arial" panose="020B0604020202020204" pitchFamily="34" charset="0"/>
                <a:cs typeface="Arial" panose="020B0604020202020204" pitchFamily="34" charset="0"/>
              </a:defRPr>
            </a:lvl1pPr>
            <a:lvl2pPr marL="742950" indent="-285750" defTabSz="820738">
              <a:defRPr>
                <a:solidFill>
                  <a:schemeClr val="tx1"/>
                </a:solidFill>
                <a:latin typeface="Arial" panose="020B0604020202020204" pitchFamily="34" charset="0"/>
                <a:cs typeface="Arial" panose="020B0604020202020204" pitchFamily="34" charset="0"/>
              </a:defRPr>
            </a:lvl2pPr>
            <a:lvl3pPr marL="1143000" indent="-228600" defTabSz="820738">
              <a:defRPr>
                <a:solidFill>
                  <a:schemeClr val="tx1"/>
                </a:solidFill>
                <a:latin typeface="Arial" panose="020B0604020202020204" pitchFamily="34" charset="0"/>
                <a:cs typeface="Arial" panose="020B0604020202020204" pitchFamily="34" charset="0"/>
              </a:defRPr>
            </a:lvl3pPr>
            <a:lvl4pPr marL="1600200" indent="-228600" defTabSz="820738">
              <a:defRPr>
                <a:solidFill>
                  <a:schemeClr val="tx1"/>
                </a:solidFill>
                <a:latin typeface="Arial" panose="020B0604020202020204" pitchFamily="34" charset="0"/>
                <a:cs typeface="Arial" panose="020B0604020202020204" pitchFamily="34" charset="0"/>
              </a:defRPr>
            </a:lvl4pPr>
            <a:lvl5pPr marL="2057400" indent="-228600" defTabSz="820738">
              <a:defRPr>
                <a:solidFill>
                  <a:schemeClr val="tx1"/>
                </a:solidFill>
                <a:latin typeface="Arial" panose="020B0604020202020204" pitchFamily="34" charset="0"/>
                <a:cs typeface="Arial" panose="020B0604020202020204" pitchFamily="34" charset="0"/>
              </a:defRPr>
            </a:lvl5pPr>
            <a:lvl6pPr marL="25146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20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4000"/>
              </a:lnSpc>
              <a:buClr>
                <a:srgbClr val="000000"/>
              </a:buClr>
              <a:buSzPct val="45000"/>
              <a:buFont typeface="Wingdings" panose="05000000000000000000" pitchFamily="2" charset="2"/>
              <a:buNone/>
            </a:pPr>
            <a:r>
              <a:rPr lang="en-US" altLang="en-US" b="1"/>
              <a:t>A typical blood-alcohol curve in a male subject who drank neat whisky (0.80 g ethanol/kg body weight) on an empty stomach. (.8g = .1 unit)</a:t>
            </a:r>
          </a:p>
        </p:txBody>
      </p:sp>
      <p:sp>
        <p:nvSpPr>
          <p:cNvPr id="18437" name="Text Box 8"/>
          <p:cNvSpPr txBox="1">
            <a:spLocks noChangeArrowheads="1"/>
          </p:cNvSpPr>
          <p:nvPr/>
        </p:nvSpPr>
        <p:spPr bwMode="auto">
          <a:xfrm>
            <a:off x="533400" y="5791200"/>
            <a:ext cx="7239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4000"/>
              </a:lnSpc>
              <a:buClr>
                <a:srgbClr val="000000"/>
              </a:buClr>
              <a:buSzPct val="45000"/>
              <a:buFont typeface="Wingdings" panose="05000000000000000000" pitchFamily="2" charset="2"/>
              <a:buNone/>
            </a:pPr>
            <a:r>
              <a:rPr lang="en-GB" altLang="en-US" b="1"/>
              <a:t>Elimination rates from blood is from 10 to 35 mg/100 mL/hour </a:t>
            </a:r>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B69E-5EF3-4E7D-9E04-08DA5EBAF2DC}"/>
              </a:ext>
            </a:extLst>
          </p:cNvPr>
          <p:cNvSpPr>
            <a:spLocks noGrp="1"/>
          </p:cNvSpPr>
          <p:nvPr>
            <p:ph type="ctrTitle"/>
          </p:nvPr>
        </p:nvSpPr>
        <p:spPr>
          <a:xfrm>
            <a:off x="179512" y="188640"/>
            <a:ext cx="8352928" cy="864096"/>
          </a:xfrm>
        </p:spPr>
        <p:txBody>
          <a:bodyPr/>
          <a:lstStyle/>
          <a:p>
            <a:r>
              <a:rPr lang="en-GB" sz="2400" dirty="0"/>
              <a:t>Neuropsychological deficits Alcohol use disorder subjects versus Controls</a:t>
            </a:r>
          </a:p>
        </p:txBody>
      </p:sp>
      <p:sp>
        <p:nvSpPr>
          <p:cNvPr id="3" name="Text Placeholder 2">
            <a:extLst>
              <a:ext uri="{FF2B5EF4-FFF2-40B4-BE49-F238E27FC236}">
                <a16:creationId xmlns:a16="http://schemas.microsoft.com/office/drawing/2014/main" id="{5223FF2F-3AAE-4221-9988-EBA01B1B4B22}"/>
              </a:ext>
            </a:extLst>
          </p:cNvPr>
          <p:cNvSpPr>
            <a:spLocks noGrp="1"/>
          </p:cNvSpPr>
          <p:nvPr>
            <p:ph type="body" sz="quarter" idx="13"/>
          </p:nvPr>
        </p:nvSpPr>
        <p:spPr>
          <a:xfrm>
            <a:off x="457200" y="1954924"/>
            <a:ext cx="5915000" cy="2626204"/>
          </a:xfrm>
        </p:spPr>
        <p:txBody>
          <a:bodyPr/>
          <a:lstStyle/>
          <a:p>
            <a:pPr marL="0" indent="0">
              <a:buNone/>
            </a:pPr>
            <a:endParaRPr lang="en-GB" dirty="0"/>
          </a:p>
          <a:p>
            <a:endParaRPr lang="en-GB" dirty="0"/>
          </a:p>
        </p:txBody>
      </p:sp>
      <p:pic>
        <p:nvPicPr>
          <p:cNvPr id="5" name="Picture 4">
            <a:extLst>
              <a:ext uri="{FF2B5EF4-FFF2-40B4-BE49-F238E27FC236}">
                <a16:creationId xmlns:a16="http://schemas.microsoft.com/office/drawing/2014/main" id="{36425D9B-1E88-4BB0-8641-54DE51711429}"/>
              </a:ext>
            </a:extLst>
          </p:cNvPr>
          <p:cNvPicPr>
            <a:picLocks noChangeAspect="1"/>
          </p:cNvPicPr>
          <p:nvPr/>
        </p:nvPicPr>
        <p:blipFill>
          <a:blip r:embed="rId3"/>
          <a:stretch>
            <a:fillRect/>
          </a:stretch>
        </p:blipFill>
        <p:spPr>
          <a:xfrm>
            <a:off x="18937" y="1124744"/>
            <a:ext cx="6801722" cy="5161782"/>
          </a:xfrm>
          <a:prstGeom prst="rect">
            <a:avLst/>
          </a:prstGeom>
        </p:spPr>
      </p:pic>
      <p:sp>
        <p:nvSpPr>
          <p:cNvPr id="6" name="TextBox 5">
            <a:extLst>
              <a:ext uri="{FF2B5EF4-FFF2-40B4-BE49-F238E27FC236}">
                <a16:creationId xmlns:a16="http://schemas.microsoft.com/office/drawing/2014/main" id="{D3BF54B7-B047-46E2-9653-064AA3D35445}"/>
              </a:ext>
            </a:extLst>
          </p:cNvPr>
          <p:cNvSpPr txBox="1"/>
          <p:nvPr/>
        </p:nvSpPr>
        <p:spPr>
          <a:xfrm>
            <a:off x="6683052" y="3268027"/>
            <a:ext cx="2353444" cy="1477328"/>
          </a:xfrm>
          <a:prstGeom prst="rect">
            <a:avLst/>
          </a:prstGeom>
          <a:noFill/>
        </p:spPr>
        <p:txBody>
          <a:bodyPr wrap="square" rtlCol="0">
            <a:spAutoFit/>
          </a:bodyPr>
          <a:lstStyle/>
          <a:p>
            <a:r>
              <a:rPr lang="en-GB" dirty="0"/>
              <a:t>A range of impairments evident </a:t>
            </a:r>
          </a:p>
          <a:p>
            <a:r>
              <a:rPr lang="en-GB" dirty="0"/>
              <a:t>Men and women Largely similar for men and women </a:t>
            </a:r>
          </a:p>
        </p:txBody>
      </p:sp>
      <p:sp>
        <p:nvSpPr>
          <p:cNvPr id="7" name="TextBox 6">
            <a:extLst>
              <a:ext uri="{FF2B5EF4-FFF2-40B4-BE49-F238E27FC236}">
                <a16:creationId xmlns:a16="http://schemas.microsoft.com/office/drawing/2014/main" id="{3F0F5AE9-81DD-4316-9639-67DAF5769412}"/>
              </a:ext>
            </a:extLst>
          </p:cNvPr>
          <p:cNvSpPr txBox="1"/>
          <p:nvPr/>
        </p:nvSpPr>
        <p:spPr>
          <a:xfrm>
            <a:off x="323528" y="6381328"/>
            <a:ext cx="3744416" cy="276999"/>
          </a:xfrm>
          <a:prstGeom prst="rect">
            <a:avLst/>
          </a:prstGeom>
          <a:noFill/>
        </p:spPr>
        <p:txBody>
          <a:bodyPr wrap="square" rtlCol="0">
            <a:spAutoFit/>
          </a:bodyPr>
          <a:lstStyle/>
          <a:p>
            <a:endParaRPr lang="en-GB" sz="1200" dirty="0"/>
          </a:p>
        </p:txBody>
      </p:sp>
      <p:sp>
        <p:nvSpPr>
          <p:cNvPr id="8" name="Rectangle 7">
            <a:extLst>
              <a:ext uri="{FF2B5EF4-FFF2-40B4-BE49-F238E27FC236}">
                <a16:creationId xmlns:a16="http://schemas.microsoft.com/office/drawing/2014/main" id="{2CE11CA7-9A13-48ED-B705-E49296C0C2A2}"/>
              </a:ext>
            </a:extLst>
          </p:cNvPr>
          <p:cNvSpPr/>
          <p:nvPr/>
        </p:nvSpPr>
        <p:spPr>
          <a:xfrm>
            <a:off x="8887" y="6358534"/>
            <a:ext cx="7272808" cy="461665"/>
          </a:xfrm>
          <a:prstGeom prst="rect">
            <a:avLst/>
          </a:prstGeom>
        </p:spPr>
        <p:txBody>
          <a:bodyPr wrap="square">
            <a:spAutoFit/>
          </a:bodyPr>
          <a:lstStyle/>
          <a:p>
            <a:pPr marL="0" marR="0">
              <a:spcBef>
                <a:spcPts val="0"/>
              </a:spcBef>
              <a:spcAft>
                <a:spcPts val="0"/>
              </a:spcAft>
            </a:pPr>
            <a:r>
              <a:rPr lang="en-GB" sz="1200" dirty="0" err="1"/>
              <a:t>Zahr</a:t>
            </a:r>
            <a:r>
              <a:rPr lang="en-GB" sz="1200" dirty="0"/>
              <a:t>, N. M., </a:t>
            </a:r>
            <a:r>
              <a:rPr lang="en-GB" sz="1200" dirty="0" err="1"/>
              <a:t>Pfefferbaum</a:t>
            </a:r>
            <a:r>
              <a:rPr lang="en-GB" sz="1200" dirty="0"/>
              <a:t>, A., &amp; Sullivan, E. V. (2017). Perspectives on </a:t>
            </a:r>
            <a:r>
              <a:rPr lang="en-GB" sz="1200" dirty="0" err="1"/>
              <a:t>fronto</a:t>
            </a:r>
            <a:r>
              <a:rPr lang="en-GB" sz="1200" dirty="0"/>
              <a:t>-fugal circuitry from human imaging of alcohol use disorders. </a:t>
            </a:r>
            <a:r>
              <a:rPr lang="en-GB" sz="1200" i="1" dirty="0"/>
              <a:t>Neuropharmacology</a:t>
            </a:r>
            <a:r>
              <a:rPr lang="en-GB" sz="1200" dirty="0"/>
              <a:t>, </a:t>
            </a:r>
            <a:r>
              <a:rPr lang="en-GB" sz="1200" i="1" dirty="0"/>
              <a:t>122</a:t>
            </a:r>
            <a:r>
              <a:rPr lang="en-GB" sz="1200" dirty="0"/>
              <a:t>, 189-200.</a:t>
            </a:r>
          </a:p>
        </p:txBody>
      </p:sp>
    </p:spTree>
    <p:extLst>
      <p:ext uri="{BB962C8B-B14F-4D97-AF65-F5344CB8AC3E}">
        <p14:creationId xmlns:p14="http://schemas.microsoft.com/office/powerpoint/2010/main" val="36643905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4ACD-0090-4423-AA9A-123A0CE6D1B1}"/>
              </a:ext>
            </a:extLst>
          </p:cNvPr>
          <p:cNvSpPr>
            <a:spLocks noGrp="1"/>
          </p:cNvSpPr>
          <p:nvPr>
            <p:ph type="ctrTitle"/>
          </p:nvPr>
        </p:nvSpPr>
        <p:spPr>
          <a:xfrm>
            <a:off x="323528" y="548680"/>
            <a:ext cx="7772400" cy="679449"/>
          </a:xfrm>
        </p:spPr>
        <p:txBody>
          <a:bodyPr/>
          <a:lstStyle/>
          <a:p>
            <a:r>
              <a:rPr lang="en-GB" dirty="0"/>
              <a:t>Frontal lobe deficits </a:t>
            </a:r>
            <a:br>
              <a:rPr lang="en-GB" dirty="0"/>
            </a:br>
            <a:r>
              <a:rPr lang="en-GB" dirty="0"/>
              <a:t>in Alcohol use disorder (AUD)</a:t>
            </a:r>
          </a:p>
        </p:txBody>
      </p:sp>
      <p:sp>
        <p:nvSpPr>
          <p:cNvPr id="3" name="Text Placeholder 2">
            <a:extLst>
              <a:ext uri="{FF2B5EF4-FFF2-40B4-BE49-F238E27FC236}">
                <a16:creationId xmlns:a16="http://schemas.microsoft.com/office/drawing/2014/main" id="{61976D71-C061-40E9-B3F3-04BD621C0B2E}"/>
              </a:ext>
            </a:extLst>
          </p:cNvPr>
          <p:cNvSpPr>
            <a:spLocks noGrp="1"/>
          </p:cNvSpPr>
          <p:nvPr>
            <p:ph type="body" sz="quarter" idx="13"/>
          </p:nvPr>
        </p:nvSpPr>
        <p:spPr/>
        <p:txBody>
          <a:bodyPr/>
          <a:lstStyle/>
          <a:p>
            <a:r>
              <a:rPr lang="en-GB" sz="1600" dirty="0"/>
              <a:t>Older individuals with AUD have  greater volume deficits in frontal </a:t>
            </a:r>
            <a:r>
              <a:rPr lang="en-GB" sz="1600" dirty="0" err="1"/>
              <a:t>gray</a:t>
            </a:r>
            <a:r>
              <a:rPr lang="en-GB" sz="1600" dirty="0"/>
              <a:t> and white matter relative to their younger controls independent of age of AUD onset </a:t>
            </a:r>
          </a:p>
          <a:p>
            <a:r>
              <a:rPr lang="en-GB" sz="1600" dirty="0" err="1"/>
              <a:t>Postmortem</a:t>
            </a:r>
            <a:r>
              <a:rPr lang="en-GB" sz="1600" dirty="0"/>
              <a:t>  studies of AUD brains have shown biochemical disturbances in frontal regions including effects on gene, protein, and receptor expression </a:t>
            </a:r>
          </a:p>
          <a:p>
            <a:r>
              <a:rPr lang="en-GB" sz="1600" dirty="0"/>
              <a:t>Suggestive of how cognitive deficits  may persist even with abstinence.</a:t>
            </a:r>
          </a:p>
          <a:p>
            <a:r>
              <a:rPr lang="en-GB" sz="1600" dirty="0"/>
              <a:t>Magnetic resonance imaging studies have shown differences between AUD relative to healthy control individuals in frontal regions such as volume deficits low rates of glucose metabolism and depressed BOLD responses (e.g., during inhibition tasks),  </a:t>
            </a:r>
          </a:p>
          <a:p>
            <a:r>
              <a:rPr lang="en-GB" sz="1600" dirty="0"/>
              <a:t>MR spectroscopy  studies in frontal regions have shown lower levels of the brain metabolite, N-</a:t>
            </a:r>
            <a:r>
              <a:rPr lang="en-GB" sz="1600" dirty="0" err="1"/>
              <a:t>acetylaspartate</a:t>
            </a:r>
            <a:r>
              <a:rPr lang="en-GB" sz="1600" dirty="0"/>
              <a:t> (</a:t>
            </a:r>
            <a:r>
              <a:rPr lang="en-GB" sz="1600" dirty="0" err="1"/>
              <a:t>NAA</a:t>
            </a:r>
            <a:r>
              <a:rPr lang="en-GB" sz="1600" dirty="0"/>
              <a:t>) in recently sober AUD subjects relative to healthy controls </a:t>
            </a:r>
          </a:p>
          <a:p>
            <a:r>
              <a:rPr lang="en-GB" sz="1600" dirty="0"/>
              <a:t>Correlations between volumes of frontal lobes and neuropsychological tests are not clear-cut</a:t>
            </a:r>
          </a:p>
        </p:txBody>
      </p:sp>
    </p:spTree>
    <p:extLst>
      <p:ext uri="{BB962C8B-B14F-4D97-AF65-F5344CB8AC3E}">
        <p14:creationId xmlns:p14="http://schemas.microsoft.com/office/powerpoint/2010/main" val="3223057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4ACD-0090-4423-AA9A-123A0CE6D1B1}"/>
              </a:ext>
            </a:extLst>
          </p:cNvPr>
          <p:cNvSpPr>
            <a:spLocks noGrp="1"/>
          </p:cNvSpPr>
          <p:nvPr>
            <p:ph type="ctrTitle"/>
          </p:nvPr>
        </p:nvSpPr>
        <p:spPr>
          <a:xfrm>
            <a:off x="288326" y="115726"/>
            <a:ext cx="5867850" cy="646331"/>
          </a:xfrm>
        </p:spPr>
        <p:txBody>
          <a:bodyPr/>
          <a:lstStyle/>
          <a:p>
            <a:r>
              <a:rPr lang="en-GB" dirty="0"/>
              <a:t>Frontocerebellar Circuits</a:t>
            </a:r>
          </a:p>
        </p:txBody>
      </p:sp>
      <p:pic>
        <p:nvPicPr>
          <p:cNvPr id="4" name="Picture 3">
            <a:extLst>
              <a:ext uri="{FF2B5EF4-FFF2-40B4-BE49-F238E27FC236}">
                <a16:creationId xmlns:a16="http://schemas.microsoft.com/office/drawing/2014/main" id="{447A70A4-DBD1-4366-B36B-D02B6117AFE0}"/>
              </a:ext>
            </a:extLst>
          </p:cNvPr>
          <p:cNvPicPr>
            <a:picLocks noChangeAspect="1"/>
          </p:cNvPicPr>
          <p:nvPr/>
        </p:nvPicPr>
        <p:blipFill>
          <a:blip r:embed="rId2"/>
          <a:stretch>
            <a:fillRect/>
          </a:stretch>
        </p:blipFill>
        <p:spPr>
          <a:xfrm>
            <a:off x="219184" y="855974"/>
            <a:ext cx="4705003" cy="4634896"/>
          </a:xfrm>
          <a:prstGeom prst="rect">
            <a:avLst/>
          </a:prstGeom>
        </p:spPr>
      </p:pic>
      <p:sp>
        <p:nvSpPr>
          <p:cNvPr id="6" name="Text Placeholder 5">
            <a:extLst>
              <a:ext uri="{FF2B5EF4-FFF2-40B4-BE49-F238E27FC236}">
                <a16:creationId xmlns:a16="http://schemas.microsoft.com/office/drawing/2014/main" id="{85B2B561-DE6C-43D4-B1D0-63DF817A84AD}"/>
              </a:ext>
            </a:extLst>
          </p:cNvPr>
          <p:cNvSpPr>
            <a:spLocks noGrp="1"/>
          </p:cNvSpPr>
          <p:nvPr>
            <p:ph type="body" sz="quarter" idx="13"/>
          </p:nvPr>
        </p:nvSpPr>
        <p:spPr>
          <a:xfrm>
            <a:off x="5026040" y="1012449"/>
            <a:ext cx="4117960" cy="4216751"/>
          </a:xfrm>
        </p:spPr>
        <p:txBody>
          <a:bodyPr/>
          <a:lstStyle/>
          <a:p>
            <a:r>
              <a:rPr lang="en-GB" sz="1400" dirty="0"/>
              <a:t>In adults with AUD compared to healthy controls, structural MRI has shown smaller volumes of the pons, thalamus, cerebellar hemispheres, and cerebellar vermis</a:t>
            </a:r>
          </a:p>
          <a:p>
            <a:r>
              <a:rPr lang="en-GB" sz="1400" dirty="0"/>
              <a:t>Body sway, is far greater in AUD individuals, even after 1 month of sobriety, than in age-matched, low drinking individuals</a:t>
            </a:r>
          </a:p>
          <a:p>
            <a:r>
              <a:rPr lang="en-GB" sz="1400" dirty="0"/>
              <a:t>A longer sway path during quiet standing in AUD is associated with a smaller volume of the anterior superior vermis of the cerebellum</a:t>
            </a:r>
          </a:p>
          <a:p>
            <a:r>
              <a:rPr lang="en-GB" sz="1400" dirty="0"/>
              <a:t>Recruitment of functionally intact cerebellar loops in AUD may compensate for impaired performance on tasks such as visuospatial or working-memory skills</a:t>
            </a:r>
          </a:p>
          <a:p>
            <a:r>
              <a:rPr lang="en-GB" sz="1400" dirty="0"/>
              <a:t>This  may mean overall capacity for conducting multiple tasks is reduced</a:t>
            </a:r>
          </a:p>
          <a:p>
            <a:endParaRPr lang="en-GB" sz="1000" dirty="0"/>
          </a:p>
        </p:txBody>
      </p:sp>
      <p:sp>
        <p:nvSpPr>
          <p:cNvPr id="7" name="TextBox 6">
            <a:extLst>
              <a:ext uri="{FF2B5EF4-FFF2-40B4-BE49-F238E27FC236}">
                <a16:creationId xmlns:a16="http://schemas.microsoft.com/office/drawing/2014/main" id="{C9E87F50-FEF1-4F24-90D5-543C07213E99}"/>
              </a:ext>
            </a:extLst>
          </p:cNvPr>
          <p:cNvSpPr txBox="1"/>
          <p:nvPr/>
        </p:nvSpPr>
        <p:spPr>
          <a:xfrm>
            <a:off x="194420" y="5430072"/>
            <a:ext cx="8614671" cy="646331"/>
          </a:xfrm>
          <a:prstGeom prst="rect">
            <a:avLst/>
          </a:prstGeom>
          <a:noFill/>
        </p:spPr>
        <p:txBody>
          <a:bodyPr wrap="square" rtlCol="0">
            <a:spAutoFit/>
          </a:bodyPr>
          <a:lstStyle/>
          <a:p>
            <a:r>
              <a:rPr lang="en-GB" dirty="0"/>
              <a:t>The frontocerebellar network with key nodes highlighted includes the prefrontal cortex (PFC), thalamus (T), pons (P), and cerebellum (</a:t>
            </a:r>
            <a:r>
              <a:rPr lang="en-GB" dirty="0" err="1"/>
              <a:t>Cbl</a:t>
            </a:r>
            <a:r>
              <a:rPr lang="en-GB" dirty="0"/>
              <a:t>). </a:t>
            </a:r>
          </a:p>
        </p:txBody>
      </p:sp>
    </p:spTree>
    <p:extLst>
      <p:ext uri="{BB962C8B-B14F-4D97-AF65-F5344CB8AC3E}">
        <p14:creationId xmlns:p14="http://schemas.microsoft.com/office/powerpoint/2010/main" val="85554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FDAE-2D0A-4513-9587-C3468C9818F7}"/>
              </a:ext>
            </a:extLst>
          </p:cNvPr>
          <p:cNvSpPr>
            <a:spLocks noGrp="1"/>
          </p:cNvSpPr>
          <p:nvPr>
            <p:ph type="ctrTitle"/>
          </p:nvPr>
        </p:nvSpPr>
        <p:spPr>
          <a:xfrm>
            <a:off x="323528" y="235078"/>
            <a:ext cx="7772400" cy="679449"/>
          </a:xfrm>
        </p:spPr>
        <p:txBody>
          <a:bodyPr/>
          <a:lstStyle/>
          <a:p>
            <a:r>
              <a:rPr lang="en-GB" dirty="0" err="1"/>
              <a:t>Frontolimbic</a:t>
            </a:r>
            <a:r>
              <a:rPr lang="en-GB" dirty="0"/>
              <a:t> network </a:t>
            </a:r>
          </a:p>
        </p:txBody>
      </p:sp>
      <p:sp>
        <p:nvSpPr>
          <p:cNvPr id="3" name="Text Placeholder 2">
            <a:extLst>
              <a:ext uri="{FF2B5EF4-FFF2-40B4-BE49-F238E27FC236}">
                <a16:creationId xmlns:a16="http://schemas.microsoft.com/office/drawing/2014/main" id="{F09C78BC-E547-461C-8A93-D3A5ECE5F786}"/>
              </a:ext>
            </a:extLst>
          </p:cNvPr>
          <p:cNvSpPr>
            <a:spLocks noGrp="1"/>
          </p:cNvSpPr>
          <p:nvPr>
            <p:ph type="body" sz="quarter" idx="13"/>
          </p:nvPr>
        </p:nvSpPr>
        <p:spPr>
          <a:xfrm>
            <a:off x="4572000" y="1033747"/>
            <a:ext cx="4572000" cy="4029860"/>
          </a:xfrm>
        </p:spPr>
        <p:txBody>
          <a:bodyPr/>
          <a:lstStyle/>
          <a:p>
            <a:r>
              <a:rPr lang="en-GB" sz="1200" dirty="0"/>
              <a:t>Compared with controls, Korsakoff Syndrome (KS) subjects show profound bilateral volume deficits of the mammillary bodies: non-amnesic individuals with AUD  have milder  mammillary bodies volume deficits. </a:t>
            </a:r>
          </a:p>
          <a:p>
            <a:r>
              <a:rPr lang="en-GB" sz="1200" dirty="0"/>
              <a:t>Volumes deficits also found in  thalamus and hippocampus region in those with KS. Same </a:t>
            </a:r>
            <a:r>
              <a:rPr lang="en-GB" sz="1200" dirty="0" err="1"/>
              <a:t>defiicts</a:t>
            </a:r>
            <a:r>
              <a:rPr lang="en-GB" sz="1200" dirty="0"/>
              <a:t>  in those with AUD (though to a lesser extent than those with KS)</a:t>
            </a:r>
          </a:p>
          <a:p>
            <a:r>
              <a:rPr lang="en-GB" sz="1200" dirty="0"/>
              <a:t>Inferior cingulate cortical volume appears to be spared in AUD and may compensate for other deficits</a:t>
            </a:r>
          </a:p>
          <a:p>
            <a:r>
              <a:rPr lang="en-GB" sz="1200" dirty="0"/>
              <a:t>For social drinkers, acute alcohol reduces the response to fearful stimuli in limbic regions </a:t>
            </a:r>
          </a:p>
          <a:p>
            <a:r>
              <a:rPr lang="en-GB" sz="1200" dirty="0"/>
              <a:t>Control subjects have been shown to have stronger activation in the amygdala and hippocampus when viewing faces with emotional relative to neutral expressions, AUD Individuals respond in an undifferentiated manner  </a:t>
            </a:r>
          </a:p>
          <a:p>
            <a:r>
              <a:rPr lang="en-US" sz="1200" dirty="0"/>
              <a:t>This may be consistent with clinical evidence of interpersonal difficulties - could indicate a relapse factor</a:t>
            </a:r>
          </a:p>
          <a:p>
            <a:r>
              <a:rPr lang="en-GB" sz="1200" dirty="0"/>
              <a:t>In AUD participants, amygdala activity  inversely correlated with increased lateral PFC activity as a function of </a:t>
            </a:r>
            <a:r>
              <a:rPr lang="en-GB" sz="1200" dirty="0" err="1"/>
              <a:t>behavioral</a:t>
            </a:r>
            <a:r>
              <a:rPr lang="en-GB" sz="1200" dirty="0"/>
              <a:t> deficits </a:t>
            </a:r>
          </a:p>
          <a:p>
            <a:r>
              <a:rPr lang="en-GB" sz="1200" dirty="0"/>
              <a:t>PFC activity as a compensation for blunted limbic activity suggests that in AUD, the brain uses frontal instead of temporal areas to manage emotional /social challenging situations.</a:t>
            </a:r>
          </a:p>
        </p:txBody>
      </p:sp>
      <p:pic>
        <p:nvPicPr>
          <p:cNvPr id="5" name="Picture 4">
            <a:extLst>
              <a:ext uri="{FF2B5EF4-FFF2-40B4-BE49-F238E27FC236}">
                <a16:creationId xmlns:a16="http://schemas.microsoft.com/office/drawing/2014/main" id="{29DA50FC-6B51-4C36-871A-7475C69DF3FD}"/>
              </a:ext>
            </a:extLst>
          </p:cNvPr>
          <p:cNvPicPr>
            <a:picLocks noChangeAspect="1"/>
          </p:cNvPicPr>
          <p:nvPr/>
        </p:nvPicPr>
        <p:blipFill>
          <a:blip r:embed="rId2"/>
          <a:stretch>
            <a:fillRect/>
          </a:stretch>
        </p:blipFill>
        <p:spPr>
          <a:xfrm>
            <a:off x="251520" y="1052736"/>
            <a:ext cx="4280178" cy="4149080"/>
          </a:xfrm>
          <a:prstGeom prst="rect">
            <a:avLst/>
          </a:prstGeom>
        </p:spPr>
      </p:pic>
      <p:sp>
        <p:nvSpPr>
          <p:cNvPr id="6" name="TextBox 5">
            <a:extLst>
              <a:ext uri="{FF2B5EF4-FFF2-40B4-BE49-F238E27FC236}">
                <a16:creationId xmlns:a16="http://schemas.microsoft.com/office/drawing/2014/main" id="{997AAED4-873B-4BE7-BEF8-5173A0AE6596}"/>
              </a:ext>
            </a:extLst>
          </p:cNvPr>
          <p:cNvSpPr txBox="1"/>
          <p:nvPr/>
        </p:nvSpPr>
        <p:spPr>
          <a:xfrm>
            <a:off x="49334" y="5201816"/>
            <a:ext cx="4684550" cy="954107"/>
          </a:xfrm>
          <a:prstGeom prst="rect">
            <a:avLst/>
          </a:prstGeom>
          <a:noFill/>
        </p:spPr>
        <p:txBody>
          <a:bodyPr wrap="square" rtlCol="0">
            <a:spAutoFit/>
          </a:bodyPr>
          <a:lstStyle/>
          <a:p>
            <a:r>
              <a:rPr lang="en-GB" sz="1400" dirty="0"/>
              <a:t>The </a:t>
            </a:r>
            <a:r>
              <a:rPr lang="en-GB" sz="1400" dirty="0" err="1"/>
              <a:t>frontolimbic</a:t>
            </a:r>
            <a:r>
              <a:rPr lang="en-GB" sz="1400" dirty="0"/>
              <a:t> network with key nodes highlighted including the prefrontal cortex (PFC), insula (ins), anterior cingulate (AC), amygdala (</a:t>
            </a:r>
            <a:r>
              <a:rPr lang="en-GB" sz="1400" dirty="0" err="1"/>
              <a:t>amy</a:t>
            </a:r>
            <a:r>
              <a:rPr lang="en-GB" sz="1400" dirty="0"/>
              <a:t>), hippocampus (hip), mammillary bodies (MB), and thalamus (T). </a:t>
            </a:r>
          </a:p>
        </p:txBody>
      </p:sp>
    </p:spTree>
    <p:extLst>
      <p:ext uri="{BB962C8B-B14F-4D97-AF65-F5344CB8AC3E}">
        <p14:creationId xmlns:p14="http://schemas.microsoft.com/office/powerpoint/2010/main" val="34748365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E2EB1-DD65-4481-9F24-535033607D83}"/>
              </a:ext>
            </a:extLst>
          </p:cNvPr>
          <p:cNvSpPr>
            <a:spLocks noGrp="1"/>
          </p:cNvSpPr>
          <p:nvPr>
            <p:ph type="ctrTitle"/>
          </p:nvPr>
        </p:nvSpPr>
        <p:spPr>
          <a:xfrm>
            <a:off x="400348" y="323986"/>
            <a:ext cx="7772400" cy="679449"/>
          </a:xfrm>
        </p:spPr>
        <p:txBody>
          <a:bodyPr/>
          <a:lstStyle/>
          <a:p>
            <a:r>
              <a:rPr lang="en-GB" dirty="0" err="1"/>
              <a:t>Frontostriatal</a:t>
            </a:r>
            <a:r>
              <a:rPr lang="en-GB" dirty="0"/>
              <a:t> system</a:t>
            </a:r>
          </a:p>
        </p:txBody>
      </p:sp>
      <p:sp>
        <p:nvSpPr>
          <p:cNvPr id="3" name="Text Placeholder 2">
            <a:extLst>
              <a:ext uri="{FF2B5EF4-FFF2-40B4-BE49-F238E27FC236}">
                <a16:creationId xmlns:a16="http://schemas.microsoft.com/office/drawing/2014/main" id="{2CB36134-0262-48E5-BFC5-56D07B007BB4}"/>
              </a:ext>
            </a:extLst>
          </p:cNvPr>
          <p:cNvSpPr>
            <a:spLocks noGrp="1"/>
          </p:cNvSpPr>
          <p:nvPr>
            <p:ph type="body" sz="quarter" idx="13"/>
          </p:nvPr>
        </p:nvSpPr>
        <p:spPr>
          <a:xfrm>
            <a:off x="4398679" y="1119183"/>
            <a:ext cx="4632059" cy="4168130"/>
          </a:xfrm>
        </p:spPr>
        <p:txBody>
          <a:bodyPr/>
          <a:lstStyle/>
          <a:p>
            <a:r>
              <a:rPr lang="en-GB" sz="1200" dirty="0"/>
              <a:t>Volumes of the caudate, putamen, and nucleus </a:t>
            </a:r>
            <a:r>
              <a:rPr lang="en-GB" sz="1200" dirty="0" err="1"/>
              <a:t>accumbens</a:t>
            </a:r>
            <a:r>
              <a:rPr lang="en-GB" sz="1200" dirty="0"/>
              <a:t> shown to be  smaller in AUD men than controls  </a:t>
            </a:r>
          </a:p>
          <a:p>
            <a:r>
              <a:rPr lang="en-GB" sz="1200" dirty="0"/>
              <a:t>Unclear whether smaller volumes / altered activation patterns in reward-related regions can predict higher risk for AUD </a:t>
            </a:r>
          </a:p>
          <a:p>
            <a:r>
              <a:rPr lang="en-GB" sz="1200" dirty="0"/>
              <a:t>Binge drinking men showed smaller prefrontal, striatal, and medial temporal lobe volumes relative to non-binge drinking men, but binge drinking women showed the inverse pattern of larger volumes of these areas relative to non-binge drinking women</a:t>
            </a:r>
          </a:p>
          <a:p>
            <a:r>
              <a:rPr lang="en-GB" sz="1200" dirty="0"/>
              <a:t>Several visual cue-reactivity fMRI studies in AUD showing brain regions, particularly the basal ganglia including the putamen, nucleus </a:t>
            </a:r>
            <a:r>
              <a:rPr lang="en-GB" sz="1200" dirty="0" err="1"/>
              <a:t>accumbens</a:t>
            </a:r>
            <a:r>
              <a:rPr lang="en-GB" sz="1200" dirty="0"/>
              <a:t>, and medial PFC, responding more intensely to alcohol images compared to other images. </a:t>
            </a:r>
          </a:p>
          <a:p>
            <a:r>
              <a:rPr lang="en-GB" sz="1200" dirty="0"/>
              <a:t>The ventral striatum shows greater activation in response to alcohol cues but lower activation during anticipation of monetary gain in AUD relative to control individuals.</a:t>
            </a:r>
          </a:p>
          <a:p>
            <a:r>
              <a:rPr lang="en-GB" sz="1200" dirty="0"/>
              <a:t>Suggest brain activation in individuals with AUD may be biased towards responding to alcohol-associated cues.</a:t>
            </a:r>
          </a:p>
          <a:p>
            <a:r>
              <a:rPr lang="en-GB" sz="1200" dirty="0"/>
              <a:t>May also support a theory relating to the transition from casual to compulsive, uncontrolled consumption of alcohol by a shift from goal-directed behaviours executed by regions of the PFC to more automatic, habitual behaviours driven by appetitive regions such as the caudate and putamen</a:t>
            </a:r>
          </a:p>
          <a:p>
            <a:endParaRPr lang="en-GB" sz="1200" dirty="0"/>
          </a:p>
        </p:txBody>
      </p:sp>
      <p:pic>
        <p:nvPicPr>
          <p:cNvPr id="5" name="Picture 4">
            <a:extLst>
              <a:ext uri="{FF2B5EF4-FFF2-40B4-BE49-F238E27FC236}">
                <a16:creationId xmlns:a16="http://schemas.microsoft.com/office/drawing/2014/main" id="{27830288-6A63-4DE7-9DA9-4C1C0458E152}"/>
              </a:ext>
            </a:extLst>
          </p:cNvPr>
          <p:cNvPicPr>
            <a:picLocks noChangeAspect="1"/>
          </p:cNvPicPr>
          <p:nvPr/>
        </p:nvPicPr>
        <p:blipFill>
          <a:blip r:embed="rId2"/>
          <a:stretch>
            <a:fillRect/>
          </a:stretch>
        </p:blipFill>
        <p:spPr>
          <a:xfrm>
            <a:off x="352834" y="908720"/>
            <a:ext cx="4045845" cy="3888432"/>
          </a:xfrm>
          <a:prstGeom prst="rect">
            <a:avLst/>
          </a:prstGeom>
        </p:spPr>
      </p:pic>
      <p:sp>
        <p:nvSpPr>
          <p:cNvPr id="6" name="TextBox 5">
            <a:extLst>
              <a:ext uri="{FF2B5EF4-FFF2-40B4-BE49-F238E27FC236}">
                <a16:creationId xmlns:a16="http://schemas.microsoft.com/office/drawing/2014/main" id="{20354F60-86F2-423F-9338-66E3021E49A9}"/>
              </a:ext>
            </a:extLst>
          </p:cNvPr>
          <p:cNvSpPr txBox="1"/>
          <p:nvPr/>
        </p:nvSpPr>
        <p:spPr>
          <a:xfrm>
            <a:off x="178931" y="4912900"/>
            <a:ext cx="4392488" cy="1200329"/>
          </a:xfrm>
          <a:prstGeom prst="rect">
            <a:avLst/>
          </a:prstGeom>
          <a:noFill/>
        </p:spPr>
        <p:txBody>
          <a:bodyPr wrap="square" rtlCol="0">
            <a:spAutoFit/>
          </a:bodyPr>
          <a:lstStyle/>
          <a:p>
            <a:r>
              <a:rPr lang="en-GB" dirty="0"/>
              <a:t>The </a:t>
            </a:r>
            <a:r>
              <a:rPr lang="en-GB" dirty="0" err="1"/>
              <a:t>frontostriatal</a:t>
            </a:r>
            <a:r>
              <a:rPr lang="en-GB" dirty="0"/>
              <a:t> network with key nodes highlighted including the prefrontal cortex (PFC), striatum (Str), </a:t>
            </a:r>
            <a:r>
              <a:rPr lang="en-GB" dirty="0" err="1"/>
              <a:t>globus</a:t>
            </a:r>
            <a:r>
              <a:rPr lang="en-GB" dirty="0"/>
              <a:t> pallidus (GP), and ventral tegmental area (</a:t>
            </a:r>
            <a:r>
              <a:rPr lang="en-GB" dirty="0" err="1"/>
              <a:t>VTA</a:t>
            </a:r>
            <a:r>
              <a:rPr lang="en-GB" dirty="0"/>
              <a:t>).</a:t>
            </a:r>
          </a:p>
        </p:txBody>
      </p:sp>
    </p:spTree>
    <p:extLst>
      <p:ext uri="{BB962C8B-B14F-4D97-AF65-F5344CB8AC3E}">
        <p14:creationId xmlns:p14="http://schemas.microsoft.com/office/powerpoint/2010/main" val="12359134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101" y="319930"/>
            <a:ext cx="7772400" cy="679449"/>
          </a:xfrm>
        </p:spPr>
        <p:txBody>
          <a:bodyPr/>
          <a:lstStyle/>
          <a:p>
            <a:r>
              <a:rPr lang="en-GB" dirty="0"/>
              <a:t>Alcohol dependence </a:t>
            </a:r>
          </a:p>
        </p:txBody>
      </p:sp>
      <p:graphicFrame>
        <p:nvGraphicFramePr>
          <p:cNvPr id="4" name="Table 3"/>
          <p:cNvGraphicFramePr>
            <a:graphicFrameLocks noGrp="1"/>
          </p:cNvGraphicFramePr>
          <p:nvPr>
            <p:extLst/>
          </p:nvPr>
        </p:nvGraphicFramePr>
        <p:xfrm>
          <a:off x="50812" y="1145919"/>
          <a:ext cx="8980965" cy="3413116"/>
        </p:xfrm>
        <a:graphic>
          <a:graphicData uri="http://schemas.openxmlformats.org/drawingml/2006/table">
            <a:tbl>
              <a:tblPr firstRow="1" bandRow="1">
                <a:tableStyleId>{5C22544A-7EE6-4342-B048-85BDC9FD1C3A}</a:tableStyleId>
              </a:tblPr>
              <a:tblGrid>
                <a:gridCol w="1796193">
                  <a:extLst>
                    <a:ext uri="{9D8B030D-6E8A-4147-A177-3AD203B41FA5}">
                      <a16:colId xmlns:a16="http://schemas.microsoft.com/office/drawing/2014/main" val="2692913675"/>
                    </a:ext>
                  </a:extLst>
                </a:gridCol>
                <a:gridCol w="1796193">
                  <a:extLst>
                    <a:ext uri="{9D8B030D-6E8A-4147-A177-3AD203B41FA5}">
                      <a16:colId xmlns:a16="http://schemas.microsoft.com/office/drawing/2014/main" val="1364682210"/>
                    </a:ext>
                  </a:extLst>
                </a:gridCol>
                <a:gridCol w="1627053">
                  <a:extLst>
                    <a:ext uri="{9D8B030D-6E8A-4147-A177-3AD203B41FA5}">
                      <a16:colId xmlns:a16="http://schemas.microsoft.com/office/drawing/2014/main" val="3263259641"/>
                    </a:ext>
                  </a:extLst>
                </a:gridCol>
                <a:gridCol w="2036855">
                  <a:extLst>
                    <a:ext uri="{9D8B030D-6E8A-4147-A177-3AD203B41FA5}">
                      <a16:colId xmlns:a16="http://schemas.microsoft.com/office/drawing/2014/main" val="420920685"/>
                    </a:ext>
                  </a:extLst>
                </a:gridCol>
                <a:gridCol w="1724671">
                  <a:extLst>
                    <a:ext uri="{9D8B030D-6E8A-4147-A177-3AD203B41FA5}">
                      <a16:colId xmlns:a16="http://schemas.microsoft.com/office/drawing/2014/main" val="2237033645"/>
                    </a:ext>
                  </a:extLst>
                </a:gridCol>
              </a:tblGrid>
              <a:tr h="507644">
                <a:tc>
                  <a:txBody>
                    <a:bodyPr/>
                    <a:lstStyle/>
                    <a:p>
                      <a:endParaRPr lang="en-GB" sz="2400" dirty="0"/>
                    </a:p>
                  </a:txBody>
                  <a:tcPr/>
                </a:tc>
                <a:tc>
                  <a:txBody>
                    <a:bodyPr/>
                    <a:lstStyle/>
                    <a:p>
                      <a:r>
                        <a:rPr lang="en-GB" sz="2400" b="0" i="0" u="none" strike="noStrike" kern="1200" baseline="0" dirty="0">
                          <a:solidFill>
                            <a:schemeClr val="lt1"/>
                          </a:solidFill>
                          <a:latin typeface="+mn-lt"/>
                          <a:ea typeface="+mn-ea"/>
                          <a:cs typeface="+mn-cs"/>
                        </a:rPr>
                        <a:t>Male 18-24</a:t>
                      </a:r>
                      <a:endParaRPr lang="en-GB" sz="2400" dirty="0"/>
                    </a:p>
                  </a:txBody>
                  <a:tcPr/>
                </a:tc>
                <a:tc>
                  <a:txBody>
                    <a:bodyPr/>
                    <a:lstStyle/>
                    <a:p>
                      <a:r>
                        <a:rPr lang="en-GB" sz="2400" b="0" i="0" u="none" strike="noStrike" kern="1200" baseline="0" dirty="0">
                          <a:solidFill>
                            <a:schemeClr val="lt1"/>
                          </a:solidFill>
                          <a:latin typeface="+mn-lt"/>
                          <a:ea typeface="+mn-ea"/>
                          <a:cs typeface="+mn-cs"/>
                        </a:rPr>
                        <a:t>25-34</a:t>
                      </a:r>
                      <a:endParaRPr lang="en-GB" sz="2400" dirty="0"/>
                    </a:p>
                  </a:txBody>
                  <a:tcPr/>
                </a:tc>
                <a:tc>
                  <a:txBody>
                    <a:bodyPr/>
                    <a:lstStyle/>
                    <a:p>
                      <a:r>
                        <a:rPr lang="en-GB" sz="2400" b="0" i="0" u="none" strike="noStrike" kern="1200" baseline="0" dirty="0">
                          <a:solidFill>
                            <a:schemeClr val="lt1"/>
                          </a:solidFill>
                          <a:latin typeface="+mn-lt"/>
                          <a:ea typeface="+mn-ea"/>
                          <a:cs typeface="+mn-cs"/>
                        </a:rPr>
                        <a:t>35-54</a:t>
                      </a:r>
                      <a:endParaRPr lang="en-GB" sz="2400" dirty="0"/>
                    </a:p>
                  </a:txBody>
                  <a:tcPr/>
                </a:tc>
                <a:tc>
                  <a:txBody>
                    <a:bodyPr/>
                    <a:lstStyle/>
                    <a:p>
                      <a:r>
                        <a:rPr lang="en-GB" sz="2400" b="0" i="0" u="none" strike="noStrike" kern="1200" baseline="0" dirty="0">
                          <a:solidFill>
                            <a:schemeClr val="lt1"/>
                          </a:solidFill>
                          <a:latin typeface="+mn-lt"/>
                          <a:ea typeface="+mn-ea"/>
                          <a:cs typeface="+mn-cs"/>
                        </a:rPr>
                        <a:t>55+</a:t>
                      </a:r>
                      <a:endParaRPr lang="en-GB" sz="2400" dirty="0"/>
                    </a:p>
                  </a:txBody>
                  <a:tcPr/>
                </a:tc>
                <a:extLst>
                  <a:ext uri="{0D108BD9-81ED-4DB2-BD59-A6C34878D82A}">
                    <a16:rowId xmlns:a16="http://schemas.microsoft.com/office/drawing/2014/main" val="3965155987"/>
                  </a:ext>
                </a:extLst>
              </a:tr>
              <a:tr h="432048">
                <a:tc>
                  <a:txBody>
                    <a:bodyPr/>
                    <a:lstStyle/>
                    <a:p>
                      <a:r>
                        <a:rPr lang="en-GB" sz="2400" dirty="0"/>
                        <a:t>Male (N)</a:t>
                      </a:r>
                    </a:p>
                  </a:txBody>
                  <a:tcPr/>
                </a:tc>
                <a:tc>
                  <a:txBody>
                    <a:bodyPr/>
                    <a:lstStyle/>
                    <a:p>
                      <a:r>
                        <a:rPr lang="en-GB" sz="2400" b="0" i="0" u="none" strike="noStrike" kern="1200" baseline="0" dirty="0">
                          <a:solidFill>
                            <a:schemeClr val="dk1"/>
                          </a:solidFill>
                          <a:latin typeface="+mn-lt"/>
                          <a:ea typeface="+mn-ea"/>
                          <a:cs typeface="+mn-cs"/>
                        </a:rPr>
                        <a:t>59,382</a:t>
                      </a:r>
                    </a:p>
                  </a:txBody>
                  <a:tcPr/>
                </a:tc>
                <a:tc>
                  <a:txBody>
                    <a:bodyPr/>
                    <a:lstStyle/>
                    <a:p>
                      <a:r>
                        <a:rPr lang="en-GB" sz="2400" b="0" i="0" u="none" strike="noStrike" kern="1200" baseline="0" dirty="0">
                          <a:solidFill>
                            <a:schemeClr val="dk1"/>
                          </a:solidFill>
                          <a:latin typeface="+mn-lt"/>
                          <a:ea typeface="+mn-ea"/>
                          <a:cs typeface="+mn-cs"/>
                        </a:rPr>
                        <a:t>123,404</a:t>
                      </a:r>
                    </a:p>
                  </a:txBody>
                  <a:tcPr/>
                </a:tc>
                <a:tc>
                  <a:txBody>
                    <a:bodyPr/>
                    <a:lstStyle/>
                    <a:p>
                      <a:r>
                        <a:rPr lang="en-GB" sz="2400" b="0" i="0" u="none" strike="noStrike" kern="1200" baseline="0" dirty="0">
                          <a:solidFill>
                            <a:schemeClr val="dk1"/>
                          </a:solidFill>
                          <a:latin typeface="+mn-lt"/>
                          <a:ea typeface="+mn-ea"/>
                          <a:cs typeface="+mn-cs"/>
                        </a:rPr>
                        <a:t>221,404</a:t>
                      </a:r>
                    </a:p>
                  </a:txBody>
                  <a:tcPr/>
                </a:tc>
                <a:tc>
                  <a:txBody>
                    <a:bodyPr/>
                    <a:lstStyle/>
                    <a:p>
                      <a:r>
                        <a:rPr lang="en-GB" sz="2400" b="0" i="0" u="none" strike="noStrike" kern="1200" baseline="0" dirty="0">
                          <a:solidFill>
                            <a:schemeClr val="dk1"/>
                          </a:solidFill>
                          <a:latin typeface="+mn-lt"/>
                          <a:ea typeface="+mn-ea"/>
                          <a:cs typeface="+mn-cs"/>
                        </a:rPr>
                        <a:t>52,024</a:t>
                      </a:r>
                    </a:p>
                  </a:txBody>
                  <a:tcPr/>
                </a:tc>
                <a:extLst>
                  <a:ext uri="{0D108BD9-81ED-4DB2-BD59-A6C34878D82A}">
                    <a16:rowId xmlns:a16="http://schemas.microsoft.com/office/drawing/2014/main" val="426077743"/>
                  </a:ext>
                </a:extLst>
              </a:tr>
              <a:tr h="1089956">
                <a:tc>
                  <a:txBody>
                    <a:bodyPr/>
                    <a:lstStyle/>
                    <a:p>
                      <a:r>
                        <a:rPr lang="en-GB" sz="2400" baseline="0" dirty="0"/>
                        <a:t>Percent of population </a:t>
                      </a:r>
                      <a:endParaRPr lang="en-GB"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2.362%</a:t>
                      </a:r>
                      <a:endParaRPr lang="en-GB" sz="2400" dirty="0"/>
                    </a:p>
                    <a:p>
                      <a:endParaRPr lang="en-GB"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3.330%</a:t>
                      </a:r>
                      <a:endParaRPr lang="en-GB" sz="2400" dirty="0"/>
                    </a:p>
                    <a:p>
                      <a:endParaRPr lang="en-GB"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3.029%</a:t>
                      </a:r>
                      <a:endParaRPr lang="en-GB" sz="2400" dirty="0"/>
                    </a:p>
                    <a:p>
                      <a:endParaRPr lang="en-GB"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0.712%</a:t>
                      </a:r>
                      <a:endParaRPr lang="en-GB" sz="2400" dirty="0"/>
                    </a:p>
                    <a:p>
                      <a:endParaRPr lang="en-GB" sz="2400" dirty="0"/>
                    </a:p>
                  </a:txBody>
                  <a:tcPr/>
                </a:tc>
                <a:extLst>
                  <a:ext uri="{0D108BD9-81ED-4DB2-BD59-A6C34878D82A}">
                    <a16:rowId xmlns:a16="http://schemas.microsoft.com/office/drawing/2014/main" val="4153496546"/>
                  </a:ext>
                </a:extLst>
              </a:tr>
              <a:tr h="535356">
                <a:tc>
                  <a:txBody>
                    <a:bodyPr/>
                    <a:lstStyle/>
                    <a:p>
                      <a:r>
                        <a:rPr lang="en-GB" sz="2400" dirty="0"/>
                        <a:t>Female (N)</a:t>
                      </a:r>
                    </a:p>
                  </a:txBody>
                  <a:tcPr/>
                </a:tc>
                <a:tc>
                  <a:txBody>
                    <a:bodyPr/>
                    <a:lstStyle/>
                    <a:p>
                      <a:r>
                        <a:rPr lang="en-GB" sz="2400" b="0" i="0" u="none" strike="noStrike" kern="1200" baseline="0" dirty="0">
                          <a:solidFill>
                            <a:schemeClr val="dk1"/>
                          </a:solidFill>
                          <a:latin typeface="+mn-lt"/>
                          <a:ea typeface="+mn-ea"/>
                          <a:cs typeface="+mn-cs"/>
                        </a:rPr>
                        <a:t>33,176</a:t>
                      </a:r>
                    </a:p>
                  </a:txBody>
                  <a:tcPr/>
                </a:tc>
                <a:tc>
                  <a:txBody>
                    <a:bodyPr/>
                    <a:lstStyle/>
                    <a:p>
                      <a:r>
                        <a:rPr lang="en-GB" sz="2400" b="0" i="0" u="none" strike="noStrike" kern="1200" baseline="0" dirty="0">
                          <a:solidFill>
                            <a:schemeClr val="dk1"/>
                          </a:solidFill>
                          <a:latin typeface="+mn-lt"/>
                          <a:ea typeface="+mn-ea"/>
                          <a:cs typeface="+mn-cs"/>
                        </a:rPr>
                        <a:t>30,315</a:t>
                      </a:r>
                    </a:p>
                  </a:txBody>
                  <a:tcPr/>
                </a:tc>
                <a:tc>
                  <a:txBody>
                    <a:bodyPr/>
                    <a:lstStyle/>
                    <a:p>
                      <a:r>
                        <a:rPr lang="en-GB" sz="2400" b="0" i="0" u="none" strike="noStrike" kern="1200" baseline="0" dirty="0">
                          <a:solidFill>
                            <a:schemeClr val="dk1"/>
                          </a:solidFill>
                          <a:latin typeface="+mn-lt"/>
                          <a:ea typeface="+mn-ea"/>
                          <a:cs typeface="+mn-cs"/>
                        </a:rPr>
                        <a:t>54,170</a:t>
                      </a:r>
                    </a:p>
                  </a:txBody>
                  <a:tcPr/>
                </a:tc>
                <a:tc>
                  <a:txBody>
                    <a:bodyPr/>
                    <a:lstStyle/>
                    <a:p>
                      <a:r>
                        <a:rPr lang="en-GB" sz="2400" b="0" i="0" u="none" strike="noStrike" kern="1200" baseline="0" dirty="0">
                          <a:solidFill>
                            <a:schemeClr val="dk1"/>
                          </a:solidFill>
                          <a:latin typeface="+mn-lt"/>
                          <a:ea typeface="+mn-ea"/>
                          <a:cs typeface="+mn-cs"/>
                        </a:rPr>
                        <a:t>21,256</a:t>
                      </a:r>
                    </a:p>
                  </a:txBody>
                  <a:tcPr/>
                </a:tc>
                <a:extLst>
                  <a:ext uri="{0D108BD9-81ED-4DB2-BD59-A6C34878D82A}">
                    <a16:rowId xmlns:a16="http://schemas.microsoft.com/office/drawing/2014/main" val="1212584003"/>
                  </a:ext>
                </a:extLst>
              </a:tr>
              <a:tr h="75458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aseline="0" dirty="0"/>
                        <a:t>Percent of population </a:t>
                      </a:r>
                      <a:endParaRPr lang="en-GB"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1.378%</a:t>
                      </a:r>
                      <a:endParaRPr lang="en-GB" sz="2400" dirty="0"/>
                    </a:p>
                    <a:p>
                      <a:endParaRPr lang="en-GB"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0.815%</a:t>
                      </a:r>
                      <a:endParaRPr lang="en-GB"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0.729%</a:t>
                      </a:r>
                      <a:endParaRPr lang="en-GB" sz="2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n-lt"/>
                          <a:ea typeface="+mn-ea"/>
                          <a:cs typeface="+mn-cs"/>
                        </a:rPr>
                        <a:t>0.255%</a:t>
                      </a:r>
                      <a:endParaRPr lang="en-GB" sz="2400" dirty="0"/>
                    </a:p>
                  </a:txBody>
                  <a:tcPr/>
                </a:tc>
                <a:extLst>
                  <a:ext uri="{0D108BD9-81ED-4DB2-BD59-A6C34878D82A}">
                    <a16:rowId xmlns:a16="http://schemas.microsoft.com/office/drawing/2014/main" val="3975310270"/>
                  </a:ext>
                </a:extLst>
              </a:tr>
            </a:tbl>
          </a:graphicData>
        </a:graphic>
      </p:graphicFrame>
      <p:sp>
        <p:nvSpPr>
          <p:cNvPr id="5" name="TextBox 4"/>
          <p:cNvSpPr txBox="1"/>
          <p:nvPr/>
        </p:nvSpPr>
        <p:spPr>
          <a:xfrm>
            <a:off x="21849" y="4705575"/>
            <a:ext cx="9031777" cy="1200329"/>
          </a:xfrm>
          <a:prstGeom prst="rect">
            <a:avLst/>
          </a:prstGeom>
          <a:noFill/>
        </p:spPr>
        <p:txBody>
          <a:bodyPr wrap="square" rtlCol="0">
            <a:spAutoFit/>
          </a:bodyPr>
          <a:lstStyle/>
          <a:p>
            <a:r>
              <a:rPr lang="en-US" sz="2400" dirty="0">
                <a:latin typeface="Arial" charset="0"/>
              </a:rPr>
              <a:t>Estimated number of adults in England with alcohol dependence was  595,131 which was 1.393% of the adult </a:t>
            </a:r>
            <a:r>
              <a:rPr lang="en-GB" sz="2400" dirty="0">
                <a:latin typeface="Arial" charset="0"/>
              </a:rPr>
              <a:t>population </a:t>
            </a:r>
          </a:p>
          <a:p>
            <a:r>
              <a:rPr lang="en-GB" sz="2400" dirty="0"/>
              <a:t>Males more </a:t>
            </a:r>
            <a:r>
              <a:rPr lang="en-US" sz="2400" dirty="0"/>
              <a:t>likely to have alcohol dependence, e.g., aged 25-54</a:t>
            </a:r>
            <a:r>
              <a:rPr lang="en-GB" sz="2400" dirty="0"/>
              <a:t>.</a:t>
            </a:r>
          </a:p>
        </p:txBody>
      </p:sp>
      <p:sp>
        <p:nvSpPr>
          <p:cNvPr id="6" name="TextBox 5"/>
          <p:cNvSpPr txBox="1"/>
          <p:nvPr/>
        </p:nvSpPr>
        <p:spPr>
          <a:xfrm>
            <a:off x="21849" y="6304004"/>
            <a:ext cx="8136904" cy="646331"/>
          </a:xfrm>
          <a:prstGeom prst="rect">
            <a:avLst/>
          </a:prstGeom>
          <a:noFill/>
        </p:spPr>
        <p:txBody>
          <a:bodyPr wrap="square" rtlCol="0">
            <a:spAutoFit/>
          </a:bodyPr>
          <a:lstStyle/>
          <a:p>
            <a:r>
              <a:rPr lang="en-US" sz="1200" dirty="0"/>
              <a:t>Pryce, R., </a:t>
            </a:r>
            <a:r>
              <a:rPr lang="en-US" sz="1200" dirty="0" err="1"/>
              <a:t>Buykx</a:t>
            </a:r>
            <a:r>
              <a:rPr lang="en-US" sz="1200" dirty="0"/>
              <a:t>, P., Gray, L., Stone, T., Drummond, C., &amp; Brennan, A. (2017). Estimates of alcohol dependence England based on APMS 2014, including estimates of children living in a household with an adult with alcohol dependence. </a:t>
            </a:r>
            <a:r>
              <a:rPr lang="en-US" sz="1200" i="1" dirty="0"/>
              <a:t>Prevalence, trends and amenability to treatment. London: Public Health England</a:t>
            </a:r>
            <a:r>
              <a:rPr lang="en-US" sz="1200" dirty="0"/>
              <a:t>.</a:t>
            </a:r>
          </a:p>
        </p:txBody>
      </p:sp>
    </p:spTree>
    <p:extLst>
      <p:ext uri="{BB962C8B-B14F-4D97-AF65-F5344CB8AC3E}">
        <p14:creationId xmlns:p14="http://schemas.microsoft.com/office/powerpoint/2010/main" val="37072873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9282" y="1124744"/>
            <a:ext cx="3114256" cy="2448272"/>
          </a:xfrm>
        </p:spPr>
        <p:txBody>
          <a:bodyPr/>
          <a:lstStyle/>
          <a:p>
            <a:r>
              <a:rPr lang="en-US" dirty="0"/>
              <a:t>Weekly alcohol consumption region +  sex</a:t>
            </a:r>
            <a:br>
              <a:rPr lang="en-US" dirty="0"/>
            </a:br>
            <a:br>
              <a:rPr lang="en-US" sz="1800" dirty="0"/>
            </a:br>
            <a:endParaRPr lang="en-GB" sz="1800" dirty="0"/>
          </a:p>
        </p:txBody>
      </p:sp>
      <p:pic>
        <p:nvPicPr>
          <p:cNvPr id="4" name="Picture 3"/>
          <p:cNvPicPr>
            <a:picLocks noChangeAspect="1"/>
          </p:cNvPicPr>
          <p:nvPr/>
        </p:nvPicPr>
        <p:blipFill rotWithShape="1">
          <a:blip r:embed="rId3"/>
          <a:srcRect l="37259" t="26640" r="24645" b="18025"/>
          <a:stretch/>
        </p:blipFill>
        <p:spPr>
          <a:xfrm>
            <a:off x="19645" y="-80211"/>
            <a:ext cx="6213458" cy="6768752"/>
          </a:xfrm>
          <a:prstGeom prst="rect">
            <a:avLst/>
          </a:prstGeom>
        </p:spPr>
      </p:pic>
      <p:sp>
        <p:nvSpPr>
          <p:cNvPr id="5" name="TextBox 4"/>
          <p:cNvSpPr txBox="1"/>
          <p:nvPr/>
        </p:nvSpPr>
        <p:spPr>
          <a:xfrm>
            <a:off x="6233103" y="5229200"/>
            <a:ext cx="2910897" cy="864096"/>
          </a:xfrm>
          <a:prstGeom prst="rect">
            <a:avLst/>
          </a:prstGeom>
          <a:noFill/>
        </p:spPr>
        <p:txBody>
          <a:bodyPr wrap="square" rtlCol="0">
            <a:spAutoFit/>
          </a:bodyPr>
          <a:lstStyle/>
          <a:p>
            <a:r>
              <a:rPr lang="en-US" sz="1200" b="1" dirty="0"/>
              <a:t>Statistics on Alcohol, England 2020</a:t>
            </a:r>
          </a:p>
          <a:p>
            <a:r>
              <a:rPr lang="en-GB" sz="1200" dirty="0"/>
              <a:t>https://digital.nhs.uk/data-and-information/publications/statistical/statistics-on-alcohol/2020/part-4</a:t>
            </a:r>
          </a:p>
        </p:txBody>
      </p:sp>
      <p:sp>
        <p:nvSpPr>
          <p:cNvPr id="3" name="TextBox 2"/>
          <p:cNvSpPr txBox="1"/>
          <p:nvPr/>
        </p:nvSpPr>
        <p:spPr>
          <a:xfrm>
            <a:off x="5940152" y="3645024"/>
            <a:ext cx="3203848"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t>For men and women</a:t>
            </a:r>
          </a:p>
          <a:p>
            <a:pPr marL="742950" lvl="1" indent="-285750">
              <a:buFont typeface="Arial" panose="020B0604020202020204" pitchFamily="34" charset="0"/>
              <a:buChar char="•"/>
            </a:pPr>
            <a:r>
              <a:rPr lang="en-US" sz="1400" dirty="0"/>
              <a:t>Highest percent of non-drinkers were London (28%) </a:t>
            </a:r>
          </a:p>
          <a:p>
            <a:pPr marL="742950" lvl="1" indent="-285750">
              <a:buFont typeface="Arial" panose="020B0604020202020204" pitchFamily="34" charset="0"/>
              <a:buChar char="•"/>
            </a:pPr>
            <a:r>
              <a:rPr lang="en-US" sz="1400" dirty="0"/>
              <a:t>Lowest proportions in the East of England (9%).</a:t>
            </a:r>
            <a:endParaRPr lang="en-GB" sz="1400" dirty="0"/>
          </a:p>
        </p:txBody>
      </p:sp>
    </p:spTree>
    <p:extLst>
      <p:ext uri="{BB962C8B-B14F-4D97-AF65-F5344CB8AC3E}">
        <p14:creationId xmlns:p14="http://schemas.microsoft.com/office/powerpoint/2010/main" val="35649087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9" y="260648"/>
            <a:ext cx="7772400" cy="679449"/>
          </a:xfrm>
        </p:spPr>
        <p:txBody>
          <a:bodyPr/>
          <a:lstStyle/>
          <a:p>
            <a:r>
              <a:rPr lang="en-GB" dirty="0"/>
              <a:t>Hospital admissions</a:t>
            </a:r>
          </a:p>
        </p:txBody>
      </p:sp>
      <p:pic>
        <p:nvPicPr>
          <p:cNvPr id="5" name="Picture 4"/>
          <p:cNvPicPr>
            <a:picLocks noChangeAspect="1"/>
          </p:cNvPicPr>
          <p:nvPr/>
        </p:nvPicPr>
        <p:blipFill rotWithShape="1">
          <a:blip r:embed="rId3"/>
          <a:srcRect l="37260" t="33839" r="23319" b="37361"/>
          <a:stretch/>
        </p:blipFill>
        <p:spPr>
          <a:xfrm>
            <a:off x="198276" y="1124744"/>
            <a:ext cx="7884876" cy="4320480"/>
          </a:xfrm>
          <a:prstGeom prst="rect">
            <a:avLst/>
          </a:prstGeom>
        </p:spPr>
      </p:pic>
      <p:sp>
        <p:nvSpPr>
          <p:cNvPr id="6" name="TextBox 5"/>
          <p:cNvSpPr txBox="1"/>
          <p:nvPr/>
        </p:nvSpPr>
        <p:spPr>
          <a:xfrm>
            <a:off x="252282" y="5548753"/>
            <a:ext cx="7776864" cy="923330"/>
          </a:xfrm>
          <a:prstGeom prst="rect">
            <a:avLst/>
          </a:prstGeom>
          <a:noFill/>
        </p:spPr>
        <p:txBody>
          <a:bodyPr wrap="square" rtlCol="0">
            <a:spAutoFit/>
          </a:bodyPr>
          <a:lstStyle/>
          <a:p>
            <a:r>
              <a:rPr lang="en-US" dirty="0"/>
              <a:t>The number of admissions rises with age up until 55-64 and then falls.</a:t>
            </a:r>
          </a:p>
          <a:p>
            <a:r>
              <a:rPr lang="en-US" dirty="0"/>
              <a:t>40% of patients were aged between 45 and 64.</a:t>
            </a:r>
          </a:p>
          <a:p>
            <a:endParaRPr lang="en-GB" dirty="0"/>
          </a:p>
        </p:txBody>
      </p:sp>
    </p:spTree>
    <p:extLst>
      <p:ext uri="{BB962C8B-B14F-4D97-AF65-F5344CB8AC3E}">
        <p14:creationId xmlns:p14="http://schemas.microsoft.com/office/powerpoint/2010/main" val="37127473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l="51836" t="34105"/>
          <a:stretch>
            <a:fillRect/>
          </a:stretch>
        </p:blipFill>
        <p:spPr bwMode="auto">
          <a:xfrm>
            <a:off x="228600" y="1020763"/>
            <a:ext cx="7543800"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Rectangle 2"/>
          <p:cNvSpPr>
            <a:spLocks noGrp="1" noChangeArrowheads="1"/>
          </p:cNvSpPr>
          <p:nvPr>
            <p:ph type="title"/>
          </p:nvPr>
        </p:nvSpPr>
        <p:spPr bwMode="auto">
          <a:xfrm>
            <a:off x="1066800" y="228600"/>
            <a:ext cx="51816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Effects of alcohol  	</a:t>
            </a:r>
            <a:endParaRPr lang="en-US" altLang="en-US"/>
          </a:p>
        </p:txBody>
      </p:sp>
      <p:sp>
        <p:nvSpPr>
          <p:cNvPr id="2" name="TextBox 1"/>
          <p:cNvSpPr txBox="1"/>
          <p:nvPr/>
        </p:nvSpPr>
        <p:spPr>
          <a:xfrm>
            <a:off x="0" y="6272897"/>
            <a:ext cx="8640960" cy="646331"/>
          </a:xfrm>
          <a:prstGeom prst="rect">
            <a:avLst/>
          </a:prstGeom>
          <a:noFill/>
        </p:spPr>
        <p:txBody>
          <a:bodyPr wrap="square" rtlCol="0">
            <a:spAutoFit/>
          </a:bodyPr>
          <a:lstStyle/>
          <a:p>
            <a:pPr lvl="0"/>
            <a:r>
              <a:rPr lang="en-US" sz="1200" dirty="0"/>
              <a:t>Holmes, J., Angus, C., </a:t>
            </a:r>
            <a:r>
              <a:rPr lang="en-US" sz="1200" dirty="0" err="1"/>
              <a:t>Buykx</a:t>
            </a:r>
            <a:r>
              <a:rPr lang="en-US" sz="1200" dirty="0"/>
              <a:t>, P., Ally, A., Stone, T., Meier, P., &amp; Brennan, A. (2016). Mortality and morbidity risks from alcohol consumption in the UK: analyses using the Sheffield Alcohol Policy Model (v. 2.7) to inform the UK Chief Medical Officers’ review of the UK lower risk drinking guidelines. </a:t>
            </a:r>
            <a:r>
              <a:rPr lang="en-US" sz="1200" i="1" dirty="0"/>
              <a:t>Sheffield: </a:t>
            </a:r>
            <a:r>
              <a:rPr lang="en-US" sz="1200" i="1" dirty="0" err="1"/>
              <a:t>ScHARR</a:t>
            </a:r>
            <a:r>
              <a:rPr lang="en-US" sz="1200" i="1" dirty="0"/>
              <a:t>, University of Sheffield</a:t>
            </a:r>
            <a:r>
              <a:rPr lang="en-US" sz="1200" dirty="0"/>
              <a:t>.</a:t>
            </a:r>
            <a:endParaRPr lang="en-GB" sz="1200" dirty="0"/>
          </a:p>
        </p:txBody>
      </p:sp>
    </p:spTree>
    <p:extLst>
      <p:ext uri="{BB962C8B-B14F-4D97-AF65-F5344CB8AC3E}">
        <p14:creationId xmlns:p14="http://schemas.microsoft.com/office/powerpoint/2010/main" val="7268654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ctrTitle"/>
          </p:nvPr>
        </p:nvSpPr>
        <p:spPr bwMode="auto">
          <a:xfrm>
            <a:off x="0" y="980728"/>
            <a:ext cx="8892480" cy="603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200" dirty="0"/>
              <a:t>NICE guidelines monitoring liver disease</a:t>
            </a:r>
            <a:endParaRPr lang="en-US" altLang="en-US" sz="3200" dirty="0"/>
          </a:p>
        </p:txBody>
      </p:sp>
      <p:sp>
        <p:nvSpPr>
          <p:cNvPr id="2" name="Text Placeholder 1"/>
          <p:cNvSpPr>
            <a:spLocks noGrp="1"/>
          </p:cNvSpPr>
          <p:nvPr>
            <p:ph type="body" sz="quarter" idx="13"/>
          </p:nvPr>
        </p:nvSpPr>
        <p:spPr>
          <a:xfrm>
            <a:off x="457200" y="1954924"/>
            <a:ext cx="7931224" cy="3219794"/>
          </a:xfrm>
        </p:spPr>
        <p:txBody>
          <a:bodyPr/>
          <a:lstStyle/>
          <a:p>
            <a:r>
              <a:rPr lang="en-US" dirty="0" err="1"/>
              <a:t>Maddrey’s</a:t>
            </a:r>
            <a:r>
              <a:rPr lang="en-US" dirty="0"/>
              <a:t> discriminant function* of 32 or more indicate that  people with severe alcohol-related hepatitis  may need corticosteroid treatment </a:t>
            </a:r>
          </a:p>
          <a:p>
            <a:r>
              <a:rPr lang="en-US" dirty="0"/>
              <a:t>Complete Model for End‑Stage Liver Disease (MELD**) score every 6 months for people with compensated cirrhosis.</a:t>
            </a:r>
          </a:p>
          <a:p>
            <a:r>
              <a:rPr lang="en-US" dirty="0"/>
              <a:t>MELD score of 12 or more indicates that the person is at high risk of complications of cirrhosis</a:t>
            </a:r>
            <a:endParaRPr lang="en-GB" dirty="0"/>
          </a:p>
        </p:txBody>
      </p:sp>
      <p:sp>
        <p:nvSpPr>
          <p:cNvPr id="44034" name="Slide Number Placeholder 1"/>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6E7AAB-66B4-4AA9-8CEC-E0EADF5D3ED0}" type="slidenum">
              <a:rPr lang="en-US" altLang="en-US" sz="1400"/>
              <a:pPr eaLnBrk="1" hangingPunct="1"/>
              <a:t>79</a:t>
            </a:fld>
            <a:endParaRPr lang="en-US" altLang="en-US" sz="1400"/>
          </a:p>
        </p:txBody>
      </p:sp>
      <p:pic>
        <p:nvPicPr>
          <p:cNvPr id="21507"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1297" t="3368" r="21297" b="4033"/>
          <a:stretch>
            <a:fillRect/>
          </a:stretch>
        </p:blipFill>
        <p:spPr>
          <a:xfrm>
            <a:off x="0" y="1752600"/>
            <a:ext cx="5410200" cy="4799013"/>
          </a:xfrm>
        </p:spPr>
      </p:pic>
      <p:sp>
        <p:nvSpPr>
          <p:cNvPr id="44037" name="Text Box 4"/>
          <p:cNvSpPr txBox="1">
            <a:spLocks noChangeArrowheads="1"/>
          </p:cNvSpPr>
          <p:nvPr/>
        </p:nvSpPr>
        <p:spPr bwMode="auto">
          <a:xfrm>
            <a:off x="157923" y="5519669"/>
            <a:ext cx="373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dirty="0"/>
              <a:t>*4.6 x [prothrombin time – control time (seconds)] + bilirubin in mg/dl.</a:t>
            </a:r>
            <a:endParaRPr lang="en-US" altLang="en-US" dirty="0"/>
          </a:p>
        </p:txBody>
      </p:sp>
      <p:sp>
        <p:nvSpPr>
          <p:cNvPr id="44039" name="TextBox 1"/>
          <p:cNvSpPr txBox="1">
            <a:spLocks noChangeArrowheads="1"/>
          </p:cNvSpPr>
          <p:nvPr/>
        </p:nvSpPr>
        <p:spPr bwMode="auto">
          <a:xfrm>
            <a:off x="762000" y="65516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sp>
        <p:nvSpPr>
          <p:cNvPr id="44040" name="TextBox 2"/>
          <p:cNvSpPr txBox="1">
            <a:spLocks noChangeArrowheads="1"/>
          </p:cNvSpPr>
          <p:nvPr/>
        </p:nvSpPr>
        <p:spPr bwMode="auto">
          <a:xfrm>
            <a:off x="-15005" y="6095452"/>
            <a:ext cx="88756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sz="1200" dirty="0"/>
              <a:t>National Institute for Health and Care Excellence. (2010). Alcohol use disorders: diagnosis and clinical management of alcohol related physical complications CG 100. London: National Institute for Health and Care Excellence.</a:t>
            </a:r>
          </a:p>
          <a:p>
            <a:r>
              <a:rPr lang="en-US" sz="1200" dirty="0"/>
              <a:t>National Institute for Health and Care Excellence. (2016). Cirrhosis in over 16s: assessment and management. NG 50.</a:t>
            </a:r>
            <a:r>
              <a:rPr lang="en-GB" sz="1200" dirty="0"/>
              <a:t> London: National Institute for Health and Care Excellence.</a:t>
            </a:r>
            <a:endParaRPr lang="en-GB" altLang="en-US" sz="1200" dirty="0"/>
          </a:p>
        </p:txBody>
      </p:sp>
      <p:sp>
        <p:nvSpPr>
          <p:cNvPr id="10" name="Text Box 4"/>
          <p:cNvSpPr txBox="1">
            <a:spLocks noChangeArrowheads="1"/>
          </p:cNvSpPr>
          <p:nvPr/>
        </p:nvSpPr>
        <p:spPr bwMode="auto">
          <a:xfrm>
            <a:off x="4139953" y="5519669"/>
            <a:ext cx="46135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None/>
            </a:pPr>
            <a:r>
              <a:rPr lang="en-US" dirty="0"/>
              <a:t>**Includes creatinine / INR/Bilirubin/history of  dialysis (www.mdcalc.com) </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838200"/>
            <a:ext cx="8231188" cy="1063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a:t>Blood alcohol and breath alcohol</a:t>
            </a:r>
          </a:p>
        </p:txBody>
      </p:sp>
      <p:sp>
        <p:nvSpPr>
          <p:cNvPr id="20483" name="Rectangle 3"/>
          <p:cNvSpPr>
            <a:spLocks noGrp="1" noChangeArrowheads="1"/>
          </p:cNvSpPr>
          <p:nvPr>
            <p:ph idx="1"/>
          </p:nvPr>
        </p:nvSpPr>
        <p:spPr bwMode="auto">
          <a:xfrm>
            <a:off x="179512" y="1901825"/>
            <a:ext cx="8363272" cy="35015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431800" indent="-32385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Limit drink driving England  </a:t>
            </a:r>
          </a:p>
          <a:p>
            <a:pPr marL="831850" lvl="1" indent="-3238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80 </a:t>
            </a:r>
            <a:r>
              <a:rPr lang="en-GB" altLang="en-US" sz="2400" dirty="0">
                <a:solidFill>
                  <a:prstClr val="black"/>
                </a:solidFill>
              </a:rPr>
              <a:t>m</a:t>
            </a:r>
            <a:r>
              <a:rPr lang="en-GB" sz="2400" dirty="0">
                <a:solidFill>
                  <a:prstClr val="black"/>
                </a:solidFill>
              </a:rPr>
              <a:t>illigrams per 100 millilitres of blood (Scotland is 50)</a:t>
            </a:r>
          </a:p>
          <a:p>
            <a:pPr marL="431800" indent="-32385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On some breath </a:t>
            </a:r>
            <a:r>
              <a:rPr lang="en-GB" altLang="en-US" sz="2400" dirty="0" err="1"/>
              <a:t>alcometer</a:t>
            </a:r>
            <a:r>
              <a:rPr lang="en-GB" altLang="en-US" sz="2400" dirty="0"/>
              <a:t> machines </a:t>
            </a:r>
          </a:p>
          <a:p>
            <a:pPr marL="863600" lvl="1" indent="-287338"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This will shown as 0.35 mg/L</a:t>
            </a:r>
          </a:p>
          <a:p>
            <a:pPr marL="863600" lvl="1" indent="-287338"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On other </a:t>
            </a:r>
            <a:r>
              <a:rPr lang="en-GB" altLang="en-US" sz="2400" dirty="0" err="1"/>
              <a:t>alcometer</a:t>
            </a:r>
            <a:r>
              <a:rPr lang="en-GB" altLang="en-US" sz="2400" dirty="0"/>
              <a:t> machines </a:t>
            </a:r>
          </a:p>
          <a:p>
            <a:pPr marL="863600" lvl="1" indent="-287338"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This will be shown as 80%</a:t>
            </a:r>
          </a:p>
          <a:p>
            <a:pPr marL="463550" indent="-287338">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t>These systems are set to sample deep-lung air; this reflects the blood alcohol concentration</a:t>
            </a:r>
            <a:endParaRPr lang="en-GB" altLang="en-US" sz="2400" dirty="0"/>
          </a:p>
        </p:txBody>
      </p:sp>
      <p:sp>
        <p:nvSpPr>
          <p:cNvPr id="20484" name="Slide Number Placeholder 1"/>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BB8171-7133-4894-A347-AD00CA0C684A}" type="slidenum">
              <a:rPr lang="en-US" altLang="en-US" sz="1400" smtClean="0"/>
              <a:pPr/>
              <a:t>8</a:t>
            </a:fld>
            <a:endParaRPr lang="en-US" altLang="en-US" sz="14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p:spPr>
        <p:txBody>
          <a:bodyPr/>
          <a:lstStyle/>
          <a:p>
            <a:r>
              <a:rPr lang="en-US" dirty="0"/>
              <a:t>Hepatic encephalopathy </a:t>
            </a:r>
            <a:endParaRPr lang="en-GB" dirty="0"/>
          </a:p>
        </p:txBody>
      </p:sp>
      <p:sp>
        <p:nvSpPr>
          <p:cNvPr id="3" name="Text Placeholder 2"/>
          <p:cNvSpPr>
            <a:spLocks noGrp="1"/>
          </p:cNvSpPr>
          <p:nvPr>
            <p:ph type="body" sz="quarter" idx="13"/>
          </p:nvPr>
        </p:nvSpPr>
        <p:spPr>
          <a:xfrm>
            <a:off x="457200" y="1704872"/>
            <a:ext cx="7839075" cy="3720662"/>
          </a:xfrm>
        </p:spPr>
        <p:txBody>
          <a:bodyPr/>
          <a:lstStyle/>
          <a:p>
            <a:r>
              <a:rPr lang="en-US" dirty="0"/>
              <a:t>Caused by liver impairment or portosystemic shunting; </a:t>
            </a:r>
          </a:p>
          <a:p>
            <a:r>
              <a:rPr lang="en-US" dirty="0"/>
              <a:t>Ranges from subtle changes in cognition to clinically obvious changes in intellect, </a:t>
            </a:r>
            <a:r>
              <a:rPr lang="en-US" dirty="0" err="1"/>
              <a:t>behaviour</a:t>
            </a:r>
            <a:r>
              <a:rPr lang="en-US" dirty="0"/>
              <a:t>, motor function and consciousness. </a:t>
            </a:r>
          </a:p>
          <a:p>
            <a:r>
              <a:rPr lang="en-US" dirty="0"/>
              <a:t>Commonest complication of cirrhosis </a:t>
            </a:r>
          </a:p>
          <a:p>
            <a:r>
              <a:rPr lang="en-US" dirty="0"/>
              <a:t>Risk for the first episode of hepatic encephalopathy is 5–25% within 5 years after the diagnosis of cirrhosis</a:t>
            </a:r>
            <a:endParaRPr lang="en-GB" dirty="0"/>
          </a:p>
        </p:txBody>
      </p:sp>
      <p:sp>
        <p:nvSpPr>
          <p:cNvPr id="4" name="TextBox 2"/>
          <p:cNvSpPr txBox="1">
            <a:spLocks noChangeArrowheads="1"/>
          </p:cNvSpPr>
          <p:nvPr/>
        </p:nvSpPr>
        <p:spPr bwMode="auto">
          <a:xfrm>
            <a:off x="107504" y="6309320"/>
            <a:ext cx="88756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Alcohol-use disorders: diagnosis and management of physical complications [CG100]</a:t>
            </a:r>
          </a:p>
          <a:p>
            <a:r>
              <a:rPr lang="en-US" altLang="en-US" sz="1200" dirty="0"/>
              <a:t>Cirrhosis in over 16s: assessment and management NICE guideline [NG50]</a:t>
            </a:r>
          </a:p>
          <a:p>
            <a:r>
              <a:rPr lang="en-GB" sz="1200" dirty="0" err="1"/>
              <a:t>Ellul</a:t>
            </a:r>
            <a:r>
              <a:rPr lang="en-GB" sz="1200" dirty="0"/>
              <a:t>, M. A., </a:t>
            </a:r>
            <a:r>
              <a:rPr lang="en-GB" sz="1200" dirty="0" err="1"/>
              <a:t>Gholkar</a:t>
            </a:r>
            <a:r>
              <a:rPr lang="en-GB" sz="1200" dirty="0"/>
              <a:t>, S. A., &amp; Cross, T. J. (2015). Hepatic encephalopathy due to liver cirrhosis. </a:t>
            </a:r>
            <a:r>
              <a:rPr lang="en-GB" sz="1200" i="1" dirty="0" err="1"/>
              <a:t>Bmj</a:t>
            </a:r>
            <a:r>
              <a:rPr lang="en-GB" sz="1200" dirty="0"/>
              <a:t>, </a:t>
            </a:r>
            <a:r>
              <a:rPr lang="en-GB" sz="1200" i="1" dirty="0"/>
              <a:t>351</a:t>
            </a:r>
            <a:r>
              <a:rPr lang="en-GB" sz="1200" dirty="0"/>
              <a:t>, h4187.</a:t>
            </a:r>
            <a:endParaRPr lang="en-GB" altLang="en-US" sz="1200" dirty="0"/>
          </a:p>
        </p:txBody>
      </p:sp>
    </p:spTree>
    <p:extLst>
      <p:ext uri="{BB962C8B-B14F-4D97-AF65-F5344CB8AC3E}">
        <p14:creationId xmlns:p14="http://schemas.microsoft.com/office/powerpoint/2010/main" val="19724729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53" y="188640"/>
            <a:ext cx="8875633" cy="747290"/>
          </a:xfrm>
        </p:spPr>
        <p:txBody>
          <a:bodyPr/>
          <a:lstStyle/>
          <a:p>
            <a:r>
              <a:rPr lang="en-US" dirty="0"/>
              <a:t>Hepatic encephalopathy </a:t>
            </a:r>
            <a:br>
              <a:rPr lang="en-US" dirty="0"/>
            </a:br>
            <a:r>
              <a:rPr lang="en-US" dirty="0"/>
              <a:t>– </a:t>
            </a:r>
            <a:r>
              <a:rPr lang="en-US" dirty="0" err="1"/>
              <a:t>pathogensis</a:t>
            </a:r>
            <a:r>
              <a:rPr lang="en-US" dirty="0"/>
              <a:t> </a:t>
            </a:r>
            <a:endParaRPr lang="en-GB" dirty="0"/>
          </a:p>
        </p:txBody>
      </p:sp>
      <p:sp>
        <p:nvSpPr>
          <p:cNvPr id="3" name="Text Placeholder 2"/>
          <p:cNvSpPr>
            <a:spLocks noGrp="1"/>
          </p:cNvSpPr>
          <p:nvPr>
            <p:ph type="body" sz="quarter" idx="13"/>
          </p:nvPr>
        </p:nvSpPr>
        <p:spPr>
          <a:xfrm>
            <a:off x="74649" y="1350390"/>
            <a:ext cx="8862033" cy="4968552"/>
          </a:xfrm>
        </p:spPr>
        <p:txBody>
          <a:bodyPr/>
          <a:lstStyle/>
          <a:p>
            <a:r>
              <a:rPr lang="en-US" dirty="0"/>
              <a:t>Related to the effects of waste products on the brain, particularly ammonia and glutamine</a:t>
            </a:r>
          </a:p>
          <a:p>
            <a:r>
              <a:rPr lang="en-US" dirty="0"/>
              <a:t>Glutamine is </a:t>
            </a:r>
            <a:r>
              <a:rPr lang="en-US" dirty="0" err="1"/>
              <a:t>metabolised</a:t>
            </a:r>
            <a:r>
              <a:rPr lang="en-US" dirty="0"/>
              <a:t> by glutaminase to ammonia and glutamate in the small intestine; Ammonia then converted to urea in the liver</a:t>
            </a:r>
          </a:p>
          <a:p>
            <a:r>
              <a:rPr lang="en-US" dirty="0"/>
              <a:t>High ammonia levels can lead  to cerebral </a:t>
            </a:r>
            <a:r>
              <a:rPr lang="en-US" dirty="0" err="1"/>
              <a:t>oedema</a:t>
            </a:r>
            <a:r>
              <a:rPr lang="en-US" dirty="0"/>
              <a:t> along with an inflammatory response cause can cortical dysfunction </a:t>
            </a:r>
          </a:p>
          <a:p>
            <a:r>
              <a:rPr lang="en-US" dirty="0"/>
              <a:t>With Cirrhosis,  portosystemic shunting allows ammonia and other neurotoxins to bypass the liver and enter the systemic circulation</a:t>
            </a:r>
          </a:p>
          <a:p>
            <a:pPr lvl="1"/>
            <a:r>
              <a:rPr lang="en-US" dirty="0"/>
              <a:t>This can also occur with </a:t>
            </a:r>
            <a:r>
              <a:rPr lang="en-GB" dirty="0" err="1"/>
              <a:t>transjugular</a:t>
            </a:r>
            <a:r>
              <a:rPr lang="en-GB" dirty="0"/>
              <a:t> intrahepatic portosystemic shunting </a:t>
            </a:r>
            <a:r>
              <a:rPr lang="en-US" dirty="0"/>
              <a:t>TIPS</a:t>
            </a:r>
            <a:endParaRPr lang="en-GB" dirty="0"/>
          </a:p>
        </p:txBody>
      </p:sp>
      <p:sp>
        <p:nvSpPr>
          <p:cNvPr id="4" name="TextBox 2"/>
          <p:cNvSpPr txBox="1">
            <a:spLocks noChangeArrowheads="1"/>
          </p:cNvSpPr>
          <p:nvPr/>
        </p:nvSpPr>
        <p:spPr bwMode="auto">
          <a:xfrm>
            <a:off x="107504" y="6309320"/>
            <a:ext cx="88756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Alcohol-use disorders: diagnosis and management of physical complications [CG100]</a:t>
            </a:r>
          </a:p>
          <a:p>
            <a:r>
              <a:rPr lang="en-US" altLang="en-US" sz="1200" dirty="0"/>
              <a:t>Cirrhosis in over 16s: assessment and management NICE guideline [NG50]</a:t>
            </a:r>
          </a:p>
          <a:p>
            <a:r>
              <a:rPr lang="en-GB" sz="1200" dirty="0" err="1"/>
              <a:t>Ellul</a:t>
            </a:r>
            <a:r>
              <a:rPr lang="en-GB" sz="1200" dirty="0"/>
              <a:t>, M. A., </a:t>
            </a:r>
            <a:r>
              <a:rPr lang="en-GB" sz="1200" dirty="0" err="1"/>
              <a:t>Gholkar</a:t>
            </a:r>
            <a:r>
              <a:rPr lang="en-GB" sz="1200" dirty="0"/>
              <a:t>, S. A., &amp; Cross, T. J. (2015). Hepatic encephalopathy due to liver cirrhosis. </a:t>
            </a:r>
            <a:r>
              <a:rPr lang="en-GB" sz="1200" i="1" dirty="0" err="1"/>
              <a:t>Bmj</a:t>
            </a:r>
            <a:r>
              <a:rPr lang="en-GB" sz="1200" dirty="0"/>
              <a:t>, </a:t>
            </a:r>
            <a:r>
              <a:rPr lang="en-GB" sz="1200" i="1" dirty="0"/>
              <a:t>351</a:t>
            </a:r>
            <a:r>
              <a:rPr lang="en-GB" sz="1200" dirty="0"/>
              <a:t>, h4187.</a:t>
            </a:r>
            <a:endParaRPr lang="en-GB" altLang="en-US" sz="1200" dirty="0"/>
          </a:p>
        </p:txBody>
      </p:sp>
    </p:spTree>
    <p:extLst>
      <p:ext uri="{BB962C8B-B14F-4D97-AF65-F5344CB8AC3E}">
        <p14:creationId xmlns:p14="http://schemas.microsoft.com/office/powerpoint/2010/main" val="28542243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1" y="404664"/>
            <a:ext cx="8291264" cy="603274"/>
          </a:xfrm>
        </p:spPr>
        <p:txBody>
          <a:bodyPr/>
          <a:lstStyle/>
          <a:p>
            <a:r>
              <a:rPr lang="en-GB" dirty="0" err="1"/>
              <a:t>Transjugular</a:t>
            </a:r>
            <a:r>
              <a:rPr lang="en-GB" dirty="0"/>
              <a:t> Intrahepatic Portosystemic Shunt</a:t>
            </a:r>
          </a:p>
        </p:txBody>
      </p:sp>
      <p:sp>
        <p:nvSpPr>
          <p:cNvPr id="3" name="Text Placeholder 2"/>
          <p:cNvSpPr>
            <a:spLocks noGrp="1"/>
          </p:cNvSpPr>
          <p:nvPr>
            <p:ph type="body" sz="quarter" idx="13"/>
          </p:nvPr>
        </p:nvSpPr>
        <p:spPr/>
        <p:txBody>
          <a:bodyPr/>
          <a:lstStyle/>
          <a:p>
            <a:r>
              <a:rPr lang="en-US" dirty="0"/>
              <a:t>Internal ‘bypass’ between the portal vein and </a:t>
            </a:r>
            <a:r>
              <a:rPr lang="en-GB" dirty="0"/>
              <a:t>the hepatic veins</a:t>
            </a:r>
          </a:p>
        </p:txBody>
      </p:sp>
      <p:sp>
        <p:nvSpPr>
          <p:cNvPr id="4" name="TextBox 3"/>
          <p:cNvSpPr txBox="1"/>
          <p:nvPr/>
        </p:nvSpPr>
        <p:spPr>
          <a:xfrm>
            <a:off x="611560" y="6453336"/>
            <a:ext cx="4951548" cy="276999"/>
          </a:xfrm>
          <a:prstGeom prst="rect">
            <a:avLst/>
          </a:prstGeom>
          <a:noFill/>
        </p:spPr>
        <p:txBody>
          <a:bodyPr wrap="none" rtlCol="0">
            <a:spAutoFit/>
          </a:bodyPr>
          <a:lstStyle/>
          <a:p>
            <a:r>
              <a:rPr lang="en-GB" sz="1200" dirty="0"/>
              <a:t>https://www.leedsth.nhs.uk/assets/Uploads/adada69f98/LN002264.pdf</a:t>
            </a:r>
          </a:p>
        </p:txBody>
      </p:sp>
      <p:pic>
        <p:nvPicPr>
          <p:cNvPr id="5" name="Picture 4"/>
          <p:cNvPicPr>
            <a:picLocks noChangeAspect="1"/>
          </p:cNvPicPr>
          <p:nvPr/>
        </p:nvPicPr>
        <p:blipFill rotWithShape="1">
          <a:blip r:embed="rId3"/>
          <a:srcRect l="38660" t="56480" r="27860" b="10400"/>
          <a:stretch/>
        </p:blipFill>
        <p:spPr>
          <a:xfrm>
            <a:off x="4150643" y="2564904"/>
            <a:ext cx="4464496" cy="3312369"/>
          </a:xfrm>
          <a:prstGeom prst="rect">
            <a:avLst/>
          </a:prstGeom>
        </p:spPr>
      </p:pic>
    </p:spTree>
    <p:extLst>
      <p:ext uri="{BB962C8B-B14F-4D97-AF65-F5344CB8AC3E}">
        <p14:creationId xmlns:p14="http://schemas.microsoft.com/office/powerpoint/2010/main" val="31968185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91" y="267609"/>
            <a:ext cx="8875633" cy="747290"/>
          </a:xfrm>
        </p:spPr>
        <p:txBody>
          <a:bodyPr/>
          <a:lstStyle/>
          <a:p>
            <a:r>
              <a:rPr lang="en-US" dirty="0"/>
              <a:t>Hepatic encephalopathy </a:t>
            </a:r>
            <a:br>
              <a:rPr lang="en-US" dirty="0"/>
            </a:br>
            <a:r>
              <a:rPr lang="en-US" dirty="0"/>
              <a:t>– diagnosis</a:t>
            </a:r>
            <a:endParaRPr lang="en-GB" dirty="0"/>
          </a:p>
        </p:txBody>
      </p:sp>
      <p:sp>
        <p:nvSpPr>
          <p:cNvPr id="3" name="Text Placeholder 2"/>
          <p:cNvSpPr>
            <a:spLocks noGrp="1"/>
          </p:cNvSpPr>
          <p:nvPr>
            <p:ph type="body" sz="quarter" idx="13"/>
          </p:nvPr>
        </p:nvSpPr>
        <p:spPr>
          <a:xfrm>
            <a:off x="82091" y="1774334"/>
            <a:ext cx="7839075" cy="3720662"/>
          </a:xfrm>
        </p:spPr>
        <p:txBody>
          <a:bodyPr/>
          <a:lstStyle/>
          <a:p>
            <a:r>
              <a:rPr lang="en-US" dirty="0"/>
              <a:t>No specific test for hepatic encephalopathy,</a:t>
            </a:r>
          </a:p>
          <a:p>
            <a:r>
              <a:rPr lang="en-US" dirty="0"/>
              <a:t>The diagnosis should be made on clinical grounds</a:t>
            </a:r>
          </a:p>
          <a:p>
            <a:r>
              <a:rPr lang="en-US" dirty="0"/>
              <a:t>Arterial or venous ammonia levels correlate poorly with the grade of hepatic encephalopathy</a:t>
            </a:r>
          </a:p>
          <a:p>
            <a:r>
              <a:rPr lang="en-US" dirty="0"/>
              <a:t>Electroencephalography may show characteristic  </a:t>
            </a:r>
            <a:r>
              <a:rPr lang="en-US" dirty="0" err="1"/>
              <a:t>triphasic</a:t>
            </a:r>
            <a:r>
              <a:rPr lang="en-US" dirty="0"/>
              <a:t> waves</a:t>
            </a:r>
          </a:p>
          <a:p>
            <a:r>
              <a:rPr lang="en-US" dirty="0"/>
              <a:t>Neuropsychological assessments can also be used to help with diagnosis</a:t>
            </a:r>
          </a:p>
          <a:p>
            <a:endParaRPr lang="en-GB" dirty="0"/>
          </a:p>
        </p:txBody>
      </p:sp>
      <p:sp>
        <p:nvSpPr>
          <p:cNvPr id="4" name="TextBox 2"/>
          <p:cNvSpPr txBox="1">
            <a:spLocks noChangeArrowheads="1"/>
          </p:cNvSpPr>
          <p:nvPr/>
        </p:nvSpPr>
        <p:spPr bwMode="auto">
          <a:xfrm>
            <a:off x="107504" y="6309320"/>
            <a:ext cx="88756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Alcohol-use disorders: diagnosis and management of physical complications [CG100]</a:t>
            </a:r>
          </a:p>
          <a:p>
            <a:r>
              <a:rPr lang="en-US" altLang="en-US" sz="1200" dirty="0"/>
              <a:t>Cirrhosis in over 16s: assessment and management NICE guideline [NG50]</a:t>
            </a:r>
          </a:p>
          <a:p>
            <a:r>
              <a:rPr lang="en-GB" sz="1200" dirty="0" err="1"/>
              <a:t>Ellul</a:t>
            </a:r>
            <a:r>
              <a:rPr lang="en-GB" sz="1200" dirty="0"/>
              <a:t>, M. A., </a:t>
            </a:r>
            <a:r>
              <a:rPr lang="en-GB" sz="1200" dirty="0" err="1"/>
              <a:t>Gholkar</a:t>
            </a:r>
            <a:r>
              <a:rPr lang="en-GB" sz="1200" dirty="0"/>
              <a:t>, S. A., &amp; Cross, T. J. (2015). Hepatic encephalopathy due to liver cirrhosis. </a:t>
            </a:r>
            <a:r>
              <a:rPr lang="en-GB" sz="1200" i="1" dirty="0" err="1"/>
              <a:t>Bmj</a:t>
            </a:r>
            <a:r>
              <a:rPr lang="en-GB" sz="1200" dirty="0"/>
              <a:t>, </a:t>
            </a:r>
            <a:r>
              <a:rPr lang="en-GB" sz="1200" i="1" dirty="0"/>
              <a:t>351</a:t>
            </a:r>
            <a:r>
              <a:rPr lang="en-GB" sz="1200" dirty="0"/>
              <a:t>, h4187.</a:t>
            </a:r>
            <a:endParaRPr lang="en-GB" altLang="en-US" sz="1200" dirty="0"/>
          </a:p>
        </p:txBody>
      </p:sp>
    </p:spTree>
    <p:extLst>
      <p:ext uri="{BB962C8B-B14F-4D97-AF65-F5344CB8AC3E}">
        <p14:creationId xmlns:p14="http://schemas.microsoft.com/office/powerpoint/2010/main" val="24450141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49" y="124667"/>
            <a:ext cx="8875633" cy="747290"/>
          </a:xfrm>
        </p:spPr>
        <p:txBody>
          <a:bodyPr/>
          <a:lstStyle/>
          <a:p>
            <a:r>
              <a:rPr lang="en-US" dirty="0"/>
              <a:t>Hepatic encephalopathy </a:t>
            </a:r>
            <a:br>
              <a:rPr lang="en-US" dirty="0"/>
            </a:br>
            <a:r>
              <a:rPr lang="en-US" dirty="0"/>
              <a:t>– Treatment</a:t>
            </a:r>
            <a:endParaRPr lang="en-GB" dirty="0"/>
          </a:p>
        </p:txBody>
      </p:sp>
      <p:sp>
        <p:nvSpPr>
          <p:cNvPr id="3" name="Text Placeholder 2"/>
          <p:cNvSpPr>
            <a:spLocks noGrp="1"/>
          </p:cNvSpPr>
          <p:nvPr>
            <p:ph type="body" sz="quarter" idx="13"/>
          </p:nvPr>
        </p:nvSpPr>
        <p:spPr>
          <a:xfrm>
            <a:off x="401364" y="1484784"/>
            <a:ext cx="8738381" cy="3598882"/>
          </a:xfrm>
        </p:spPr>
        <p:txBody>
          <a:bodyPr/>
          <a:lstStyle/>
          <a:p>
            <a:r>
              <a:rPr lang="en-GB" sz="2000" dirty="0"/>
              <a:t>Treat precipitant </a:t>
            </a:r>
            <a:r>
              <a:rPr lang="en-US" sz="2000" dirty="0"/>
              <a:t>such as gastrointestinal bleeding, infection, diuretic overdose</a:t>
            </a:r>
          </a:p>
          <a:p>
            <a:r>
              <a:rPr lang="en-US" sz="2000" dirty="0"/>
              <a:t>Diet </a:t>
            </a:r>
            <a:r>
              <a:rPr lang="en-GB" sz="2000" dirty="0"/>
              <a:t>- care with protein diet – e.g., </a:t>
            </a:r>
            <a:r>
              <a:rPr lang="en-US" sz="2000" dirty="0"/>
              <a:t>use small amounts throughout the day</a:t>
            </a:r>
          </a:p>
          <a:p>
            <a:r>
              <a:rPr lang="en-US" sz="2000" dirty="0"/>
              <a:t>Lactulose </a:t>
            </a:r>
          </a:p>
          <a:p>
            <a:pPr lvl="1"/>
            <a:r>
              <a:rPr lang="en-US" sz="2000" dirty="0"/>
              <a:t>a non-absorbable disaccharide </a:t>
            </a:r>
          </a:p>
          <a:p>
            <a:pPr lvl="1"/>
            <a:r>
              <a:rPr lang="en-US" sz="2000" dirty="0" err="1"/>
              <a:t>metabolised</a:t>
            </a:r>
            <a:r>
              <a:rPr lang="en-US" sz="2000" dirty="0"/>
              <a:t> to lactic and acetic acid in the colon</a:t>
            </a:r>
          </a:p>
          <a:p>
            <a:pPr lvl="1"/>
            <a:r>
              <a:rPr lang="en-US" sz="2000" dirty="0"/>
              <a:t>reducing the pH and promoting the excretion of ammonia</a:t>
            </a:r>
          </a:p>
          <a:p>
            <a:r>
              <a:rPr lang="en-US" sz="2000" dirty="0"/>
              <a:t>Neomycin reaches high concentrations in the gut and acts  as a </a:t>
            </a:r>
            <a:r>
              <a:rPr lang="en-US" sz="2000" dirty="0" err="1"/>
              <a:t>glutaminase</a:t>
            </a:r>
            <a:r>
              <a:rPr lang="en-US" sz="2000" dirty="0"/>
              <a:t> inhibitor</a:t>
            </a:r>
          </a:p>
          <a:p>
            <a:r>
              <a:rPr lang="en-US" sz="2000" dirty="0" err="1"/>
              <a:t>Rifaximin</a:t>
            </a:r>
            <a:r>
              <a:rPr lang="en-US" sz="2000" dirty="0"/>
              <a:t> is a semisynthetic antibiotic derived from </a:t>
            </a:r>
            <a:r>
              <a:rPr lang="en-US" sz="2000" dirty="0" err="1"/>
              <a:t>rifamycin</a:t>
            </a:r>
            <a:r>
              <a:rPr lang="en-US" sz="2000" dirty="0"/>
              <a:t>. can be use for the prevention of episodes of overt hepatic encephalopathy</a:t>
            </a:r>
          </a:p>
          <a:p>
            <a:pPr lvl="1"/>
            <a:r>
              <a:rPr lang="en-US" sz="2000" dirty="0"/>
              <a:t>may inhibit the division of urea-</a:t>
            </a:r>
            <a:r>
              <a:rPr lang="en-US" sz="2000" dirty="0" err="1"/>
              <a:t>deaminating</a:t>
            </a:r>
            <a:r>
              <a:rPr lang="en-US" sz="2000" dirty="0"/>
              <a:t> bacteria, thereby reducing the production of ammonia</a:t>
            </a:r>
          </a:p>
          <a:p>
            <a:endParaRPr lang="en-US" sz="2000" dirty="0"/>
          </a:p>
          <a:p>
            <a:pPr marL="457200" lvl="1" indent="0">
              <a:buNone/>
            </a:pPr>
            <a:endParaRPr lang="en-US" dirty="0"/>
          </a:p>
        </p:txBody>
      </p:sp>
      <p:sp>
        <p:nvSpPr>
          <p:cNvPr id="4" name="TextBox 2"/>
          <p:cNvSpPr txBox="1">
            <a:spLocks noChangeArrowheads="1"/>
          </p:cNvSpPr>
          <p:nvPr/>
        </p:nvSpPr>
        <p:spPr bwMode="auto">
          <a:xfrm>
            <a:off x="107504" y="6309320"/>
            <a:ext cx="88756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dirty="0"/>
              <a:t>Alcohol-use disorders: diagnosis and management of physical complications [CG100]</a:t>
            </a:r>
          </a:p>
          <a:p>
            <a:r>
              <a:rPr lang="en-US" altLang="en-US" sz="1200" dirty="0"/>
              <a:t>Cirrhosis in over 16s: assessment and management NICE guideline [NG50]</a:t>
            </a:r>
          </a:p>
          <a:p>
            <a:r>
              <a:rPr lang="en-GB" sz="1200" dirty="0" err="1"/>
              <a:t>Ellul</a:t>
            </a:r>
            <a:r>
              <a:rPr lang="en-GB" sz="1200" dirty="0"/>
              <a:t>, M. A., </a:t>
            </a:r>
            <a:r>
              <a:rPr lang="en-GB" sz="1200" dirty="0" err="1"/>
              <a:t>Gholkar</a:t>
            </a:r>
            <a:r>
              <a:rPr lang="en-GB" sz="1200" dirty="0"/>
              <a:t>, S. A., &amp; Cross, T. J. (2015). Hepatic encephalopathy due to liver cirrhosis. </a:t>
            </a:r>
            <a:r>
              <a:rPr lang="en-GB" sz="1200" i="1" dirty="0" err="1"/>
              <a:t>Bmj</a:t>
            </a:r>
            <a:r>
              <a:rPr lang="en-GB" sz="1200" dirty="0"/>
              <a:t>, </a:t>
            </a:r>
            <a:r>
              <a:rPr lang="en-GB" sz="1200" i="1" dirty="0"/>
              <a:t>351</a:t>
            </a:r>
            <a:r>
              <a:rPr lang="en-GB" sz="1200" dirty="0"/>
              <a:t>, h4187.</a:t>
            </a:r>
            <a:endParaRPr lang="en-GB" altLang="en-US" sz="1200" dirty="0"/>
          </a:p>
        </p:txBody>
      </p:sp>
    </p:spTree>
    <p:extLst>
      <p:ext uri="{BB962C8B-B14F-4D97-AF65-F5344CB8AC3E}">
        <p14:creationId xmlns:p14="http://schemas.microsoft.com/office/powerpoint/2010/main" val="5077249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193D-B456-4030-84E6-1A9BFB8ED653}"/>
              </a:ext>
            </a:extLst>
          </p:cNvPr>
          <p:cNvSpPr>
            <a:spLocks noGrp="1"/>
          </p:cNvSpPr>
          <p:nvPr>
            <p:ph type="ctrTitle"/>
          </p:nvPr>
        </p:nvSpPr>
        <p:spPr>
          <a:xfrm>
            <a:off x="457200" y="260648"/>
            <a:ext cx="7772400" cy="679449"/>
          </a:xfrm>
        </p:spPr>
        <p:txBody>
          <a:bodyPr/>
          <a:lstStyle/>
          <a:p>
            <a:r>
              <a:rPr lang="en-GB" dirty="0"/>
              <a:t>Cirrhosis </a:t>
            </a:r>
          </a:p>
        </p:txBody>
      </p:sp>
      <p:sp>
        <p:nvSpPr>
          <p:cNvPr id="3" name="Text Placeholder 2">
            <a:extLst>
              <a:ext uri="{FF2B5EF4-FFF2-40B4-BE49-F238E27FC236}">
                <a16:creationId xmlns:a16="http://schemas.microsoft.com/office/drawing/2014/main" id="{2BD22A9E-FBCE-42D1-B825-BDD02790CF58}"/>
              </a:ext>
            </a:extLst>
          </p:cNvPr>
          <p:cNvSpPr>
            <a:spLocks noGrp="1"/>
          </p:cNvSpPr>
          <p:nvPr>
            <p:ph type="body" sz="quarter" idx="13"/>
          </p:nvPr>
        </p:nvSpPr>
        <p:spPr>
          <a:xfrm>
            <a:off x="390525" y="932232"/>
            <a:ext cx="7839075" cy="3720662"/>
          </a:xfrm>
        </p:spPr>
        <p:txBody>
          <a:bodyPr/>
          <a:lstStyle/>
          <a:p>
            <a:r>
              <a:rPr lang="en-GB" sz="1800" dirty="0"/>
              <a:t>Risk factors for Cirrhosis</a:t>
            </a:r>
          </a:p>
          <a:p>
            <a:pPr lvl="1"/>
            <a:r>
              <a:rPr lang="en-GB" sz="1800" dirty="0"/>
              <a:t>misuse alcohol </a:t>
            </a:r>
          </a:p>
          <a:p>
            <a:pPr lvl="1"/>
            <a:r>
              <a:rPr lang="en-US" sz="1800" dirty="0"/>
              <a:t>have hepatitis B/ hepatitis C  virus infection </a:t>
            </a:r>
          </a:p>
          <a:p>
            <a:pPr lvl="1"/>
            <a:r>
              <a:rPr lang="en-US" sz="1800" dirty="0"/>
              <a:t>are obese (BMI of 30 kg/m2 or higher)or h</a:t>
            </a:r>
            <a:r>
              <a:rPr lang="en-GB" sz="1800" dirty="0" err="1"/>
              <a:t>ave</a:t>
            </a:r>
            <a:r>
              <a:rPr lang="en-GB" sz="1800" dirty="0"/>
              <a:t> type 2 diabetes</a:t>
            </a:r>
          </a:p>
          <a:p>
            <a:r>
              <a:rPr lang="en-GB" sz="1800" dirty="0"/>
              <a:t>Offer transient elastography to diagnose cirrhosis for: </a:t>
            </a:r>
          </a:p>
          <a:p>
            <a:pPr lvl="1"/>
            <a:r>
              <a:rPr lang="en-US" sz="1800" dirty="0"/>
              <a:t>people with hepatitis C virus infection </a:t>
            </a:r>
          </a:p>
          <a:p>
            <a:pPr lvl="1"/>
            <a:r>
              <a:rPr lang="en-US" sz="1800" dirty="0"/>
              <a:t>men who consumed over 50 units of alcohol per week and women who drink over 35 units of alcohol per week for several months </a:t>
            </a:r>
          </a:p>
          <a:p>
            <a:pPr lvl="1"/>
            <a:r>
              <a:rPr lang="en-US" sz="1800" dirty="0"/>
              <a:t>people diagnosed with alcohol-related liver disease</a:t>
            </a:r>
          </a:p>
          <a:p>
            <a:r>
              <a:rPr lang="en-US" sz="1800" dirty="0"/>
              <a:t>Do not use routine laboratory liver blood tests to rule out cirrhosis. </a:t>
            </a:r>
          </a:p>
          <a:p>
            <a:r>
              <a:rPr lang="en-US" sz="1800" dirty="0"/>
              <a:t>Refer people diagnosed with cirrhosis to a specialist in hepatology</a:t>
            </a:r>
          </a:p>
          <a:p>
            <a:r>
              <a:rPr lang="en-US" sz="1800" dirty="0"/>
              <a:t>Calculate the Model for End-Stage Liver Disease (MELD) score every 6 months for people with compensated cirrhosis.</a:t>
            </a:r>
          </a:p>
          <a:p>
            <a:r>
              <a:rPr lang="en-US" sz="1800" dirty="0"/>
              <a:t>a MELD score of 12 or more  suggests a person is at high risk of complications of cirrhosis. </a:t>
            </a:r>
            <a:endParaRPr lang="en-GB" sz="1800" dirty="0"/>
          </a:p>
        </p:txBody>
      </p:sp>
      <p:sp>
        <p:nvSpPr>
          <p:cNvPr id="4" name="TextBox 2">
            <a:extLst>
              <a:ext uri="{FF2B5EF4-FFF2-40B4-BE49-F238E27FC236}">
                <a16:creationId xmlns:a16="http://schemas.microsoft.com/office/drawing/2014/main" id="{38AB667A-D38E-4C73-88EC-39A585DBC831}"/>
              </a:ext>
            </a:extLst>
          </p:cNvPr>
          <p:cNvSpPr txBox="1">
            <a:spLocks noChangeArrowheads="1"/>
          </p:cNvSpPr>
          <p:nvPr/>
        </p:nvSpPr>
        <p:spPr bwMode="auto">
          <a:xfrm>
            <a:off x="150247" y="6250233"/>
            <a:ext cx="88756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Cirrhosis in over 16s: assessment and management NICE guideline [NG50]</a:t>
            </a:r>
            <a:endParaRPr lang="en-GB" altLang="en-US" dirty="0"/>
          </a:p>
        </p:txBody>
      </p:sp>
    </p:spTree>
    <p:extLst>
      <p:ext uri="{BB962C8B-B14F-4D97-AF65-F5344CB8AC3E}">
        <p14:creationId xmlns:p14="http://schemas.microsoft.com/office/powerpoint/2010/main" val="7436297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5472608" cy="1008112"/>
          </a:xfrm>
        </p:spPr>
        <p:txBody>
          <a:bodyPr/>
          <a:lstStyle/>
          <a:p>
            <a:r>
              <a:rPr lang="en-US" sz="2400" dirty="0"/>
              <a:t>Review of patients who died in hospital with a diagnosis of alcohol-related liver disease (</a:t>
            </a:r>
            <a:r>
              <a:rPr lang="en-US" sz="2400" dirty="0" err="1"/>
              <a:t>ARLD</a:t>
            </a:r>
            <a:r>
              <a:rPr lang="en-US" sz="2400" dirty="0"/>
              <a:t>)</a:t>
            </a:r>
            <a:endParaRPr lang="en-GB" sz="2400" dirty="0"/>
          </a:p>
        </p:txBody>
      </p:sp>
      <p:sp>
        <p:nvSpPr>
          <p:cNvPr id="3" name="Text Placeholder 2"/>
          <p:cNvSpPr>
            <a:spLocks noGrp="1"/>
          </p:cNvSpPr>
          <p:nvPr>
            <p:ph type="body" sz="quarter" idx="13"/>
          </p:nvPr>
        </p:nvSpPr>
        <p:spPr>
          <a:xfrm>
            <a:off x="173460" y="1412776"/>
            <a:ext cx="8863035" cy="3312368"/>
          </a:xfrm>
        </p:spPr>
        <p:txBody>
          <a:bodyPr/>
          <a:lstStyle/>
          <a:p>
            <a:r>
              <a:rPr lang="en-GB" dirty="0"/>
              <a:t>2454 patients </a:t>
            </a:r>
            <a:r>
              <a:rPr lang="en-US" dirty="0"/>
              <a:t>identified as dying of a diagnosis of </a:t>
            </a:r>
            <a:r>
              <a:rPr lang="en-US" dirty="0" err="1"/>
              <a:t>ARLD</a:t>
            </a:r>
            <a:endParaRPr lang="en-US" dirty="0"/>
          </a:p>
          <a:p>
            <a:r>
              <a:rPr lang="en-GB" dirty="0"/>
              <a:t>Mean age for men was 56.1 for women  58.0</a:t>
            </a:r>
          </a:p>
          <a:p>
            <a:r>
              <a:rPr lang="en-GB" dirty="0"/>
              <a:t>62% had an admission in the two years for prior to final admission </a:t>
            </a:r>
          </a:p>
          <a:p>
            <a:r>
              <a:rPr lang="en-US" dirty="0"/>
              <a:t>In sub-sample analyses </a:t>
            </a:r>
          </a:p>
          <a:p>
            <a:pPr lvl="1"/>
            <a:r>
              <a:rPr lang="en-US" dirty="0"/>
              <a:t>24% were shown to have had no previous admission to the hospital in which they finally  died</a:t>
            </a:r>
            <a:r>
              <a:rPr lang="en-GB" dirty="0"/>
              <a:t> </a:t>
            </a:r>
            <a:r>
              <a:rPr lang="en-US" dirty="0"/>
              <a:t>in the five years preceding their final admission</a:t>
            </a:r>
            <a:endParaRPr lang="en-GB" dirty="0"/>
          </a:p>
          <a:p>
            <a:pPr lvl="1"/>
            <a:r>
              <a:rPr lang="en-US" dirty="0"/>
              <a:t> Ascites, Jaundice, Chronic liver disease most common presentation</a:t>
            </a:r>
          </a:p>
          <a:p>
            <a:pPr lvl="1"/>
            <a:r>
              <a:rPr lang="en-US" dirty="0"/>
              <a:t>Sepsis in 34% and Acute Alcohol hepatitis in 29% </a:t>
            </a:r>
          </a:p>
          <a:p>
            <a:pPr lvl="1"/>
            <a:r>
              <a:rPr lang="en-US" dirty="0"/>
              <a:t>53% had alternate cause of liver disease excluded </a:t>
            </a:r>
            <a:endParaRPr lang="en-GB" dirty="0"/>
          </a:p>
        </p:txBody>
      </p:sp>
      <p:sp>
        <p:nvSpPr>
          <p:cNvPr id="5" name="TextBox 4"/>
          <p:cNvSpPr txBox="1"/>
          <p:nvPr/>
        </p:nvSpPr>
        <p:spPr>
          <a:xfrm>
            <a:off x="32048" y="6309320"/>
            <a:ext cx="7704856" cy="553998"/>
          </a:xfrm>
          <a:prstGeom prst="rect">
            <a:avLst/>
          </a:prstGeom>
          <a:noFill/>
        </p:spPr>
        <p:txBody>
          <a:bodyPr wrap="square" rtlCol="0">
            <a:spAutoFit/>
          </a:bodyPr>
          <a:lstStyle/>
          <a:p>
            <a:r>
              <a:rPr lang="en-US" sz="1200" dirty="0"/>
              <a:t>Juniper, M., Smith, N., Kelly, K., &amp; Mason, M. (2013). Measuring the units–a review of patients who died with alcohol-related liver disease. </a:t>
            </a:r>
            <a:r>
              <a:rPr lang="en-US" sz="1200" i="1" dirty="0"/>
              <a:t>London: National Confidential Enquiry into Patient Outcome and Death</a:t>
            </a:r>
            <a:r>
              <a:rPr lang="en-US" dirty="0"/>
              <a:t>.</a:t>
            </a:r>
          </a:p>
        </p:txBody>
      </p:sp>
    </p:spTree>
    <p:extLst>
      <p:ext uri="{BB962C8B-B14F-4D97-AF65-F5344CB8AC3E}">
        <p14:creationId xmlns:p14="http://schemas.microsoft.com/office/powerpoint/2010/main" val="23578810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5472608" cy="1008112"/>
          </a:xfrm>
        </p:spPr>
        <p:txBody>
          <a:bodyPr/>
          <a:lstStyle/>
          <a:p>
            <a:r>
              <a:rPr lang="en-US" sz="2400" dirty="0"/>
              <a:t>Review of patients who died in hospital with a diagnosis of alcohol-related liver disease (</a:t>
            </a:r>
            <a:r>
              <a:rPr lang="en-US" sz="2400" dirty="0" err="1"/>
              <a:t>ARLD</a:t>
            </a:r>
            <a:r>
              <a:rPr lang="en-US" sz="2400" dirty="0"/>
              <a:t>)</a:t>
            </a:r>
            <a:endParaRPr lang="en-GB" sz="2400" dirty="0"/>
          </a:p>
        </p:txBody>
      </p:sp>
      <p:sp>
        <p:nvSpPr>
          <p:cNvPr id="3" name="Text Placeholder 2"/>
          <p:cNvSpPr>
            <a:spLocks noGrp="1"/>
          </p:cNvSpPr>
          <p:nvPr>
            <p:ph type="body" sz="quarter" idx="13"/>
          </p:nvPr>
        </p:nvSpPr>
        <p:spPr>
          <a:xfrm>
            <a:off x="173460" y="1412776"/>
            <a:ext cx="8863035" cy="3312368"/>
          </a:xfrm>
        </p:spPr>
        <p:txBody>
          <a:bodyPr/>
          <a:lstStyle/>
          <a:p>
            <a:r>
              <a:rPr lang="en-GB" dirty="0"/>
              <a:t>Concerns about initial management related to fluid management ; renal dysfunction and sepsis </a:t>
            </a:r>
          </a:p>
          <a:p>
            <a:r>
              <a:rPr lang="en-GB" dirty="0"/>
              <a:t>25% were not currently using alcohol </a:t>
            </a:r>
          </a:p>
          <a:p>
            <a:r>
              <a:rPr lang="en-US" dirty="0"/>
              <a:t>One in four patients (25%; 117/467) were never seen by a </a:t>
            </a:r>
            <a:r>
              <a:rPr lang="en-GB" dirty="0"/>
              <a:t>gastroenterologist or </a:t>
            </a:r>
            <a:r>
              <a:rPr lang="en-GB" dirty="0" err="1"/>
              <a:t>hepatologist</a:t>
            </a:r>
            <a:r>
              <a:rPr lang="en-GB" dirty="0"/>
              <a:t>.</a:t>
            </a:r>
          </a:p>
          <a:p>
            <a:r>
              <a:rPr lang="en-US" dirty="0"/>
              <a:t>Only 15% (56/373) of patients were reviewed by a </a:t>
            </a:r>
            <a:r>
              <a:rPr lang="en-GB" dirty="0"/>
              <a:t>specialist nurse.</a:t>
            </a:r>
          </a:p>
          <a:p>
            <a:r>
              <a:rPr lang="en-US" dirty="0"/>
              <a:t>Thiamine was omitted in more than one in ten cases (39/343; 11%).</a:t>
            </a:r>
            <a:endParaRPr lang="en-GB" dirty="0"/>
          </a:p>
        </p:txBody>
      </p:sp>
      <p:sp>
        <p:nvSpPr>
          <p:cNvPr id="5" name="TextBox 4"/>
          <p:cNvSpPr txBox="1"/>
          <p:nvPr/>
        </p:nvSpPr>
        <p:spPr>
          <a:xfrm>
            <a:off x="32048" y="6309320"/>
            <a:ext cx="7704856" cy="553998"/>
          </a:xfrm>
          <a:prstGeom prst="rect">
            <a:avLst/>
          </a:prstGeom>
          <a:noFill/>
        </p:spPr>
        <p:txBody>
          <a:bodyPr wrap="square" rtlCol="0">
            <a:spAutoFit/>
          </a:bodyPr>
          <a:lstStyle/>
          <a:p>
            <a:r>
              <a:rPr lang="en-US" sz="1200" dirty="0"/>
              <a:t>Juniper, M., Smith, N., Kelly, K., &amp; Mason, M. (2013). Measuring the units–a review of patients who died with alcohol-related liver disease. </a:t>
            </a:r>
            <a:r>
              <a:rPr lang="en-US" sz="1200" i="1" dirty="0"/>
              <a:t>London: National Confidential Enquiry into Patient Outcome and Death</a:t>
            </a:r>
            <a:r>
              <a:rPr lang="en-US" dirty="0"/>
              <a:t>.</a:t>
            </a:r>
          </a:p>
        </p:txBody>
      </p:sp>
    </p:spTree>
    <p:extLst>
      <p:ext uri="{BB962C8B-B14F-4D97-AF65-F5344CB8AC3E}">
        <p14:creationId xmlns:p14="http://schemas.microsoft.com/office/powerpoint/2010/main" val="159444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Neuropharmacology</a:t>
            </a:r>
          </a:p>
        </p:txBody>
      </p:sp>
      <p:sp>
        <p:nvSpPr>
          <p:cNvPr id="3" name="Text Placeholder 2"/>
          <p:cNvSpPr>
            <a:spLocks noGrp="1"/>
          </p:cNvSpPr>
          <p:nvPr>
            <p:ph type="body" sz="quarter" idx="13"/>
          </p:nvPr>
        </p:nvSpPr>
        <p:spPr>
          <a:xfrm>
            <a:off x="457200" y="1905000"/>
            <a:ext cx="7839075" cy="3721100"/>
          </a:xfrm>
        </p:spPr>
        <p:txBody>
          <a:bodyPr/>
          <a:lstStyle/>
          <a:p>
            <a:pPr eaLnBrk="1" hangingPunct="1">
              <a:lnSpc>
                <a:spcPct val="80000"/>
              </a:lnSpc>
              <a:buFont typeface="Arial" charset="0"/>
              <a:buChar char="•"/>
              <a:defRPr/>
            </a:pPr>
            <a:r>
              <a:rPr lang="en-US" altLang="en-US" sz="2800" dirty="0" err="1"/>
              <a:t>GABA</a:t>
            </a:r>
            <a:r>
              <a:rPr lang="en-US" altLang="en-US" sz="2800" dirty="0"/>
              <a:t> and glutamate </a:t>
            </a:r>
          </a:p>
          <a:p>
            <a:pPr lvl="1" eaLnBrk="1" hangingPunct="1">
              <a:lnSpc>
                <a:spcPct val="80000"/>
              </a:lnSpc>
              <a:buFont typeface="Arial" charset="0"/>
              <a:buChar char="–"/>
              <a:defRPr/>
            </a:pPr>
            <a:r>
              <a:rPr lang="en-US" altLang="en-US" dirty="0"/>
              <a:t>Chronic alcohol intake reduce </a:t>
            </a:r>
            <a:r>
              <a:rPr lang="en-US" altLang="en-US" dirty="0" err="1"/>
              <a:t>GABA</a:t>
            </a:r>
            <a:r>
              <a:rPr lang="en-US" altLang="en-US" dirty="0"/>
              <a:t> inhibitory function and increase </a:t>
            </a:r>
            <a:r>
              <a:rPr lang="en-US" altLang="en-US" dirty="0" err="1"/>
              <a:t>NMDA</a:t>
            </a:r>
            <a:r>
              <a:rPr lang="en-US" altLang="en-US" dirty="0"/>
              <a:t>-glutamatergic activity</a:t>
            </a:r>
          </a:p>
          <a:p>
            <a:pPr lvl="1" eaLnBrk="1" hangingPunct="1">
              <a:lnSpc>
                <a:spcPct val="80000"/>
              </a:lnSpc>
              <a:buFont typeface="Arial" charset="0"/>
              <a:buChar char="–"/>
              <a:defRPr/>
            </a:pPr>
            <a:r>
              <a:rPr lang="en-US" altLang="en-US" dirty="0"/>
              <a:t>When alcohol-dependent  individual stops drinking this results in brain </a:t>
            </a:r>
            <a:r>
              <a:rPr lang="en-US" altLang="en-US" dirty="0" err="1"/>
              <a:t>overactivity</a:t>
            </a:r>
            <a:r>
              <a:rPr lang="en-US" altLang="en-US" dirty="0"/>
              <a:t> after a few hours</a:t>
            </a:r>
          </a:p>
          <a:p>
            <a:pPr lvl="2" eaLnBrk="1" hangingPunct="1">
              <a:lnSpc>
                <a:spcPct val="80000"/>
              </a:lnSpc>
              <a:buFont typeface="Arial" charset="0"/>
              <a:buChar char="•"/>
              <a:defRPr/>
            </a:pPr>
            <a:r>
              <a:rPr lang="en-US" altLang="en-US" sz="2000" dirty="0"/>
              <a:t>Results in unpleasant withdrawal symptoms such as anxiety, sweating, craving, seizures and hallucinations</a:t>
            </a:r>
          </a:p>
          <a:p>
            <a:pPr lvl="1" eaLnBrk="1" hangingPunct="1">
              <a:lnSpc>
                <a:spcPct val="80000"/>
              </a:lnSpc>
              <a:buFont typeface="Arial" charset="0"/>
              <a:buChar char="–"/>
              <a:defRPr/>
            </a:pPr>
            <a:r>
              <a:rPr lang="en-US" altLang="en-US" dirty="0"/>
              <a:t>Alcohol stimulates endogenous opioids, which are thought to be related to the pleasurable, reinforcing effects of alcohol</a:t>
            </a:r>
          </a:p>
          <a:p>
            <a:pPr lvl="1" eaLnBrk="1" hangingPunct="1">
              <a:lnSpc>
                <a:spcPct val="80000"/>
              </a:lnSpc>
              <a:buFont typeface="Arial" charset="0"/>
              <a:buChar char="–"/>
              <a:defRPr/>
            </a:pPr>
            <a:r>
              <a:rPr lang="en-US" altLang="en-US" dirty="0"/>
              <a:t>Opioids in turn stimulate the dopamine system in the brain</a:t>
            </a:r>
          </a:p>
          <a:p>
            <a:pPr marL="0" indent="0" eaLnBrk="1" hangingPunct="1">
              <a:buFont typeface="Arial" charset="0"/>
              <a:buNone/>
              <a:defRPr/>
            </a:pPr>
            <a:endParaRPr lang="en-GB" dirty="0"/>
          </a:p>
        </p:txBody>
      </p:sp>
      <p:sp>
        <p:nvSpPr>
          <p:cNvPr id="22532" name="Text Box 4"/>
          <p:cNvSpPr txBox="1">
            <a:spLocks noChangeArrowheads="1"/>
          </p:cNvSpPr>
          <p:nvPr/>
        </p:nvSpPr>
        <p:spPr bwMode="auto">
          <a:xfrm>
            <a:off x="20320" y="6304002"/>
            <a:ext cx="915536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dirty="0"/>
              <a:t>National Institute for Health and Care Excellence. (2011). Alcohol use disorders: diagnosis, assessment and management of harmful drinking and alcohol dependence CG 115. London: National Institute for Health and Care Excellence</a:t>
            </a:r>
            <a:r>
              <a:rPr lang="en-US" altLang="en-US" dirty="0">
                <a:solidFill>
                  <a:schemeClr val="tx2"/>
                </a:solidFill>
              </a:rPr>
              <a:t>.</a:t>
            </a:r>
          </a:p>
        </p:txBody>
      </p:sp>
    </p:spTree>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coholFinal4.potx" id="{8EE8F6AF-F07B-44CA-9076-23C245559A14}" vid="{7F632084-37AA-4DCC-9BEA-F7652534C10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alcohol</Template>
  <TotalTime>3428</TotalTime>
  <Words>12208</Words>
  <Application>Microsoft Office PowerPoint</Application>
  <PresentationFormat>On-screen Show (4:3)</PresentationFormat>
  <Paragraphs>1100</Paragraphs>
  <Slides>87</Slides>
  <Notes>76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Times New Roman</vt:lpstr>
      <vt:lpstr>Wingdings</vt:lpstr>
      <vt:lpstr>Psychiatry Recruitment PP</vt:lpstr>
      <vt:lpstr>PowerPoint Presentation</vt:lpstr>
      <vt:lpstr>Insert name of the LEP</vt:lpstr>
      <vt:lpstr>Insert name of the LEP</vt:lpstr>
      <vt:lpstr>Insert name of the LEP</vt:lpstr>
      <vt:lpstr>Overview</vt:lpstr>
      <vt:lpstr>Metabolism oxidative  and  non-oxidative pathways </vt:lpstr>
      <vt:lpstr>Alcohol pharmacokinetics</vt:lpstr>
      <vt:lpstr>Blood alcohol and breath alcohol</vt:lpstr>
      <vt:lpstr>Neuropharmacology</vt:lpstr>
      <vt:lpstr>Brain imaging studies </vt:lpstr>
      <vt:lpstr>ICD 10 Dependence </vt:lpstr>
      <vt:lpstr>ICD 10 Dependence </vt:lpstr>
      <vt:lpstr>ICD 10 Harmful use</vt:lpstr>
      <vt:lpstr>ICD 10 Hazardous use</vt:lpstr>
      <vt:lpstr>Other relevant  ICD 10 codes</vt:lpstr>
      <vt:lpstr>Assessment</vt:lpstr>
      <vt:lpstr>Assessment </vt:lpstr>
      <vt:lpstr>Investigations</vt:lpstr>
      <vt:lpstr>Investigations </vt:lpstr>
      <vt:lpstr>Investigations</vt:lpstr>
      <vt:lpstr>Markers of alcohol use</vt:lpstr>
      <vt:lpstr>Examination</vt:lpstr>
      <vt:lpstr>PowerPoint Presentation</vt:lpstr>
      <vt:lpstr>Proportion of adults drinking at increased or higher risk of harm, by Index of Multiple Deprivation and sex</vt:lpstr>
      <vt:lpstr>PowerPoint Presentation</vt:lpstr>
      <vt:lpstr>Estimated alcohol-related hospital admissions – narrow  measure</vt:lpstr>
      <vt:lpstr>PowerPoint Presentation</vt:lpstr>
      <vt:lpstr>Effects of alcohol   </vt:lpstr>
      <vt:lpstr>Interventions for harmful drinking and mild alcohol dependence</vt:lpstr>
      <vt:lpstr>Assessment for assisted alcohol withdrawal </vt:lpstr>
      <vt:lpstr>Consider inpatient if one or more of following present</vt:lpstr>
      <vt:lpstr>Regimes to use</vt:lpstr>
      <vt:lpstr>Typical Chlordiazepoxide regime</vt:lpstr>
      <vt:lpstr>Other medications</vt:lpstr>
      <vt:lpstr>Some potential complications during alcohol detoxification</vt:lpstr>
      <vt:lpstr>Seizures</vt:lpstr>
      <vt:lpstr> Delirium Tremens</vt:lpstr>
      <vt:lpstr>Wernicke encephalopathy and Korsakoff syndrome</vt:lpstr>
      <vt:lpstr>Symptoms of Wernicke Encephalopathy  </vt:lpstr>
      <vt:lpstr>Use of thiamine</vt:lpstr>
      <vt:lpstr>Alcohol Related Brain Disease  Five stage Rehabilitation </vt:lpstr>
      <vt:lpstr>Hepatic encephalopathy  summary </vt:lpstr>
      <vt:lpstr>Interventions for moderate and severe alcohol dependence</vt:lpstr>
      <vt:lpstr>Data from animal studies Acamprosate</vt:lpstr>
      <vt:lpstr>Use of disulfiram </vt:lpstr>
      <vt:lpstr>Disulfiram </vt:lpstr>
      <vt:lpstr>Naltrexone</vt:lpstr>
      <vt:lpstr>Pharmacological treatments alcohol  dependence summary</vt:lpstr>
      <vt:lpstr>Review</vt:lpstr>
      <vt:lpstr>Substance Misuse</vt:lpstr>
      <vt:lpstr>Substance Misuse</vt:lpstr>
      <vt:lpstr>Substance Misuse</vt:lpstr>
      <vt:lpstr>Substance Misuse</vt:lpstr>
      <vt:lpstr>Substance Misuse</vt:lpstr>
      <vt:lpstr>Substance Misuse</vt:lpstr>
      <vt:lpstr>Substance Misuse</vt:lpstr>
      <vt:lpstr>Substance Misuse</vt:lpstr>
      <vt:lpstr>Substance Misuse</vt:lpstr>
      <vt:lpstr>Substance Misuse</vt:lpstr>
      <vt:lpstr>Substance Misuse</vt:lpstr>
      <vt:lpstr>Answers EMI1</vt:lpstr>
      <vt:lpstr>Substance Misuse</vt:lpstr>
      <vt:lpstr>Answers EMI 2</vt:lpstr>
      <vt:lpstr>Substance misuse module</vt:lpstr>
      <vt:lpstr>Supplementary slides </vt:lpstr>
      <vt:lpstr>ICD 11 – similar to ICD-10 Time frames more specific</vt:lpstr>
      <vt:lpstr>DSM V -Substance use disorder Mild / Moderate /Severe </vt:lpstr>
      <vt:lpstr>DSM V  Substance use disorder </vt:lpstr>
      <vt:lpstr>DSM V  Substance use disorder </vt:lpstr>
      <vt:lpstr>Neuropsychological deficits Alcohol use disorder subjects versus Controls</vt:lpstr>
      <vt:lpstr>Frontal lobe deficits  in Alcohol use disorder (AUD)</vt:lpstr>
      <vt:lpstr>Frontocerebellar Circuits</vt:lpstr>
      <vt:lpstr>Frontolimbic network </vt:lpstr>
      <vt:lpstr>Frontostriatal system</vt:lpstr>
      <vt:lpstr>Alcohol dependence </vt:lpstr>
      <vt:lpstr>Weekly alcohol consumption region +  sex  </vt:lpstr>
      <vt:lpstr>Hospital admissions</vt:lpstr>
      <vt:lpstr>Effects of alcohol   </vt:lpstr>
      <vt:lpstr>NICE guidelines monitoring liver disease</vt:lpstr>
      <vt:lpstr>Hepatic encephalopathy </vt:lpstr>
      <vt:lpstr>Hepatic encephalopathy  – pathogensis </vt:lpstr>
      <vt:lpstr>Transjugular Intrahepatic Portosystemic Shunt</vt:lpstr>
      <vt:lpstr>Hepatic encephalopathy  – diagnosis</vt:lpstr>
      <vt:lpstr>Hepatic encephalopathy  – Treatment</vt:lpstr>
      <vt:lpstr>Cirrhosis </vt:lpstr>
      <vt:lpstr>Review of patients who died in hospital with a diagnosis of alcohol-related liver disease (ARLD)</vt:lpstr>
      <vt:lpstr>Review of patients who died in hospital with a diagnosis of alcohol-related liver disease (ARLD)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Horgan</dc:creator>
  <cp:lastModifiedBy>Helen McEnerney</cp:lastModifiedBy>
  <cp:revision>216</cp:revision>
  <cp:lastPrinted>2018-07-16T09:47:51Z</cp:lastPrinted>
  <dcterms:created xsi:type="dcterms:W3CDTF">2018-07-13T15:26:56Z</dcterms:created>
  <dcterms:modified xsi:type="dcterms:W3CDTF">2020-05-26T14:42:16Z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