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2.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3.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82"/>
  </p:notesMasterIdLst>
  <p:handoutMasterIdLst>
    <p:handoutMasterId r:id="rId83"/>
  </p:handoutMasterIdLst>
  <p:sldIdLst>
    <p:sldId id="369" r:id="rId2"/>
    <p:sldId id="265" r:id="rId3"/>
    <p:sldId id="266" r:id="rId4"/>
    <p:sldId id="267" r:id="rId5"/>
    <p:sldId id="337" r:id="rId6"/>
    <p:sldId id="339" r:id="rId7"/>
    <p:sldId id="340" r:id="rId8"/>
    <p:sldId id="275" r:id="rId9"/>
    <p:sldId id="276" r:id="rId10"/>
    <p:sldId id="343" r:id="rId11"/>
    <p:sldId id="344" r:id="rId12"/>
    <p:sldId id="342" r:id="rId13"/>
    <p:sldId id="341" r:id="rId14"/>
    <p:sldId id="345" r:id="rId15"/>
    <p:sldId id="346" r:id="rId16"/>
    <p:sldId id="347" r:id="rId17"/>
    <p:sldId id="285" r:id="rId18"/>
    <p:sldId id="286" r:id="rId19"/>
    <p:sldId id="287" r:id="rId20"/>
    <p:sldId id="288" r:id="rId21"/>
    <p:sldId id="289" r:id="rId22"/>
    <p:sldId id="291" r:id="rId23"/>
    <p:sldId id="292" r:id="rId24"/>
    <p:sldId id="293" r:id="rId25"/>
    <p:sldId id="294" r:id="rId26"/>
    <p:sldId id="295" r:id="rId27"/>
    <p:sldId id="296" r:id="rId28"/>
    <p:sldId id="297" r:id="rId29"/>
    <p:sldId id="298" r:id="rId30"/>
    <p:sldId id="299" r:id="rId31"/>
    <p:sldId id="300" r:id="rId32"/>
    <p:sldId id="301" r:id="rId33"/>
    <p:sldId id="302" r:id="rId34"/>
    <p:sldId id="303" r:id="rId35"/>
    <p:sldId id="304" r:id="rId36"/>
    <p:sldId id="305" r:id="rId37"/>
    <p:sldId id="306" r:id="rId38"/>
    <p:sldId id="307" r:id="rId39"/>
    <p:sldId id="308" r:id="rId40"/>
    <p:sldId id="309" r:id="rId41"/>
    <p:sldId id="310" r:id="rId42"/>
    <p:sldId id="311" r:id="rId43"/>
    <p:sldId id="312" r:id="rId44"/>
    <p:sldId id="313" r:id="rId45"/>
    <p:sldId id="314" r:id="rId46"/>
    <p:sldId id="315" r:id="rId47"/>
    <p:sldId id="316" r:id="rId48"/>
    <p:sldId id="318" r:id="rId49"/>
    <p:sldId id="319" r:id="rId50"/>
    <p:sldId id="320" r:id="rId51"/>
    <p:sldId id="321" r:id="rId52"/>
    <p:sldId id="323" r:id="rId53"/>
    <p:sldId id="324" r:id="rId54"/>
    <p:sldId id="325" r:id="rId55"/>
    <p:sldId id="326" r:id="rId56"/>
    <p:sldId id="327" r:id="rId57"/>
    <p:sldId id="328" r:id="rId58"/>
    <p:sldId id="329" r:id="rId59"/>
    <p:sldId id="330" r:id="rId60"/>
    <p:sldId id="331" r:id="rId61"/>
    <p:sldId id="332" r:id="rId62"/>
    <p:sldId id="333" r:id="rId63"/>
    <p:sldId id="334" r:id="rId64"/>
    <p:sldId id="348" r:id="rId65"/>
    <p:sldId id="336" r:id="rId66"/>
    <p:sldId id="335" r:id="rId67"/>
    <p:sldId id="368" r:id="rId68"/>
    <p:sldId id="355" r:id="rId69"/>
    <p:sldId id="371" r:id="rId70"/>
    <p:sldId id="370" r:id="rId71"/>
    <p:sldId id="378" r:id="rId72"/>
    <p:sldId id="359" r:id="rId73"/>
    <p:sldId id="379" r:id="rId74"/>
    <p:sldId id="361" r:id="rId75"/>
    <p:sldId id="380" r:id="rId76"/>
    <p:sldId id="375" r:id="rId77"/>
    <p:sldId id="381" r:id="rId78"/>
    <p:sldId id="363" r:id="rId79"/>
    <p:sldId id="382" r:id="rId80"/>
    <p:sldId id="271" r:id="rId8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3F136095-4D8C-974C-9E69-7F4FC83C2383}">
          <p14:sldIdLst>
            <p14:sldId id="369"/>
            <p14:sldId id="265"/>
            <p14:sldId id="266"/>
          </p14:sldIdLst>
        </p14:section>
        <p14:section name="Expert Led Session" id="{4F2B6896-62FC-E94E-93B6-DBDBF9FB202B}">
          <p14:sldIdLst>
            <p14:sldId id="267"/>
            <p14:sldId id="337"/>
            <p14:sldId id="339"/>
            <p14:sldId id="340"/>
            <p14:sldId id="275"/>
            <p14:sldId id="276"/>
            <p14:sldId id="343"/>
            <p14:sldId id="344"/>
            <p14:sldId id="342"/>
            <p14:sldId id="341"/>
            <p14:sldId id="345"/>
            <p14:sldId id="346"/>
            <p14:sldId id="347"/>
            <p14:sldId id="285"/>
            <p14:sldId id="286"/>
            <p14:sldId id="287"/>
            <p14:sldId id="288"/>
            <p14:sldId id="289"/>
            <p14:sldId id="291"/>
            <p14:sldId id="292"/>
            <p14:sldId id="293"/>
            <p14:sldId id="294"/>
            <p14:sldId id="295"/>
            <p14:sldId id="296"/>
            <p14:sldId id="297"/>
            <p14:sldId id="298"/>
            <p14:sldId id="299"/>
            <p14:sldId id="300"/>
            <p14:sldId id="301"/>
            <p14:sldId id="302"/>
            <p14:sldId id="303"/>
            <p14:sldId id="304"/>
            <p14:sldId id="305"/>
            <p14:sldId id="306"/>
            <p14:sldId id="307"/>
            <p14:sldId id="308"/>
            <p14:sldId id="309"/>
            <p14:sldId id="310"/>
            <p14:sldId id="311"/>
            <p14:sldId id="312"/>
            <p14:sldId id="313"/>
            <p14:sldId id="314"/>
            <p14:sldId id="315"/>
            <p14:sldId id="316"/>
            <p14:sldId id="318"/>
            <p14:sldId id="319"/>
            <p14:sldId id="320"/>
            <p14:sldId id="321"/>
            <p14:sldId id="323"/>
            <p14:sldId id="324"/>
            <p14:sldId id="325"/>
            <p14:sldId id="326"/>
            <p14:sldId id="327"/>
            <p14:sldId id="328"/>
            <p14:sldId id="329"/>
            <p14:sldId id="330"/>
            <p14:sldId id="331"/>
            <p14:sldId id="332"/>
            <p14:sldId id="333"/>
            <p14:sldId id="334"/>
            <p14:sldId id="348"/>
            <p14:sldId id="336"/>
            <p14:sldId id="335"/>
            <p14:sldId id="368"/>
          </p14:sldIdLst>
        </p14:section>
        <p14:section name="MCQs" id="{CD4B0F7A-987E-4C4F-ABDE-98AE0A69A4A2}">
          <p14:sldIdLst>
            <p14:sldId id="355"/>
            <p14:sldId id="371"/>
            <p14:sldId id="370"/>
            <p14:sldId id="378"/>
            <p14:sldId id="359"/>
            <p14:sldId id="379"/>
            <p14:sldId id="361"/>
            <p14:sldId id="380"/>
            <p14:sldId id="375"/>
            <p14:sldId id="381"/>
            <p14:sldId id="363"/>
            <p14:sldId id="382"/>
            <p14:sldId id="27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ter Anthony (LCFT)" initials="PA(" lastIdx="4" clrIdx="0">
    <p:extLst>
      <p:ext uri="{19B8F6BF-5375-455C-9EA6-DF929625EA0E}">
        <p15:presenceInfo xmlns:p15="http://schemas.microsoft.com/office/powerpoint/2012/main" userId="S-1-5-21-2007041413-1858550364-658320111-550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1853"/>
    <a:srgbClr val="A000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944" autoAdjust="0"/>
    <p:restoredTop sz="98504" autoAdjust="0"/>
  </p:normalViewPr>
  <p:slideViewPr>
    <p:cSldViewPr snapToGrid="0" snapToObjects="1">
      <p:cViewPr varScale="1">
        <p:scale>
          <a:sx n="91" d="100"/>
          <a:sy n="91" d="100"/>
        </p:scale>
        <p:origin x="537" y="4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85" d="100"/>
          <a:sy n="85" d="100"/>
        </p:scale>
        <p:origin x="3928" y="19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commentAuthors" Target="commentAuthor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6-10T15:20:09.556" idx="1">
    <p:pos x="3162" y="820"/>
    <p:text>new</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6-10T15:27:35.515" idx="2">
    <p:pos x="3929" y="3407"/>
    <p:text>new</p:text>
    <p:extLst>
      <p:ext uri="{C676402C-5697-4E1C-873F-D02D1690AC5C}">
        <p15:threadingInfo xmlns:p15="http://schemas.microsoft.com/office/powerpoint/2012/main" timeZoneBias="-6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0-06-10T15:43:56.291" idx="3">
    <p:pos x="2569" y="3189"/>
    <p:text/>
    <p:extLst>
      <p:ext uri="{C676402C-5697-4E1C-873F-D02D1690AC5C}">
        <p15:threadingInfo xmlns:p15="http://schemas.microsoft.com/office/powerpoint/2012/main" timeZoneBias="-60"/>
      </p:ext>
    </p:extLst>
  </p:cm>
</p:cmLst>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CA0D65-24E1-B942-822C-E80389D0A7EB}" type="doc">
      <dgm:prSet loTypeId="urn:microsoft.com/office/officeart/2005/8/layout/hierarchy4" loCatId="" qsTypeId="urn:microsoft.com/office/officeart/2005/8/quickstyle/simple1" qsCatId="simple" csTypeId="urn:microsoft.com/office/officeart/2005/8/colors/colorful4" csCatId="colorful" phldr="1"/>
      <dgm:spPr/>
      <dgm:t>
        <a:bodyPr/>
        <a:lstStyle/>
        <a:p>
          <a:endParaRPr lang="en-GB"/>
        </a:p>
      </dgm:t>
    </dgm:pt>
    <dgm:pt modelId="{762D5423-9CB2-CC4F-9708-715CBF03C0D1}">
      <dgm:prSet phldrT="[Text]" custT="1"/>
      <dgm:spPr/>
      <dgm:t>
        <a:bodyPr lIns="36000" rIns="36000"/>
        <a:lstStyle/>
        <a:p>
          <a:r>
            <a:rPr lang="en-GB" sz="4000" dirty="0"/>
            <a:t>Declarative (Explicit)</a:t>
          </a:r>
        </a:p>
      </dgm:t>
    </dgm:pt>
    <dgm:pt modelId="{8D2C8E76-057E-3141-9E27-4C9F2ABA0A81}" type="parTrans" cxnId="{6C49F0DA-4D36-2949-A2DF-556C76A58FDB}">
      <dgm:prSet/>
      <dgm:spPr/>
      <dgm:t>
        <a:bodyPr/>
        <a:lstStyle/>
        <a:p>
          <a:endParaRPr lang="en-GB"/>
        </a:p>
      </dgm:t>
    </dgm:pt>
    <dgm:pt modelId="{58046E2A-767A-3941-B5A1-271D62736116}" type="sibTrans" cxnId="{6C49F0DA-4D36-2949-A2DF-556C76A58FDB}">
      <dgm:prSet/>
      <dgm:spPr/>
      <dgm:t>
        <a:bodyPr/>
        <a:lstStyle/>
        <a:p>
          <a:endParaRPr lang="en-GB"/>
        </a:p>
      </dgm:t>
    </dgm:pt>
    <dgm:pt modelId="{F59F6043-3764-BC41-92E3-34FCE077484B}">
      <dgm:prSet phldrT="[Text]" custT="1"/>
      <dgm:spPr/>
      <dgm:t>
        <a:bodyPr vert="vert270" lIns="36000" rIns="36000"/>
        <a:lstStyle/>
        <a:p>
          <a:r>
            <a:rPr lang="en-GB" sz="2000"/>
            <a:t>Episodic</a:t>
          </a:r>
          <a:endParaRPr lang="en-GB" sz="2000" dirty="0"/>
        </a:p>
      </dgm:t>
    </dgm:pt>
    <dgm:pt modelId="{26050AB6-D513-7C49-B860-FD1727760CC4}" type="parTrans" cxnId="{535BF243-5F2A-1F4A-9F60-E8C447F171F5}">
      <dgm:prSet/>
      <dgm:spPr/>
      <dgm:t>
        <a:bodyPr/>
        <a:lstStyle/>
        <a:p>
          <a:endParaRPr lang="en-GB"/>
        </a:p>
      </dgm:t>
    </dgm:pt>
    <dgm:pt modelId="{B62178E6-F7DE-2C44-A395-694647F24D8A}" type="sibTrans" cxnId="{535BF243-5F2A-1F4A-9F60-E8C447F171F5}">
      <dgm:prSet/>
      <dgm:spPr/>
      <dgm:t>
        <a:bodyPr/>
        <a:lstStyle/>
        <a:p>
          <a:endParaRPr lang="en-GB"/>
        </a:p>
      </dgm:t>
    </dgm:pt>
    <dgm:pt modelId="{A3EA9B7B-6EA9-1842-B526-3A6B869FB09C}">
      <dgm:prSet phldrT="[Text]" custT="1"/>
      <dgm:spPr/>
      <dgm:t>
        <a:bodyPr lIns="36000" rIns="36000"/>
        <a:lstStyle/>
        <a:p>
          <a:r>
            <a:rPr lang="en-GB" sz="4000"/>
            <a:t>Non-declarative (implicit)</a:t>
          </a:r>
          <a:endParaRPr lang="en-GB" sz="4000" dirty="0"/>
        </a:p>
      </dgm:t>
    </dgm:pt>
    <dgm:pt modelId="{CA1877F8-0AFE-7048-BC28-E14D4E9F8041}" type="parTrans" cxnId="{689B3A68-8C70-0442-B321-0ED5865EE737}">
      <dgm:prSet/>
      <dgm:spPr/>
      <dgm:t>
        <a:bodyPr/>
        <a:lstStyle/>
        <a:p>
          <a:endParaRPr lang="en-GB"/>
        </a:p>
      </dgm:t>
    </dgm:pt>
    <dgm:pt modelId="{40464A8D-7D49-5542-8C5D-F067228150D9}" type="sibTrans" cxnId="{689B3A68-8C70-0442-B321-0ED5865EE737}">
      <dgm:prSet/>
      <dgm:spPr/>
      <dgm:t>
        <a:bodyPr/>
        <a:lstStyle/>
        <a:p>
          <a:endParaRPr lang="en-GB"/>
        </a:p>
      </dgm:t>
    </dgm:pt>
    <dgm:pt modelId="{FDF3A048-CE6B-B04A-B256-290069C4AF71}">
      <dgm:prSet phldrT="[Text]" custT="1"/>
      <dgm:spPr/>
      <dgm:t>
        <a:bodyPr lIns="36000" rIns="36000"/>
        <a:lstStyle/>
        <a:p>
          <a:r>
            <a:rPr lang="en-GB" sz="2000"/>
            <a:t>Procedural</a:t>
          </a:r>
        </a:p>
      </dgm:t>
    </dgm:pt>
    <dgm:pt modelId="{7E5BBAC0-98DF-AA4A-8910-73FA0E6F7C5F}" type="parTrans" cxnId="{23342ECC-172D-3D45-AE6C-D693A5FC75F1}">
      <dgm:prSet/>
      <dgm:spPr/>
      <dgm:t>
        <a:bodyPr/>
        <a:lstStyle/>
        <a:p>
          <a:endParaRPr lang="en-GB"/>
        </a:p>
      </dgm:t>
    </dgm:pt>
    <dgm:pt modelId="{5CAD96EA-4B57-9B46-A026-8063CAA1A3A1}" type="sibTrans" cxnId="{23342ECC-172D-3D45-AE6C-D693A5FC75F1}">
      <dgm:prSet/>
      <dgm:spPr/>
      <dgm:t>
        <a:bodyPr/>
        <a:lstStyle/>
        <a:p>
          <a:endParaRPr lang="en-GB"/>
        </a:p>
      </dgm:t>
    </dgm:pt>
    <dgm:pt modelId="{9A82C1B6-2C82-F349-A35B-DB64964BA1DF}">
      <dgm:prSet custT="1"/>
      <dgm:spPr/>
      <dgm:t>
        <a:bodyPr vert="vert270" lIns="36000" rIns="36000"/>
        <a:lstStyle/>
        <a:p>
          <a:r>
            <a:rPr lang="en-GB" sz="2000"/>
            <a:t>Semantic</a:t>
          </a:r>
        </a:p>
      </dgm:t>
    </dgm:pt>
    <dgm:pt modelId="{E50CA801-D710-0F40-B12E-4818B5B734AD}" type="parTrans" cxnId="{C651F81E-8FBD-F642-B332-B2763FA124DA}">
      <dgm:prSet/>
      <dgm:spPr/>
      <dgm:t>
        <a:bodyPr/>
        <a:lstStyle/>
        <a:p>
          <a:endParaRPr lang="en-GB"/>
        </a:p>
      </dgm:t>
    </dgm:pt>
    <dgm:pt modelId="{72F06B9B-A868-5148-BF99-209A9F35AEE0}" type="sibTrans" cxnId="{C651F81E-8FBD-F642-B332-B2763FA124DA}">
      <dgm:prSet/>
      <dgm:spPr/>
      <dgm:t>
        <a:bodyPr/>
        <a:lstStyle/>
        <a:p>
          <a:endParaRPr lang="en-GB"/>
        </a:p>
      </dgm:t>
    </dgm:pt>
    <dgm:pt modelId="{919C3681-F371-8249-A245-6C97383F60B5}">
      <dgm:prSet custT="1"/>
      <dgm:spPr/>
      <dgm:t>
        <a:bodyPr lIns="0" rIns="0"/>
        <a:lstStyle/>
        <a:p>
          <a:r>
            <a:rPr lang="en-GB" sz="2000" dirty="0"/>
            <a:t>Working memory</a:t>
          </a:r>
        </a:p>
        <a:p>
          <a:r>
            <a:rPr lang="en-GB" sz="1050" dirty="0"/>
            <a:t>(20-30 seconds)</a:t>
          </a:r>
        </a:p>
      </dgm:t>
    </dgm:pt>
    <dgm:pt modelId="{CC806580-1201-204F-B48A-9BB3D3925B73}" type="parTrans" cxnId="{327B18F1-FE56-4440-93D7-E44D5D730518}">
      <dgm:prSet/>
      <dgm:spPr/>
      <dgm:t>
        <a:bodyPr/>
        <a:lstStyle/>
        <a:p>
          <a:endParaRPr lang="en-GB"/>
        </a:p>
      </dgm:t>
    </dgm:pt>
    <dgm:pt modelId="{097C9892-BD15-B943-A6C1-8FC0EC5791F1}" type="sibTrans" cxnId="{327B18F1-FE56-4440-93D7-E44D5D730518}">
      <dgm:prSet/>
      <dgm:spPr/>
      <dgm:t>
        <a:bodyPr/>
        <a:lstStyle/>
        <a:p>
          <a:endParaRPr lang="en-GB"/>
        </a:p>
      </dgm:t>
    </dgm:pt>
    <dgm:pt modelId="{B6452303-BD5F-B44F-87B5-02269D3A9873}">
      <dgm:prSet custT="1"/>
      <dgm:spPr/>
      <dgm:t>
        <a:bodyPr vert="vert270"/>
        <a:lstStyle/>
        <a:p>
          <a:r>
            <a:rPr lang="en-GB" sz="2000"/>
            <a:t>Verbal</a:t>
          </a:r>
        </a:p>
      </dgm:t>
    </dgm:pt>
    <dgm:pt modelId="{9EB601B8-00B2-7043-A71E-D411D83B7F28}" type="parTrans" cxnId="{826369BA-E1DA-8B42-8FCD-CD979A4BEF3A}">
      <dgm:prSet/>
      <dgm:spPr/>
      <dgm:t>
        <a:bodyPr/>
        <a:lstStyle/>
        <a:p>
          <a:endParaRPr lang="en-GB"/>
        </a:p>
      </dgm:t>
    </dgm:pt>
    <dgm:pt modelId="{3F66ECC6-7AEC-5A43-B8C7-E06EB6651070}" type="sibTrans" cxnId="{826369BA-E1DA-8B42-8FCD-CD979A4BEF3A}">
      <dgm:prSet/>
      <dgm:spPr/>
      <dgm:t>
        <a:bodyPr/>
        <a:lstStyle/>
        <a:p>
          <a:endParaRPr lang="en-GB"/>
        </a:p>
      </dgm:t>
    </dgm:pt>
    <dgm:pt modelId="{EC3291FC-82D7-0442-8CED-FAE27A9824EE}">
      <dgm:prSet custT="1"/>
      <dgm:spPr/>
      <dgm:t>
        <a:bodyPr vert="vert270"/>
        <a:lstStyle/>
        <a:p>
          <a:r>
            <a:rPr lang="en-GB" sz="2000"/>
            <a:t>Spatial</a:t>
          </a:r>
          <a:endParaRPr lang="en-GB" sz="2000" dirty="0"/>
        </a:p>
      </dgm:t>
    </dgm:pt>
    <dgm:pt modelId="{5C208153-6537-574F-83C3-26EFCAE4BF9F}" type="parTrans" cxnId="{861391A1-8278-5A41-B3F8-2F23B3516863}">
      <dgm:prSet/>
      <dgm:spPr/>
      <dgm:t>
        <a:bodyPr/>
        <a:lstStyle/>
        <a:p>
          <a:endParaRPr lang="en-GB"/>
        </a:p>
      </dgm:t>
    </dgm:pt>
    <dgm:pt modelId="{5DC6763B-6ECA-6B41-9512-67C469DF9A5A}" type="sibTrans" cxnId="{861391A1-8278-5A41-B3F8-2F23B3516863}">
      <dgm:prSet/>
      <dgm:spPr/>
      <dgm:t>
        <a:bodyPr/>
        <a:lstStyle/>
        <a:p>
          <a:endParaRPr lang="en-GB"/>
        </a:p>
      </dgm:t>
    </dgm:pt>
    <dgm:pt modelId="{4A458FBC-A676-3B4B-AA62-1F5B9C75C575}">
      <dgm:prSet custT="1"/>
      <dgm:spPr/>
      <dgm:t>
        <a:bodyPr lIns="36000" rIns="36000"/>
        <a:lstStyle/>
        <a:p>
          <a:r>
            <a:rPr lang="en-GB" sz="2000"/>
            <a:t>Conditioning</a:t>
          </a:r>
          <a:endParaRPr lang="en-GB" sz="2000" dirty="0"/>
        </a:p>
      </dgm:t>
    </dgm:pt>
    <dgm:pt modelId="{7DE9508F-E82E-3D4A-AB86-A97A068C7086}" type="parTrans" cxnId="{8C6E1F83-3A24-DD48-BA1F-4F58E00663D5}">
      <dgm:prSet/>
      <dgm:spPr/>
      <dgm:t>
        <a:bodyPr/>
        <a:lstStyle/>
        <a:p>
          <a:endParaRPr lang="en-GB"/>
        </a:p>
      </dgm:t>
    </dgm:pt>
    <dgm:pt modelId="{ECBB02CF-0952-1446-8EFF-7BC0E510BED3}" type="sibTrans" cxnId="{8C6E1F83-3A24-DD48-BA1F-4F58E00663D5}">
      <dgm:prSet/>
      <dgm:spPr/>
      <dgm:t>
        <a:bodyPr/>
        <a:lstStyle/>
        <a:p>
          <a:endParaRPr lang="en-GB"/>
        </a:p>
      </dgm:t>
    </dgm:pt>
    <dgm:pt modelId="{48C6D235-151E-A542-9702-8FA519B87895}">
      <dgm:prSet custT="1"/>
      <dgm:spPr/>
      <dgm:t>
        <a:bodyPr lIns="36000" rIns="36000"/>
        <a:lstStyle/>
        <a:p>
          <a:r>
            <a:rPr lang="en-GB" sz="2000"/>
            <a:t>Priming</a:t>
          </a:r>
        </a:p>
      </dgm:t>
    </dgm:pt>
    <dgm:pt modelId="{74A508BD-CE84-D849-A0AE-66AA1B779CA5}" type="parTrans" cxnId="{82D51DE2-60CB-AE45-A6FB-0FB76D8A4BFB}">
      <dgm:prSet/>
      <dgm:spPr/>
      <dgm:t>
        <a:bodyPr/>
        <a:lstStyle/>
        <a:p>
          <a:endParaRPr lang="en-GB"/>
        </a:p>
      </dgm:t>
    </dgm:pt>
    <dgm:pt modelId="{29DC3413-8A8E-7447-8DCA-47DD1517F83B}" type="sibTrans" cxnId="{82D51DE2-60CB-AE45-A6FB-0FB76D8A4BFB}">
      <dgm:prSet/>
      <dgm:spPr/>
      <dgm:t>
        <a:bodyPr/>
        <a:lstStyle/>
        <a:p>
          <a:endParaRPr lang="en-GB"/>
        </a:p>
      </dgm:t>
    </dgm:pt>
    <dgm:pt modelId="{B3F14C7F-C8BA-0E4D-9959-922A202042ED}">
      <dgm:prSet custT="1"/>
      <dgm:spPr/>
      <dgm:t>
        <a:bodyPr/>
        <a:lstStyle/>
        <a:p>
          <a:r>
            <a:rPr lang="en-GB" sz="2000" dirty="0"/>
            <a:t>Long-term</a:t>
          </a:r>
        </a:p>
      </dgm:t>
    </dgm:pt>
    <dgm:pt modelId="{E0E84112-AAC0-AD4B-BA94-0FC2C2481A1B}" type="parTrans" cxnId="{DAEB2BBA-5D4A-1C4D-AE99-81834221CCFF}">
      <dgm:prSet/>
      <dgm:spPr/>
      <dgm:t>
        <a:bodyPr/>
        <a:lstStyle/>
        <a:p>
          <a:endParaRPr lang="en-GB"/>
        </a:p>
      </dgm:t>
    </dgm:pt>
    <dgm:pt modelId="{0153114A-D3DF-6A4E-9780-57E056277D9D}" type="sibTrans" cxnId="{DAEB2BBA-5D4A-1C4D-AE99-81834221CCFF}">
      <dgm:prSet/>
      <dgm:spPr/>
      <dgm:t>
        <a:bodyPr/>
        <a:lstStyle/>
        <a:p>
          <a:endParaRPr lang="en-GB"/>
        </a:p>
      </dgm:t>
    </dgm:pt>
    <dgm:pt modelId="{7C963441-0AA2-EA43-8411-5A8A49A5B987}" type="pres">
      <dgm:prSet presAssocID="{6BCA0D65-24E1-B942-822C-E80389D0A7EB}" presName="Name0" presStyleCnt="0">
        <dgm:presLayoutVars>
          <dgm:chPref val="1"/>
          <dgm:dir/>
          <dgm:animOne val="branch"/>
          <dgm:animLvl val="lvl"/>
          <dgm:resizeHandles/>
        </dgm:presLayoutVars>
      </dgm:prSet>
      <dgm:spPr/>
    </dgm:pt>
    <dgm:pt modelId="{CD45F24B-FA95-AB45-8CAA-502F095B0B4B}" type="pres">
      <dgm:prSet presAssocID="{762D5423-9CB2-CC4F-9708-715CBF03C0D1}" presName="vertOne" presStyleCnt="0"/>
      <dgm:spPr/>
    </dgm:pt>
    <dgm:pt modelId="{9BF608A4-9323-8541-9F4D-E6C445E0C5F1}" type="pres">
      <dgm:prSet presAssocID="{762D5423-9CB2-CC4F-9708-715CBF03C0D1}" presName="txOne" presStyleLbl="node0" presStyleIdx="0" presStyleCnt="2" custScaleX="96314">
        <dgm:presLayoutVars>
          <dgm:chPref val="3"/>
        </dgm:presLayoutVars>
      </dgm:prSet>
      <dgm:spPr/>
    </dgm:pt>
    <dgm:pt modelId="{41C2C130-F8AC-A748-BB85-5701B23DFD43}" type="pres">
      <dgm:prSet presAssocID="{762D5423-9CB2-CC4F-9708-715CBF03C0D1}" presName="parTransOne" presStyleCnt="0"/>
      <dgm:spPr/>
    </dgm:pt>
    <dgm:pt modelId="{6A68E5F1-1284-A348-A9BF-1C9180543E87}" type="pres">
      <dgm:prSet presAssocID="{762D5423-9CB2-CC4F-9708-715CBF03C0D1}" presName="horzOne" presStyleCnt="0"/>
      <dgm:spPr/>
    </dgm:pt>
    <dgm:pt modelId="{C2238BAD-08C0-1240-AD94-E26AE9BB5EFD}" type="pres">
      <dgm:prSet presAssocID="{B3F14C7F-C8BA-0E4D-9959-922A202042ED}" presName="vertTwo" presStyleCnt="0"/>
      <dgm:spPr/>
    </dgm:pt>
    <dgm:pt modelId="{8CE64599-3DF0-6045-86FE-A780D3269CCC}" type="pres">
      <dgm:prSet presAssocID="{B3F14C7F-C8BA-0E4D-9959-922A202042ED}" presName="txTwo" presStyleLbl="node2" presStyleIdx="0" presStyleCnt="5">
        <dgm:presLayoutVars>
          <dgm:chPref val="3"/>
        </dgm:presLayoutVars>
      </dgm:prSet>
      <dgm:spPr/>
    </dgm:pt>
    <dgm:pt modelId="{ABCE3B6B-66AF-844D-9079-CCD022256CDA}" type="pres">
      <dgm:prSet presAssocID="{B3F14C7F-C8BA-0E4D-9959-922A202042ED}" presName="parTransTwo" presStyleCnt="0"/>
      <dgm:spPr/>
    </dgm:pt>
    <dgm:pt modelId="{C23DABFB-05E2-2545-A01E-DC0389FDD2BC}" type="pres">
      <dgm:prSet presAssocID="{B3F14C7F-C8BA-0E4D-9959-922A202042ED}" presName="horzTwo" presStyleCnt="0"/>
      <dgm:spPr/>
    </dgm:pt>
    <dgm:pt modelId="{B82A102F-D185-C541-932D-83775B57EC7F}" type="pres">
      <dgm:prSet presAssocID="{F59F6043-3764-BC41-92E3-34FCE077484B}" presName="vertThree" presStyleCnt="0"/>
      <dgm:spPr/>
    </dgm:pt>
    <dgm:pt modelId="{EE98E27F-1BBC-634C-863B-F1E97F7F7E75}" type="pres">
      <dgm:prSet presAssocID="{F59F6043-3764-BC41-92E3-34FCE077484B}" presName="txThree" presStyleLbl="node3" presStyleIdx="0" presStyleCnt="4">
        <dgm:presLayoutVars>
          <dgm:chPref val="3"/>
        </dgm:presLayoutVars>
      </dgm:prSet>
      <dgm:spPr/>
    </dgm:pt>
    <dgm:pt modelId="{DE5C9B2C-CF51-D14B-B896-8F73D141AE8A}" type="pres">
      <dgm:prSet presAssocID="{F59F6043-3764-BC41-92E3-34FCE077484B}" presName="horzThree" presStyleCnt="0"/>
      <dgm:spPr/>
    </dgm:pt>
    <dgm:pt modelId="{5208EA52-5D24-C348-8A88-6F11619253BE}" type="pres">
      <dgm:prSet presAssocID="{B62178E6-F7DE-2C44-A395-694647F24D8A}" presName="sibSpaceThree" presStyleCnt="0"/>
      <dgm:spPr/>
    </dgm:pt>
    <dgm:pt modelId="{239A177F-A52A-B14D-8447-7426137AA39F}" type="pres">
      <dgm:prSet presAssocID="{9A82C1B6-2C82-F349-A35B-DB64964BA1DF}" presName="vertThree" presStyleCnt="0"/>
      <dgm:spPr/>
    </dgm:pt>
    <dgm:pt modelId="{9C9ED727-706C-C442-B9EA-A6F44B8BAE8C}" type="pres">
      <dgm:prSet presAssocID="{9A82C1B6-2C82-F349-A35B-DB64964BA1DF}" presName="txThree" presStyleLbl="node3" presStyleIdx="1" presStyleCnt="4">
        <dgm:presLayoutVars>
          <dgm:chPref val="3"/>
        </dgm:presLayoutVars>
      </dgm:prSet>
      <dgm:spPr/>
    </dgm:pt>
    <dgm:pt modelId="{55413A8A-7F9A-B944-A39B-378219FEADB4}" type="pres">
      <dgm:prSet presAssocID="{9A82C1B6-2C82-F349-A35B-DB64964BA1DF}" presName="horzThree" presStyleCnt="0"/>
      <dgm:spPr/>
    </dgm:pt>
    <dgm:pt modelId="{3E15CAEC-3849-7E4B-9255-09352991AD8E}" type="pres">
      <dgm:prSet presAssocID="{0153114A-D3DF-6A4E-9780-57E056277D9D}" presName="sibSpaceTwo" presStyleCnt="0"/>
      <dgm:spPr/>
    </dgm:pt>
    <dgm:pt modelId="{4D7D7DC7-534C-3446-8236-B2172FB512F1}" type="pres">
      <dgm:prSet presAssocID="{919C3681-F371-8249-A245-6C97383F60B5}" presName="vertTwo" presStyleCnt="0"/>
      <dgm:spPr/>
    </dgm:pt>
    <dgm:pt modelId="{7865DC3C-22D6-BB47-9E2B-4E48E1A0799E}" type="pres">
      <dgm:prSet presAssocID="{919C3681-F371-8249-A245-6C97383F60B5}" presName="txTwo" presStyleLbl="node2" presStyleIdx="1" presStyleCnt="5" custScaleX="99349">
        <dgm:presLayoutVars>
          <dgm:chPref val="3"/>
        </dgm:presLayoutVars>
      </dgm:prSet>
      <dgm:spPr/>
    </dgm:pt>
    <dgm:pt modelId="{72F9E018-C3DE-2149-9ABE-1E76459C7841}" type="pres">
      <dgm:prSet presAssocID="{919C3681-F371-8249-A245-6C97383F60B5}" presName="parTransTwo" presStyleCnt="0"/>
      <dgm:spPr/>
    </dgm:pt>
    <dgm:pt modelId="{2311EBDD-767E-BD42-9F98-E380DCF7CB39}" type="pres">
      <dgm:prSet presAssocID="{919C3681-F371-8249-A245-6C97383F60B5}" presName="horzTwo" presStyleCnt="0"/>
      <dgm:spPr/>
    </dgm:pt>
    <dgm:pt modelId="{72B69CB5-3C52-6644-AA39-E7950FD32318}" type="pres">
      <dgm:prSet presAssocID="{B6452303-BD5F-B44F-87B5-02269D3A9873}" presName="vertThree" presStyleCnt="0"/>
      <dgm:spPr/>
    </dgm:pt>
    <dgm:pt modelId="{CBC21EB5-6E4E-E14C-9763-AE8FEFC77A0C}" type="pres">
      <dgm:prSet presAssocID="{B6452303-BD5F-B44F-87B5-02269D3A9873}" presName="txThree" presStyleLbl="node3" presStyleIdx="2" presStyleCnt="4" custScaleX="68431">
        <dgm:presLayoutVars>
          <dgm:chPref val="3"/>
        </dgm:presLayoutVars>
      </dgm:prSet>
      <dgm:spPr/>
    </dgm:pt>
    <dgm:pt modelId="{2A769FFF-DB09-284F-918A-C7B39ADCE496}" type="pres">
      <dgm:prSet presAssocID="{B6452303-BD5F-B44F-87B5-02269D3A9873}" presName="horzThree" presStyleCnt="0"/>
      <dgm:spPr/>
    </dgm:pt>
    <dgm:pt modelId="{E783D052-6748-474C-ACEB-0D60E3F0AD72}" type="pres">
      <dgm:prSet presAssocID="{3F66ECC6-7AEC-5A43-B8C7-E06EB6651070}" presName="sibSpaceThree" presStyleCnt="0"/>
      <dgm:spPr/>
    </dgm:pt>
    <dgm:pt modelId="{5ACBEA8A-6178-CF48-8BC2-829594A931BB}" type="pres">
      <dgm:prSet presAssocID="{EC3291FC-82D7-0442-8CED-FAE27A9824EE}" presName="vertThree" presStyleCnt="0"/>
      <dgm:spPr/>
    </dgm:pt>
    <dgm:pt modelId="{4E1D6091-1E85-494F-9A74-785B79EDF1BE}" type="pres">
      <dgm:prSet presAssocID="{EC3291FC-82D7-0442-8CED-FAE27A9824EE}" presName="txThree" presStyleLbl="node3" presStyleIdx="3" presStyleCnt="4" custScaleX="74936">
        <dgm:presLayoutVars>
          <dgm:chPref val="3"/>
        </dgm:presLayoutVars>
      </dgm:prSet>
      <dgm:spPr/>
    </dgm:pt>
    <dgm:pt modelId="{0BF92316-5867-154E-8A90-3F8904E98495}" type="pres">
      <dgm:prSet presAssocID="{EC3291FC-82D7-0442-8CED-FAE27A9824EE}" presName="horzThree" presStyleCnt="0"/>
      <dgm:spPr/>
    </dgm:pt>
    <dgm:pt modelId="{47BE8602-F9AE-AA4D-9FD2-035531889D3A}" type="pres">
      <dgm:prSet presAssocID="{58046E2A-767A-3941-B5A1-271D62736116}" presName="sibSpaceOne" presStyleCnt="0"/>
      <dgm:spPr/>
    </dgm:pt>
    <dgm:pt modelId="{93220587-F24B-E64C-ABD2-FE3BD125A045}" type="pres">
      <dgm:prSet presAssocID="{A3EA9B7B-6EA9-1842-B526-3A6B869FB09C}" presName="vertOne" presStyleCnt="0"/>
      <dgm:spPr/>
    </dgm:pt>
    <dgm:pt modelId="{6AAC9919-17C6-6146-929A-70AC227C9DDE}" type="pres">
      <dgm:prSet presAssocID="{A3EA9B7B-6EA9-1842-B526-3A6B869FB09C}" presName="txOne" presStyleLbl="node0" presStyleIdx="1" presStyleCnt="2" custScaleX="104235">
        <dgm:presLayoutVars>
          <dgm:chPref val="3"/>
        </dgm:presLayoutVars>
      </dgm:prSet>
      <dgm:spPr/>
    </dgm:pt>
    <dgm:pt modelId="{85EDB808-DC33-F043-95D9-28E87F593918}" type="pres">
      <dgm:prSet presAssocID="{A3EA9B7B-6EA9-1842-B526-3A6B869FB09C}" presName="parTransOne" presStyleCnt="0"/>
      <dgm:spPr/>
    </dgm:pt>
    <dgm:pt modelId="{AB452208-E96D-224F-815F-36CE05835E3F}" type="pres">
      <dgm:prSet presAssocID="{A3EA9B7B-6EA9-1842-B526-3A6B869FB09C}" presName="horzOne" presStyleCnt="0"/>
      <dgm:spPr/>
    </dgm:pt>
    <dgm:pt modelId="{FA618202-7F6C-4F41-BD21-E47BA3D98B55}" type="pres">
      <dgm:prSet presAssocID="{FDF3A048-CE6B-B04A-B256-290069C4AF71}" presName="vertTwo" presStyleCnt="0"/>
      <dgm:spPr/>
    </dgm:pt>
    <dgm:pt modelId="{82A5C87D-FDDD-1845-B58A-67CB411B028B}" type="pres">
      <dgm:prSet presAssocID="{FDF3A048-CE6B-B04A-B256-290069C4AF71}" presName="txTwo" presStyleLbl="node2" presStyleIdx="2" presStyleCnt="5" custScaleX="184381">
        <dgm:presLayoutVars>
          <dgm:chPref val="3"/>
        </dgm:presLayoutVars>
      </dgm:prSet>
      <dgm:spPr/>
    </dgm:pt>
    <dgm:pt modelId="{52BE3B84-64B8-4D4C-BA75-A3783205B532}" type="pres">
      <dgm:prSet presAssocID="{FDF3A048-CE6B-B04A-B256-290069C4AF71}" presName="horzTwo" presStyleCnt="0"/>
      <dgm:spPr/>
    </dgm:pt>
    <dgm:pt modelId="{87EB5A19-7FD9-0944-B3C2-100CDD14A47D}" type="pres">
      <dgm:prSet presAssocID="{5CAD96EA-4B57-9B46-A026-8063CAA1A3A1}" presName="sibSpaceTwo" presStyleCnt="0"/>
      <dgm:spPr/>
    </dgm:pt>
    <dgm:pt modelId="{3618CC8B-A351-B144-B53E-B15AD28EDA04}" type="pres">
      <dgm:prSet presAssocID="{4A458FBC-A676-3B4B-AA62-1F5B9C75C575}" presName="vertTwo" presStyleCnt="0"/>
      <dgm:spPr/>
    </dgm:pt>
    <dgm:pt modelId="{B9F2B6D4-B272-A841-9D11-AE8DBAFFBEDE}" type="pres">
      <dgm:prSet presAssocID="{4A458FBC-A676-3B4B-AA62-1F5B9C75C575}" presName="txTwo" presStyleLbl="node2" presStyleIdx="3" presStyleCnt="5" custScaleX="212603">
        <dgm:presLayoutVars>
          <dgm:chPref val="3"/>
        </dgm:presLayoutVars>
      </dgm:prSet>
      <dgm:spPr/>
    </dgm:pt>
    <dgm:pt modelId="{447ED2C1-824D-764B-89C9-096A386AF187}" type="pres">
      <dgm:prSet presAssocID="{4A458FBC-A676-3B4B-AA62-1F5B9C75C575}" presName="horzTwo" presStyleCnt="0"/>
      <dgm:spPr/>
    </dgm:pt>
    <dgm:pt modelId="{29B2A02E-1082-A546-BBAF-2D74F637E9F8}" type="pres">
      <dgm:prSet presAssocID="{ECBB02CF-0952-1446-8EFF-7BC0E510BED3}" presName="sibSpaceTwo" presStyleCnt="0"/>
      <dgm:spPr/>
    </dgm:pt>
    <dgm:pt modelId="{E9713577-3E83-AE4B-B6D9-CCC5AA9738A1}" type="pres">
      <dgm:prSet presAssocID="{48C6D235-151E-A542-9702-8FA519B87895}" presName="vertTwo" presStyleCnt="0"/>
      <dgm:spPr/>
    </dgm:pt>
    <dgm:pt modelId="{CE2E43C5-ADC2-BB4F-B888-A66B87002E66}" type="pres">
      <dgm:prSet presAssocID="{48C6D235-151E-A542-9702-8FA519B87895}" presName="txTwo" presStyleLbl="node2" presStyleIdx="4" presStyleCnt="5" custScaleX="149681">
        <dgm:presLayoutVars>
          <dgm:chPref val="3"/>
        </dgm:presLayoutVars>
      </dgm:prSet>
      <dgm:spPr/>
    </dgm:pt>
    <dgm:pt modelId="{160AC811-0EB8-4C4A-953C-D4C4A6B10FE4}" type="pres">
      <dgm:prSet presAssocID="{48C6D235-151E-A542-9702-8FA519B87895}" presName="horzTwo" presStyleCnt="0"/>
      <dgm:spPr/>
    </dgm:pt>
  </dgm:ptLst>
  <dgm:cxnLst>
    <dgm:cxn modelId="{F6F46102-3644-6C4B-8A26-8C9E37C6DB9C}" type="presOf" srcId="{B3F14C7F-C8BA-0E4D-9959-922A202042ED}" destId="{8CE64599-3DF0-6045-86FE-A780D3269CCC}" srcOrd="0" destOrd="0" presId="urn:microsoft.com/office/officeart/2005/8/layout/hierarchy4"/>
    <dgm:cxn modelId="{AF101B09-5A67-5A4A-829E-D4DD32E76112}" type="presOf" srcId="{919C3681-F371-8249-A245-6C97383F60B5}" destId="{7865DC3C-22D6-BB47-9E2B-4E48E1A0799E}" srcOrd="0" destOrd="0" presId="urn:microsoft.com/office/officeart/2005/8/layout/hierarchy4"/>
    <dgm:cxn modelId="{C651F81E-8FBD-F642-B332-B2763FA124DA}" srcId="{B3F14C7F-C8BA-0E4D-9959-922A202042ED}" destId="{9A82C1B6-2C82-F349-A35B-DB64964BA1DF}" srcOrd="1" destOrd="0" parTransId="{E50CA801-D710-0F40-B12E-4818B5B734AD}" sibTransId="{72F06B9B-A868-5148-BF99-209A9F35AEE0}"/>
    <dgm:cxn modelId="{29F10637-8AE5-6F4B-A761-353DEE7CBFCC}" type="presOf" srcId="{4A458FBC-A676-3B4B-AA62-1F5B9C75C575}" destId="{B9F2B6D4-B272-A841-9D11-AE8DBAFFBEDE}" srcOrd="0" destOrd="0" presId="urn:microsoft.com/office/officeart/2005/8/layout/hierarchy4"/>
    <dgm:cxn modelId="{CCD4453E-19DD-2847-A2DD-13585060EC2D}" type="presOf" srcId="{6BCA0D65-24E1-B942-822C-E80389D0A7EB}" destId="{7C963441-0AA2-EA43-8411-5A8A49A5B987}" srcOrd="0" destOrd="0" presId="urn:microsoft.com/office/officeart/2005/8/layout/hierarchy4"/>
    <dgm:cxn modelId="{F569DB5D-7353-0C4E-A5FC-0E428909F216}" type="presOf" srcId="{F59F6043-3764-BC41-92E3-34FCE077484B}" destId="{EE98E27F-1BBC-634C-863B-F1E97F7F7E75}" srcOrd="0" destOrd="0" presId="urn:microsoft.com/office/officeart/2005/8/layout/hierarchy4"/>
    <dgm:cxn modelId="{618FF441-D048-FD45-8807-23B526C160C5}" type="presOf" srcId="{48C6D235-151E-A542-9702-8FA519B87895}" destId="{CE2E43C5-ADC2-BB4F-B888-A66B87002E66}" srcOrd="0" destOrd="0" presId="urn:microsoft.com/office/officeart/2005/8/layout/hierarchy4"/>
    <dgm:cxn modelId="{535BF243-5F2A-1F4A-9F60-E8C447F171F5}" srcId="{B3F14C7F-C8BA-0E4D-9959-922A202042ED}" destId="{F59F6043-3764-BC41-92E3-34FCE077484B}" srcOrd="0" destOrd="0" parTransId="{26050AB6-D513-7C49-B860-FD1727760CC4}" sibTransId="{B62178E6-F7DE-2C44-A395-694647F24D8A}"/>
    <dgm:cxn modelId="{96FE8645-E34D-C74F-9371-3943B51A23FA}" type="presOf" srcId="{FDF3A048-CE6B-B04A-B256-290069C4AF71}" destId="{82A5C87D-FDDD-1845-B58A-67CB411B028B}" srcOrd="0" destOrd="0" presId="urn:microsoft.com/office/officeart/2005/8/layout/hierarchy4"/>
    <dgm:cxn modelId="{689B3A68-8C70-0442-B321-0ED5865EE737}" srcId="{6BCA0D65-24E1-B942-822C-E80389D0A7EB}" destId="{A3EA9B7B-6EA9-1842-B526-3A6B869FB09C}" srcOrd="1" destOrd="0" parTransId="{CA1877F8-0AFE-7048-BC28-E14D4E9F8041}" sibTransId="{40464A8D-7D49-5542-8C5D-F067228150D9}"/>
    <dgm:cxn modelId="{5DC3CF69-845A-0C45-B172-C67068583A3A}" type="presOf" srcId="{EC3291FC-82D7-0442-8CED-FAE27A9824EE}" destId="{4E1D6091-1E85-494F-9A74-785B79EDF1BE}" srcOrd="0" destOrd="0" presId="urn:microsoft.com/office/officeart/2005/8/layout/hierarchy4"/>
    <dgm:cxn modelId="{6E6AD356-4068-7D45-AECE-503AFE627D80}" type="presOf" srcId="{B6452303-BD5F-B44F-87B5-02269D3A9873}" destId="{CBC21EB5-6E4E-E14C-9763-AE8FEFC77A0C}" srcOrd="0" destOrd="0" presId="urn:microsoft.com/office/officeart/2005/8/layout/hierarchy4"/>
    <dgm:cxn modelId="{8C6E1F83-3A24-DD48-BA1F-4F58E00663D5}" srcId="{A3EA9B7B-6EA9-1842-B526-3A6B869FB09C}" destId="{4A458FBC-A676-3B4B-AA62-1F5B9C75C575}" srcOrd="1" destOrd="0" parTransId="{7DE9508F-E82E-3D4A-AB86-A97A068C7086}" sibTransId="{ECBB02CF-0952-1446-8EFF-7BC0E510BED3}"/>
    <dgm:cxn modelId="{C33CFC89-97B8-134A-B144-5A4354CCB408}" type="presOf" srcId="{762D5423-9CB2-CC4F-9708-715CBF03C0D1}" destId="{9BF608A4-9323-8541-9F4D-E6C445E0C5F1}" srcOrd="0" destOrd="0" presId="urn:microsoft.com/office/officeart/2005/8/layout/hierarchy4"/>
    <dgm:cxn modelId="{861391A1-8278-5A41-B3F8-2F23B3516863}" srcId="{919C3681-F371-8249-A245-6C97383F60B5}" destId="{EC3291FC-82D7-0442-8CED-FAE27A9824EE}" srcOrd="1" destOrd="0" parTransId="{5C208153-6537-574F-83C3-26EFCAE4BF9F}" sibTransId="{5DC6763B-6ECA-6B41-9512-67C469DF9A5A}"/>
    <dgm:cxn modelId="{DAEB2BBA-5D4A-1C4D-AE99-81834221CCFF}" srcId="{762D5423-9CB2-CC4F-9708-715CBF03C0D1}" destId="{B3F14C7F-C8BA-0E4D-9959-922A202042ED}" srcOrd="0" destOrd="0" parTransId="{E0E84112-AAC0-AD4B-BA94-0FC2C2481A1B}" sibTransId="{0153114A-D3DF-6A4E-9780-57E056277D9D}"/>
    <dgm:cxn modelId="{826369BA-E1DA-8B42-8FCD-CD979A4BEF3A}" srcId="{919C3681-F371-8249-A245-6C97383F60B5}" destId="{B6452303-BD5F-B44F-87B5-02269D3A9873}" srcOrd="0" destOrd="0" parTransId="{9EB601B8-00B2-7043-A71E-D411D83B7F28}" sibTransId="{3F66ECC6-7AEC-5A43-B8C7-E06EB6651070}"/>
    <dgm:cxn modelId="{23342ECC-172D-3D45-AE6C-D693A5FC75F1}" srcId="{A3EA9B7B-6EA9-1842-B526-3A6B869FB09C}" destId="{FDF3A048-CE6B-B04A-B256-290069C4AF71}" srcOrd="0" destOrd="0" parTransId="{7E5BBAC0-98DF-AA4A-8910-73FA0E6F7C5F}" sibTransId="{5CAD96EA-4B57-9B46-A026-8063CAA1A3A1}"/>
    <dgm:cxn modelId="{7E6965D1-05E7-AC4E-8684-7261EB3A358D}" type="presOf" srcId="{A3EA9B7B-6EA9-1842-B526-3A6B869FB09C}" destId="{6AAC9919-17C6-6146-929A-70AC227C9DDE}" srcOrd="0" destOrd="0" presId="urn:microsoft.com/office/officeart/2005/8/layout/hierarchy4"/>
    <dgm:cxn modelId="{6C49F0DA-4D36-2949-A2DF-556C76A58FDB}" srcId="{6BCA0D65-24E1-B942-822C-E80389D0A7EB}" destId="{762D5423-9CB2-CC4F-9708-715CBF03C0D1}" srcOrd="0" destOrd="0" parTransId="{8D2C8E76-057E-3141-9E27-4C9F2ABA0A81}" sibTransId="{58046E2A-767A-3941-B5A1-271D62736116}"/>
    <dgm:cxn modelId="{82D51DE2-60CB-AE45-A6FB-0FB76D8A4BFB}" srcId="{A3EA9B7B-6EA9-1842-B526-3A6B869FB09C}" destId="{48C6D235-151E-A542-9702-8FA519B87895}" srcOrd="2" destOrd="0" parTransId="{74A508BD-CE84-D849-A0AE-66AA1B779CA5}" sibTransId="{29DC3413-8A8E-7447-8DCA-47DD1517F83B}"/>
    <dgm:cxn modelId="{327B18F1-FE56-4440-93D7-E44D5D730518}" srcId="{762D5423-9CB2-CC4F-9708-715CBF03C0D1}" destId="{919C3681-F371-8249-A245-6C97383F60B5}" srcOrd="1" destOrd="0" parTransId="{CC806580-1201-204F-B48A-9BB3D3925B73}" sibTransId="{097C9892-BD15-B943-A6C1-8FC0EC5791F1}"/>
    <dgm:cxn modelId="{D202F1F9-BBB3-8042-91C3-34FAD614D00C}" type="presOf" srcId="{9A82C1B6-2C82-F349-A35B-DB64964BA1DF}" destId="{9C9ED727-706C-C442-B9EA-A6F44B8BAE8C}" srcOrd="0" destOrd="0" presId="urn:microsoft.com/office/officeart/2005/8/layout/hierarchy4"/>
    <dgm:cxn modelId="{0B582ED9-B36D-6643-A421-B21A588925D3}" type="presParOf" srcId="{7C963441-0AA2-EA43-8411-5A8A49A5B987}" destId="{CD45F24B-FA95-AB45-8CAA-502F095B0B4B}" srcOrd="0" destOrd="0" presId="urn:microsoft.com/office/officeart/2005/8/layout/hierarchy4"/>
    <dgm:cxn modelId="{E32CD51A-066C-C043-BB56-E964C141947E}" type="presParOf" srcId="{CD45F24B-FA95-AB45-8CAA-502F095B0B4B}" destId="{9BF608A4-9323-8541-9F4D-E6C445E0C5F1}" srcOrd="0" destOrd="0" presId="urn:microsoft.com/office/officeart/2005/8/layout/hierarchy4"/>
    <dgm:cxn modelId="{A0AD070A-A7D8-F845-B946-9311AB5A4B64}" type="presParOf" srcId="{CD45F24B-FA95-AB45-8CAA-502F095B0B4B}" destId="{41C2C130-F8AC-A748-BB85-5701B23DFD43}" srcOrd="1" destOrd="0" presId="urn:microsoft.com/office/officeart/2005/8/layout/hierarchy4"/>
    <dgm:cxn modelId="{0896B947-DCEA-854E-B321-75A06591B749}" type="presParOf" srcId="{CD45F24B-FA95-AB45-8CAA-502F095B0B4B}" destId="{6A68E5F1-1284-A348-A9BF-1C9180543E87}" srcOrd="2" destOrd="0" presId="urn:microsoft.com/office/officeart/2005/8/layout/hierarchy4"/>
    <dgm:cxn modelId="{3036D032-3C5C-A747-8392-3742AE63D6FF}" type="presParOf" srcId="{6A68E5F1-1284-A348-A9BF-1C9180543E87}" destId="{C2238BAD-08C0-1240-AD94-E26AE9BB5EFD}" srcOrd="0" destOrd="0" presId="urn:microsoft.com/office/officeart/2005/8/layout/hierarchy4"/>
    <dgm:cxn modelId="{FBD74F39-3464-D44A-82BA-317ACA0AC869}" type="presParOf" srcId="{C2238BAD-08C0-1240-AD94-E26AE9BB5EFD}" destId="{8CE64599-3DF0-6045-86FE-A780D3269CCC}" srcOrd="0" destOrd="0" presId="urn:microsoft.com/office/officeart/2005/8/layout/hierarchy4"/>
    <dgm:cxn modelId="{C7A6A218-E1A3-414B-AEEB-BBA43E9DC783}" type="presParOf" srcId="{C2238BAD-08C0-1240-AD94-E26AE9BB5EFD}" destId="{ABCE3B6B-66AF-844D-9079-CCD022256CDA}" srcOrd="1" destOrd="0" presId="urn:microsoft.com/office/officeart/2005/8/layout/hierarchy4"/>
    <dgm:cxn modelId="{AC9AC8FD-4BA1-C545-9C8D-738BF612ED36}" type="presParOf" srcId="{C2238BAD-08C0-1240-AD94-E26AE9BB5EFD}" destId="{C23DABFB-05E2-2545-A01E-DC0389FDD2BC}" srcOrd="2" destOrd="0" presId="urn:microsoft.com/office/officeart/2005/8/layout/hierarchy4"/>
    <dgm:cxn modelId="{8AAE4915-0EB8-2544-A100-9A33C3023401}" type="presParOf" srcId="{C23DABFB-05E2-2545-A01E-DC0389FDD2BC}" destId="{B82A102F-D185-C541-932D-83775B57EC7F}" srcOrd="0" destOrd="0" presId="urn:microsoft.com/office/officeart/2005/8/layout/hierarchy4"/>
    <dgm:cxn modelId="{75C58949-BF09-2849-B1B2-B131D2ECDD5D}" type="presParOf" srcId="{B82A102F-D185-C541-932D-83775B57EC7F}" destId="{EE98E27F-1BBC-634C-863B-F1E97F7F7E75}" srcOrd="0" destOrd="0" presId="urn:microsoft.com/office/officeart/2005/8/layout/hierarchy4"/>
    <dgm:cxn modelId="{81A1B752-9C5C-DE49-8C9E-4C04F343E9F1}" type="presParOf" srcId="{B82A102F-D185-C541-932D-83775B57EC7F}" destId="{DE5C9B2C-CF51-D14B-B896-8F73D141AE8A}" srcOrd="1" destOrd="0" presId="urn:microsoft.com/office/officeart/2005/8/layout/hierarchy4"/>
    <dgm:cxn modelId="{A52BCA3C-4719-9745-9E0B-A3E875B19D55}" type="presParOf" srcId="{C23DABFB-05E2-2545-A01E-DC0389FDD2BC}" destId="{5208EA52-5D24-C348-8A88-6F11619253BE}" srcOrd="1" destOrd="0" presId="urn:microsoft.com/office/officeart/2005/8/layout/hierarchy4"/>
    <dgm:cxn modelId="{5510A9E0-E5C8-5C48-8F2A-6227390AD1B1}" type="presParOf" srcId="{C23DABFB-05E2-2545-A01E-DC0389FDD2BC}" destId="{239A177F-A52A-B14D-8447-7426137AA39F}" srcOrd="2" destOrd="0" presId="urn:microsoft.com/office/officeart/2005/8/layout/hierarchy4"/>
    <dgm:cxn modelId="{53A07276-A747-AE44-9A4A-E238A86D3A16}" type="presParOf" srcId="{239A177F-A52A-B14D-8447-7426137AA39F}" destId="{9C9ED727-706C-C442-B9EA-A6F44B8BAE8C}" srcOrd="0" destOrd="0" presId="urn:microsoft.com/office/officeart/2005/8/layout/hierarchy4"/>
    <dgm:cxn modelId="{747AE387-43E7-7E46-AF94-D09EBEFA78C4}" type="presParOf" srcId="{239A177F-A52A-B14D-8447-7426137AA39F}" destId="{55413A8A-7F9A-B944-A39B-378219FEADB4}" srcOrd="1" destOrd="0" presId="urn:microsoft.com/office/officeart/2005/8/layout/hierarchy4"/>
    <dgm:cxn modelId="{D4E67E74-9664-F14E-B27E-A6B6B1623E29}" type="presParOf" srcId="{6A68E5F1-1284-A348-A9BF-1C9180543E87}" destId="{3E15CAEC-3849-7E4B-9255-09352991AD8E}" srcOrd="1" destOrd="0" presId="urn:microsoft.com/office/officeart/2005/8/layout/hierarchy4"/>
    <dgm:cxn modelId="{9294D60B-ECA9-5142-97CC-93EEB135A659}" type="presParOf" srcId="{6A68E5F1-1284-A348-A9BF-1C9180543E87}" destId="{4D7D7DC7-534C-3446-8236-B2172FB512F1}" srcOrd="2" destOrd="0" presId="urn:microsoft.com/office/officeart/2005/8/layout/hierarchy4"/>
    <dgm:cxn modelId="{7DAFAD79-6626-7C4A-AE89-F6B6AD1EFBE3}" type="presParOf" srcId="{4D7D7DC7-534C-3446-8236-B2172FB512F1}" destId="{7865DC3C-22D6-BB47-9E2B-4E48E1A0799E}" srcOrd="0" destOrd="0" presId="urn:microsoft.com/office/officeart/2005/8/layout/hierarchy4"/>
    <dgm:cxn modelId="{B3EF34EF-5DC5-7246-B84E-5B9FC46102F2}" type="presParOf" srcId="{4D7D7DC7-534C-3446-8236-B2172FB512F1}" destId="{72F9E018-C3DE-2149-9ABE-1E76459C7841}" srcOrd="1" destOrd="0" presId="urn:microsoft.com/office/officeart/2005/8/layout/hierarchy4"/>
    <dgm:cxn modelId="{3B4A2357-A7B9-A140-93B6-307EDB49C6A0}" type="presParOf" srcId="{4D7D7DC7-534C-3446-8236-B2172FB512F1}" destId="{2311EBDD-767E-BD42-9F98-E380DCF7CB39}" srcOrd="2" destOrd="0" presId="urn:microsoft.com/office/officeart/2005/8/layout/hierarchy4"/>
    <dgm:cxn modelId="{92245856-8751-734D-96F1-CBA58CC1DAF3}" type="presParOf" srcId="{2311EBDD-767E-BD42-9F98-E380DCF7CB39}" destId="{72B69CB5-3C52-6644-AA39-E7950FD32318}" srcOrd="0" destOrd="0" presId="urn:microsoft.com/office/officeart/2005/8/layout/hierarchy4"/>
    <dgm:cxn modelId="{B641FF23-ED35-404B-890C-8EACA8C8880D}" type="presParOf" srcId="{72B69CB5-3C52-6644-AA39-E7950FD32318}" destId="{CBC21EB5-6E4E-E14C-9763-AE8FEFC77A0C}" srcOrd="0" destOrd="0" presId="urn:microsoft.com/office/officeart/2005/8/layout/hierarchy4"/>
    <dgm:cxn modelId="{7C22B783-E8C6-2E40-A541-86B76A6C30FE}" type="presParOf" srcId="{72B69CB5-3C52-6644-AA39-E7950FD32318}" destId="{2A769FFF-DB09-284F-918A-C7B39ADCE496}" srcOrd="1" destOrd="0" presId="urn:microsoft.com/office/officeart/2005/8/layout/hierarchy4"/>
    <dgm:cxn modelId="{D02B02EE-BF91-D249-9977-F2D58910F9F0}" type="presParOf" srcId="{2311EBDD-767E-BD42-9F98-E380DCF7CB39}" destId="{E783D052-6748-474C-ACEB-0D60E3F0AD72}" srcOrd="1" destOrd="0" presId="urn:microsoft.com/office/officeart/2005/8/layout/hierarchy4"/>
    <dgm:cxn modelId="{35E2E321-65DB-E641-88F8-EFDE873A249A}" type="presParOf" srcId="{2311EBDD-767E-BD42-9F98-E380DCF7CB39}" destId="{5ACBEA8A-6178-CF48-8BC2-829594A931BB}" srcOrd="2" destOrd="0" presId="urn:microsoft.com/office/officeart/2005/8/layout/hierarchy4"/>
    <dgm:cxn modelId="{159687AB-8076-B142-8A5B-43EBE78DF063}" type="presParOf" srcId="{5ACBEA8A-6178-CF48-8BC2-829594A931BB}" destId="{4E1D6091-1E85-494F-9A74-785B79EDF1BE}" srcOrd="0" destOrd="0" presId="urn:microsoft.com/office/officeart/2005/8/layout/hierarchy4"/>
    <dgm:cxn modelId="{67FE4EB5-B976-5D45-B177-B65C04084047}" type="presParOf" srcId="{5ACBEA8A-6178-CF48-8BC2-829594A931BB}" destId="{0BF92316-5867-154E-8A90-3F8904E98495}" srcOrd="1" destOrd="0" presId="urn:microsoft.com/office/officeart/2005/8/layout/hierarchy4"/>
    <dgm:cxn modelId="{324DFBA7-CAA6-E749-BFE7-B7A044BB8184}" type="presParOf" srcId="{7C963441-0AA2-EA43-8411-5A8A49A5B987}" destId="{47BE8602-F9AE-AA4D-9FD2-035531889D3A}" srcOrd="1" destOrd="0" presId="urn:microsoft.com/office/officeart/2005/8/layout/hierarchy4"/>
    <dgm:cxn modelId="{36DD0710-1C13-6E40-9B88-B7A11AC06B0C}" type="presParOf" srcId="{7C963441-0AA2-EA43-8411-5A8A49A5B987}" destId="{93220587-F24B-E64C-ABD2-FE3BD125A045}" srcOrd="2" destOrd="0" presId="urn:microsoft.com/office/officeart/2005/8/layout/hierarchy4"/>
    <dgm:cxn modelId="{3649996B-914C-AF47-9B59-C470D3936D80}" type="presParOf" srcId="{93220587-F24B-E64C-ABD2-FE3BD125A045}" destId="{6AAC9919-17C6-6146-929A-70AC227C9DDE}" srcOrd="0" destOrd="0" presId="urn:microsoft.com/office/officeart/2005/8/layout/hierarchy4"/>
    <dgm:cxn modelId="{6351B83E-CE11-6C47-BE94-1BA687CD1558}" type="presParOf" srcId="{93220587-F24B-E64C-ABD2-FE3BD125A045}" destId="{85EDB808-DC33-F043-95D9-28E87F593918}" srcOrd="1" destOrd="0" presId="urn:microsoft.com/office/officeart/2005/8/layout/hierarchy4"/>
    <dgm:cxn modelId="{800F92CB-E5C8-4340-8985-B4F2A1611F98}" type="presParOf" srcId="{93220587-F24B-E64C-ABD2-FE3BD125A045}" destId="{AB452208-E96D-224F-815F-36CE05835E3F}" srcOrd="2" destOrd="0" presId="urn:microsoft.com/office/officeart/2005/8/layout/hierarchy4"/>
    <dgm:cxn modelId="{3B676B9A-C949-4543-A8AE-947D2E1896CC}" type="presParOf" srcId="{AB452208-E96D-224F-815F-36CE05835E3F}" destId="{FA618202-7F6C-4F41-BD21-E47BA3D98B55}" srcOrd="0" destOrd="0" presId="urn:microsoft.com/office/officeart/2005/8/layout/hierarchy4"/>
    <dgm:cxn modelId="{1044C270-1D89-D04A-865A-5929CB4816EC}" type="presParOf" srcId="{FA618202-7F6C-4F41-BD21-E47BA3D98B55}" destId="{82A5C87D-FDDD-1845-B58A-67CB411B028B}" srcOrd="0" destOrd="0" presId="urn:microsoft.com/office/officeart/2005/8/layout/hierarchy4"/>
    <dgm:cxn modelId="{69148A9C-3E10-BD49-8D76-9F5091A1EAA7}" type="presParOf" srcId="{FA618202-7F6C-4F41-BD21-E47BA3D98B55}" destId="{52BE3B84-64B8-4D4C-BA75-A3783205B532}" srcOrd="1" destOrd="0" presId="urn:microsoft.com/office/officeart/2005/8/layout/hierarchy4"/>
    <dgm:cxn modelId="{7225026B-2CAE-F34C-B9BB-DB35DE6624C0}" type="presParOf" srcId="{AB452208-E96D-224F-815F-36CE05835E3F}" destId="{87EB5A19-7FD9-0944-B3C2-100CDD14A47D}" srcOrd="1" destOrd="0" presId="urn:microsoft.com/office/officeart/2005/8/layout/hierarchy4"/>
    <dgm:cxn modelId="{CD3EBF39-E6EE-0A45-82FE-0BC9509AEB80}" type="presParOf" srcId="{AB452208-E96D-224F-815F-36CE05835E3F}" destId="{3618CC8B-A351-B144-B53E-B15AD28EDA04}" srcOrd="2" destOrd="0" presId="urn:microsoft.com/office/officeart/2005/8/layout/hierarchy4"/>
    <dgm:cxn modelId="{797EC0E2-AA5F-3445-8DB7-F3E6EC401D61}" type="presParOf" srcId="{3618CC8B-A351-B144-B53E-B15AD28EDA04}" destId="{B9F2B6D4-B272-A841-9D11-AE8DBAFFBEDE}" srcOrd="0" destOrd="0" presId="urn:microsoft.com/office/officeart/2005/8/layout/hierarchy4"/>
    <dgm:cxn modelId="{31766A56-B217-3040-8C3D-A87758DD959B}" type="presParOf" srcId="{3618CC8B-A351-B144-B53E-B15AD28EDA04}" destId="{447ED2C1-824D-764B-89C9-096A386AF187}" srcOrd="1" destOrd="0" presId="urn:microsoft.com/office/officeart/2005/8/layout/hierarchy4"/>
    <dgm:cxn modelId="{0F774A8E-BE2F-8B41-BDD7-0EC945022057}" type="presParOf" srcId="{AB452208-E96D-224F-815F-36CE05835E3F}" destId="{29B2A02E-1082-A546-BBAF-2D74F637E9F8}" srcOrd="3" destOrd="0" presId="urn:microsoft.com/office/officeart/2005/8/layout/hierarchy4"/>
    <dgm:cxn modelId="{2DE63D06-EC95-8B4F-B854-CA4E563AEDE4}" type="presParOf" srcId="{AB452208-E96D-224F-815F-36CE05835E3F}" destId="{E9713577-3E83-AE4B-B6D9-CCC5AA9738A1}" srcOrd="4" destOrd="0" presId="urn:microsoft.com/office/officeart/2005/8/layout/hierarchy4"/>
    <dgm:cxn modelId="{44FDE6D0-EC76-9E48-9D5E-2C38A0C0F376}" type="presParOf" srcId="{E9713577-3E83-AE4B-B6D9-CCC5AA9738A1}" destId="{CE2E43C5-ADC2-BB4F-B888-A66B87002E66}" srcOrd="0" destOrd="0" presId="urn:microsoft.com/office/officeart/2005/8/layout/hierarchy4"/>
    <dgm:cxn modelId="{285E91D8-0ECA-8041-AD88-B69EFD9B0F13}" type="presParOf" srcId="{E9713577-3E83-AE4B-B6D9-CCC5AA9738A1}" destId="{160AC811-0EB8-4C4A-953C-D4C4A6B10FE4}"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FB51FE43-45AA-9A4E-917B-00A32B4114D2}" type="doc">
      <dgm:prSet loTypeId="urn:microsoft.com/office/officeart/2005/8/layout/default" loCatId="" qsTypeId="urn:microsoft.com/office/officeart/2005/8/quickstyle/simple4" qsCatId="simple" csTypeId="urn:microsoft.com/office/officeart/2005/8/colors/accent6_4" csCatId="accent6" phldr="1"/>
      <dgm:spPr/>
      <dgm:t>
        <a:bodyPr/>
        <a:lstStyle/>
        <a:p>
          <a:endParaRPr lang="en-US"/>
        </a:p>
      </dgm:t>
    </dgm:pt>
    <dgm:pt modelId="{D5A67077-1CF8-464D-9728-A37F7CEBA2A7}">
      <dgm:prSet phldrT="[Text]"/>
      <dgm:spPr/>
      <dgm:t>
        <a:bodyPr/>
        <a:lstStyle/>
        <a:p>
          <a:r>
            <a:rPr lang="en-GB" b="1" dirty="0">
              <a:solidFill>
                <a:schemeClr val="tx1">
                  <a:lumMod val="85000"/>
                  <a:lumOff val="15000"/>
                </a:schemeClr>
              </a:solidFill>
            </a:rPr>
            <a:t>Luria task </a:t>
          </a:r>
        </a:p>
        <a:p>
          <a:r>
            <a:rPr lang="en-GB" dirty="0">
              <a:solidFill>
                <a:schemeClr val="tx1">
                  <a:lumMod val="85000"/>
                  <a:lumOff val="15000"/>
                </a:schemeClr>
              </a:solidFill>
            </a:rPr>
            <a:t>(motor sequencing)</a:t>
          </a:r>
          <a:endParaRPr lang="en-US" dirty="0">
            <a:solidFill>
              <a:schemeClr val="tx1">
                <a:lumMod val="85000"/>
                <a:lumOff val="15000"/>
              </a:schemeClr>
            </a:solidFill>
          </a:endParaRPr>
        </a:p>
      </dgm:t>
    </dgm:pt>
    <dgm:pt modelId="{E2050CEA-2D5F-D145-B9A6-724499B134A4}" type="parTrans" cxnId="{1E96AC8C-7DA7-684A-AE4A-822319227DB4}">
      <dgm:prSet/>
      <dgm:spPr/>
      <dgm:t>
        <a:bodyPr/>
        <a:lstStyle/>
        <a:p>
          <a:endParaRPr lang="en-US">
            <a:solidFill>
              <a:schemeClr val="tx1">
                <a:lumMod val="85000"/>
                <a:lumOff val="15000"/>
              </a:schemeClr>
            </a:solidFill>
          </a:endParaRPr>
        </a:p>
      </dgm:t>
    </dgm:pt>
    <dgm:pt modelId="{5D1626F5-F34D-B242-ADBD-9105543D8C7E}" type="sibTrans" cxnId="{1E96AC8C-7DA7-684A-AE4A-822319227DB4}">
      <dgm:prSet/>
      <dgm:spPr/>
      <dgm:t>
        <a:bodyPr/>
        <a:lstStyle/>
        <a:p>
          <a:endParaRPr lang="en-US">
            <a:solidFill>
              <a:schemeClr val="tx1">
                <a:lumMod val="85000"/>
                <a:lumOff val="15000"/>
              </a:schemeClr>
            </a:solidFill>
          </a:endParaRPr>
        </a:p>
      </dgm:t>
    </dgm:pt>
    <dgm:pt modelId="{942AC70A-071B-3440-80AB-497591F944D1}">
      <dgm:prSet phldrT="[Text]"/>
      <dgm:spPr/>
      <dgm:t>
        <a:bodyPr/>
        <a:lstStyle/>
        <a:p>
          <a:r>
            <a:rPr lang="en-GB" b="1" dirty="0">
              <a:solidFill>
                <a:schemeClr val="tx1">
                  <a:lumMod val="85000"/>
                  <a:lumOff val="15000"/>
                </a:schemeClr>
              </a:solidFill>
            </a:rPr>
            <a:t>Go-no-go &amp; conflicting instructions </a:t>
          </a:r>
          <a:r>
            <a:rPr lang="en-GB" dirty="0">
              <a:solidFill>
                <a:schemeClr val="tx1">
                  <a:lumMod val="85000"/>
                  <a:lumOff val="15000"/>
                </a:schemeClr>
              </a:solidFill>
            </a:rPr>
            <a:t>(inhibitory control)</a:t>
          </a:r>
          <a:endParaRPr lang="en-US" dirty="0">
            <a:solidFill>
              <a:schemeClr val="tx1">
                <a:lumMod val="85000"/>
                <a:lumOff val="15000"/>
              </a:schemeClr>
            </a:solidFill>
          </a:endParaRPr>
        </a:p>
      </dgm:t>
    </dgm:pt>
    <dgm:pt modelId="{DF05DFEB-0FA5-2D4E-A995-DED558566B26}" type="parTrans" cxnId="{899FA847-8458-274D-AF8B-FADEA74915F8}">
      <dgm:prSet/>
      <dgm:spPr/>
      <dgm:t>
        <a:bodyPr/>
        <a:lstStyle/>
        <a:p>
          <a:endParaRPr lang="en-US">
            <a:solidFill>
              <a:schemeClr val="tx1">
                <a:lumMod val="85000"/>
                <a:lumOff val="15000"/>
              </a:schemeClr>
            </a:solidFill>
          </a:endParaRPr>
        </a:p>
      </dgm:t>
    </dgm:pt>
    <dgm:pt modelId="{6D118FC3-DF66-C040-B5C7-75D47DD47F11}" type="sibTrans" cxnId="{899FA847-8458-274D-AF8B-FADEA74915F8}">
      <dgm:prSet/>
      <dgm:spPr/>
      <dgm:t>
        <a:bodyPr/>
        <a:lstStyle/>
        <a:p>
          <a:endParaRPr lang="en-US">
            <a:solidFill>
              <a:schemeClr val="tx1">
                <a:lumMod val="85000"/>
                <a:lumOff val="15000"/>
              </a:schemeClr>
            </a:solidFill>
          </a:endParaRPr>
        </a:p>
      </dgm:t>
    </dgm:pt>
    <dgm:pt modelId="{3210EF1F-4F7D-7342-B611-41DD04ADD05D}">
      <dgm:prSet phldrT="[Text]"/>
      <dgm:spPr/>
      <dgm:t>
        <a:bodyPr/>
        <a:lstStyle/>
        <a:p>
          <a:r>
            <a:rPr lang="en-GB" b="1">
              <a:solidFill>
                <a:schemeClr val="tx1">
                  <a:lumMod val="85000"/>
                  <a:lumOff val="15000"/>
                </a:schemeClr>
              </a:solidFill>
            </a:rPr>
            <a:t>Cognitive estimates </a:t>
          </a:r>
          <a:r>
            <a:rPr lang="en-GB">
              <a:solidFill>
                <a:schemeClr val="tx1">
                  <a:lumMod val="85000"/>
                  <a:lumOff val="15000"/>
                </a:schemeClr>
              </a:solidFill>
            </a:rPr>
            <a:t>(abstraction)</a:t>
          </a:r>
          <a:endParaRPr lang="en-US">
            <a:solidFill>
              <a:schemeClr val="tx1">
                <a:lumMod val="85000"/>
                <a:lumOff val="15000"/>
              </a:schemeClr>
            </a:solidFill>
          </a:endParaRPr>
        </a:p>
      </dgm:t>
    </dgm:pt>
    <dgm:pt modelId="{E53EDF46-7078-A645-B5F6-E95B02A01F4B}" type="parTrans" cxnId="{139E8A4F-57C5-9943-B2CC-51852A7DDAB2}">
      <dgm:prSet/>
      <dgm:spPr/>
      <dgm:t>
        <a:bodyPr/>
        <a:lstStyle/>
        <a:p>
          <a:endParaRPr lang="en-US">
            <a:solidFill>
              <a:schemeClr val="tx1">
                <a:lumMod val="85000"/>
                <a:lumOff val="15000"/>
              </a:schemeClr>
            </a:solidFill>
          </a:endParaRPr>
        </a:p>
      </dgm:t>
    </dgm:pt>
    <dgm:pt modelId="{9E7800E3-52AA-574D-BE84-B2F4524B6C3B}" type="sibTrans" cxnId="{139E8A4F-57C5-9943-B2CC-51852A7DDAB2}">
      <dgm:prSet/>
      <dgm:spPr/>
      <dgm:t>
        <a:bodyPr/>
        <a:lstStyle/>
        <a:p>
          <a:endParaRPr lang="en-US">
            <a:solidFill>
              <a:schemeClr val="tx1">
                <a:lumMod val="85000"/>
                <a:lumOff val="15000"/>
              </a:schemeClr>
            </a:solidFill>
          </a:endParaRPr>
        </a:p>
      </dgm:t>
    </dgm:pt>
    <dgm:pt modelId="{2D0CA5DC-C178-F741-B3C1-F3687CD88D4A}">
      <dgm:prSet phldrT="[Text]"/>
      <dgm:spPr/>
      <dgm:t>
        <a:bodyPr/>
        <a:lstStyle/>
        <a:p>
          <a:r>
            <a:rPr lang="en-GB" b="1">
              <a:solidFill>
                <a:schemeClr val="tx1">
                  <a:lumMod val="85000"/>
                  <a:lumOff val="15000"/>
                </a:schemeClr>
              </a:solidFill>
            </a:rPr>
            <a:t>Letter (&amp; category) fluency </a:t>
          </a:r>
        </a:p>
        <a:p>
          <a:r>
            <a:rPr lang="en-GB">
              <a:solidFill>
                <a:schemeClr val="tx1">
                  <a:lumMod val="85000"/>
                  <a:lumOff val="15000"/>
                </a:schemeClr>
              </a:solidFill>
            </a:rPr>
            <a:t>(initiation; perseveration)</a:t>
          </a:r>
          <a:endParaRPr lang="en-US">
            <a:solidFill>
              <a:schemeClr val="tx1">
                <a:lumMod val="85000"/>
                <a:lumOff val="15000"/>
              </a:schemeClr>
            </a:solidFill>
          </a:endParaRPr>
        </a:p>
      </dgm:t>
    </dgm:pt>
    <dgm:pt modelId="{0C2171A6-D347-4945-8E17-72D399BA8DEE}" type="parTrans" cxnId="{FC5341E6-1A55-BB49-9881-D8B7C17A37EF}">
      <dgm:prSet/>
      <dgm:spPr/>
      <dgm:t>
        <a:bodyPr/>
        <a:lstStyle/>
        <a:p>
          <a:endParaRPr lang="en-US">
            <a:solidFill>
              <a:schemeClr val="tx1">
                <a:lumMod val="85000"/>
                <a:lumOff val="15000"/>
              </a:schemeClr>
            </a:solidFill>
          </a:endParaRPr>
        </a:p>
      </dgm:t>
    </dgm:pt>
    <dgm:pt modelId="{53C635A1-5435-F443-818F-255AB23D86EA}" type="sibTrans" cxnId="{FC5341E6-1A55-BB49-9881-D8B7C17A37EF}">
      <dgm:prSet/>
      <dgm:spPr/>
      <dgm:t>
        <a:bodyPr/>
        <a:lstStyle/>
        <a:p>
          <a:endParaRPr lang="en-US">
            <a:solidFill>
              <a:schemeClr val="tx1">
                <a:lumMod val="85000"/>
                <a:lumOff val="15000"/>
              </a:schemeClr>
            </a:solidFill>
          </a:endParaRPr>
        </a:p>
      </dgm:t>
    </dgm:pt>
    <dgm:pt modelId="{BBD3701B-2B92-534E-9FBB-106E8971903E}">
      <dgm:prSet/>
      <dgm:spPr/>
      <dgm:t>
        <a:bodyPr/>
        <a:lstStyle/>
        <a:p>
          <a:r>
            <a:rPr lang="en-GB" b="1">
              <a:solidFill>
                <a:schemeClr val="tx1">
                  <a:lumMod val="85000"/>
                  <a:lumOff val="15000"/>
                </a:schemeClr>
              </a:solidFill>
            </a:rPr>
            <a:t>Similarities </a:t>
          </a:r>
          <a:r>
            <a:rPr lang="en-GB">
              <a:solidFill>
                <a:schemeClr val="tx1">
                  <a:lumMod val="85000"/>
                  <a:lumOff val="15000"/>
                </a:schemeClr>
              </a:solidFill>
            </a:rPr>
            <a:t>(conceptualisation/ abstraction)</a:t>
          </a:r>
        </a:p>
      </dgm:t>
    </dgm:pt>
    <dgm:pt modelId="{AADBC507-B2FE-7948-9814-A25D70F481D8}" type="parTrans" cxnId="{48D5AAB0-5277-F045-A413-28E4781E2663}">
      <dgm:prSet/>
      <dgm:spPr/>
      <dgm:t>
        <a:bodyPr/>
        <a:lstStyle/>
        <a:p>
          <a:endParaRPr lang="en-US">
            <a:solidFill>
              <a:schemeClr val="tx1">
                <a:lumMod val="85000"/>
                <a:lumOff val="15000"/>
              </a:schemeClr>
            </a:solidFill>
          </a:endParaRPr>
        </a:p>
      </dgm:t>
    </dgm:pt>
    <dgm:pt modelId="{26894BE7-DF55-7541-9550-6CA8B306A240}" type="sibTrans" cxnId="{48D5AAB0-5277-F045-A413-28E4781E2663}">
      <dgm:prSet/>
      <dgm:spPr/>
      <dgm:t>
        <a:bodyPr/>
        <a:lstStyle/>
        <a:p>
          <a:endParaRPr lang="en-US">
            <a:solidFill>
              <a:schemeClr val="tx1">
                <a:lumMod val="85000"/>
                <a:lumOff val="15000"/>
              </a:schemeClr>
            </a:solidFill>
          </a:endParaRPr>
        </a:p>
      </dgm:t>
    </dgm:pt>
    <dgm:pt modelId="{5083328A-8D35-9247-8100-3F18D1C1D452}">
      <dgm:prSet/>
      <dgm:spPr/>
      <dgm:t>
        <a:bodyPr/>
        <a:lstStyle/>
        <a:p>
          <a:r>
            <a:rPr lang="en-GB" b="1" dirty="0">
              <a:solidFill>
                <a:schemeClr val="tx1">
                  <a:lumMod val="85000"/>
                  <a:lumOff val="15000"/>
                </a:schemeClr>
              </a:solidFill>
            </a:rPr>
            <a:t>Alternating sequences </a:t>
          </a:r>
        </a:p>
        <a:p>
          <a:r>
            <a:rPr lang="en-GB" dirty="0">
              <a:solidFill>
                <a:schemeClr val="tx1">
                  <a:lumMod val="85000"/>
                  <a:lumOff val="15000"/>
                </a:schemeClr>
              </a:solidFill>
            </a:rPr>
            <a:t>(Set-shifting; perseveration)</a:t>
          </a:r>
        </a:p>
      </dgm:t>
    </dgm:pt>
    <dgm:pt modelId="{DDDFDEA6-3F45-E64C-8B57-5B9CE4D08C67}" type="parTrans" cxnId="{F9A2BED0-4EFC-6F4E-91E2-CFCC93B15C0E}">
      <dgm:prSet/>
      <dgm:spPr/>
      <dgm:t>
        <a:bodyPr/>
        <a:lstStyle/>
        <a:p>
          <a:endParaRPr lang="en-GB">
            <a:solidFill>
              <a:schemeClr val="tx1">
                <a:lumMod val="85000"/>
                <a:lumOff val="15000"/>
              </a:schemeClr>
            </a:solidFill>
          </a:endParaRPr>
        </a:p>
      </dgm:t>
    </dgm:pt>
    <dgm:pt modelId="{B94A01FF-537D-A94C-A12D-CF831E8A6AB5}" type="sibTrans" cxnId="{F9A2BED0-4EFC-6F4E-91E2-CFCC93B15C0E}">
      <dgm:prSet/>
      <dgm:spPr/>
      <dgm:t>
        <a:bodyPr/>
        <a:lstStyle/>
        <a:p>
          <a:endParaRPr lang="en-GB">
            <a:solidFill>
              <a:schemeClr val="tx1">
                <a:lumMod val="85000"/>
                <a:lumOff val="15000"/>
              </a:schemeClr>
            </a:solidFill>
          </a:endParaRPr>
        </a:p>
      </dgm:t>
    </dgm:pt>
    <dgm:pt modelId="{56D4D1C3-5427-8745-A52F-2D96EEE08B40}" type="pres">
      <dgm:prSet presAssocID="{FB51FE43-45AA-9A4E-917B-00A32B4114D2}" presName="diagram" presStyleCnt="0">
        <dgm:presLayoutVars>
          <dgm:dir/>
          <dgm:resizeHandles val="exact"/>
        </dgm:presLayoutVars>
      </dgm:prSet>
      <dgm:spPr/>
    </dgm:pt>
    <dgm:pt modelId="{26740C54-4EBB-464E-99BD-1859C9754A7F}" type="pres">
      <dgm:prSet presAssocID="{D5A67077-1CF8-464D-9728-A37F7CEBA2A7}" presName="node" presStyleLbl="node1" presStyleIdx="0" presStyleCnt="6">
        <dgm:presLayoutVars>
          <dgm:bulletEnabled val="1"/>
        </dgm:presLayoutVars>
      </dgm:prSet>
      <dgm:spPr/>
    </dgm:pt>
    <dgm:pt modelId="{782C56FB-7A8D-5B48-9D26-419BC0BB1A6E}" type="pres">
      <dgm:prSet presAssocID="{5D1626F5-F34D-B242-ADBD-9105543D8C7E}" presName="sibTrans" presStyleCnt="0"/>
      <dgm:spPr/>
    </dgm:pt>
    <dgm:pt modelId="{9F25BE3A-87B5-524C-9A9D-AE1D377560B2}" type="pres">
      <dgm:prSet presAssocID="{942AC70A-071B-3440-80AB-497591F944D1}" presName="node" presStyleLbl="node1" presStyleIdx="1" presStyleCnt="6">
        <dgm:presLayoutVars>
          <dgm:bulletEnabled val="1"/>
        </dgm:presLayoutVars>
      </dgm:prSet>
      <dgm:spPr/>
    </dgm:pt>
    <dgm:pt modelId="{C46929EB-752A-8645-B1FC-50E1D3B6D67A}" type="pres">
      <dgm:prSet presAssocID="{6D118FC3-DF66-C040-B5C7-75D47DD47F11}" presName="sibTrans" presStyleCnt="0"/>
      <dgm:spPr/>
    </dgm:pt>
    <dgm:pt modelId="{783D1E0F-19A7-3249-A965-C31979579193}" type="pres">
      <dgm:prSet presAssocID="{5083328A-8D35-9247-8100-3F18D1C1D452}" presName="node" presStyleLbl="node1" presStyleIdx="2" presStyleCnt="6">
        <dgm:presLayoutVars>
          <dgm:bulletEnabled val="1"/>
        </dgm:presLayoutVars>
      </dgm:prSet>
      <dgm:spPr/>
    </dgm:pt>
    <dgm:pt modelId="{2B1DFBDF-B250-274C-89FA-E4E196A34EDD}" type="pres">
      <dgm:prSet presAssocID="{B94A01FF-537D-A94C-A12D-CF831E8A6AB5}" presName="sibTrans" presStyleCnt="0"/>
      <dgm:spPr/>
    </dgm:pt>
    <dgm:pt modelId="{41323456-9093-5A4E-8469-47E06B110599}" type="pres">
      <dgm:prSet presAssocID="{2D0CA5DC-C178-F741-B3C1-F3687CD88D4A}" presName="node" presStyleLbl="node1" presStyleIdx="3" presStyleCnt="6">
        <dgm:presLayoutVars>
          <dgm:bulletEnabled val="1"/>
        </dgm:presLayoutVars>
      </dgm:prSet>
      <dgm:spPr/>
    </dgm:pt>
    <dgm:pt modelId="{1B56DC8B-9ED9-F94D-96EE-BB3995559135}" type="pres">
      <dgm:prSet presAssocID="{53C635A1-5435-F443-818F-255AB23D86EA}" presName="sibTrans" presStyleCnt="0"/>
      <dgm:spPr/>
    </dgm:pt>
    <dgm:pt modelId="{92C6A074-3661-F64C-9D27-BC7E239677FA}" type="pres">
      <dgm:prSet presAssocID="{BBD3701B-2B92-534E-9FBB-106E8971903E}" presName="node" presStyleLbl="node1" presStyleIdx="4" presStyleCnt="6">
        <dgm:presLayoutVars>
          <dgm:bulletEnabled val="1"/>
        </dgm:presLayoutVars>
      </dgm:prSet>
      <dgm:spPr/>
    </dgm:pt>
    <dgm:pt modelId="{98B39BDB-B395-EF44-B075-5AB096D5BEF6}" type="pres">
      <dgm:prSet presAssocID="{26894BE7-DF55-7541-9550-6CA8B306A240}" presName="sibTrans" presStyleCnt="0"/>
      <dgm:spPr/>
    </dgm:pt>
    <dgm:pt modelId="{87CFE489-87EC-C342-AE26-712D3FBBAAC6}" type="pres">
      <dgm:prSet presAssocID="{3210EF1F-4F7D-7342-B611-41DD04ADD05D}" presName="node" presStyleLbl="node1" presStyleIdx="5" presStyleCnt="6">
        <dgm:presLayoutVars>
          <dgm:bulletEnabled val="1"/>
        </dgm:presLayoutVars>
      </dgm:prSet>
      <dgm:spPr/>
    </dgm:pt>
  </dgm:ptLst>
  <dgm:cxnLst>
    <dgm:cxn modelId="{CB061703-651E-2C42-BDB4-930368D6E3B1}" type="presOf" srcId="{942AC70A-071B-3440-80AB-497591F944D1}" destId="{9F25BE3A-87B5-524C-9A9D-AE1D377560B2}" srcOrd="0" destOrd="0" presId="urn:microsoft.com/office/officeart/2005/8/layout/default"/>
    <dgm:cxn modelId="{EFBB9B1F-2B83-D44B-9E5E-397F57A3C569}" type="presOf" srcId="{BBD3701B-2B92-534E-9FBB-106E8971903E}" destId="{92C6A074-3661-F64C-9D27-BC7E239677FA}" srcOrd="0" destOrd="0" presId="urn:microsoft.com/office/officeart/2005/8/layout/default"/>
    <dgm:cxn modelId="{015DF23D-A587-0741-8E0C-6867EFE9DB69}" type="presOf" srcId="{3210EF1F-4F7D-7342-B611-41DD04ADD05D}" destId="{87CFE489-87EC-C342-AE26-712D3FBBAAC6}" srcOrd="0" destOrd="0" presId="urn:microsoft.com/office/officeart/2005/8/layout/default"/>
    <dgm:cxn modelId="{899FA847-8458-274D-AF8B-FADEA74915F8}" srcId="{FB51FE43-45AA-9A4E-917B-00A32B4114D2}" destId="{942AC70A-071B-3440-80AB-497591F944D1}" srcOrd="1" destOrd="0" parTransId="{DF05DFEB-0FA5-2D4E-A995-DED558566B26}" sibTransId="{6D118FC3-DF66-C040-B5C7-75D47DD47F11}"/>
    <dgm:cxn modelId="{139E8A4F-57C5-9943-B2CC-51852A7DDAB2}" srcId="{FB51FE43-45AA-9A4E-917B-00A32B4114D2}" destId="{3210EF1F-4F7D-7342-B611-41DD04ADD05D}" srcOrd="5" destOrd="0" parTransId="{E53EDF46-7078-A645-B5F6-E95B02A01F4B}" sibTransId="{9E7800E3-52AA-574D-BE84-B2F4524B6C3B}"/>
    <dgm:cxn modelId="{BC957571-723C-F64F-A8AF-0A6CBDB313DD}" type="presOf" srcId="{5083328A-8D35-9247-8100-3F18D1C1D452}" destId="{783D1E0F-19A7-3249-A965-C31979579193}" srcOrd="0" destOrd="0" presId="urn:microsoft.com/office/officeart/2005/8/layout/default"/>
    <dgm:cxn modelId="{B932BB51-58AE-C847-8F9D-5102A908DAB2}" type="presOf" srcId="{FB51FE43-45AA-9A4E-917B-00A32B4114D2}" destId="{56D4D1C3-5427-8745-A52F-2D96EEE08B40}" srcOrd="0" destOrd="0" presId="urn:microsoft.com/office/officeart/2005/8/layout/default"/>
    <dgm:cxn modelId="{81E7C17D-9424-9644-BDD2-0AE2356258DA}" type="presOf" srcId="{D5A67077-1CF8-464D-9728-A37F7CEBA2A7}" destId="{26740C54-4EBB-464E-99BD-1859C9754A7F}" srcOrd="0" destOrd="0" presId="urn:microsoft.com/office/officeart/2005/8/layout/default"/>
    <dgm:cxn modelId="{160ED683-C488-3940-9B91-72D778BC9E5C}" type="presOf" srcId="{2D0CA5DC-C178-F741-B3C1-F3687CD88D4A}" destId="{41323456-9093-5A4E-8469-47E06B110599}" srcOrd="0" destOrd="0" presId="urn:microsoft.com/office/officeart/2005/8/layout/default"/>
    <dgm:cxn modelId="{1E96AC8C-7DA7-684A-AE4A-822319227DB4}" srcId="{FB51FE43-45AA-9A4E-917B-00A32B4114D2}" destId="{D5A67077-1CF8-464D-9728-A37F7CEBA2A7}" srcOrd="0" destOrd="0" parTransId="{E2050CEA-2D5F-D145-B9A6-724499B134A4}" sibTransId="{5D1626F5-F34D-B242-ADBD-9105543D8C7E}"/>
    <dgm:cxn modelId="{48D5AAB0-5277-F045-A413-28E4781E2663}" srcId="{FB51FE43-45AA-9A4E-917B-00A32B4114D2}" destId="{BBD3701B-2B92-534E-9FBB-106E8971903E}" srcOrd="4" destOrd="0" parTransId="{AADBC507-B2FE-7948-9814-A25D70F481D8}" sibTransId="{26894BE7-DF55-7541-9550-6CA8B306A240}"/>
    <dgm:cxn modelId="{F9A2BED0-4EFC-6F4E-91E2-CFCC93B15C0E}" srcId="{FB51FE43-45AA-9A4E-917B-00A32B4114D2}" destId="{5083328A-8D35-9247-8100-3F18D1C1D452}" srcOrd="2" destOrd="0" parTransId="{DDDFDEA6-3F45-E64C-8B57-5B9CE4D08C67}" sibTransId="{B94A01FF-537D-A94C-A12D-CF831E8A6AB5}"/>
    <dgm:cxn modelId="{FC5341E6-1A55-BB49-9881-D8B7C17A37EF}" srcId="{FB51FE43-45AA-9A4E-917B-00A32B4114D2}" destId="{2D0CA5DC-C178-F741-B3C1-F3687CD88D4A}" srcOrd="3" destOrd="0" parTransId="{0C2171A6-D347-4945-8E17-72D399BA8DEE}" sibTransId="{53C635A1-5435-F443-818F-255AB23D86EA}"/>
    <dgm:cxn modelId="{F0EF18BA-6C3E-104A-8867-F07B81BDEEEF}" type="presParOf" srcId="{56D4D1C3-5427-8745-A52F-2D96EEE08B40}" destId="{26740C54-4EBB-464E-99BD-1859C9754A7F}" srcOrd="0" destOrd="0" presId="urn:microsoft.com/office/officeart/2005/8/layout/default"/>
    <dgm:cxn modelId="{571F3D8E-3190-9E42-B7EA-5315311D7D30}" type="presParOf" srcId="{56D4D1C3-5427-8745-A52F-2D96EEE08B40}" destId="{782C56FB-7A8D-5B48-9D26-419BC0BB1A6E}" srcOrd="1" destOrd="0" presId="urn:microsoft.com/office/officeart/2005/8/layout/default"/>
    <dgm:cxn modelId="{EA42A42C-2CD1-1C4A-96F7-551CE163B00A}" type="presParOf" srcId="{56D4D1C3-5427-8745-A52F-2D96EEE08B40}" destId="{9F25BE3A-87B5-524C-9A9D-AE1D377560B2}" srcOrd="2" destOrd="0" presId="urn:microsoft.com/office/officeart/2005/8/layout/default"/>
    <dgm:cxn modelId="{BDA4BC8E-E41C-284F-87ED-3C9C6552AE75}" type="presParOf" srcId="{56D4D1C3-5427-8745-A52F-2D96EEE08B40}" destId="{C46929EB-752A-8645-B1FC-50E1D3B6D67A}" srcOrd="3" destOrd="0" presId="urn:microsoft.com/office/officeart/2005/8/layout/default"/>
    <dgm:cxn modelId="{A633297F-2498-B844-8A4F-D6969F83C3B4}" type="presParOf" srcId="{56D4D1C3-5427-8745-A52F-2D96EEE08B40}" destId="{783D1E0F-19A7-3249-A965-C31979579193}" srcOrd="4" destOrd="0" presId="urn:microsoft.com/office/officeart/2005/8/layout/default"/>
    <dgm:cxn modelId="{82EC24E3-72F9-724D-9580-19D8E88B4F0A}" type="presParOf" srcId="{56D4D1C3-5427-8745-A52F-2D96EEE08B40}" destId="{2B1DFBDF-B250-274C-89FA-E4E196A34EDD}" srcOrd="5" destOrd="0" presId="urn:microsoft.com/office/officeart/2005/8/layout/default"/>
    <dgm:cxn modelId="{E64438B4-A63E-D74D-8C2C-65457EEAAC0F}" type="presParOf" srcId="{56D4D1C3-5427-8745-A52F-2D96EEE08B40}" destId="{41323456-9093-5A4E-8469-47E06B110599}" srcOrd="6" destOrd="0" presId="urn:microsoft.com/office/officeart/2005/8/layout/default"/>
    <dgm:cxn modelId="{9B8914BB-40E3-FF49-B268-30A5C25E8A3D}" type="presParOf" srcId="{56D4D1C3-5427-8745-A52F-2D96EEE08B40}" destId="{1B56DC8B-9ED9-F94D-96EE-BB3995559135}" srcOrd="7" destOrd="0" presId="urn:microsoft.com/office/officeart/2005/8/layout/default"/>
    <dgm:cxn modelId="{33DB10B8-5650-C549-A959-36EF76845838}" type="presParOf" srcId="{56D4D1C3-5427-8745-A52F-2D96EEE08B40}" destId="{92C6A074-3661-F64C-9D27-BC7E239677FA}" srcOrd="8" destOrd="0" presId="urn:microsoft.com/office/officeart/2005/8/layout/default"/>
    <dgm:cxn modelId="{B57C3CFF-FF68-EB4B-BE90-5CE464E3B621}" type="presParOf" srcId="{56D4D1C3-5427-8745-A52F-2D96EEE08B40}" destId="{98B39BDB-B395-EF44-B075-5AB096D5BEF6}" srcOrd="9" destOrd="0" presId="urn:microsoft.com/office/officeart/2005/8/layout/default"/>
    <dgm:cxn modelId="{EAFA09D6-4D1A-874B-845F-E1BDEF796FFD}" type="presParOf" srcId="{56D4D1C3-5427-8745-A52F-2D96EEE08B40}" destId="{87CFE489-87EC-C342-AE26-712D3FBBAAC6}"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76E7C38-EF77-1841-8826-4A096361A5A8}" type="doc">
      <dgm:prSet loTypeId="urn:microsoft.com/office/officeart/2005/8/layout/default" loCatId="" qsTypeId="urn:microsoft.com/office/officeart/2005/8/quickstyle/simple4" qsCatId="simple" csTypeId="urn:microsoft.com/office/officeart/2005/8/colors/accent6_4" csCatId="accent6" phldr="1"/>
      <dgm:spPr/>
      <dgm:t>
        <a:bodyPr/>
        <a:lstStyle/>
        <a:p>
          <a:endParaRPr lang="en-US"/>
        </a:p>
      </dgm:t>
    </dgm:pt>
    <dgm:pt modelId="{CADC2FB5-CAF6-6F42-85CC-9738784E332E}">
      <dgm:prSet phldrT="[Text]"/>
      <dgm:spPr/>
      <dgm:t>
        <a:bodyPr/>
        <a:lstStyle/>
        <a:p>
          <a:r>
            <a:rPr lang="en-US">
              <a:solidFill>
                <a:schemeClr val="tx1">
                  <a:lumMod val="85000"/>
                  <a:lumOff val="15000"/>
                </a:schemeClr>
              </a:solidFill>
            </a:rPr>
            <a:t>Impaired verbal memory</a:t>
          </a:r>
        </a:p>
      </dgm:t>
    </dgm:pt>
    <dgm:pt modelId="{B39E2125-6999-E645-AC41-3D264C8AE0A9}" type="parTrans" cxnId="{0523D09F-27FD-104D-9FD0-9CEB849CC2FB}">
      <dgm:prSet/>
      <dgm:spPr/>
      <dgm:t>
        <a:bodyPr/>
        <a:lstStyle/>
        <a:p>
          <a:endParaRPr lang="en-US">
            <a:solidFill>
              <a:schemeClr val="tx1">
                <a:lumMod val="85000"/>
                <a:lumOff val="15000"/>
              </a:schemeClr>
            </a:solidFill>
          </a:endParaRPr>
        </a:p>
      </dgm:t>
    </dgm:pt>
    <dgm:pt modelId="{5F319C31-F4D0-5447-957C-828C9365CC9A}" type="sibTrans" cxnId="{0523D09F-27FD-104D-9FD0-9CEB849CC2FB}">
      <dgm:prSet/>
      <dgm:spPr/>
      <dgm:t>
        <a:bodyPr/>
        <a:lstStyle/>
        <a:p>
          <a:endParaRPr lang="en-US">
            <a:solidFill>
              <a:schemeClr val="tx1">
                <a:lumMod val="85000"/>
                <a:lumOff val="15000"/>
              </a:schemeClr>
            </a:solidFill>
          </a:endParaRPr>
        </a:p>
      </dgm:t>
    </dgm:pt>
    <dgm:pt modelId="{E814BC46-5E43-1748-A07A-EC26DD4EA98D}">
      <dgm:prSet phldrT="[Text]"/>
      <dgm:spPr/>
      <dgm:t>
        <a:bodyPr/>
        <a:lstStyle/>
        <a:p>
          <a:r>
            <a:rPr lang="en-US">
              <a:solidFill>
                <a:schemeClr val="tx1">
                  <a:lumMod val="85000"/>
                  <a:lumOff val="15000"/>
                </a:schemeClr>
              </a:solidFill>
            </a:rPr>
            <a:t>Visual agnosia</a:t>
          </a:r>
        </a:p>
      </dgm:t>
    </dgm:pt>
    <dgm:pt modelId="{41539C7B-4A26-3B49-B91A-0300DBE16B55}" type="parTrans" cxnId="{5FB2DA19-C67F-C242-812E-B50B978DC715}">
      <dgm:prSet/>
      <dgm:spPr/>
      <dgm:t>
        <a:bodyPr/>
        <a:lstStyle/>
        <a:p>
          <a:endParaRPr lang="en-US">
            <a:solidFill>
              <a:schemeClr val="tx1">
                <a:lumMod val="85000"/>
                <a:lumOff val="15000"/>
              </a:schemeClr>
            </a:solidFill>
          </a:endParaRPr>
        </a:p>
      </dgm:t>
    </dgm:pt>
    <dgm:pt modelId="{AEE7B306-545F-8641-B7F5-1E462309C1C6}" type="sibTrans" cxnId="{5FB2DA19-C67F-C242-812E-B50B978DC715}">
      <dgm:prSet/>
      <dgm:spPr/>
      <dgm:t>
        <a:bodyPr/>
        <a:lstStyle/>
        <a:p>
          <a:endParaRPr lang="en-US">
            <a:solidFill>
              <a:schemeClr val="tx1">
                <a:lumMod val="85000"/>
                <a:lumOff val="15000"/>
              </a:schemeClr>
            </a:solidFill>
          </a:endParaRPr>
        </a:p>
      </dgm:t>
    </dgm:pt>
    <dgm:pt modelId="{418EF54B-E5DB-654A-B905-18810E6D4321}">
      <dgm:prSet phldrT="[Text]"/>
      <dgm:spPr/>
      <dgm:t>
        <a:bodyPr/>
        <a:lstStyle/>
        <a:p>
          <a:r>
            <a:rPr lang="en-US">
              <a:solidFill>
                <a:schemeClr val="tx1">
                  <a:lumMod val="85000"/>
                  <a:lumOff val="15000"/>
                </a:schemeClr>
              </a:solidFill>
            </a:rPr>
            <a:t>Wernicke’s aphasia</a:t>
          </a:r>
        </a:p>
      </dgm:t>
    </dgm:pt>
    <dgm:pt modelId="{BBD6DDAD-DBC7-A840-BEBF-A78BAC276932}" type="parTrans" cxnId="{BE69B0A1-C0E6-4F42-A070-E1F2E5B1F6F1}">
      <dgm:prSet/>
      <dgm:spPr/>
      <dgm:t>
        <a:bodyPr/>
        <a:lstStyle/>
        <a:p>
          <a:endParaRPr lang="en-US">
            <a:solidFill>
              <a:schemeClr val="tx1">
                <a:lumMod val="85000"/>
                <a:lumOff val="15000"/>
              </a:schemeClr>
            </a:solidFill>
          </a:endParaRPr>
        </a:p>
      </dgm:t>
    </dgm:pt>
    <dgm:pt modelId="{D77584C4-FF49-634D-BD51-7189B9824F54}" type="sibTrans" cxnId="{BE69B0A1-C0E6-4F42-A070-E1F2E5B1F6F1}">
      <dgm:prSet/>
      <dgm:spPr/>
      <dgm:t>
        <a:bodyPr/>
        <a:lstStyle/>
        <a:p>
          <a:endParaRPr lang="en-US">
            <a:solidFill>
              <a:schemeClr val="tx1">
                <a:lumMod val="85000"/>
                <a:lumOff val="15000"/>
              </a:schemeClr>
            </a:solidFill>
          </a:endParaRPr>
        </a:p>
      </dgm:t>
    </dgm:pt>
    <dgm:pt modelId="{F6002825-286F-AF42-8C54-32B823B7D128}">
      <dgm:prSet phldrT="[Text]"/>
      <dgm:spPr/>
      <dgm:t>
        <a:bodyPr/>
        <a:lstStyle/>
        <a:p>
          <a:r>
            <a:rPr lang="en-US">
              <a:solidFill>
                <a:schemeClr val="tx1">
                  <a:lumMod val="85000"/>
                  <a:lumOff val="15000"/>
                </a:schemeClr>
              </a:solidFill>
            </a:rPr>
            <a:t>Contralateral upper quadrantanopia</a:t>
          </a:r>
          <a:endParaRPr lang="en-US" dirty="0">
            <a:solidFill>
              <a:schemeClr val="tx1">
                <a:lumMod val="85000"/>
                <a:lumOff val="15000"/>
              </a:schemeClr>
            </a:solidFill>
          </a:endParaRPr>
        </a:p>
      </dgm:t>
    </dgm:pt>
    <dgm:pt modelId="{43CF69B8-F75E-7B41-8ACA-993E8C921D8D}" type="parTrans" cxnId="{29ABFF69-5F95-2543-98D6-8A8D652EDE18}">
      <dgm:prSet/>
      <dgm:spPr/>
      <dgm:t>
        <a:bodyPr/>
        <a:lstStyle/>
        <a:p>
          <a:endParaRPr lang="en-US">
            <a:solidFill>
              <a:schemeClr val="tx1">
                <a:lumMod val="85000"/>
                <a:lumOff val="15000"/>
              </a:schemeClr>
            </a:solidFill>
          </a:endParaRPr>
        </a:p>
      </dgm:t>
    </dgm:pt>
    <dgm:pt modelId="{9B0A04B1-49E1-0041-ACBF-74A59188EE3F}" type="sibTrans" cxnId="{29ABFF69-5F95-2543-98D6-8A8D652EDE18}">
      <dgm:prSet/>
      <dgm:spPr/>
      <dgm:t>
        <a:bodyPr/>
        <a:lstStyle/>
        <a:p>
          <a:endParaRPr lang="en-US">
            <a:solidFill>
              <a:schemeClr val="tx1">
                <a:lumMod val="85000"/>
                <a:lumOff val="15000"/>
              </a:schemeClr>
            </a:solidFill>
          </a:endParaRPr>
        </a:p>
      </dgm:t>
    </dgm:pt>
    <dgm:pt modelId="{E9DEF3F1-E462-FA4C-81D0-E47FBAF82854}">
      <dgm:prSet/>
      <dgm:spPr/>
      <dgm:t>
        <a:bodyPr/>
        <a:lstStyle/>
        <a:p>
          <a:r>
            <a:rPr lang="en-US">
              <a:solidFill>
                <a:schemeClr val="tx1">
                  <a:lumMod val="85000"/>
                  <a:lumOff val="15000"/>
                </a:schemeClr>
              </a:solidFill>
            </a:rPr>
            <a:t>Anomia</a:t>
          </a:r>
        </a:p>
      </dgm:t>
    </dgm:pt>
    <dgm:pt modelId="{CD9239A3-CFB2-0D4E-8948-507F4D721BC0}" type="parTrans" cxnId="{0FB83DA4-106F-5C41-ABE2-9055926DE28A}">
      <dgm:prSet/>
      <dgm:spPr/>
      <dgm:t>
        <a:bodyPr/>
        <a:lstStyle/>
        <a:p>
          <a:endParaRPr lang="en-US">
            <a:solidFill>
              <a:schemeClr val="tx1">
                <a:lumMod val="85000"/>
                <a:lumOff val="15000"/>
              </a:schemeClr>
            </a:solidFill>
          </a:endParaRPr>
        </a:p>
      </dgm:t>
    </dgm:pt>
    <dgm:pt modelId="{3DA8C150-2E63-8A48-8C1E-86689A44ACF7}" type="sibTrans" cxnId="{0FB83DA4-106F-5C41-ABE2-9055926DE28A}">
      <dgm:prSet/>
      <dgm:spPr/>
      <dgm:t>
        <a:bodyPr/>
        <a:lstStyle/>
        <a:p>
          <a:endParaRPr lang="en-US">
            <a:solidFill>
              <a:schemeClr val="tx1">
                <a:lumMod val="85000"/>
                <a:lumOff val="15000"/>
              </a:schemeClr>
            </a:solidFill>
          </a:endParaRPr>
        </a:p>
      </dgm:t>
    </dgm:pt>
    <dgm:pt modelId="{2A98012F-3553-C544-A274-08021BE02026}">
      <dgm:prSet/>
      <dgm:spPr/>
      <dgm:t>
        <a:bodyPr/>
        <a:lstStyle/>
        <a:p>
          <a:r>
            <a:rPr lang="en-US">
              <a:solidFill>
                <a:schemeClr val="tx1">
                  <a:lumMod val="85000"/>
                  <a:lumOff val="15000"/>
                </a:schemeClr>
              </a:solidFill>
            </a:rPr>
            <a:t>Impaired non-verbal memory</a:t>
          </a:r>
          <a:endParaRPr lang="en-US" dirty="0">
            <a:solidFill>
              <a:schemeClr val="tx1">
                <a:lumMod val="85000"/>
                <a:lumOff val="15000"/>
              </a:schemeClr>
            </a:solidFill>
          </a:endParaRPr>
        </a:p>
      </dgm:t>
    </dgm:pt>
    <dgm:pt modelId="{62F336F7-AEF2-9041-BEF2-65D16E9D4055}" type="parTrans" cxnId="{B4050865-1438-D744-A6DA-EE7648196142}">
      <dgm:prSet/>
      <dgm:spPr/>
      <dgm:t>
        <a:bodyPr/>
        <a:lstStyle/>
        <a:p>
          <a:endParaRPr lang="en-US">
            <a:solidFill>
              <a:schemeClr val="tx1">
                <a:lumMod val="85000"/>
                <a:lumOff val="15000"/>
              </a:schemeClr>
            </a:solidFill>
          </a:endParaRPr>
        </a:p>
      </dgm:t>
    </dgm:pt>
    <dgm:pt modelId="{AC5E2372-5D7A-5149-8238-814EF273D641}" type="sibTrans" cxnId="{B4050865-1438-D744-A6DA-EE7648196142}">
      <dgm:prSet/>
      <dgm:spPr/>
      <dgm:t>
        <a:bodyPr/>
        <a:lstStyle/>
        <a:p>
          <a:endParaRPr lang="en-US">
            <a:solidFill>
              <a:schemeClr val="tx1">
                <a:lumMod val="85000"/>
                <a:lumOff val="15000"/>
              </a:schemeClr>
            </a:solidFill>
          </a:endParaRPr>
        </a:p>
      </dgm:t>
    </dgm:pt>
    <dgm:pt modelId="{05F764C4-130E-9943-83BD-0CA502A69C27}">
      <dgm:prSet/>
      <dgm:spPr/>
      <dgm:t>
        <a:bodyPr/>
        <a:lstStyle/>
        <a:p>
          <a:r>
            <a:rPr lang="en-US">
              <a:solidFill>
                <a:schemeClr val="tx1">
                  <a:lumMod val="85000"/>
                  <a:lumOff val="15000"/>
                </a:schemeClr>
              </a:solidFill>
            </a:rPr>
            <a:t>Prosopagnosia</a:t>
          </a:r>
          <a:endParaRPr lang="en-US" dirty="0">
            <a:solidFill>
              <a:schemeClr val="tx1">
                <a:lumMod val="85000"/>
                <a:lumOff val="15000"/>
              </a:schemeClr>
            </a:solidFill>
          </a:endParaRPr>
        </a:p>
      </dgm:t>
    </dgm:pt>
    <dgm:pt modelId="{B2EA406D-F69B-0D4B-AA5D-362063BCF5BA}" type="parTrans" cxnId="{D00C57A0-F023-0D42-8A56-427D4CFBAD55}">
      <dgm:prSet/>
      <dgm:spPr/>
      <dgm:t>
        <a:bodyPr/>
        <a:lstStyle/>
        <a:p>
          <a:endParaRPr lang="en-US">
            <a:solidFill>
              <a:schemeClr val="tx1">
                <a:lumMod val="85000"/>
                <a:lumOff val="15000"/>
              </a:schemeClr>
            </a:solidFill>
          </a:endParaRPr>
        </a:p>
      </dgm:t>
    </dgm:pt>
    <dgm:pt modelId="{8ACDF33D-39B9-F74B-855A-6167F2C3C1C3}" type="sibTrans" cxnId="{D00C57A0-F023-0D42-8A56-427D4CFBAD55}">
      <dgm:prSet/>
      <dgm:spPr/>
      <dgm:t>
        <a:bodyPr/>
        <a:lstStyle/>
        <a:p>
          <a:endParaRPr lang="en-US">
            <a:solidFill>
              <a:schemeClr val="tx1">
                <a:lumMod val="85000"/>
                <a:lumOff val="15000"/>
              </a:schemeClr>
            </a:solidFill>
          </a:endParaRPr>
        </a:p>
      </dgm:t>
    </dgm:pt>
    <dgm:pt modelId="{FD96B009-C3E9-A543-B334-4568A0FC48E3}">
      <dgm:prSet/>
      <dgm:spPr/>
      <dgm:t>
        <a:bodyPr/>
        <a:lstStyle/>
        <a:p>
          <a:r>
            <a:rPr lang="en-GB">
              <a:solidFill>
                <a:schemeClr val="tx1">
                  <a:lumMod val="85000"/>
                  <a:lumOff val="15000"/>
                </a:schemeClr>
              </a:solidFill>
            </a:rPr>
            <a:t>Alexia</a:t>
          </a:r>
        </a:p>
      </dgm:t>
    </dgm:pt>
    <dgm:pt modelId="{9D9456C2-8596-BF45-9E30-3ADA3AA0B6FF}" type="parTrans" cxnId="{6D4DD6AF-6DB5-9344-A9B4-A0647959C1BD}">
      <dgm:prSet/>
      <dgm:spPr/>
      <dgm:t>
        <a:bodyPr/>
        <a:lstStyle/>
        <a:p>
          <a:endParaRPr lang="en-GB">
            <a:solidFill>
              <a:schemeClr val="tx1">
                <a:lumMod val="85000"/>
                <a:lumOff val="15000"/>
              </a:schemeClr>
            </a:solidFill>
          </a:endParaRPr>
        </a:p>
      </dgm:t>
    </dgm:pt>
    <dgm:pt modelId="{47264284-2E74-2945-88FD-03243B088BC0}" type="sibTrans" cxnId="{6D4DD6AF-6DB5-9344-A9B4-A0647959C1BD}">
      <dgm:prSet/>
      <dgm:spPr/>
      <dgm:t>
        <a:bodyPr/>
        <a:lstStyle/>
        <a:p>
          <a:endParaRPr lang="en-GB">
            <a:solidFill>
              <a:schemeClr val="tx1">
                <a:lumMod val="85000"/>
                <a:lumOff val="15000"/>
              </a:schemeClr>
            </a:solidFill>
          </a:endParaRPr>
        </a:p>
      </dgm:t>
    </dgm:pt>
    <dgm:pt modelId="{2EE96E82-C99E-A045-84F0-83C23FBC668B}">
      <dgm:prSet/>
      <dgm:spPr/>
      <dgm:t>
        <a:bodyPr/>
        <a:lstStyle/>
        <a:p>
          <a:r>
            <a:rPr lang="en-GB">
              <a:solidFill>
                <a:schemeClr val="tx1">
                  <a:lumMod val="85000"/>
                  <a:lumOff val="15000"/>
                </a:schemeClr>
              </a:solidFill>
            </a:rPr>
            <a:t>Anterograde &amp; retrograde memory</a:t>
          </a:r>
        </a:p>
      </dgm:t>
    </dgm:pt>
    <dgm:pt modelId="{AD4CEF1A-3908-6141-AC7B-0F58ADED9B59}" type="parTrans" cxnId="{A078EA38-8128-8D42-AEFC-F99984388ABB}">
      <dgm:prSet/>
      <dgm:spPr/>
      <dgm:t>
        <a:bodyPr/>
        <a:lstStyle/>
        <a:p>
          <a:endParaRPr lang="en-GB">
            <a:solidFill>
              <a:schemeClr val="tx1">
                <a:lumMod val="85000"/>
                <a:lumOff val="15000"/>
              </a:schemeClr>
            </a:solidFill>
          </a:endParaRPr>
        </a:p>
      </dgm:t>
    </dgm:pt>
    <dgm:pt modelId="{17DE30FB-BEC1-9940-924F-11FA5400F1C7}" type="sibTrans" cxnId="{A078EA38-8128-8D42-AEFC-F99984388ABB}">
      <dgm:prSet/>
      <dgm:spPr/>
      <dgm:t>
        <a:bodyPr/>
        <a:lstStyle/>
        <a:p>
          <a:endParaRPr lang="en-GB">
            <a:solidFill>
              <a:schemeClr val="tx1">
                <a:lumMod val="85000"/>
                <a:lumOff val="15000"/>
              </a:schemeClr>
            </a:solidFill>
          </a:endParaRPr>
        </a:p>
      </dgm:t>
    </dgm:pt>
    <dgm:pt modelId="{B63AA436-B3F3-A04C-9C99-16A28E71E621}" type="pres">
      <dgm:prSet presAssocID="{976E7C38-EF77-1841-8826-4A096361A5A8}" presName="diagram" presStyleCnt="0">
        <dgm:presLayoutVars>
          <dgm:dir/>
          <dgm:resizeHandles val="exact"/>
        </dgm:presLayoutVars>
      </dgm:prSet>
      <dgm:spPr/>
    </dgm:pt>
    <dgm:pt modelId="{FF454877-8660-2F4D-A400-9EEC1A9B8BB8}" type="pres">
      <dgm:prSet presAssocID="{418EF54B-E5DB-654A-B905-18810E6D4321}" presName="node" presStyleLbl="node1" presStyleIdx="0" presStyleCnt="9">
        <dgm:presLayoutVars>
          <dgm:bulletEnabled val="1"/>
        </dgm:presLayoutVars>
      </dgm:prSet>
      <dgm:spPr/>
    </dgm:pt>
    <dgm:pt modelId="{1163C447-2642-334A-BE11-E4C541616EC8}" type="pres">
      <dgm:prSet presAssocID="{D77584C4-FF49-634D-BD51-7189B9824F54}" presName="sibTrans" presStyleCnt="0"/>
      <dgm:spPr/>
    </dgm:pt>
    <dgm:pt modelId="{C11CDAC8-F412-BE42-BBB5-F834BF77694B}" type="pres">
      <dgm:prSet presAssocID="{CADC2FB5-CAF6-6F42-85CC-9738784E332E}" presName="node" presStyleLbl="node1" presStyleIdx="1" presStyleCnt="9">
        <dgm:presLayoutVars>
          <dgm:bulletEnabled val="1"/>
        </dgm:presLayoutVars>
      </dgm:prSet>
      <dgm:spPr/>
    </dgm:pt>
    <dgm:pt modelId="{D7817DB8-AF60-574F-B589-BA5593CEBD3E}" type="pres">
      <dgm:prSet presAssocID="{5F319C31-F4D0-5447-957C-828C9365CC9A}" presName="sibTrans" presStyleCnt="0"/>
      <dgm:spPr/>
    </dgm:pt>
    <dgm:pt modelId="{E0AF9B23-4835-F241-96C3-E6DC92827692}" type="pres">
      <dgm:prSet presAssocID="{2A98012F-3553-C544-A274-08021BE02026}" presName="node" presStyleLbl="node1" presStyleIdx="2" presStyleCnt="9">
        <dgm:presLayoutVars>
          <dgm:bulletEnabled val="1"/>
        </dgm:presLayoutVars>
      </dgm:prSet>
      <dgm:spPr/>
    </dgm:pt>
    <dgm:pt modelId="{B3B04C6F-225F-4247-8F3C-9EC29B77D292}" type="pres">
      <dgm:prSet presAssocID="{AC5E2372-5D7A-5149-8238-814EF273D641}" presName="sibTrans" presStyleCnt="0"/>
      <dgm:spPr/>
    </dgm:pt>
    <dgm:pt modelId="{55943F93-60F9-814B-B9A9-AF027C17B598}" type="pres">
      <dgm:prSet presAssocID="{E9DEF3F1-E462-FA4C-81D0-E47FBAF82854}" presName="node" presStyleLbl="node1" presStyleIdx="3" presStyleCnt="9">
        <dgm:presLayoutVars>
          <dgm:bulletEnabled val="1"/>
        </dgm:presLayoutVars>
      </dgm:prSet>
      <dgm:spPr/>
    </dgm:pt>
    <dgm:pt modelId="{BCA34097-A845-F243-B8D0-DF9FA5823061}" type="pres">
      <dgm:prSet presAssocID="{3DA8C150-2E63-8A48-8C1E-86689A44ACF7}" presName="sibTrans" presStyleCnt="0"/>
      <dgm:spPr/>
    </dgm:pt>
    <dgm:pt modelId="{8F51F938-810F-8E47-8553-296834915F57}" type="pres">
      <dgm:prSet presAssocID="{FD96B009-C3E9-A543-B334-4568A0FC48E3}" presName="node" presStyleLbl="node1" presStyleIdx="4" presStyleCnt="9">
        <dgm:presLayoutVars>
          <dgm:bulletEnabled val="1"/>
        </dgm:presLayoutVars>
      </dgm:prSet>
      <dgm:spPr/>
    </dgm:pt>
    <dgm:pt modelId="{B9A730EF-2F22-A649-9528-3F618DE61BAD}" type="pres">
      <dgm:prSet presAssocID="{47264284-2E74-2945-88FD-03243B088BC0}" presName="sibTrans" presStyleCnt="0"/>
      <dgm:spPr/>
    </dgm:pt>
    <dgm:pt modelId="{F7CE4EA5-63BD-2544-9C36-CBB7FE6C23D1}" type="pres">
      <dgm:prSet presAssocID="{E814BC46-5E43-1748-A07A-EC26DD4EA98D}" presName="node" presStyleLbl="node1" presStyleIdx="5" presStyleCnt="9">
        <dgm:presLayoutVars>
          <dgm:bulletEnabled val="1"/>
        </dgm:presLayoutVars>
      </dgm:prSet>
      <dgm:spPr/>
    </dgm:pt>
    <dgm:pt modelId="{137B1957-1E97-BA48-9121-74CA85A0EFA8}" type="pres">
      <dgm:prSet presAssocID="{AEE7B306-545F-8641-B7F5-1E462309C1C6}" presName="sibTrans" presStyleCnt="0"/>
      <dgm:spPr/>
    </dgm:pt>
    <dgm:pt modelId="{6412F58C-7E5C-0644-9F25-1E5BB6C8D696}" type="pres">
      <dgm:prSet presAssocID="{F6002825-286F-AF42-8C54-32B823B7D128}" presName="node" presStyleLbl="node1" presStyleIdx="6" presStyleCnt="9">
        <dgm:presLayoutVars>
          <dgm:bulletEnabled val="1"/>
        </dgm:presLayoutVars>
      </dgm:prSet>
      <dgm:spPr/>
    </dgm:pt>
    <dgm:pt modelId="{7C859EED-AD58-864D-8C1F-EBA13C056888}" type="pres">
      <dgm:prSet presAssocID="{9B0A04B1-49E1-0041-ACBF-74A59188EE3F}" presName="sibTrans" presStyleCnt="0"/>
      <dgm:spPr/>
    </dgm:pt>
    <dgm:pt modelId="{CF8BA577-78F5-434D-A652-C3F5BFCC9D0D}" type="pres">
      <dgm:prSet presAssocID="{05F764C4-130E-9943-83BD-0CA502A69C27}" presName="node" presStyleLbl="node1" presStyleIdx="7" presStyleCnt="9">
        <dgm:presLayoutVars>
          <dgm:bulletEnabled val="1"/>
        </dgm:presLayoutVars>
      </dgm:prSet>
      <dgm:spPr/>
    </dgm:pt>
    <dgm:pt modelId="{061F17E6-503D-A44F-93FD-A229E097E42C}" type="pres">
      <dgm:prSet presAssocID="{8ACDF33D-39B9-F74B-855A-6167F2C3C1C3}" presName="sibTrans" presStyleCnt="0"/>
      <dgm:spPr/>
    </dgm:pt>
    <dgm:pt modelId="{0878D3BA-8D32-B547-818A-5D87A3110789}" type="pres">
      <dgm:prSet presAssocID="{2EE96E82-C99E-A045-84F0-83C23FBC668B}" presName="node" presStyleLbl="node1" presStyleIdx="8" presStyleCnt="9">
        <dgm:presLayoutVars>
          <dgm:bulletEnabled val="1"/>
        </dgm:presLayoutVars>
      </dgm:prSet>
      <dgm:spPr/>
    </dgm:pt>
  </dgm:ptLst>
  <dgm:cxnLst>
    <dgm:cxn modelId="{6600D901-E0EA-0047-BEC3-B64500885CA4}" type="presOf" srcId="{2A98012F-3553-C544-A274-08021BE02026}" destId="{E0AF9B23-4835-F241-96C3-E6DC92827692}" srcOrd="0" destOrd="0" presId="urn:microsoft.com/office/officeart/2005/8/layout/default"/>
    <dgm:cxn modelId="{5FB2DA19-C67F-C242-812E-B50B978DC715}" srcId="{976E7C38-EF77-1841-8826-4A096361A5A8}" destId="{E814BC46-5E43-1748-A07A-EC26DD4EA98D}" srcOrd="5" destOrd="0" parTransId="{41539C7B-4A26-3B49-B91A-0300DBE16B55}" sibTransId="{AEE7B306-545F-8641-B7F5-1E462309C1C6}"/>
    <dgm:cxn modelId="{CE993037-FE22-384F-860A-1C51C7F8343F}" type="presOf" srcId="{E814BC46-5E43-1748-A07A-EC26DD4EA98D}" destId="{F7CE4EA5-63BD-2544-9C36-CBB7FE6C23D1}" srcOrd="0" destOrd="0" presId="urn:microsoft.com/office/officeart/2005/8/layout/default"/>
    <dgm:cxn modelId="{A078EA38-8128-8D42-AEFC-F99984388ABB}" srcId="{976E7C38-EF77-1841-8826-4A096361A5A8}" destId="{2EE96E82-C99E-A045-84F0-83C23FBC668B}" srcOrd="8" destOrd="0" parTransId="{AD4CEF1A-3908-6141-AC7B-0F58ADED9B59}" sibTransId="{17DE30FB-BEC1-9940-924F-11FA5400F1C7}"/>
    <dgm:cxn modelId="{A0248341-9DA3-C342-9AFF-09C6398EBD08}" type="presOf" srcId="{CADC2FB5-CAF6-6F42-85CC-9738784E332E}" destId="{C11CDAC8-F412-BE42-BBB5-F834BF77694B}" srcOrd="0" destOrd="0" presId="urn:microsoft.com/office/officeart/2005/8/layout/default"/>
    <dgm:cxn modelId="{B4050865-1438-D744-A6DA-EE7648196142}" srcId="{976E7C38-EF77-1841-8826-4A096361A5A8}" destId="{2A98012F-3553-C544-A274-08021BE02026}" srcOrd="2" destOrd="0" parTransId="{62F336F7-AEF2-9041-BEF2-65D16E9D4055}" sibTransId="{AC5E2372-5D7A-5149-8238-814EF273D641}"/>
    <dgm:cxn modelId="{29ABFF69-5F95-2543-98D6-8A8D652EDE18}" srcId="{976E7C38-EF77-1841-8826-4A096361A5A8}" destId="{F6002825-286F-AF42-8C54-32B823B7D128}" srcOrd="6" destOrd="0" parTransId="{43CF69B8-F75E-7B41-8ACA-993E8C921D8D}" sibTransId="{9B0A04B1-49E1-0041-ACBF-74A59188EE3F}"/>
    <dgm:cxn modelId="{853E908E-5FC4-0A45-98D1-A272FC7B8BE0}" type="presOf" srcId="{2EE96E82-C99E-A045-84F0-83C23FBC668B}" destId="{0878D3BA-8D32-B547-818A-5D87A3110789}" srcOrd="0" destOrd="0" presId="urn:microsoft.com/office/officeart/2005/8/layout/default"/>
    <dgm:cxn modelId="{FE83E299-EE49-7547-821E-BBBA2EC6668C}" type="presOf" srcId="{976E7C38-EF77-1841-8826-4A096361A5A8}" destId="{B63AA436-B3F3-A04C-9C99-16A28E71E621}" srcOrd="0" destOrd="0" presId="urn:microsoft.com/office/officeart/2005/8/layout/default"/>
    <dgm:cxn modelId="{2A653F9A-2BF1-8F44-AB24-243C801181D7}" type="presOf" srcId="{05F764C4-130E-9943-83BD-0CA502A69C27}" destId="{CF8BA577-78F5-434D-A652-C3F5BFCC9D0D}" srcOrd="0" destOrd="0" presId="urn:microsoft.com/office/officeart/2005/8/layout/default"/>
    <dgm:cxn modelId="{0523D09F-27FD-104D-9FD0-9CEB849CC2FB}" srcId="{976E7C38-EF77-1841-8826-4A096361A5A8}" destId="{CADC2FB5-CAF6-6F42-85CC-9738784E332E}" srcOrd="1" destOrd="0" parTransId="{B39E2125-6999-E645-AC41-3D264C8AE0A9}" sibTransId="{5F319C31-F4D0-5447-957C-828C9365CC9A}"/>
    <dgm:cxn modelId="{D00C57A0-F023-0D42-8A56-427D4CFBAD55}" srcId="{976E7C38-EF77-1841-8826-4A096361A5A8}" destId="{05F764C4-130E-9943-83BD-0CA502A69C27}" srcOrd="7" destOrd="0" parTransId="{B2EA406D-F69B-0D4B-AA5D-362063BCF5BA}" sibTransId="{8ACDF33D-39B9-F74B-855A-6167F2C3C1C3}"/>
    <dgm:cxn modelId="{BE69B0A1-C0E6-4F42-A070-E1F2E5B1F6F1}" srcId="{976E7C38-EF77-1841-8826-4A096361A5A8}" destId="{418EF54B-E5DB-654A-B905-18810E6D4321}" srcOrd="0" destOrd="0" parTransId="{BBD6DDAD-DBC7-A840-BEBF-A78BAC276932}" sibTransId="{D77584C4-FF49-634D-BD51-7189B9824F54}"/>
    <dgm:cxn modelId="{0FB83DA4-106F-5C41-ABE2-9055926DE28A}" srcId="{976E7C38-EF77-1841-8826-4A096361A5A8}" destId="{E9DEF3F1-E462-FA4C-81D0-E47FBAF82854}" srcOrd="3" destOrd="0" parTransId="{CD9239A3-CFB2-0D4E-8948-507F4D721BC0}" sibTransId="{3DA8C150-2E63-8A48-8C1E-86689A44ACF7}"/>
    <dgm:cxn modelId="{6D4DD6AF-6DB5-9344-A9B4-A0647959C1BD}" srcId="{976E7C38-EF77-1841-8826-4A096361A5A8}" destId="{FD96B009-C3E9-A543-B334-4568A0FC48E3}" srcOrd="4" destOrd="0" parTransId="{9D9456C2-8596-BF45-9E30-3ADA3AA0B6FF}" sibTransId="{47264284-2E74-2945-88FD-03243B088BC0}"/>
    <dgm:cxn modelId="{E5AB28C3-A116-D04B-858D-8EA6BC5B8528}" type="presOf" srcId="{F6002825-286F-AF42-8C54-32B823B7D128}" destId="{6412F58C-7E5C-0644-9F25-1E5BB6C8D696}" srcOrd="0" destOrd="0" presId="urn:microsoft.com/office/officeart/2005/8/layout/default"/>
    <dgm:cxn modelId="{3042F2D4-E3D2-1249-8707-2B2BC7165F2C}" type="presOf" srcId="{E9DEF3F1-E462-FA4C-81D0-E47FBAF82854}" destId="{55943F93-60F9-814B-B9A9-AF027C17B598}" srcOrd="0" destOrd="0" presId="urn:microsoft.com/office/officeart/2005/8/layout/default"/>
    <dgm:cxn modelId="{237626DB-5560-9747-B322-A22E86E30CBB}" type="presOf" srcId="{FD96B009-C3E9-A543-B334-4568A0FC48E3}" destId="{8F51F938-810F-8E47-8553-296834915F57}" srcOrd="0" destOrd="0" presId="urn:microsoft.com/office/officeart/2005/8/layout/default"/>
    <dgm:cxn modelId="{AE33A3EE-01F1-6F46-90B6-CE2A2FE39378}" type="presOf" srcId="{418EF54B-E5DB-654A-B905-18810E6D4321}" destId="{FF454877-8660-2F4D-A400-9EEC1A9B8BB8}" srcOrd="0" destOrd="0" presId="urn:microsoft.com/office/officeart/2005/8/layout/default"/>
    <dgm:cxn modelId="{F3CE1FD9-83C1-CF40-9155-6F3555D4B58C}" type="presParOf" srcId="{B63AA436-B3F3-A04C-9C99-16A28E71E621}" destId="{FF454877-8660-2F4D-A400-9EEC1A9B8BB8}" srcOrd="0" destOrd="0" presId="urn:microsoft.com/office/officeart/2005/8/layout/default"/>
    <dgm:cxn modelId="{0C3CFFED-582C-A94E-9655-2C36DA078BAA}" type="presParOf" srcId="{B63AA436-B3F3-A04C-9C99-16A28E71E621}" destId="{1163C447-2642-334A-BE11-E4C541616EC8}" srcOrd="1" destOrd="0" presId="urn:microsoft.com/office/officeart/2005/8/layout/default"/>
    <dgm:cxn modelId="{121438B6-E268-2544-89F8-821A2C679479}" type="presParOf" srcId="{B63AA436-B3F3-A04C-9C99-16A28E71E621}" destId="{C11CDAC8-F412-BE42-BBB5-F834BF77694B}" srcOrd="2" destOrd="0" presId="urn:microsoft.com/office/officeart/2005/8/layout/default"/>
    <dgm:cxn modelId="{C670E055-AA0B-6944-8F32-8020AA5F608C}" type="presParOf" srcId="{B63AA436-B3F3-A04C-9C99-16A28E71E621}" destId="{D7817DB8-AF60-574F-B589-BA5593CEBD3E}" srcOrd="3" destOrd="0" presId="urn:microsoft.com/office/officeart/2005/8/layout/default"/>
    <dgm:cxn modelId="{09250544-1135-A64A-944C-29ECFE953278}" type="presParOf" srcId="{B63AA436-B3F3-A04C-9C99-16A28E71E621}" destId="{E0AF9B23-4835-F241-96C3-E6DC92827692}" srcOrd="4" destOrd="0" presId="urn:microsoft.com/office/officeart/2005/8/layout/default"/>
    <dgm:cxn modelId="{83EEEAA1-9BEC-444B-844A-1EBF25289695}" type="presParOf" srcId="{B63AA436-B3F3-A04C-9C99-16A28E71E621}" destId="{B3B04C6F-225F-4247-8F3C-9EC29B77D292}" srcOrd="5" destOrd="0" presId="urn:microsoft.com/office/officeart/2005/8/layout/default"/>
    <dgm:cxn modelId="{4A1CC1A8-983C-0F4C-A411-27E51788370C}" type="presParOf" srcId="{B63AA436-B3F3-A04C-9C99-16A28E71E621}" destId="{55943F93-60F9-814B-B9A9-AF027C17B598}" srcOrd="6" destOrd="0" presId="urn:microsoft.com/office/officeart/2005/8/layout/default"/>
    <dgm:cxn modelId="{8CD46895-7C51-554B-9EF9-4C2BB7DF7F75}" type="presParOf" srcId="{B63AA436-B3F3-A04C-9C99-16A28E71E621}" destId="{BCA34097-A845-F243-B8D0-DF9FA5823061}" srcOrd="7" destOrd="0" presId="urn:microsoft.com/office/officeart/2005/8/layout/default"/>
    <dgm:cxn modelId="{A6F023C2-7D5F-8748-9747-5026EEC21A34}" type="presParOf" srcId="{B63AA436-B3F3-A04C-9C99-16A28E71E621}" destId="{8F51F938-810F-8E47-8553-296834915F57}" srcOrd="8" destOrd="0" presId="urn:microsoft.com/office/officeart/2005/8/layout/default"/>
    <dgm:cxn modelId="{EBE92711-C38B-474D-A199-1FA6187FAE79}" type="presParOf" srcId="{B63AA436-B3F3-A04C-9C99-16A28E71E621}" destId="{B9A730EF-2F22-A649-9528-3F618DE61BAD}" srcOrd="9" destOrd="0" presId="urn:microsoft.com/office/officeart/2005/8/layout/default"/>
    <dgm:cxn modelId="{C0246181-3846-1541-8566-71C9EF5935D4}" type="presParOf" srcId="{B63AA436-B3F3-A04C-9C99-16A28E71E621}" destId="{F7CE4EA5-63BD-2544-9C36-CBB7FE6C23D1}" srcOrd="10" destOrd="0" presId="urn:microsoft.com/office/officeart/2005/8/layout/default"/>
    <dgm:cxn modelId="{B8F16D46-6FEE-D648-A9E6-5B525C6601D8}" type="presParOf" srcId="{B63AA436-B3F3-A04C-9C99-16A28E71E621}" destId="{137B1957-1E97-BA48-9121-74CA85A0EFA8}" srcOrd="11" destOrd="0" presId="urn:microsoft.com/office/officeart/2005/8/layout/default"/>
    <dgm:cxn modelId="{0D78B275-736F-C842-B288-7C084FF9F645}" type="presParOf" srcId="{B63AA436-B3F3-A04C-9C99-16A28E71E621}" destId="{6412F58C-7E5C-0644-9F25-1E5BB6C8D696}" srcOrd="12" destOrd="0" presId="urn:microsoft.com/office/officeart/2005/8/layout/default"/>
    <dgm:cxn modelId="{5CF79033-F86E-A94C-BCFF-DB2706FFAD25}" type="presParOf" srcId="{B63AA436-B3F3-A04C-9C99-16A28E71E621}" destId="{7C859EED-AD58-864D-8C1F-EBA13C056888}" srcOrd="13" destOrd="0" presId="urn:microsoft.com/office/officeart/2005/8/layout/default"/>
    <dgm:cxn modelId="{9C54BE4F-959B-124A-B0B2-59BDDC2DC0B8}" type="presParOf" srcId="{B63AA436-B3F3-A04C-9C99-16A28E71E621}" destId="{CF8BA577-78F5-434D-A652-C3F5BFCC9D0D}" srcOrd="14" destOrd="0" presId="urn:microsoft.com/office/officeart/2005/8/layout/default"/>
    <dgm:cxn modelId="{5A7A1B42-0D82-404F-80A2-476967A08798}" type="presParOf" srcId="{B63AA436-B3F3-A04C-9C99-16A28E71E621}" destId="{061F17E6-503D-A44F-93FD-A229E097E42C}" srcOrd="15" destOrd="0" presId="urn:microsoft.com/office/officeart/2005/8/layout/default"/>
    <dgm:cxn modelId="{87AC877D-281B-CB43-A430-0E5A2B96CF98}" type="presParOf" srcId="{B63AA436-B3F3-A04C-9C99-16A28E71E621}" destId="{0878D3BA-8D32-B547-818A-5D87A3110789}"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76E7C38-EF77-1841-8826-4A096361A5A8}" type="doc">
      <dgm:prSet loTypeId="urn:microsoft.com/office/officeart/2005/8/layout/default" loCatId="" qsTypeId="urn:microsoft.com/office/officeart/2005/8/quickstyle/simple4" qsCatId="simple" csTypeId="urn:microsoft.com/office/officeart/2005/8/colors/accent6_4" csCatId="accent6" phldr="1"/>
      <dgm:spPr/>
      <dgm:t>
        <a:bodyPr/>
        <a:lstStyle/>
        <a:p>
          <a:endParaRPr lang="en-US"/>
        </a:p>
      </dgm:t>
    </dgm:pt>
    <dgm:pt modelId="{1ACEDB29-3682-7441-A1A8-6860062E69F2}">
      <dgm:prSet/>
      <dgm:spPr/>
      <dgm:t>
        <a:bodyPr/>
        <a:lstStyle/>
        <a:p>
          <a:r>
            <a:rPr lang="en-US">
              <a:solidFill>
                <a:schemeClr val="tx1">
                  <a:lumMod val="85000"/>
                  <a:lumOff val="15000"/>
                </a:schemeClr>
              </a:solidFill>
            </a:rPr>
            <a:t>Neglect / inattention</a:t>
          </a:r>
        </a:p>
      </dgm:t>
    </dgm:pt>
    <dgm:pt modelId="{F6227384-4458-FC4A-BA9B-9BC3380785C9}" type="parTrans" cxnId="{ECC12147-8CBA-CF46-B9A0-3FBCF8BADDA0}">
      <dgm:prSet/>
      <dgm:spPr/>
      <dgm:t>
        <a:bodyPr/>
        <a:lstStyle/>
        <a:p>
          <a:endParaRPr lang="en-US">
            <a:solidFill>
              <a:schemeClr val="tx1">
                <a:lumMod val="85000"/>
                <a:lumOff val="15000"/>
              </a:schemeClr>
            </a:solidFill>
          </a:endParaRPr>
        </a:p>
      </dgm:t>
    </dgm:pt>
    <dgm:pt modelId="{258B46C3-2DB2-364D-870B-A23ACBBCCE8D}" type="sibTrans" cxnId="{ECC12147-8CBA-CF46-B9A0-3FBCF8BADDA0}">
      <dgm:prSet/>
      <dgm:spPr/>
      <dgm:t>
        <a:bodyPr/>
        <a:lstStyle/>
        <a:p>
          <a:endParaRPr lang="en-US">
            <a:solidFill>
              <a:schemeClr val="tx1">
                <a:lumMod val="85000"/>
                <a:lumOff val="15000"/>
              </a:schemeClr>
            </a:solidFill>
          </a:endParaRPr>
        </a:p>
      </dgm:t>
    </dgm:pt>
    <dgm:pt modelId="{743BFD83-5105-EF4E-BC6E-CC2B3519CC1E}">
      <dgm:prSet/>
      <dgm:spPr/>
      <dgm:t>
        <a:bodyPr/>
        <a:lstStyle/>
        <a:p>
          <a:r>
            <a:rPr lang="en-US">
              <a:solidFill>
                <a:schemeClr val="tx1">
                  <a:lumMod val="85000"/>
                  <a:lumOff val="15000"/>
                </a:schemeClr>
              </a:solidFill>
            </a:rPr>
            <a:t>Constructional apraxia</a:t>
          </a:r>
        </a:p>
      </dgm:t>
    </dgm:pt>
    <dgm:pt modelId="{704E4005-2A80-D243-92DB-20B212807BB8}" type="parTrans" cxnId="{48F66DDD-FE39-7B4F-BB58-E7ECB868FA8E}">
      <dgm:prSet/>
      <dgm:spPr/>
      <dgm:t>
        <a:bodyPr/>
        <a:lstStyle/>
        <a:p>
          <a:endParaRPr lang="en-US">
            <a:solidFill>
              <a:schemeClr val="tx1">
                <a:lumMod val="85000"/>
                <a:lumOff val="15000"/>
              </a:schemeClr>
            </a:solidFill>
          </a:endParaRPr>
        </a:p>
      </dgm:t>
    </dgm:pt>
    <dgm:pt modelId="{AFD68183-EED3-824C-9776-4293704731A6}" type="sibTrans" cxnId="{48F66DDD-FE39-7B4F-BB58-E7ECB868FA8E}">
      <dgm:prSet/>
      <dgm:spPr/>
      <dgm:t>
        <a:bodyPr/>
        <a:lstStyle/>
        <a:p>
          <a:endParaRPr lang="en-US">
            <a:solidFill>
              <a:schemeClr val="tx1">
                <a:lumMod val="85000"/>
                <a:lumOff val="15000"/>
              </a:schemeClr>
            </a:solidFill>
          </a:endParaRPr>
        </a:p>
      </dgm:t>
    </dgm:pt>
    <dgm:pt modelId="{3D1FFA4E-ADC8-E54D-8820-8CFCF896DF22}">
      <dgm:prSet/>
      <dgm:spPr/>
      <dgm:t>
        <a:bodyPr/>
        <a:lstStyle/>
        <a:p>
          <a:r>
            <a:rPr lang="en-US">
              <a:solidFill>
                <a:schemeClr val="tx1">
                  <a:lumMod val="85000"/>
                  <a:lumOff val="15000"/>
                </a:schemeClr>
              </a:solidFill>
            </a:rPr>
            <a:t>Dyscalculia*</a:t>
          </a:r>
        </a:p>
      </dgm:t>
    </dgm:pt>
    <dgm:pt modelId="{5790A4E0-B50E-4841-BA71-68C5C51424A9}" type="parTrans" cxnId="{48F2010E-192D-F448-8E59-802260F3927B}">
      <dgm:prSet/>
      <dgm:spPr/>
      <dgm:t>
        <a:bodyPr/>
        <a:lstStyle/>
        <a:p>
          <a:endParaRPr lang="en-US">
            <a:solidFill>
              <a:schemeClr val="tx1">
                <a:lumMod val="85000"/>
                <a:lumOff val="15000"/>
              </a:schemeClr>
            </a:solidFill>
          </a:endParaRPr>
        </a:p>
      </dgm:t>
    </dgm:pt>
    <dgm:pt modelId="{D483CEBB-B175-E243-A0B2-66ECE3F9EF1C}" type="sibTrans" cxnId="{48F2010E-192D-F448-8E59-802260F3927B}">
      <dgm:prSet/>
      <dgm:spPr/>
      <dgm:t>
        <a:bodyPr/>
        <a:lstStyle/>
        <a:p>
          <a:endParaRPr lang="en-US">
            <a:solidFill>
              <a:schemeClr val="tx1">
                <a:lumMod val="85000"/>
                <a:lumOff val="15000"/>
              </a:schemeClr>
            </a:solidFill>
          </a:endParaRPr>
        </a:p>
      </dgm:t>
    </dgm:pt>
    <dgm:pt modelId="{F3EFBCC5-1478-A84F-BE13-8ED2195017BE}">
      <dgm:prSet/>
      <dgm:spPr/>
      <dgm:t>
        <a:bodyPr/>
        <a:lstStyle/>
        <a:p>
          <a:r>
            <a:rPr lang="en-US">
              <a:solidFill>
                <a:schemeClr val="tx1">
                  <a:lumMod val="85000"/>
                  <a:lumOff val="15000"/>
                </a:schemeClr>
              </a:solidFill>
            </a:rPr>
            <a:t>Dysgraphia*</a:t>
          </a:r>
        </a:p>
      </dgm:t>
    </dgm:pt>
    <dgm:pt modelId="{E632BCC6-6BB0-2A42-B625-F3C58440B388}" type="parTrans" cxnId="{2744261C-4818-EE4A-BBB6-D0676E3307D7}">
      <dgm:prSet/>
      <dgm:spPr/>
      <dgm:t>
        <a:bodyPr/>
        <a:lstStyle/>
        <a:p>
          <a:endParaRPr lang="en-US">
            <a:solidFill>
              <a:schemeClr val="tx1">
                <a:lumMod val="85000"/>
                <a:lumOff val="15000"/>
              </a:schemeClr>
            </a:solidFill>
          </a:endParaRPr>
        </a:p>
      </dgm:t>
    </dgm:pt>
    <dgm:pt modelId="{35205070-E277-9A48-BFFB-43D21912C762}" type="sibTrans" cxnId="{2744261C-4818-EE4A-BBB6-D0676E3307D7}">
      <dgm:prSet/>
      <dgm:spPr/>
      <dgm:t>
        <a:bodyPr/>
        <a:lstStyle/>
        <a:p>
          <a:endParaRPr lang="en-US">
            <a:solidFill>
              <a:schemeClr val="tx1">
                <a:lumMod val="85000"/>
                <a:lumOff val="15000"/>
              </a:schemeClr>
            </a:solidFill>
          </a:endParaRPr>
        </a:p>
      </dgm:t>
    </dgm:pt>
    <dgm:pt modelId="{F54F1E82-40C0-D74D-AC2C-432E75661EAC}">
      <dgm:prSet/>
      <dgm:spPr/>
      <dgm:t>
        <a:bodyPr/>
        <a:lstStyle/>
        <a:p>
          <a:r>
            <a:rPr lang="en-US">
              <a:solidFill>
                <a:schemeClr val="tx1">
                  <a:lumMod val="85000"/>
                  <a:lumOff val="15000"/>
                </a:schemeClr>
              </a:solidFill>
            </a:rPr>
            <a:t>R-L disorientation*</a:t>
          </a:r>
        </a:p>
      </dgm:t>
    </dgm:pt>
    <dgm:pt modelId="{F87781FD-3EDF-F44C-B697-D07DB0AEB568}" type="parTrans" cxnId="{ED3EDDE1-A500-894B-A19C-09E450B4C663}">
      <dgm:prSet/>
      <dgm:spPr/>
      <dgm:t>
        <a:bodyPr/>
        <a:lstStyle/>
        <a:p>
          <a:endParaRPr lang="en-US">
            <a:solidFill>
              <a:schemeClr val="tx1">
                <a:lumMod val="85000"/>
                <a:lumOff val="15000"/>
              </a:schemeClr>
            </a:solidFill>
          </a:endParaRPr>
        </a:p>
      </dgm:t>
    </dgm:pt>
    <dgm:pt modelId="{91062262-3EFC-9E49-AB9F-9BF7E66B5293}" type="sibTrans" cxnId="{ED3EDDE1-A500-894B-A19C-09E450B4C663}">
      <dgm:prSet/>
      <dgm:spPr/>
      <dgm:t>
        <a:bodyPr/>
        <a:lstStyle/>
        <a:p>
          <a:endParaRPr lang="en-US">
            <a:solidFill>
              <a:schemeClr val="tx1">
                <a:lumMod val="85000"/>
                <a:lumOff val="15000"/>
              </a:schemeClr>
            </a:solidFill>
          </a:endParaRPr>
        </a:p>
      </dgm:t>
    </dgm:pt>
    <dgm:pt modelId="{847B2632-171C-F34A-A15F-B7C7BD63BF03}">
      <dgm:prSet/>
      <dgm:spPr/>
      <dgm:t>
        <a:bodyPr/>
        <a:lstStyle/>
        <a:p>
          <a:r>
            <a:rPr lang="en-US">
              <a:solidFill>
                <a:schemeClr val="tx1">
                  <a:lumMod val="85000"/>
                  <a:lumOff val="15000"/>
                </a:schemeClr>
              </a:solidFill>
            </a:rPr>
            <a:t>Topographical disorientation</a:t>
          </a:r>
        </a:p>
      </dgm:t>
    </dgm:pt>
    <dgm:pt modelId="{393F3F48-0330-5A41-AB5D-20D95D9624CC}" type="parTrans" cxnId="{1513D653-0F50-434C-9297-A8B25C5AAE51}">
      <dgm:prSet/>
      <dgm:spPr/>
      <dgm:t>
        <a:bodyPr/>
        <a:lstStyle/>
        <a:p>
          <a:endParaRPr lang="en-US">
            <a:solidFill>
              <a:schemeClr val="tx1">
                <a:lumMod val="85000"/>
                <a:lumOff val="15000"/>
              </a:schemeClr>
            </a:solidFill>
          </a:endParaRPr>
        </a:p>
      </dgm:t>
    </dgm:pt>
    <dgm:pt modelId="{EBADECBA-5366-4B42-B6D5-FC0F4BF370F3}" type="sibTrans" cxnId="{1513D653-0F50-434C-9297-A8B25C5AAE51}">
      <dgm:prSet/>
      <dgm:spPr/>
      <dgm:t>
        <a:bodyPr/>
        <a:lstStyle/>
        <a:p>
          <a:endParaRPr lang="en-US">
            <a:solidFill>
              <a:schemeClr val="tx1">
                <a:lumMod val="85000"/>
                <a:lumOff val="15000"/>
              </a:schemeClr>
            </a:solidFill>
          </a:endParaRPr>
        </a:p>
      </dgm:t>
    </dgm:pt>
    <dgm:pt modelId="{A49A2109-2605-314B-8C3C-2F411E541490}">
      <dgm:prSet/>
      <dgm:spPr/>
      <dgm:t>
        <a:bodyPr/>
        <a:lstStyle/>
        <a:p>
          <a:r>
            <a:rPr lang="en-US">
              <a:solidFill>
                <a:schemeClr val="tx1">
                  <a:lumMod val="85000"/>
                  <a:lumOff val="15000"/>
                </a:schemeClr>
              </a:solidFill>
            </a:rPr>
            <a:t>Tactile agnosia (</a:t>
          </a:r>
          <a:r>
            <a:rPr lang="en-US" err="1">
              <a:solidFill>
                <a:schemeClr val="tx1">
                  <a:lumMod val="85000"/>
                  <a:lumOff val="15000"/>
                </a:schemeClr>
              </a:solidFill>
            </a:rPr>
            <a:t>astereognosis</a:t>
          </a:r>
          <a:r>
            <a:rPr lang="en-US">
              <a:solidFill>
                <a:schemeClr val="tx1">
                  <a:lumMod val="85000"/>
                  <a:lumOff val="15000"/>
                </a:schemeClr>
              </a:solidFill>
            </a:rPr>
            <a:t>)</a:t>
          </a:r>
        </a:p>
      </dgm:t>
    </dgm:pt>
    <dgm:pt modelId="{488796E1-E7F6-B84A-A765-767678F8E8BD}" type="parTrans" cxnId="{06098CD0-2607-BE42-9A09-6A8729562CE8}">
      <dgm:prSet/>
      <dgm:spPr/>
      <dgm:t>
        <a:bodyPr/>
        <a:lstStyle/>
        <a:p>
          <a:endParaRPr lang="en-US">
            <a:solidFill>
              <a:schemeClr val="tx1">
                <a:lumMod val="85000"/>
                <a:lumOff val="15000"/>
              </a:schemeClr>
            </a:solidFill>
          </a:endParaRPr>
        </a:p>
      </dgm:t>
    </dgm:pt>
    <dgm:pt modelId="{CFB1182D-50CC-7245-83EB-C327A09BCA19}" type="sibTrans" cxnId="{06098CD0-2607-BE42-9A09-6A8729562CE8}">
      <dgm:prSet/>
      <dgm:spPr/>
      <dgm:t>
        <a:bodyPr/>
        <a:lstStyle/>
        <a:p>
          <a:endParaRPr lang="en-US">
            <a:solidFill>
              <a:schemeClr val="tx1">
                <a:lumMod val="85000"/>
                <a:lumOff val="15000"/>
              </a:schemeClr>
            </a:solidFill>
          </a:endParaRPr>
        </a:p>
      </dgm:t>
    </dgm:pt>
    <dgm:pt modelId="{E51FC310-7D67-D840-9729-5E77C37165A4}">
      <dgm:prSet/>
      <dgm:spPr/>
      <dgm:t>
        <a:bodyPr/>
        <a:lstStyle/>
        <a:p>
          <a:r>
            <a:rPr lang="en-US" dirty="0">
              <a:solidFill>
                <a:schemeClr val="tx1">
                  <a:lumMod val="85000"/>
                  <a:lumOff val="15000"/>
                </a:schemeClr>
              </a:solidFill>
            </a:rPr>
            <a:t>Homonymous lower </a:t>
          </a:r>
          <a:r>
            <a:rPr lang="en-US" dirty="0" err="1">
              <a:solidFill>
                <a:schemeClr val="tx1">
                  <a:lumMod val="85000"/>
                  <a:lumOff val="15000"/>
                </a:schemeClr>
              </a:solidFill>
            </a:rPr>
            <a:t>quadrantanopia</a:t>
          </a:r>
          <a:endParaRPr lang="en-US" dirty="0">
            <a:solidFill>
              <a:schemeClr val="tx1">
                <a:lumMod val="85000"/>
                <a:lumOff val="15000"/>
              </a:schemeClr>
            </a:solidFill>
          </a:endParaRPr>
        </a:p>
      </dgm:t>
    </dgm:pt>
    <dgm:pt modelId="{9C826A82-DF60-2E4B-B611-87D46E6D43D1}" type="parTrans" cxnId="{4351C09B-670F-D741-AD1B-77435BC5530F}">
      <dgm:prSet/>
      <dgm:spPr/>
      <dgm:t>
        <a:bodyPr/>
        <a:lstStyle/>
        <a:p>
          <a:endParaRPr lang="en-US">
            <a:solidFill>
              <a:schemeClr val="tx1">
                <a:lumMod val="85000"/>
                <a:lumOff val="15000"/>
              </a:schemeClr>
            </a:solidFill>
          </a:endParaRPr>
        </a:p>
      </dgm:t>
    </dgm:pt>
    <dgm:pt modelId="{D9086824-A1A6-6C42-8832-4DF4377E6671}" type="sibTrans" cxnId="{4351C09B-670F-D741-AD1B-77435BC5530F}">
      <dgm:prSet/>
      <dgm:spPr/>
      <dgm:t>
        <a:bodyPr/>
        <a:lstStyle/>
        <a:p>
          <a:endParaRPr lang="en-US">
            <a:solidFill>
              <a:schemeClr val="tx1">
                <a:lumMod val="85000"/>
                <a:lumOff val="15000"/>
              </a:schemeClr>
            </a:solidFill>
          </a:endParaRPr>
        </a:p>
      </dgm:t>
    </dgm:pt>
    <dgm:pt modelId="{8BBB4CF2-553A-6F45-8E6C-B604BCCE0C8A}">
      <dgm:prSet/>
      <dgm:spPr/>
      <dgm:t>
        <a:bodyPr/>
        <a:lstStyle/>
        <a:p>
          <a:r>
            <a:rPr lang="en-US">
              <a:solidFill>
                <a:schemeClr val="tx1">
                  <a:lumMod val="85000"/>
                  <a:lumOff val="15000"/>
                </a:schemeClr>
              </a:solidFill>
            </a:rPr>
            <a:t>Finger agnosia*</a:t>
          </a:r>
        </a:p>
      </dgm:t>
    </dgm:pt>
    <dgm:pt modelId="{3101D072-4F92-A446-AD56-FCD3490675A8}" type="parTrans" cxnId="{D36C2E45-B0DD-E948-95BC-8819CC05330B}">
      <dgm:prSet/>
      <dgm:spPr/>
      <dgm:t>
        <a:bodyPr/>
        <a:lstStyle/>
        <a:p>
          <a:endParaRPr lang="en-US">
            <a:solidFill>
              <a:schemeClr val="tx1">
                <a:lumMod val="85000"/>
                <a:lumOff val="15000"/>
              </a:schemeClr>
            </a:solidFill>
          </a:endParaRPr>
        </a:p>
      </dgm:t>
    </dgm:pt>
    <dgm:pt modelId="{2CA58BEC-F8A3-C244-9751-7227900F26BE}" type="sibTrans" cxnId="{D36C2E45-B0DD-E948-95BC-8819CC05330B}">
      <dgm:prSet/>
      <dgm:spPr/>
      <dgm:t>
        <a:bodyPr/>
        <a:lstStyle/>
        <a:p>
          <a:endParaRPr lang="en-US">
            <a:solidFill>
              <a:schemeClr val="tx1">
                <a:lumMod val="85000"/>
                <a:lumOff val="15000"/>
              </a:schemeClr>
            </a:solidFill>
          </a:endParaRPr>
        </a:p>
      </dgm:t>
    </dgm:pt>
    <dgm:pt modelId="{EE04AFA1-84B3-D94C-959A-43809983464C}">
      <dgm:prSet/>
      <dgm:spPr/>
      <dgm:t>
        <a:bodyPr/>
        <a:lstStyle/>
        <a:p>
          <a:r>
            <a:rPr lang="en-US" dirty="0">
              <a:solidFill>
                <a:schemeClr val="tx1">
                  <a:lumMod val="85000"/>
                  <a:lumOff val="15000"/>
                </a:schemeClr>
              </a:solidFill>
            </a:rPr>
            <a:t>Anosognosia</a:t>
          </a:r>
        </a:p>
      </dgm:t>
    </dgm:pt>
    <dgm:pt modelId="{7B48B4EB-4A41-DC49-B03B-13027A757AB3}" type="parTrans" cxnId="{FF731E52-F51F-0A47-AB11-FB8540550F16}">
      <dgm:prSet/>
      <dgm:spPr/>
      <dgm:t>
        <a:bodyPr/>
        <a:lstStyle/>
        <a:p>
          <a:endParaRPr lang="en-US">
            <a:solidFill>
              <a:schemeClr val="tx1">
                <a:lumMod val="85000"/>
                <a:lumOff val="15000"/>
              </a:schemeClr>
            </a:solidFill>
          </a:endParaRPr>
        </a:p>
      </dgm:t>
    </dgm:pt>
    <dgm:pt modelId="{6695A565-0DFC-C247-BDE8-58A1AB68A4EA}" type="sibTrans" cxnId="{FF731E52-F51F-0A47-AB11-FB8540550F16}">
      <dgm:prSet/>
      <dgm:spPr/>
      <dgm:t>
        <a:bodyPr/>
        <a:lstStyle/>
        <a:p>
          <a:endParaRPr lang="en-US">
            <a:solidFill>
              <a:schemeClr val="tx1">
                <a:lumMod val="85000"/>
                <a:lumOff val="15000"/>
              </a:schemeClr>
            </a:solidFill>
          </a:endParaRPr>
        </a:p>
      </dgm:t>
    </dgm:pt>
    <dgm:pt modelId="{F718F691-FC2F-2C4C-B4D1-006036DDB7AF}">
      <dgm:prSet/>
      <dgm:spPr/>
      <dgm:t>
        <a:bodyPr/>
        <a:lstStyle/>
        <a:p>
          <a:r>
            <a:rPr lang="en-US">
              <a:solidFill>
                <a:schemeClr val="tx1">
                  <a:lumMod val="85000"/>
                  <a:lumOff val="15000"/>
                </a:schemeClr>
              </a:solidFill>
            </a:rPr>
            <a:t>Dyspraxia</a:t>
          </a:r>
        </a:p>
      </dgm:t>
    </dgm:pt>
    <dgm:pt modelId="{F4492372-7C72-AD42-8A5C-A791F60A4FFA}" type="sibTrans" cxnId="{59EEA400-24C8-D442-AF33-96B39C43F573}">
      <dgm:prSet/>
      <dgm:spPr/>
      <dgm:t>
        <a:bodyPr/>
        <a:lstStyle/>
        <a:p>
          <a:endParaRPr lang="en-US">
            <a:solidFill>
              <a:schemeClr val="tx1">
                <a:lumMod val="85000"/>
                <a:lumOff val="15000"/>
              </a:schemeClr>
            </a:solidFill>
          </a:endParaRPr>
        </a:p>
      </dgm:t>
    </dgm:pt>
    <dgm:pt modelId="{630157F2-6AB4-4F46-916A-3E8103D8908B}" type="parTrans" cxnId="{59EEA400-24C8-D442-AF33-96B39C43F573}">
      <dgm:prSet/>
      <dgm:spPr/>
      <dgm:t>
        <a:bodyPr/>
        <a:lstStyle/>
        <a:p>
          <a:endParaRPr lang="en-US">
            <a:solidFill>
              <a:schemeClr val="tx1">
                <a:lumMod val="85000"/>
                <a:lumOff val="15000"/>
              </a:schemeClr>
            </a:solidFill>
          </a:endParaRPr>
        </a:p>
      </dgm:t>
    </dgm:pt>
    <dgm:pt modelId="{B63AA436-B3F3-A04C-9C99-16A28E71E621}" type="pres">
      <dgm:prSet presAssocID="{976E7C38-EF77-1841-8826-4A096361A5A8}" presName="diagram" presStyleCnt="0">
        <dgm:presLayoutVars>
          <dgm:dir/>
          <dgm:resizeHandles val="exact"/>
        </dgm:presLayoutVars>
      </dgm:prSet>
      <dgm:spPr/>
    </dgm:pt>
    <dgm:pt modelId="{C0FEA73B-124F-D847-A5B8-FE1AD3FCC9D9}" type="pres">
      <dgm:prSet presAssocID="{F718F691-FC2F-2C4C-B4D1-006036DDB7AF}" presName="node" presStyleLbl="node1" presStyleIdx="0" presStyleCnt="11">
        <dgm:presLayoutVars>
          <dgm:bulletEnabled val="1"/>
        </dgm:presLayoutVars>
      </dgm:prSet>
      <dgm:spPr/>
    </dgm:pt>
    <dgm:pt modelId="{FCF56128-6FC4-D345-9AB3-4737595D2780}" type="pres">
      <dgm:prSet presAssocID="{F4492372-7C72-AD42-8A5C-A791F60A4FFA}" presName="sibTrans" presStyleCnt="0"/>
      <dgm:spPr/>
    </dgm:pt>
    <dgm:pt modelId="{093B715B-2E94-1149-A553-BE9CB09195E5}" type="pres">
      <dgm:prSet presAssocID="{1ACEDB29-3682-7441-A1A8-6860062E69F2}" presName="node" presStyleLbl="node1" presStyleIdx="1" presStyleCnt="11">
        <dgm:presLayoutVars>
          <dgm:bulletEnabled val="1"/>
        </dgm:presLayoutVars>
      </dgm:prSet>
      <dgm:spPr/>
    </dgm:pt>
    <dgm:pt modelId="{A7EF7FA4-5708-2D4E-B5BE-5AEA6CB3E4D8}" type="pres">
      <dgm:prSet presAssocID="{258B46C3-2DB2-364D-870B-A23ACBBCCE8D}" presName="sibTrans" presStyleCnt="0"/>
      <dgm:spPr/>
    </dgm:pt>
    <dgm:pt modelId="{2619F75F-C50C-6C44-AC3E-38FE08D4A6EC}" type="pres">
      <dgm:prSet presAssocID="{743BFD83-5105-EF4E-BC6E-CC2B3519CC1E}" presName="node" presStyleLbl="node1" presStyleIdx="2" presStyleCnt="11">
        <dgm:presLayoutVars>
          <dgm:bulletEnabled val="1"/>
        </dgm:presLayoutVars>
      </dgm:prSet>
      <dgm:spPr/>
    </dgm:pt>
    <dgm:pt modelId="{BB6F7E4A-F681-4D47-B6FB-F1A60D31993A}" type="pres">
      <dgm:prSet presAssocID="{AFD68183-EED3-824C-9776-4293704731A6}" presName="sibTrans" presStyleCnt="0"/>
      <dgm:spPr/>
    </dgm:pt>
    <dgm:pt modelId="{6A08CF0A-24D1-B848-8163-7DCF63869C22}" type="pres">
      <dgm:prSet presAssocID="{3D1FFA4E-ADC8-E54D-8820-8CFCF896DF22}" presName="node" presStyleLbl="node1" presStyleIdx="3" presStyleCnt="11">
        <dgm:presLayoutVars>
          <dgm:bulletEnabled val="1"/>
        </dgm:presLayoutVars>
      </dgm:prSet>
      <dgm:spPr/>
    </dgm:pt>
    <dgm:pt modelId="{FDAFB8B7-43B4-9E43-B6A0-45C1E24AB72B}" type="pres">
      <dgm:prSet presAssocID="{D483CEBB-B175-E243-A0B2-66ECE3F9EF1C}" presName="sibTrans" presStyleCnt="0"/>
      <dgm:spPr/>
    </dgm:pt>
    <dgm:pt modelId="{AF31B6B5-D9E6-274A-A2B7-272FB86075C2}" type="pres">
      <dgm:prSet presAssocID="{8BBB4CF2-553A-6F45-8E6C-B604BCCE0C8A}" presName="node" presStyleLbl="node1" presStyleIdx="4" presStyleCnt="11">
        <dgm:presLayoutVars>
          <dgm:bulletEnabled val="1"/>
        </dgm:presLayoutVars>
      </dgm:prSet>
      <dgm:spPr/>
    </dgm:pt>
    <dgm:pt modelId="{75B281B2-C308-184A-B112-6CFF109BFD21}" type="pres">
      <dgm:prSet presAssocID="{2CA58BEC-F8A3-C244-9751-7227900F26BE}" presName="sibTrans" presStyleCnt="0"/>
      <dgm:spPr/>
    </dgm:pt>
    <dgm:pt modelId="{89804AD4-8BCA-3C43-92F1-880A09A79B31}" type="pres">
      <dgm:prSet presAssocID="{EE04AFA1-84B3-D94C-959A-43809983464C}" presName="node" presStyleLbl="node1" presStyleIdx="5" presStyleCnt="11">
        <dgm:presLayoutVars>
          <dgm:bulletEnabled val="1"/>
        </dgm:presLayoutVars>
      </dgm:prSet>
      <dgm:spPr/>
    </dgm:pt>
    <dgm:pt modelId="{FA2FD3F2-80AF-704A-9D03-3215FB3090F9}" type="pres">
      <dgm:prSet presAssocID="{6695A565-0DFC-C247-BDE8-58A1AB68A4EA}" presName="sibTrans" presStyleCnt="0"/>
      <dgm:spPr/>
    </dgm:pt>
    <dgm:pt modelId="{BDBD3DC8-7A04-4E42-86B4-598BEFC41972}" type="pres">
      <dgm:prSet presAssocID="{F3EFBCC5-1478-A84F-BE13-8ED2195017BE}" presName="node" presStyleLbl="node1" presStyleIdx="6" presStyleCnt="11">
        <dgm:presLayoutVars>
          <dgm:bulletEnabled val="1"/>
        </dgm:presLayoutVars>
      </dgm:prSet>
      <dgm:spPr/>
    </dgm:pt>
    <dgm:pt modelId="{87A7F990-8F86-6943-853D-5DD2C5D2E1F1}" type="pres">
      <dgm:prSet presAssocID="{35205070-E277-9A48-BFFB-43D21912C762}" presName="sibTrans" presStyleCnt="0"/>
      <dgm:spPr/>
    </dgm:pt>
    <dgm:pt modelId="{29B4D36F-CC14-F04D-98CA-0D7561F1FF7E}" type="pres">
      <dgm:prSet presAssocID="{F54F1E82-40C0-D74D-AC2C-432E75661EAC}" presName="node" presStyleLbl="node1" presStyleIdx="7" presStyleCnt="11">
        <dgm:presLayoutVars>
          <dgm:bulletEnabled val="1"/>
        </dgm:presLayoutVars>
      </dgm:prSet>
      <dgm:spPr/>
    </dgm:pt>
    <dgm:pt modelId="{615CC071-2E72-C44F-963E-DB29A10445FC}" type="pres">
      <dgm:prSet presAssocID="{91062262-3EFC-9E49-AB9F-9BF7E66B5293}" presName="sibTrans" presStyleCnt="0"/>
      <dgm:spPr/>
    </dgm:pt>
    <dgm:pt modelId="{27A85C82-16C8-514E-9333-045A0EFFC1D4}" type="pres">
      <dgm:prSet presAssocID="{847B2632-171C-F34A-A15F-B7C7BD63BF03}" presName="node" presStyleLbl="node1" presStyleIdx="8" presStyleCnt="11">
        <dgm:presLayoutVars>
          <dgm:bulletEnabled val="1"/>
        </dgm:presLayoutVars>
      </dgm:prSet>
      <dgm:spPr/>
    </dgm:pt>
    <dgm:pt modelId="{D739DDC3-848B-E64D-8F13-CC5644C1BD22}" type="pres">
      <dgm:prSet presAssocID="{EBADECBA-5366-4B42-B6D5-FC0F4BF370F3}" presName="sibTrans" presStyleCnt="0"/>
      <dgm:spPr/>
    </dgm:pt>
    <dgm:pt modelId="{F633D2D1-C85A-6C46-B311-A1FA6CC396A3}" type="pres">
      <dgm:prSet presAssocID="{A49A2109-2605-314B-8C3C-2F411E541490}" presName="node" presStyleLbl="node1" presStyleIdx="9" presStyleCnt="11" custLinFactNeighborX="-53429" custLinFactNeighborY="80">
        <dgm:presLayoutVars>
          <dgm:bulletEnabled val="1"/>
        </dgm:presLayoutVars>
      </dgm:prSet>
      <dgm:spPr/>
    </dgm:pt>
    <dgm:pt modelId="{2F470E2B-6AE5-BF48-BD93-1A0522ED9011}" type="pres">
      <dgm:prSet presAssocID="{CFB1182D-50CC-7245-83EB-C327A09BCA19}" presName="sibTrans" presStyleCnt="0"/>
      <dgm:spPr/>
    </dgm:pt>
    <dgm:pt modelId="{042ECF72-D774-D64E-829C-2658DD16CDDA}" type="pres">
      <dgm:prSet presAssocID="{E51FC310-7D67-D840-9729-5E77C37165A4}" presName="node" presStyleLbl="node1" presStyleIdx="10" presStyleCnt="11">
        <dgm:presLayoutVars>
          <dgm:bulletEnabled val="1"/>
        </dgm:presLayoutVars>
      </dgm:prSet>
      <dgm:spPr/>
    </dgm:pt>
  </dgm:ptLst>
  <dgm:cxnLst>
    <dgm:cxn modelId="{59EEA400-24C8-D442-AF33-96B39C43F573}" srcId="{976E7C38-EF77-1841-8826-4A096361A5A8}" destId="{F718F691-FC2F-2C4C-B4D1-006036DDB7AF}" srcOrd="0" destOrd="0" parTransId="{630157F2-6AB4-4F46-916A-3E8103D8908B}" sibTransId="{F4492372-7C72-AD42-8A5C-A791F60A4FFA}"/>
    <dgm:cxn modelId="{4C3CF201-013B-0240-A094-40854D04FF0D}" type="presOf" srcId="{743BFD83-5105-EF4E-BC6E-CC2B3519CC1E}" destId="{2619F75F-C50C-6C44-AC3E-38FE08D4A6EC}" srcOrd="0" destOrd="0" presId="urn:microsoft.com/office/officeart/2005/8/layout/default"/>
    <dgm:cxn modelId="{48F2010E-192D-F448-8E59-802260F3927B}" srcId="{976E7C38-EF77-1841-8826-4A096361A5A8}" destId="{3D1FFA4E-ADC8-E54D-8820-8CFCF896DF22}" srcOrd="3" destOrd="0" parTransId="{5790A4E0-B50E-4841-BA71-68C5C51424A9}" sibTransId="{D483CEBB-B175-E243-A0B2-66ECE3F9EF1C}"/>
    <dgm:cxn modelId="{4ABF0910-2D65-F644-87B1-280C6C9D1AEE}" type="presOf" srcId="{1ACEDB29-3682-7441-A1A8-6860062E69F2}" destId="{093B715B-2E94-1149-A553-BE9CB09195E5}" srcOrd="0" destOrd="0" presId="urn:microsoft.com/office/officeart/2005/8/layout/default"/>
    <dgm:cxn modelId="{F7616016-0CBD-0447-A148-61D871A21CC0}" type="presOf" srcId="{E51FC310-7D67-D840-9729-5E77C37165A4}" destId="{042ECF72-D774-D64E-829C-2658DD16CDDA}" srcOrd="0" destOrd="0" presId="urn:microsoft.com/office/officeart/2005/8/layout/default"/>
    <dgm:cxn modelId="{2744261C-4818-EE4A-BBB6-D0676E3307D7}" srcId="{976E7C38-EF77-1841-8826-4A096361A5A8}" destId="{F3EFBCC5-1478-A84F-BE13-8ED2195017BE}" srcOrd="6" destOrd="0" parTransId="{E632BCC6-6BB0-2A42-B625-F3C58440B388}" sibTransId="{35205070-E277-9A48-BFFB-43D21912C762}"/>
    <dgm:cxn modelId="{9654602D-7BBE-7B4D-85E7-869BA1DDB59E}" type="presOf" srcId="{F3EFBCC5-1478-A84F-BE13-8ED2195017BE}" destId="{BDBD3DC8-7A04-4E42-86B4-598BEFC41972}" srcOrd="0" destOrd="0" presId="urn:microsoft.com/office/officeart/2005/8/layout/default"/>
    <dgm:cxn modelId="{EE22DA3F-401E-2648-8067-8D83CD975F2A}" type="presOf" srcId="{976E7C38-EF77-1841-8826-4A096361A5A8}" destId="{B63AA436-B3F3-A04C-9C99-16A28E71E621}" srcOrd="0" destOrd="0" presId="urn:microsoft.com/office/officeart/2005/8/layout/default"/>
    <dgm:cxn modelId="{D36C2E45-B0DD-E948-95BC-8819CC05330B}" srcId="{976E7C38-EF77-1841-8826-4A096361A5A8}" destId="{8BBB4CF2-553A-6F45-8E6C-B604BCCE0C8A}" srcOrd="4" destOrd="0" parTransId="{3101D072-4F92-A446-AD56-FCD3490675A8}" sibTransId="{2CA58BEC-F8A3-C244-9751-7227900F26BE}"/>
    <dgm:cxn modelId="{E0F91566-744D-8243-A946-B3FC5417C53D}" type="presOf" srcId="{3D1FFA4E-ADC8-E54D-8820-8CFCF896DF22}" destId="{6A08CF0A-24D1-B848-8163-7DCF63869C22}" srcOrd="0" destOrd="0" presId="urn:microsoft.com/office/officeart/2005/8/layout/default"/>
    <dgm:cxn modelId="{ECC12147-8CBA-CF46-B9A0-3FBCF8BADDA0}" srcId="{976E7C38-EF77-1841-8826-4A096361A5A8}" destId="{1ACEDB29-3682-7441-A1A8-6860062E69F2}" srcOrd="1" destOrd="0" parTransId="{F6227384-4458-FC4A-BA9B-9BC3380785C9}" sibTransId="{258B46C3-2DB2-364D-870B-A23ACBBCCE8D}"/>
    <dgm:cxn modelId="{FF731E52-F51F-0A47-AB11-FB8540550F16}" srcId="{976E7C38-EF77-1841-8826-4A096361A5A8}" destId="{EE04AFA1-84B3-D94C-959A-43809983464C}" srcOrd="5" destOrd="0" parTransId="{7B48B4EB-4A41-DC49-B03B-13027A757AB3}" sibTransId="{6695A565-0DFC-C247-BDE8-58A1AB68A4EA}"/>
    <dgm:cxn modelId="{1513D653-0F50-434C-9297-A8B25C5AAE51}" srcId="{976E7C38-EF77-1841-8826-4A096361A5A8}" destId="{847B2632-171C-F34A-A15F-B7C7BD63BF03}" srcOrd="8" destOrd="0" parTransId="{393F3F48-0330-5A41-AB5D-20D95D9624CC}" sibTransId="{EBADECBA-5366-4B42-B6D5-FC0F4BF370F3}"/>
    <dgm:cxn modelId="{D45BD475-7934-904E-A5DC-36D914C7DE3C}" type="presOf" srcId="{F54F1E82-40C0-D74D-AC2C-432E75661EAC}" destId="{29B4D36F-CC14-F04D-98CA-0D7561F1FF7E}" srcOrd="0" destOrd="0" presId="urn:microsoft.com/office/officeart/2005/8/layout/default"/>
    <dgm:cxn modelId="{0DAAFA88-0422-0646-97BA-7BE8B3AE347E}" type="presOf" srcId="{A49A2109-2605-314B-8C3C-2F411E541490}" destId="{F633D2D1-C85A-6C46-B311-A1FA6CC396A3}" srcOrd="0" destOrd="0" presId="urn:microsoft.com/office/officeart/2005/8/layout/default"/>
    <dgm:cxn modelId="{D1F6F799-6CF1-2747-9E7B-CAACC43B9075}" type="presOf" srcId="{EE04AFA1-84B3-D94C-959A-43809983464C}" destId="{89804AD4-8BCA-3C43-92F1-880A09A79B31}" srcOrd="0" destOrd="0" presId="urn:microsoft.com/office/officeart/2005/8/layout/default"/>
    <dgm:cxn modelId="{4351C09B-670F-D741-AD1B-77435BC5530F}" srcId="{976E7C38-EF77-1841-8826-4A096361A5A8}" destId="{E51FC310-7D67-D840-9729-5E77C37165A4}" srcOrd="10" destOrd="0" parTransId="{9C826A82-DF60-2E4B-B611-87D46E6D43D1}" sibTransId="{D9086824-A1A6-6C42-8832-4DF4377E6671}"/>
    <dgm:cxn modelId="{78AF42AE-1DA5-0B4B-8A07-B638CFEA9A13}" type="presOf" srcId="{847B2632-171C-F34A-A15F-B7C7BD63BF03}" destId="{27A85C82-16C8-514E-9333-045A0EFFC1D4}" srcOrd="0" destOrd="0" presId="urn:microsoft.com/office/officeart/2005/8/layout/default"/>
    <dgm:cxn modelId="{1B1C94C9-9FCC-E54C-AC2D-4EDEF510CCCD}" type="presOf" srcId="{F718F691-FC2F-2C4C-B4D1-006036DDB7AF}" destId="{C0FEA73B-124F-D847-A5B8-FE1AD3FCC9D9}" srcOrd="0" destOrd="0" presId="urn:microsoft.com/office/officeart/2005/8/layout/default"/>
    <dgm:cxn modelId="{06098CD0-2607-BE42-9A09-6A8729562CE8}" srcId="{976E7C38-EF77-1841-8826-4A096361A5A8}" destId="{A49A2109-2605-314B-8C3C-2F411E541490}" srcOrd="9" destOrd="0" parTransId="{488796E1-E7F6-B84A-A765-767678F8E8BD}" sibTransId="{CFB1182D-50CC-7245-83EB-C327A09BCA19}"/>
    <dgm:cxn modelId="{48F66DDD-FE39-7B4F-BB58-E7ECB868FA8E}" srcId="{976E7C38-EF77-1841-8826-4A096361A5A8}" destId="{743BFD83-5105-EF4E-BC6E-CC2B3519CC1E}" srcOrd="2" destOrd="0" parTransId="{704E4005-2A80-D243-92DB-20B212807BB8}" sibTransId="{AFD68183-EED3-824C-9776-4293704731A6}"/>
    <dgm:cxn modelId="{ED3EDDE1-A500-894B-A19C-09E450B4C663}" srcId="{976E7C38-EF77-1841-8826-4A096361A5A8}" destId="{F54F1E82-40C0-D74D-AC2C-432E75661EAC}" srcOrd="7" destOrd="0" parTransId="{F87781FD-3EDF-F44C-B697-D07DB0AEB568}" sibTransId="{91062262-3EFC-9E49-AB9F-9BF7E66B5293}"/>
    <dgm:cxn modelId="{5F1BEFE6-79AB-7F49-8528-9804E95467E0}" type="presOf" srcId="{8BBB4CF2-553A-6F45-8E6C-B604BCCE0C8A}" destId="{AF31B6B5-D9E6-274A-A2B7-272FB86075C2}" srcOrd="0" destOrd="0" presId="urn:microsoft.com/office/officeart/2005/8/layout/default"/>
    <dgm:cxn modelId="{F1561FF0-35E5-9044-A972-32BFE6A433B2}" type="presParOf" srcId="{B63AA436-B3F3-A04C-9C99-16A28E71E621}" destId="{C0FEA73B-124F-D847-A5B8-FE1AD3FCC9D9}" srcOrd="0" destOrd="0" presId="urn:microsoft.com/office/officeart/2005/8/layout/default"/>
    <dgm:cxn modelId="{40A82195-42DB-0C4D-856F-9EF5BE3BC2F5}" type="presParOf" srcId="{B63AA436-B3F3-A04C-9C99-16A28E71E621}" destId="{FCF56128-6FC4-D345-9AB3-4737595D2780}" srcOrd="1" destOrd="0" presId="urn:microsoft.com/office/officeart/2005/8/layout/default"/>
    <dgm:cxn modelId="{27C01378-059D-5542-B0B8-60522003E205}" type="presParOf" srcId="{B63AA436-B3F3-A04C-9C99-16A28E71E621}" destId="{093B715B-2E94-1149-A553-BE9CB09195E5}" srcOrd="2" destOrd="0" presId="urn:microsoft.com/office/officeart/2005/8/layout/default"/>
    <dgm:cxn modelId="{2C5CE8D3-C796-8040-96B8-26BEE2E8ACE9}" type="presParOf" srcId="{B63AA436-B3F3-A04C-9C99-16A28E71E621}" destId="{A7EF7FA4-5708-2D4E-B5BE-5AEA6CB3E4D8}" srcOrd="3" destOrd="0" presId="urn:microsoft.com/office/officeart/2005/8/layout/default"/>
    <dgm:cxn modelId="{540D8784-CDDC-7A47-B953-673A0F69B807}" type="presParOf" srcId="{B63AA436-B3F3-A04C-9C99-16A28E71E621}" destId="{2619F75F-C50C-6C44-AC3E-38FE08D4A6EC}" srcOrd="4" destOrd="0" presId="urn:microsoft.com/office/officeart/2005/8/layout/default"/>
    <dgm:cxn modelId="{9991BDEE-56F7-264F-A971-53EAF0565DAB}" type="presParOf" srcId="{B63AA436-B3F3-A04C-9C99-16A28E71E621}" destId="{BB6F7E4A-F681-4D47-B6FB-F1A60D31993A}" srcOrd="5" destOrd="0" presId="urn:microsoft.com/office/officeart/2005/8/layout/default"/>
    <dgm:cxn modelId="{9FA0F3E1-846E-0941-856E-446E8B0C9278}" type="presParOf" srcId="{B63AA436-B3F3-A04C-9C99-16A28E71E621}" destId="{6A08CF0A-24D1-B848-8163-7DCF63869C22}" srcOrd="6" destOrd="0" presId="urn:microsoft.com/office/officeart/2005/8/layout/default"/>
    <dgm:cxn modelId="{D8F4F40A-F3CF-1442-99EB-51807F051EBF}" type="presParOf" srcId="{B63AA436-B3F3-A04C-9C99-16A28E71E621}" destId="{FDAFB8B7-43B4-9E43-B6A0-45C1E24AB72B}" srcOrd="7" destOrd="0" presId="urn:microsoft.com/office/officeart/2005/8/layout/default"/>
    <dgm:cxn modelId="{0C967DE1-F12A-6546-BD99-4BD4A922D296}" type="presParOf" srcId="{B63AA436-B3F3-A04C-9C99-16A28E71E621}" destId="{AF31B6B5-D9E6-274A-A2B7-272FB86075C2}" srcOrd="8" destOrd="0" presId="urn:microsoft.com/office/officeart/2005/8/layout/default"/>
    <dgm:cxn modelId="{5E62DAF0-78BD-094F-89C2-F89AABA3FFAF}" type="presParOf" srcId="{B63AA436-B3F3-A04C-9C99-16A28E71E621}" destId="{75B281B2-C308-184A-B112-6CFF109BFD21}" srcOrd="9" destOrd="0" presId="urn:microsoft.com/office/officeart/2005/8/layout/default"/>
    <dgm:cxn modelId="{B4A6A807-D8C0-754D-861E-8B58E44AA8D9}" type="presParOf" srcId="{B63AA436-B3F3-A04C-9C99-16A28E71E621}" destId="{89804AD4-8BCA-3C43-92F1-880A09A79B31}" srcOrd="10" destOrd="0" presId="urn:microsoft.com/office/officeart/2005/8/layout/default"/>
    <dgm:cxn modelId="{F5763B20-2E15-C549-8819-C46B5427184A}" type="presParOf" srcId="{B63AA436-B3F3-A04C-9C99-16A28E71E621}" destId="{FA2FD3F2-80AF-704A-9D03-3215FB3090F9}" srcOrd="11" destOrd="0" presId="urn:microsoft.com/office/officeart/2005/8/layout/default"/>
    <dgm:cxn modelId="{230709AD-FD43-1643-95FA-85F9D0308247}" type="presParOf" srcId="{B63AA436-B3F3-A04C-9C99-16A28E71E621}" destId="{BDBD3DC8-7A04-4E42-86B4-598BEFC41972}" srcOrd="12" destOrd="0" presId="urn:microsoft.com/office/officeart/2005/8/layout/default"/>
    <dgm:cxn modelId="{AE78F74D-0F32-AC4C-9CF4-1EED85EBC4FC}" type="presParOf" srcId="{B63AA436-B3F3-A04C-9C99-16A28E71E621}" destId="{87A7F990-8F86-6943-853D-5DD2C5D2E1F1}" srcOrd="13" destOrd="0" presId="urn:microsoft.com/office/officeart/2005/8/layout/default"/>
    <dgm:cxn modelId="{CA38AF3C-EDAF-F742-BBBA-8FD2D9B87D98}" type="presParOf" srcId="{B63AA436-B3F3-A04C-9C99-16A28E71E621}" destId="{29B4D36F-CC14-F04D-98CA-0D7561F1FF7E}" srcOrd="14" destOrd="0" presId="urn:microsoft.com/office/officeart/2005/8/layout/default"/>
    <dgm:cxn modelId="{108EB041-F584-9345-B31C-187066E2BEAE}" type="presParOf" srcId="{B63AA436-B3F3-A04C-9C99-16A28E71E621}" destId="{615CC071-2E72-C44F-963E-DB29A10445FC}" srcOrd="15" destOrd="0" presId="urn:microsoft.com/office/officeart/2005/8/layout/default"/>
    <dgm:cxn modelId="{6C15BC46-0F1F-E14A-9F3D-561D922E41A6}" type="presParOf" srcId="{B63AA436-B3F3-A04C-9C99-16A28E71E621}" destId="{27A85C82-16C8-514E-9333-045A0EFFC1D4}" srcOrd="16" destOrd="0" presId="urn:microsoft.com/office/officeart/2005/8/layout/default"/>
    <dgm:cxn modelId="{F225BC30-8A9D-9A4C-A25C-4816B129E03B}" type="presParOf" srcId="{B63AA436-B3F3-A04C-9C99-16A28E71E621}" destId="{D739DDC3-848B-E64D-8F13-CC5644C1BD22}" srcOrd="17" destOrd="0" presId="urn:microsoft.com/office/officeart/2005/8/layout/default"/>
    <dgm:cxn modelId="{7294B057-35C0-EA4A-83FE-ED2A46A91B6A}" type="presParOf" srcId="{B63AA436-B3F3-A04C-9C99-16A28E71E621}" destId="{F633D2D1-C85A-6C46-B311-A1FA6CC396A3}" srcOrd="18" destOrd="0" presId="urn:microsoft.com/office/officeart/2005/8/layout/default"/>
    <dgm:cxn modelId="{87A2EADA-A644-404E-9E37-E816203D4F13}" type="presParOf" srcId="{B63AA436-B3F3-A04C-9C99-16A28E71E621}" destId="{2F470E2B-6AE5-BF48-BD93-1A0522ED9011}" srcOrd="19" destOrd="0" presId="urn:microsoft.com/office/officeart/2005/8/layout/default"/>
    <dgm:cxn modelId="{D961CC27-4AF3-A243-A126-D630C31B34E2}" type="presParOf" srcId="{B63AA436-B3F3-A04C-9C99-16A28E71E621}" destId="{042ECF72-D774-D64E-829C-2658DD16CDDA}" srcOrd="2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F608A4-9323-8541-9F4D-E6C445E0C5F1}">
      <dsp:nvSpPr>
        <dsp:cNvPr id="0" name=""/>
        <dsp:cNvSpPr/>
      </dsp:nvSpPr>
      <dsp:spPr>
        <a:xfrm>
          <a:off x="60332" y="744"/>
          <a:ext cx="3008245" cy="136226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152400" rIns="36000" bIns="152400" numCol="1" spcCol="1270" anchor="ctr" anchorCtr="0">
          <a:noAutofit/>
        </a:bodyPr>
        <a:lstStyle/>
        <a:p>
          <a:pPr marL="0" lvl="0" indent="0" algn="ctr" defTabSz="1778000">
            <a:lnSpc>
              <a:spcPct val="90000"/>
            </a:lnSpc>
            <a:spcBef>
              <a:spcPct val="0"/>
            </a:spcBef>
            <a:spcAft>
              <a:spcPct val="35000"/>
            </a:spcAft>
            <a:buNone/>
          </a:pPr>
          <a:r>
            <a:rPr lang="en-GB" sz="4000" kern="1200" dirty="0"/>
            <a:t>Declarative (Explicit)</a:t>
          </a:r>
        </a:p>
      </dsp:txBody>
      <dsp:txXfrm>
        <a:off x="100231" y="40643"/>
        <a:ext cx="2928447" cy="1282469"/>
      </dsp:txXfrm>
    </dsp:sp>
    <dsp:sp modelId="{8CE64599-3DF0-6045-86FE-A780D3269CCC}">
      <dsp:nvSpPr>
        <dsp:cNvPr id="0" name=""/>
        <dsp:cNvSpPr/>
      </dsp:nvSpPr>
      <dsp:spPr>
        <a:xfrm>
          <a:off x="5817" y="1508759"/>
          <a:ext cx="1767368" cy="136226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Long-term</a:t>
          </a:r>
        </a:p>
      </dsp:txBody>
      <dsp:txXfrm>
        <a:off x="45716" y="1548658"/>
        <a:ext cx="1687570" cy="1282469"/>
      </dsp:txXfrm>
    </dsp:sp>
    <dsp:sp modelId="{EE98E27F-1BBC-634C-863B-F1E97F7F7E75}">
      <dsp:nvSpPr>
        <dsp:cNvPr id="0" name=""/>
        <dsp:cNvSpPr/>
      </dsp:nvSpPr>
      <dsp:spPr>
        <a:xfrm>
          <a:off x="5817" y="3016773"/>
          <a:ext cx="865508" cy="1362267"/>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270" wrap="square" lIns="36000" tIns="76200" rIns="36000" bIns="76200" numCol="1" spcCol="1270" anchor="ctr" anchorCtr="0">
          <a:noAutofit/>
        </a:bodyPr>
        <a:lstStyle/>
        <a:p>
          <a:pPr marL="0" lvl="0" indent="0" algn="ctr" defTabSz="889000">
            <a:lnSpc>
              <a:spcPct val="90000"/>
            </a:lnSpc>
            <a:spcBef>
              <a:spcPct val="0"/>
            </a:spcBef>
            <a:spcAft>
              <a:spcPct val="35000"/>
            </a:spcAft>
            <a:buNone/>
          </a:pPr>
          <a:r>
            <a:rPr lang="en-GB" sz="2000" kern="1200"/>
            <a:t>Episodic</a:t>
          </a:r>
          <a:endParaRPr lang="en-GB" sz="2000" kern="1200" dirty="0"/>
        </a:p>
      </dsp:txBody>
      <dsp:txXfrm>
        <a:off x="31167" y="3042123"/>
        <a:ext cx="814808" cy="1311567"/>
      </dsp:txXfrm>
    </dsp:sp>
    <dsp:sp modelId="{9C9ED727-706C-C442-B9EA-A6F44B8BAE8C}">
      <dsp:nvSpPr>
        <dsp:cNvPr id="0" name=""/>
        <dsp:cNvSpPr/>
      </dsp:nvSpPr>
      <dsp:spPr>
        <a:xfrm>
          <a:off x="907677" y="3016773"/>
          <a:ext cx="865508" cy="1362267"/>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270" wrap="square" lIns="36000" tIns="76200" rIns="36000" bIns="76200" numCol="1" spcCol="1270" anchor="ctr" anchorCtr="0">
          <a:noAutofit/>
        </a:bodyPr>
        <a:lstStyle/>
        <a:p>
          <a:pPr marL="0" lvl="0" indent="0" algn="ctr" defTabSz="889000">
            <a:lnSpc>
              <a:spcPct val="90000"/>
            </a:lnSpc>
            <a:spcBef>
              <a:spcPct val="0"/>
            </a:spcBef>
            <a:spcAft>
              <a:spcPct val="35000"/>
            </a:spcAft>
            <a:buNone/>
          </a:pPr>
          <a:r>
            <a:rPr lang="en-GB" sz="2000" kern="1200"/>
            <a:t>Semantic</a:t>
          </a:r>
        </a:p>
      </dsp:txBody>
      <dsp:txXfrm>
        <a:off x="933027" y="3042123"/>
        <a:ext cx="814808" cy="1311567"/>
      </dsp:txXfrm>
    </dsp:sp>
    <dsp:sp modelId="{7865DC3C-22D6-BB47-9E2B-4E48E1A0799E}">
      <dsp:nvSpPr>
        <dsp:cNvPr id="0" name=""/>
        <dsp:cNvSpPr/>
      </dsp:nvSpPr>
      <dsp:spPr>
        <a:xfrm>
          <a:off x="1850045" y="1508759"/>
          <a:ext cx="1268890" cy="136226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6200" rIns="0" bIns="76200" numCol="1" spcCol="1270" anchor="ctr" anchorCtr="0">
          <a:noAutofit/>
        </a:bodyPr>
        <a:lstStyle/>
        <a:p>
          <a:pPr marL="0" lvl="0" indent="0" algn="ctr" defTabSz="889000">
            <a:lnSpc>
              <a:spcPct val="90000"/>
            </a:lnSpc>
            <a:spcBef>
              <a:spcPct val="0"/>
            </a:spcBef>
            <a:spcAft>
              <a:spcPct val="35000"/>
            </a:spcAft>
            <a:buNone/>
          </a:pPr>
          <a:r>
            <a:rPr lang="en-GB" sz="2000" kern="1200" dirty="0"/>
            <a:t>Working memory</a:t>
          </a:r>
        </a:p>
        <a:p>
          <a:pPr marL="0" lvl="0" indent="0" algn="ctr" defTabSz="889000">
            <a:lnSpc>
              <a:spcPct val="90000"/>
            </a:lnSpc>
            <a:spcBef>
              <a:spcPct val="0"/>
            </a:spcBef>
            <a:spcAft>
              <a:spcPct val="35000"/>
            </a:spcAft>
            <a:buNone/>
          </a:pPr>
          <a:r>
            <a:rPr lang="en-GB" sz="1050" kern="1200" dirty="0"/>
            <a:t>(20-30 seconds)</a:t>
          </a:r>
        </a:p>
      </dsp:txBody>
      <dsp:txXfrm>
        <a:off x="1887210" y="1545924"/>
        <a:ext cx="1194560" cy="1287937"/>
      </dsp:txXfrm>
    </dsp:sp>
    <dsp:sp modelId="{CBC21EB5-6E4E-E14C-9763-AE8FEFC77A0C}">
      <dsp:nvSpPr>
        <dsp:cNvPr id="0" name=""/>
        <dsp:cNvSpPr/>
      </dsp:nvSpPr>
      <dsp:spPr>
        <a:xfrm>
          <a:off x="1845888" y="3016773"/>
          <a:ext cx="592276" cy="1362267"/>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270"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Verbal</a:t>
          </a:r>
        </a:p>
      </dsp:txBody>
      <dsp:txXfrm>
        <a:off x="1863235" y="3034120"/>
        <a:ext cx="557582" cy="1327573"/>
      </dsp:txXfrm>
    </dsp:sp>
    <dsp:sp modelId="{4E1D6091-1E85-494F-9A74-785B79EDF1BE}">
      <dsp:nvSpPr>
        <dsp:cNvPr id="0" name=""/>
        <dsp:cNvSpPr/>
      </dsp:nvSpPr>
      <dsp:spPr>
        <a:xfrm>
          <a:off x="2474515" y="3016773"/>
          <a:ext cx="648577" cy="1362267"/>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270"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Spatial</a:t>
          </a:r>
          <a:endParaRPr lang="en-GB" sz="2000" kern="1200" dirty="0"/>
        </a:p>
      </dsp:txBody>
      <dsp:txXfrm>
        <a:off x="2493511" y="3035769"/>
        <a:ext cx="610585" cy="1324275"/>
      </dsp:txXfrm>
    </dsp:sp>
    <dsp:sp modelId="{6AAC9919-17C6-6146-929A-70AC227C9DDE}">
      <dsp:nvSpPr>
        <dsp:cNvPr id="0" name=""/>
        <dsp:cNvSpPr/>
      </dsp:nvSpPr>
      <dsp:spPr>
        <a:xfrm>
          <a:off x="3268640" y="744"/>
          <a:ext cx="5093165" cy="136226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152400" rIns="36000" bIns="152400" numCol="1" spcCol="1270" anchor="ctr" anchorCtr="0">
          <a:noAutofit/>
        </a:bodyPr>
        <a:lstStyle/>
        <a:p>
          <a:pPr marL="0" lvl="0" indent="0" algn="ctr" defTabSz="1778000">
            <a:lnSpc>
              <a:spcPct val="90000"/>
            </a:lnSpc>
            <a:spcBef>
              <a:spcPct val="0"/>
            </a:spcBef>
            <a:spcAft>
              <a:spcPct val="35000"/>
            </a:spcAft>
            <a:buNone/>
          </a:pPr>
          <a:r>
            <a:rPr lang="en-GB" sz="4000" kern="1200"/>
            <a:t>Non-declarative (implicit)</a:t>
          </a:r>
          <a:endParaRPr lang="en-GB" sz="4000" kern="1200" dirty="0"/>
        </a:p>
      </dsp:txBody>
      <dsp:txXfrm>
        <a:off x="3308539" y="40643"/>
        <a:ext cx="5013367" cy="1282469"/>
      </dsp:txXfrm>
    </dsp:sp>
    <dsp:sp modelId="{82A5C87D-FDDD-1845-B58A-67CB411B028B}">
      <dsp:nvSpPr>
        <dsp:cNvPr id="0" name=""/>
        <dsp:cNvSpPr/>
      </dsp:nvSpPr>
      <dsp:spPr>
        <a:xfrm>
          <a:off x="3372177" y="1508759"/>
          <a:ext cx="1598954" cy="136226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76200" rIns="36000" bIns="76200" numCol="1" spcCol="1270" anchor="ctr" anchorCtr="0">
          <a:noAutofit/>
        </a:bodyPr>
        <a:lstStyle/>
        <a:p>
          <a:pPr marL="0" lvl="0" indent="0" algn="ctr" defTabSz="889000">
            <a:lnSpc>
              <a:spcPct val="90000"/>
            </a:lnSpc>
            <a:spcBef>
              <a:spcPct val="0"/>
            </a:spcBef>
            <a:spcAft>
              <a:spcPct val="35000"/>
            </a:spcAft>
            <a:buNone/>
          </a:pPr>
          <a:r>
            <a:rPr lang="en-GB" sz="2000" kern="1200"/>
            <a:t>Procedural</a:t>
          </a:r>
        </a:p>
      </dsp:txBody>
      <dsp:txXfrm>
        <a:off x="3412076" y="1548658"/>
        <a:ext cx="1519156" cy="1282469"/>
      </dsp:txXfrm>
    </dsp:sp>
    <dsp:sp modelId="{B9F2B6D4-B272-A841-9D11-AE8DBAFFBEDE}">
      <dsp:nvSpPr>
        <dsp:cNvPr id="0" name=""/>
        <dsp:cNvSpPr/>
      </dsp:nvSpPr>
      <dsp:spPr>
        <a:xfrm>
          <a:off x="5043834" y="1508759"/>
          <a:ext cx="1843695" cy="136226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76200" rIns="36000" bIns="76200" numCol="1" spcCol="1270" anchor="ctr" anchorCtr="0">
          <a:noAutofit/>
        </a:bodyPr>
        <a:lstStyle/>
        <a:p>
          <a:pPr marL="0" lvl="0" indent="0" algn="ctr" defTabSz="889000">
            <a:lnSpc>
              <a:spcPct val="90000"/>
            </a:lnSpc>
            <a:spcBef>
              <a:spcPct val="0"/>
            </a:spcBef>
            <a:spcAft>
              <a:spcPct val="35000"/>
            </a:spcAft>
            <a:buNone/>
          </a:pPr>
          <a:r>
            <a:rPr lang="en-GB" sz="2000" kern="1200"/>
            <a:t>Conditioning</a:t>
          </a:r>
          <a:endParaRPr lang="en-GB" sz="2000" kern="1200" dirty="0"/>
        </a:p>
      </dsp:txBody>
      <dsp:txXfrm>
        <a:off x="5083733" y="1548658"/>
        <a:ext cx="1763897" cy="1282469"/>
      </dsp:txXfrm>
    </dsp:sp>
    <dsp:sp modelId="{CE2E43C5-ADC2-BB4F-B888-A66B87002E66}">
      <dsp:nvSpPr>
        <dsp:cNvPr id="0" name=""/>
        <dsp:cNvSpPr/>
      </dsp:nvSpPr>
      <dsp:spPr>
        <a:xfrm>
          <a:off x="6960233" y="1508759"/>
          <a:ext cx="1298035" cy="136226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76200" rIns="36000" bIns="76200" numCol="1" spcCol="1270" anchor="ctr" anchorCtr="0">
          <a:noAutofit/>
        </a:bodyPr>
        <a:lstStyle/>
        <a:p>
          <a:pPr marL="0" lvl="0" indent="0" algn="ctr" defTabSz="889000">
            <a:lnSpc>
              <a:spcPct val="90000"/>
            </a:lnSpc>
            <a:spcBef>
              <a:spcPct val="0"/>
            </a:spcBef>
            <a:spcAft>
              <a:spcPct val="35000"/>
            </a:spcAft>
            <a:buNone/>
          </a:pPr>
          <a:r>
            <a:rPr lang="en-GB" sz="2000" kern="1200"/>
            <a:t>Priming</a:t>
          </a:r>
        </a:p>
      </dsp:txBody>
      <dsp:txXfrm>
        <a:off x="6998251" y="1546777"/>
        <a:ext cx="1221999" cy="12862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740C54-4EBB-464E-99BD-1859C9754A7F}">
      <dsp:nvSpPr>
        <dsp:cNvPr id="0" name=""/>
        <dsp:cNvSpPr/>
      </dsp:nvSpPr>
      <dsp:spPr>
        <a:xfrm>
          <a:off x="0" y="779583"/>
          <a:ext cx="2645882" cy="1587529"/>
        </a:xfrm>
        <a:prstGeom prst="rect">
          <a:avLst/>
        </a:prstGeom>
        <a:gradFill rotWithShape="0">
          <a:gsLst>
            <a:gs pos="0">
              <a:schemeClr val="accent6">
                <a:shade val="50000"/>
                <a:hueOff val="0"/>
                <a:satOff val="0"/>
                <a:lumOff val="0"/>
                <a:alphaOff val="0"/>
                <a:tint val="100000"/>
                <a:shade val="100000"/>
                <a:satMod val="130000"/>
              </a:schemeClr>
            </a:gs>
            <a:gs pos="100000">
              <a:schemeClr val="accent6">
                <a:shade val="5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b="1" kern="1200" dirty="0">
              <a:solidFill>
                <a:schemeClr val="tx1">
                  <a:lumMod val="85000"/>
                  <a:lumOff val="15000"/>
                </a:schemeClr>
              </a:solidFill>
            </a:rPr>
            <a:t>Luria task </a:t>
          </a:r>
        </a:p>
        <a:p>
          <a:pPr marL="0" lvl="0" indent="0" algn="ctr" defTabSz="1022350">
            <a:lnSpc>
              <a:spcPct val="90000"/>
            </a:lnSpc>
            <a:spcBef>
              <a:spcPct val="0"/>
            </a:spcBef>
            <a:spcAft>
              <a:spcPct val="35000"/>
            </a:spcAft>
            <a:buNone/>
          </a:pPr>
          <a:r>
            <a:rPr lang="en-GB" sz="2300" kern="1200" dirty="0">
              <a:solidFill>
                <a:schemeClr val="tx1">
                  <a:lumMod val="85000"/>
                  <a:lumOff val="15000"/>
                </a:schemeClr>
              </a:solidFill>
            </a:rPr>
            <a:t>(motor sequencing)</a:t>
          </a:r>
          <a:endParaRPr lang="en-US" sz="2300" kern="1200" dirty="0">
            <a:solidFill>
              <a:schemeClr val="tx1">
                <a:lumMod val="85000"/>
                <a:lumOff val="15000"/>
              </a:schemeClr>
            </a:solidFill>
          </a:endParaRPr>
        </a:p>
      </dsp:txBody>
      <dsp:txXfrm>
        <a:off x="0" y="779583"/>
        <a:ext cx="2645882" cy="1587529"/>
      </dsp:txXfrm>
    </dsp:sp>
    <dsp:sp modelId="{9F25BE3A-87B5-524C-9A9D-AE1D377560B2}">
      <dsp:nvSpPr>
        <dsp:cNvPr id="0" name=""/>
        <dsp:cNvSpPr/>
      </dsp:nvSpPr>
      <dsp:spPr>
        <a:xfrm>
          <a:off x="2910471" y="779583"/>
          <a:ext cx="2645882" cy="1587529"/>
        </a:xfrm>
        <a:prstGeom prst="rect">
          <a:avLst/>
        </a:prstGeom>
        <a:gradFill rotWithShape="0">
          <a:gsLst>
            <a:gs pos="0">
              <a:schemeClr val="accent6">
                <a:shade val="50000"/>
                <a:hueOff val="-153898"/>
                <a:satOff val="10260"/>
                <a:lumOff val="13395"/>
                <a:alphaOff val="0"/>
                <a:tint val="100000"/>
                <a:shade val="100000"/>
                <a:satMod val="130000"/>
              </a:schemeClr>
            </a:gs>
            <a:gs pos="100000">
              <a:schemeClr val="accent6">
                <a:shade val="50000"/>
                <a:hueOff val="-153898"/>
                <a:satOff val="10260"/>
                <a:lumOff val="13395"/>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b="1" kern="1200" dirty="0">
              <a:solidFill>
                <a:schemeClr val="tx1">
                  <a:lumMod val="85000"/>
                  <a:lumOff val="15000"/>
                </a:schemeClr>
              </a:solidFill>
            </a:rPr>
            <a:t>Go-no-go &amp; conflicting instructions </a:t>
          </a:r>
          <a:r>
            <a:rPr lang="en-GB" sz="2300" kern="1200" dirty="0">
              <a:solidFill>
                <a:schemeClr val="tx1">
                  <a:lumMod val="85000"/>
                  <a:lumOff val="15000"/>
                </a:schemeClr>
              </a:solidFill>
            </a:rPr>
            <a:t>(inhibitory control)</a:t>
          </a:r>
          <a:endParaRPr lang="en-US" sz="2300" kern="1200" dirty="0">
            <a:solidFill>
              <a:schemeClr val="tx1">
                <a:lumMod val="85000"/>
                <a:lumOff val="15000"/>
              </a:schemeClr>
            </a:solidFill>
          </a:endParaRPr>
        </a:p>
      </dsp:txBody>
      <dsp:txXfrm>
        <a:off x="2910471" y="779583"/>
        <a:ext cx="2645882" cy="1587529"/>
      </dsp:txXfrm>
    </dsp:sp>
    <dsp:sp modelId="{783D1E0F-19A7-3249-A965-C31979579193}">
      <dsp:nvSpPr>
        <dsp:cNvPr id="0" name=""/>
        <dsp:cNvSpPr/>
      </dsp:nvSpPr>
      <dsp:spPr>
        <a:xfrm>
          <a:off x="5820942" y="779583"/>
          <a:ext cx="2645882" cy="1587529"/>
        </a:xfrm>
        <a:prstGeom prst="rect">
          <a:avLst/>
        </a:prstGeom>
        <a:gradFill rotWithShape="0">
          <a:gsLst>
            <a:gs pos="0">
              <a:schemeClr val="accent6">
                <a:shade val="50000"/>
                <a:hueOff val="-307797"/>
                <a:satOff val="20520"/>
                <a:lumOff val="26790"/>
                <a:alphaOff val="0"/>
                <a:tint val="100000"/>
                <a:shade val="100000"/>
                <a:satMod val="130000"/>
              </a:schemeClr>
            </a:gs>
            <a:gs pos="100000">
              <a:schemeClr val="accent6">
                <a:shade val="50000"/>
                <a:hueOff val="-307797"/>
                <a:satOff val="20520"/>
                <a:lumOff val="2679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b="1" kern="1200" dirty="0">
              <a:solidFill>
                <a:schemeClr val="tx1">
                  <a:lumMod val="85000"/>
                  <a:lumOff val="15000"/>
                </a:schemeClr>
              </a:solidFill>
            </a:rPr>
            <a:t>Alternating sequences </a:t>
          </a:r>
        </a:p>
        <a:p>
          <a:pPr marL="0" lvl="0" indent="0" algn="ctr" defTabSz="1022350">
            <a:lnSpc>
              <a:spcPct val="90000"/>
            </a:lnSpc>
            <a:spcBef>
              <a:spcPct val="0"/>
            </a:spcBef>
            <a:spcAft>
              <a:spcPct val="35000"/>
            </a:spcAft>
            <a:buNone/>
          </a:pPr>
          <a:r>
            <a:rPr lang="en-GB" sz="2300" kern="1200" dirty="0">
              <a:solidFill>
                <a:schemeClr val="tx1">
                  <a:lumMod val="85000"/>
                  <a:lumOff val="15000"/>
                </a:schemeClr>
              </a:solidFill>
            </a:rPr>
            <a:t>(Set-shifting; perseveration)</a:t>
          </a:r>
        </a:p>
      </dsp:txBody>
      <dsp:txXfrm>
        <a:off x="5820942" y="779583"/>
        <a:ext cx="2645882" cy="1587529"/>
      </dsp:txXfrm>
    </dsp:sp>
    <dsp:sp modelId="{41323456-9093-5A4E-8469-47E06B110599}">
      <dsp:nvSpPr>
        <dsp:cNvPr id="0" name=""/>
        <dsp:cNvSpPr/>
      </dsp:nvSpPr>
      <dsp:spPr>
        <a:xfrm>
          <a:off x="0" y="2631701"/>
          <a:ext cx="2645882" cy="1587529"/>
        </a:xfrm>
        <a:prstGeom prst="rect">
          <a:avLst/>
        </a:prstGeom>
        <a:gradFill rotWithShape="0">
          <a:gsLst>
            <a:gs pos="0">
              <a:schemeClr val="accent6">
                <a:shade val="50000"/>
                <a:hueOff val="-461695"/>
                <a:satOff val="30780"/>
                <a:lumOff val="40185"/>
                <a:alphaOff val="0"/>
                <a:tint val="100000"/>
                <a:shade val="100000"/>
                <a:satMod val="130000"/>
              </a:schemeClr>
            </a:gs>
            <a:gs pos="100000">
              <a:schemeClr val="accent6">
                <a:shade val="50000"/>
                <a:hueOff val="-461695"/>
                <a:satOff val="30780"/>
                <a:lumOff val="40185"/>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b="1" kern="1200">
              <a:solidFill>
                <a:schemeClr val="tx1">
                  <a:lumMod val="85000"/>
                  <a:lumOff val="15000"/>
                </a:schemeClr>
              </a:solidFill>
            </a:rPr>
            <a:t>Letter (&amp; category) fluency </a:t>
          </a:r>
        </a:p>
        <a:p>
          <a:pPr marL="0" lvl="0" indent="0" algn="ctr" defTabSz="1022350">
            <a:lnSpc>
              <a:spcPct val="90000"/>
            </a:lnSpc>
            <a:spcBef>
              <a:spcPct val="0"/>
            </a:spcBef>
            <a:spcAft>
              <a:spcPct val="35000"/>
            </a:spcAft>
            <a:buNone/>
          </a:pPr>
          <a:r>
            <a:rPr lang="en-GB" sz="2300" kern="1200">
              <a:solidFill>
                <a:schemeClr val="tx1">
                  <a:lumMod val="85000"/>
                  <a:lumOff val="15000"/>
                </a:schemeClr>
              </a:solidFill>
            </a:rPr>
            <a:t>(initiation; perseveration)</a:t>
          </a:r>
          <a:endParaRPr lang="en-US" sz="2300" kern="1200">
            <a:solidFill>
              <a:schemeClr val="tx1">
                <a:lumMod val="85000"/>
                <a:lumOff val="15000"/>
              </a:schemeClr>
            </a:solidFill>
          </a:endParaRPr>
        </a:p>
      </dsp:txBody>
      <dsp:txXfrm>
        <a:off x="0" y="2631701"/>
        <a:ext cx="2645882" cy="1587529"/>
      </dsp:txXfrm>
    </dsp:sp>
    <dsp:sp modelId="{92C6A074-3661-F64C-9D27-BC7E239677FA}">
      <dsp:nvSpPr>
        <dsp:cNvPr id="0" name=""/>
        <dsp:cNvSpPr/>
      </dsp:nvSpPr>
      <dsp:spPr>
        <a:xfrm>
          <a:off x="2910471" y="2631701"/>
          <a:ext cx="2645882" cy="1587529"/>
        </a:xfrm>
        <a:prstGeom prst="rect">
          <a:avLst/>
        </a:prstGeom>
        <a:gradFill rotWithShape="0">
          <a:gsLst>
            <a:gs pos="0">
              <a:schemeClr val="accent6">
                <a:shade val="50000"/>
                <a:hueOff val="-307797"/>
                <a:satOff val="20520"/>
                <a:lumOff val="26790"/>
                <a:alphaOff val="0"/>
                <a:tint val="100000"/>
                <a:shade val="100000"/>
                <a:satMod val="130000"/>
              </a:schemeClr>
            </a:gs>
            <a:gs pos="100000">
              <a:schemeClr val="accent6">
                <a:shade val="50000"/>
                <a:hueOff val="-307797"/>
                <a:satOff val="20520"/>
                <a:lumOff val="2679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b="1" kern="1200">
              <a:solidFill>
                <a:schemeClr val="tx1">
                  <a:lumMod val="85000"/>
                  <a:lumOff val="15000"/>
                </a:schemeClr>
              </a:solidFill>
            </a:rPr>
            <a:t>Similarities </a:t>
          </a:r>
          <a:r>
            <a:rPr lang="en-GB" sz="2300" kern="1200">
              <a:solidFill>
                <a:schemeClr val="tx1">
                  <a:lumMod val="85000"/>
                  <a:lumOff val="15000"/>
                </a:schemeClr>
              </a:solidFill>
            </a:rPr>
            <a:t>(conceptualisation/ abstraction)</a:t>
          </a:r>
        </a:p>
      </dsp:txBody>
      <dsp:txXfrm>
        <a:off x="2910471" y="2631701"/>
        <a:ext cx="2645882" cy="1587529"/>
      </dsp:txXfrm>
    </dsp:sp>
    <dsp:sp modelId="{87CFE489-87EC-C342-AE26-712D3FBBAAC6}">
      <dsp:nvSpPr>
        <dsp:cNvPr id="0" name=""/>
        <dsp:cNvSpPr/>
      </dsp:nvSpPr>
      <dsp:spPr>
        <a:xfrm>
          <a:off x="5820942" y="2631701"/>
          <a:ext cx="2645882" cy="1587529"/>
        </a:xfrm>
        <a:prstGeom prst="rect">
          <a:avLst/>
        </a:prstGeom>
        <a:gradFill rotWithShape="0">
          <a:gsLst>
            <a:gs pos="0">
              <a:schemeClr val="accent6">
                <a:shade val="50000"/>
                <a:hueOff val="-153898"/>
                <a:satOff val="10260"/>
                <a:lumOff val="13395"/>
                <a:alphaOff val="0"/>
                <a:tint val="100000"/>
                <a:shade val="100000"/>
                <a:satMod val="130000"/>
              </a:schemeClr>
            </a:gs>
            <a:gs pos="100000">
              <a:schemeClr val="accent6">
                <a:shade val="50000"/>
                <a:hueOff val="-153898"/>
                <a:satOff val="10260"/>
                <a:lumOff val="13395"/>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b="1" kern="1200">
              <a:solidFill>
                <a:schemeClr val="tx1">
                  <a:lumMod val="85000"/>
                  <a:lumOff val="15000"/>
                </a:schemeClr>
              </a:solidFill>
            </a:rPr>
            <a:t>Cognitive estimates </a:t>
          </a:r>
          <a:r>
            <a:rPr lang="en-GB" sz="2300" kern="1200">
              <a:solidFill>
                <a:schemeClr val="tx1">
                  <a:lumMod val="85000"/>
                  <a:lumOff val="15000"/>
                </a:schemeClr>
              </a:solidFill>
            </a:rPr>
            <a:t>(abstraction)</a:t>
          </a:r>
          <a:endParaRPr lang="en-US" sz="2300" kern="1200">
            <a:solidFill>
              <a:schemeClr val="tx1">
                <a:lumMod val="85000"/>
                <a:lumOff val="15000"/>
              </a:schemeClr>
            </a:solidFill>
          </a:endParaRPr>
        </a:p>
      </dsp:txBody>
      <dsp:txXfrm>
        <a:off x="5820942" y="2631701"/>
        <a:ext cx="2645882" cy="15875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454877-8660-2F4D-A400-9EEC1A9B8BB8}">
      <dsp:nvSpPr>
        <dsp:cNvPr id="0" name=""/>
        <dsp:cNvSpPr/>
      </dsp:nvSpPr>
      <dsp:spPr>
        <a:xfrm>
          <a:off x="0" y="89030"/>
          <a:ext cx="2090486" cy="1254292"/>
        </a:xfrm>
        <a:prstGeom prst="rect">
          <a:avLst/>
        </a:prstGeom>
        <a:gradFill rotWithShape="0">
          <a:gsLst>
            <a:gs pos="0">
              <a:schemeClr val="accent6">
                <a:shade val="50000"/>
                <a:hueOff val="0"/>
                <a:satOff val="0"/>
                <a:lumOff val="0"/>
                <a:alphaOff val="0"/>
                <a:tint val="100000"/>
                <a:shade val="100000"/>
                <a:satMod val="130000"/>
              </a:schemeClr>
            </a:gs>
            <a:gs pos="100000">
              <a:schemeClr val="accent6">
                <a:shade val="5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tx1">
                  <a:lumMod val="85000"/>
                  <a:lumOff val="15000"/>
                </a:schemeClr>
              </a:solidFill>
            </a:rPr>
            <a:t>Wernicke’s aphasia</a:t>
          </a:r>
        </a:p>
      </dsp:txBody>
      <dsp:txXfrm>
        <a:off x="0" y="89030"/>
        <a:ext cx="2090486" cy="1254292"/>
      </dsp:txXfrm>
    </dsp:sp>
    <dsp:sp modelId="{C11CDAC8-F412-BE42-BBB5-F834BF77694B}">
      <dsp:nvSpPr>
        <dsp:cNvPr id="0" name=""/>
        <dsp:cNvSpPr/>
      </dsp:nvSpPr>
      <dsp:spPr>
        <a:xfrm>
          <a:off x="2299535" y="89030"/>
          <a:ext cx="2090486" cy="1254292"/>
        </a:xfrm>
        <a:prstGeom prst="rect">
          <a:avLst/>
        </a:prstGeom>
        <a:gradFill rotWithShape="0">
          <a:gsLst>
            <a:gs pos="0">
              <a:schemeClr val="accent6">
                <a:shade val="50000"/>
                <a:hueOff val="-102599"/>
                <a:satOff val="6840"/>
                <a:lumOff val="8930"/>
                <a:alphaOff val="0"/>
                <a:tint val="100000"/>
                <a:shade val="100000"/>
                <a:satMod val="130000"/>
              </a:schemeClr>
            </a:gs>
            <a:gs pos="100000">
              <a:schemeClr val="accent6">
                <a:shade val="50000"/>
                <a:hueOff val="-102599"/>
                <a:satOff val="6840"/>
                <a:lumOff val="893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tx1">
                  <a:lumMod val="85000"/>
                  <a:lumOff val="15000"/>
                </a:schemeClr>
              </a:solidFill>
            </a:rPr>
            <a:t>Impaired verbal memory</a:t>
          </a:r>
        </a:p>
      </dsp:txBody>
      <dsp:txXfrm>
        <a:off x="2299535" y="89030"/>
        <a:ext cx="2090486" cy="1254292"/>
      </dsp:txXfrm>
    </dsp:sp>
    <dsp:sp modelId="{E0AF9B23-4835-F241-96C3-E6DC92827692}">
      <dsp:nvSpPr>
        <dsp:cNvPr id="0" name=""/>
        <dsp:cNvSpPr/>
      </dsp:nvSpPr>
      <dsp:spPr>
        <a:xfrm>
          <a:off x="4599071" y="89030"/>
          <a:ext cx="2090486" cy="1254292"/>
        </a:xfrm>
        <a:prstGeom prst="rect">
          <a:avLst/>
        </a:prstGeom>
        <a:gradFill rotWithShape="0">
          <a:gsLst>
            <a:gs pos="0">
              <a:schemeClr val="accent6">
                <a:shade val="50000"/>
                <a:hueOff val="-205198"/>
                <a:satOff val="13680"/>
                <a:lumOff val="17860"/>
                <a:alphaOff val="0"/>
                <a:tint val="100000"/>
                <a:shade val="100000"/>
                <a:satMod val="130000"/>
              </a:schemeClr>
            </a:gs>
            <a:gs pos="100000">
              <a:schemeClr val="accent6">
                <a:shade val="50000"/>
                <a:hueOff val="-205198"/>
                <a:satOff val="13680"/>
                <a:lumOff val="1786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tx1">
                  <a:lumMod val="85000"/>
                  <a:lumOff val="15000"/>
                </a:schemeClr>
              </a:solidFill>
            </a:rPr>
            <a:t>Impaired non-verbal memory</a:t>
          </a:r>
          <a:endParaRPr lang="en-US" sz="2100" kern="1200" dirty="0">
            <a:solidFill>
              <a:schemeClr val="tx1">
                <a:lumMod val="85000"/>
                <a:lumOff val="15000"/>
              </a:schemeClr>
            </a:solidFill>
          </a:endParaRPr>
        </a:p>
      </dsp:txBody>
      <dsp:txXfrm>
        <a:off x="4599071" y="89030"/>
        <a:ext cx="2090486" cy="1254292"/>
      </dsp:txXfrm>
    </dsp:sp>
    <dsp:sp modelId="{55943F93-60F9-814B-B9A9-AF027C17B598}">
      <dsp:nvSpPr>
        <dsp:cNvPr id="0" name=""/>
        <dsp:cNvSpPr/>
      </dsp:nvSpPr>
      <dsp:spPr>
        <a:xfrm>
          <a:off x="0" y="1552371"/>
          <a:ext cx="2090486" cy="1254292"/>
        </a:xfrm>
        <a:prstGeom prst="rect">
          <a:avLst/>
        </a:prstGeom>
        <a:gradFill rotWithShape="0">
          <a:gsLst>
            <a:gs pos="0">
              <a:schemeClr val="accent6">
                <a:shade val="50000"/>
                <a:hueOff val="-307797"/>
                <a:satOff val="20520"/>
                <a:lumOff val="26790"/>
                <a:alphaOff val="0"/>
                <a:tint val="100000"/>
                <a:shade val="100000"/>
                <a:satMod val="130000"/>
              </a:schemeClr>
            </a:gs>
            <a:gs pos="100000">
              <a:schemeClr val="accent6">
                <a:shade val="50000"/>
                <a:hueOff val="-307797"/>
                <a:satOff val="20520"/>
                <a:lumOff val="2679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tx1">
                  <a:lumMod val="85000"/>
                  <a:lumOff val="15000"/>
                </a:schemeClr>
              </a:solidFill>
            </a:rPr>
            <a:t>Anomia</a:t>
          </a:r>
        </a:p>
      </dsp:txBody>
      <dsp:txXfrm>
        <a:off x="0" y="1552371"/>
        <a:ext cx="2090486" cy="1254292"/>
      </dsp:txXfrm>
    </dsp:sp>
    <dsp:sp modelId="{8F51F938-810F-8E47-8553-296834915F57}">
      <dsp:nvSpPr>
        <dsp:cNvPr id="0" name=""/>
        <dsp:cNvSpPr/>
      </dsp:nvSpPr>
      <dsp:spPr>
        <a:xfrm>
          <a:off x="2299535" y="1552371"/>
          <a:ext cx="2090486" cy="1254292"/>
        </a:xfrm>
        <a:prstGeom prst="rect">
          <a:avLst/>
        </a:prstGeom>
        <a:gradFill rotWithShape="0">
          <a:gsLst>
            <a:gs pos="0">
              <a:schemeClr val="accent6">
                <a:shade val="50000"/>
                <a:hueOff val="-410396"/>
                <a:satOff val="27360"/>
                <a:lumOff val="35720"/>
                <a:alphaOff val="0"/>
                <a:tint val="100000"/>
                <a:shade val="100000"/>
                <a:satMod val="130000"/>
              </a:schemeClr>
            </a:gs>
            <a:gs pos="100000">
              <a:schemeClr val="accent6">
                <a:shade val="50000"/>
                <a:hueOff val="-410396"/>
                <a:satOff val="27360"/>
                <a:lumOff val="3572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solidFill>
                <a:schemeClr val="tx1">
                  <a:lumMod val="85000"/>
                  <a:lumOff val="15000"/>
                </a:schemeClr>
              </a:solidFill>
            </a:rPr>
            <a:t>Alexia</a:t>
          </a:r>
        </a:p>
      </dsp:txBody>
      <dsp:txXfrm>
        <a:off x="2299535" y="1552371"/>
        <a:ext cx="2090486" cy="1254292"/>
      </dsp:txXfrm>
    </dsp:sp>
    <dsp:sp modelId="{F7CE4EA5-63BD-2544-9C36-CBB7FE6C23D1}">
      <dsp:nvSpPr>
        <dsp:cNvPr id="0" name=""/>
        <dsp:cNvSpPr/>
      </dsp:nvSpPr>
      <dsp:spPr>
        <a:xfrm>
          <a:off x="4599071" y="1552371"/>
          <a:ext cx="2090486" cy="1254292"/>
        </a:xfrm>
        <a:prstGeom prst="rect">
          <a:avLst/>
        </a:prstGeom>
        <a:gradFill rotWithShape="0">
          <a:gsLst>
            <a:gs pos="0">
              <a:schemeClr val="accent6">
                <a:shade val="50000"/>
                <a:hueOff val="-410396"/>
                <a:satOff val="27360"/>
                <a:lumOff val="35720"/>
                <a:alphaOff val="0"/>
                <a:tint val="100000"/>
                <a:shade val="100000"/>
                <a:satMod val="130000"/>
              </a:schemeClr>
            </a:gs>
            <a:gs pos="100000">
              <a:schemeClr val="accent6">
                <a:shade val="50000"/>
                <a:hueOff val="-410396"/>
                <a:satOff val="27360"/>
                <a:lumOff val="3572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tx1">
                  <a:lumMod val="85000"/>
                  <a:lumOff val="15000"/>
                </a:schemeClr>
              </a:solidFill>
            </a:rPr>
            <a:t>Visual agnosia</a:t>
          </a:r>
        </a:p>
      </dsp:txBody>
      <dsp:txXfrm>
        <a:off x="4599071" y="1552371"/>
        <a:ext cx="2090486" cy="1254292"/>
      </dsp:txXfrm>
    </dsp:sp>
    <dsp:sp modelId="{6412F58C-7E5C-0644-9F25-1E5BB6C8D696}">
      <dsp:nvSpPr>
        <dsp:cNvPr id="0" name=""/>
        <dsp:cNvSpPr/>
      </dsp:nvSpPr>
      <dsp:spPr>
        <a:xfrm>
          <a:off x="0" y="3015712"/>
          <a:ext cx="2090486" cy="1254292"/>
        </a:xfrm>
        <a:prstGeom prst="rect">
          <a:avLst/>
        </a:prstGeom>
        <a:gradFill rotWithShape="0">
          <a:gsLst>
            <a:gs pos="0">
              <a:schemeClr val="accent6">
                <a:shade val="50000"/>
                <a:hueOff val="-307797"/>
                <a:satOff val="20520"/>
                <a:lumOff val="26790"/>
                <a:alphaOff val="0"/>
                <a:tint val="100000"/>
                <a:shade val="100000"/>
                <a:satMod val="130000"/>
              </a:schemeClr>
            </a:gs>
            <a:gs pos="100000">
              <a:schemeClr val="accent6">
                <a:shade val="50000"/>
                <a:hueOff val="-307797"/>
                <a:satOff val="20520"/>
                <a:lumOff val="2679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tx1">
                  <a:lumMod val="85000"/>
                  <a:lumOff val="15000"/>
                </a:schemeClr>
              </a:solidFill>
            </a:rPr>
            <a:t>Contralateral upper quadrantanopia</a:t>
          </a:r>
          <a:endParaRPr lang="en-US" sz="2100" kern="1200" dirty="0">
            <a:solidFill>
              <a:schemeClr val="tx1">
                <a:lumMod val="85000"/>
                <a:lumOff val="15000"/>
              </a:schemeClr>
            </a:solidFill>
          </a:endParaRPr>
        </a:p>
      </dsp:txBody>
      <dsp:txXfrm>
        <a:off x="0" y="3015712"/>
        <a:ext cx="2090486" cy="1254292"/>
      </dsp:txXfrm>
    </dsp:sp>
    <dsp:sp modelId="{CF8BA577-78F5-434D-A652-C3F5BFCC9D0D}">
      <dsp:nvSpPr>
        <dsp:cNvPr id="0" name=""/>
        <dsp:cNvSpPr/>
      </dsp:nvSpPr>
      <dsp:spPr>
        <a:xfrm>
          <a:off x="2299535" y="3015712"/>
          <a:ext cx="2090486" cy="1254292"/>
        </a:xfrm>
        <a:prstGeom prst="rect">
          <a:avLst/>
        </a:prstGeom>
        <a:gradFill rotWithShape="0">
          <a:gsLst>
            <a:gs pos="0">
              <a:schemeClr val="accent6">
                <a:shade val="50000"/>
                <a:hueOff val="-205198"/>
                <a:satOff val="13680"/>
                <a:lumOff val="17860"/>
                <a:alphaOff val="0"/>
                <a:tint val="100000"/>
                <a:shade val="100000"/>
                <a:satMod val="130000"/>
              </a:schemeClr>
            </a:gs>
            <a:gs pos="100000">
              <a:schemeClr val="accent6">
                <a:shade val="50000"/>
                <a:hueOff val="-205198"/>
                <a:satOff val="13680"/>
                <a:lumOff val="1786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tx1">
                  <a:lumMod val="85000"/>
                  <a:lumOff val="15000"/>
                </a:schemeClr>
              </a:solidFill>
            </a:rPr>
            <a:t>Prosopagnosia</a:t>
          </a:r>
          <a:endParaRPr lang="en-US" sz="2100" kern="1200" dirty="0">
            <a:solidFill>
              <a:schemeClr val="tx1">
                <a:lumMod val="85000"/>
                <a:lumOff val="15000"/>
              </a:schemeClr>
            </a:solidFill>
          </a:endParaRPr>
        </a:p>
      </dsp:txBody>
      <dsp:txXfrm>
        <a:off x="2299535" y="3015712"/>
        <a:ext cx="2090486" cy="1254292"/>
      </dsp:txXfrm>
    </dsp:sp>
    <dsp:sp modelId="{0878D3BA-8D32-B547-818A-5D87A3110789}">
      <dsp:nvSpPr>
        <dsp:cNvPr id="0" name=""/>
        <dsp:cNvSpPr/>
      </dsp:nvSpPr>
      <dsp:spPr>
        <a:xfrm>
          <a:off x="4599071" y="3015712"/>
          <a:ext cx="2090486" cy="1254292"/>
        </a:xfrm>
        <a:prstGeom prst="rect">
          <a:avLst/>
        </a:prstGeom>
        <a:gradFill rotWithShape="0">
          <a:gsLst>
            <a:gs pos="0">
              <a:schemeClr val="accent6">
                <a:shade val="50000"/>
                <a:hueOff val="-102599"/>
                <a:satOff val="6840"/>
                <a:lumOff val="8930"/>
                <a:alphaOff val="0"/>
                <a:tint val="100000"/>
                <a:shade val="100000"/>
                <a:satMod val="130000"/>
              </a:schemeClr>
            </a:gs>
            <a:gs pos="100000">
              <a:schemeClr val="accent6">
                <a:shade val="50000"/>
                <a:hueOff val="-102599"/>
                <a:satOff val="6840"/>
                <a:lumOff val="893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solidFill>
                <a:schemeClr val="tx1">
                  <a:lumMod val="85000"/>
                  <a:lumOff val="15000"/>
                </a:schemeClr>
              </a:solidFill>
            </a:rPr>
            <a:t>Anterograde &amp; retrograde memory</a:t>
          </a:r>
        </a:p>
      </dsp:txBody>
      <dsp:txXfrm>
        <a:off x="4599071" y="3015712"/>
        <a:ext cx="2090486" cy="12542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EA73B-124F-D847-A5B8-FE1AD3FCC9D9}">
      <dsp:nvSpPr>
        <dsp:cNvPr id="0" name=""/>
        <dsp:cNvSpPr/>
      </dsp:nvSpPr>
      <dsp:spPr>
        <a:xfrm>
          <a:off x="809188" y="1736"/>
          <a:ext cx="1696130" cy="1017678"/>
        </a:xfrm>
        <a:prstGeom prst="rect">
          <a:avLst/>
        </a:prstGeom>
        <a:gradFill rotWithShape="0">
          <a:gsLst>
            <a:gs pos="0">
              <a:schemeClr val="accent6">
                <a:shade val="50000"/>
                <a:hueOff val="0"/>
                <a:satOff val="0"/>
                <a:lumOff val="0"/>
                <a:alphaOff val="0"/>
                <a:tint val="100000"/>
                <a:shade val="100000"/>
                <a:satMod val="130000"/>
              </a:schemeClr>
            </a:gs>
            <a:gs pos="100000">
              <a:schemeClr val="accent6">
                <a:shade val="5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solidFill>
                <a:schemeClr val="tx1">
                  <a:lumMod val="85000"/>
                  <a:lumOff val="15000"/>
                </a:schemeClr>
              </a:solidFill>
            </a:rPr>
            <a:t>Dyspraxia</a:t>
          </a:r>
        </a:p>
      </dsp:txBody>
      <dsp:txXfrm>
        <a:off x="809188" y="1736"/>
        <a:ext cx="1696130" cy="1017678"/>
      </dsp:txXfrm>
    </dsp:sp>
    <dsp:sp modelId="{093B715B-2E94-1149-A553-BE9CB09195E5}">
      <dsp:nvSpPr>
        <dsp:cNvPr id="0" name=""/>
        <dsp:cNvSpPr/>
      </dsp:nvSpPr>
      <dsp:spPr>
        <a:xfrm>
          <a:off x="2674931" y="1736"/>
          <a:ext cx="1696130" cy="1017678"/>
        </a:xfrm>
        <a:prstGeom prst="rect">
          <a:avLst/>
        </a:prstGeom>
        <a:gradFill rotWithShape="0">
          <a:gsLst>
            <a:gs pos="0">
              <a:schemeClr val="accent6">
                <a:shade val="50000"/>
                <a:hueOff val="-83945"/>
                <a:satOff val="5596"/>
                <a:lumOff val="7306"/>
                <a:alphaOff val="0"/>
                <a:tint val="100000"/>
                <a:shade val="100000"/>
                <a:satMod val="130000"/>
              </a:schemeClr>
            </a:gs>
            <a:gs pos="100000">
              <a:schemeClr val="accent6">
                <a:shade val="50000"/>
                <a:hueOff val="-83945"/>
                <a:satOff val="5596"/>
                <a:lumOff val="7306"/>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solidFill>
                <a:schemeClr val="tx1">
                  <a:lumMod val="85000"/>
                  <a:lumOff val="15000"/>
                </a:schemeClr>
              </a:solidFill>
            </a:rPr>
            <a:t>Neglect / inattention</a:t>
          </a:r>
        </a:p>
      </dsp:txBody>
      <dsp:txXfrm>
        <a:off x="2674931" y="1736"/>
        <a:ext cx="1696130" cy="1017678"/>
      </dsp:txXfrm>
    </dsp:sp>
    <dsp:sp modelId="{2619F75F-C50C-6C44-AC3E-38FE08D4A6EC}">
      <dsp:nvSpPr>
        <dsp:cNvPr id="0" name=""/>
        <dsp:cNvSpPr/>
      </dsp:nvSpPr>
      <dsp:spPr>
        <a:xfrm>
          <a:off x="4540675" y="1736"/>
          <a:ext cx="1696130" cy="1017678"/>
        </a:xfrm>
        <a:prstGeom prst="rect">
          <a:avLst/>
        </a:prstGeom>
        <a:gradFill rotWithShape="0">
          <a:gsLst>
            <a:gs pos="0">
              <a:schemeClr val="accent6">
                <a:shade val="50000"/>
                <a:hueOff val="-167889"/>
                <a:satOff val="11193"/>
                <a:lumOff val="14613"/>
                <a:alphaOff val="0"/>
                <a:tint val="100000"/>
                <a:shade val="100000"/>
                <a:satMod val="130000"/>
              </a:schemeClr>
            </a:gs>
            <a:gs pos="100000">
              <a:schemeClr val="accent6">
                <a:shade val="50000"/>
                <a:hueOff val="-167889"/>
                <a:satOff val="11193"/>
                <a:lumOff val="14613"/>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solidFill>
                <a:schemeClr val="tx1">
                  <a:lumMod val="85000"/>
                  <a:lumOff val="15000"/>
                </a:schemeClr>
              </a:solidFill>
            </a:rPr>
            <a:t>Constructional apraxia</a:t>
          </a:r>
        </a:p>
      </dsp:txBody>
      <dsp:txXfrm>
        <a:off x="4540675" y="1736"/>
        <a:ext cx="1696130" cy="1017678"/>
      </dsp:txXfrm>
    </dsp:sp>
    <dsp:sp modelId="{6A08CF0A-24D1-B848-8163-7DCF63869C22}">
      <dsp:nvSpPr>
        <dsp:cNvPr id="0" name=""/>
        <dsp:cNvSpPr/>
      </dsp:nvSpPr>
      <dsp:spPr>
        <a:xfrm>
          <a:off x="809188" y="1189028"/>
          <a:ext cx="1696130" cy="1017678"/>
        </a:xfrm>
        <a:prstGeom prst="rect">
          <a:avLst/>
        </a:prstGeom>
        <a:gradFill rotWithShape="0">
          <a:gsLst>
            <a:gs pos="0">
              <a:schemeClr val="accent6">
                <a:shade val="50000"/>
                <a:hueOff val="-251834"/>
                <a:satOff val="16789"/>
                <a:lumOff val="21919"/>
                <a:alphaOff val="0"/>
                <a:tint val="100000"/>
                <a:shade val="100000"/>
                <a:satMod val="130000"/>
              </a:schemeClr>
            </a:gs>
            <a:gs pos="100000">
              <a:schemeClr val="accent6">
                <a:shade val="50000"/>
                <a:hueOff val="-251834"/>
                <a:satOff val="16789"/>
                <a:lumOff val="21919"/>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solidFill>
                <a:schemeClr val="tx1">
                  <a:lumMod val="85000"/>
                  <a:lumOff val="15000"/>
                </a:schemeClr>
              </a:solidFill>
            </a:rPr>
            <a:t>Dyscalculia*</a:t>
          </a:r>
        </a:p>
      </dsp:txBody>
      <dsp:txXfrm>
        <a:off x="809188" y="1189028"/>
        <a:ext cx="1696130" cy="1017678"/>
      </dsp:txXfrm>
    </dsp:sp>
    <dsp:sp modelId="{AF31B6B5-D9E6-274A-A2B7-272FB86075C2}">
      <dsp:nvSpPr>
        <dsp:cNvPr id="0" name=""/>
        <dsp:cNvSpPr/>
      </dsp:nvSpPr>
      <dsp:spPr>
        <a:xfrm>
          <a:off x="2674931" y="1189028"/>
          <a:ext cx="1696130" cy="1017678"/>
        </a:xfrm>
        <a:prstGeom prst="rect">
          <a:avLst/>
        </a:prstGeom>
        <a:gradFill rotWithShape="0">
          <a:gsLst>
            <a:gs pos="0">
              <a:schemeClr val="accent6">
                <a:shade val="50000"/>
                <a:hueOff val="-335778"/>
                <a:satOff val="22385"/>
                <a:lumOff val="29225"/>
                <a:alphaOff val="0"/>
                <a:tint val="100000"/>
                <a:shade val="100000"/>
                <a:satMod val="130000"/>
              </a:schemeClr>
            </a:gs>
            <a:gs pos="100000">
              <a:schemeClr val="accent6">
                <a:shade val="50000"/>
                <a:hueOff val="-335778"/>
                <a:satOff val="22385"/>
                <a:lumOff val="29225"/>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solidFill>
                <a:schemeClr val="tx1">
                  <a:lumMod val="85000"/>
                  <a:lumOff val="15000"/>
                </a:schemeClr>
              </a:solidFill>
            </a:rPr>
            <a:t>Finger agnosia*</a:t>
          </a:r>
        </a:p>
      </dsp:txBody>
      <dsp:txXfrm>
        <a:off x="2674931" y="1189028"/>
        <a:ext cx="1696130" cy="1017678"/>
      </dsp:txXfrm>
    </dsp:sp>
    <dsp:sp modelId="{89804AD4-8BCA-3C43-92F1-880A09A79B31}">
      <dsp:nvSpPr>
        <dsp:cNvPr id="0" name=""/>
        <dsp:cNvSpPr/>
      </dsp:nvSpPr>
      <dsp:spPr>
        <a:xfrm>
          <a:off x="4540675" y="1189028"/>
          <a:ext cx="1696130" cy="1017678"/>
        </a:xfrm>
        <a:prstGeom prst="rect">
          <a:avLst/>
        </a:prstGeom>
        <a:gradFill rotWithShape="0">
          <a:gsLst>
            <a:gs pos="0">
              <a:schemeClr val="accent6">
                <a:shade val="50000"/>
                <a:hueOff val="-419723"/>
                <a:satOff val="27982"/>
                <a:lumOff val="36532"/>
                <a:alphaOff val="0"/>
                <a:tint val="100000"/>
                <a:shade val="100000"/>
                <a:satMod val="130000"/>
              </a:schemeClr>
            </a:gs>
            <a:gs pos="100000">
              <a:schemeClr val="accent6">
                <a:shade val="50000"/>
                <a:hueOff val="-419723"/>
                <a:satOff val="27982"/>
                <a:lumOff val="36532"/>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1">
                  <a:lumMod val="85000"/>
                  <a:lumOff val="15000"/>
                </a:schemeClr>
              </a:solidFill>
            </a:rPr>
            <a:t>Anosognosia</a:t>
          </a:r>
        </a:p>
      </dsp:txBody>
      <dsp:txXfrm>
        <a:off x="4540675" y="1189028"/>
        <a:ext cx="1696130" cy="1017678"/>
      </dsp:txXfrm>
    </dsp:sp>
    <dsp:sp modelId="{BDBD3DC8-7A04-4E42-86B4-598BEFC41972}">
      <dsp:nvSpPr>
        <dsp:cNvPr id="0" name=""/>
        <dsp:cNvSpPr/>
      </dsp:nvSpPr>
      <dsp:spPr>
        <a:xfrm>
          <a:off x="809188" y="2376319"/>
          <a:ext cx="1696130" cy="1017678"/>
        </a:xfrm>
        <a:prstGeom prst="rect">
          <a:avLst/>
        </a:prstGeom>
        <a:gradFill rotWithShape="0">
          <a:gsLst>
            <a:gs pos="0">
              <a:schemeClr val="accent6">
                <a:shade val="50000"/>
                <a:hueOff val="-419723"/>
                <a:satOff val="27982"/>
                <a:lumOff val="36532"/>
                <a:alphaOff val="0"/>
                <a:tint val="100000"/>
                <a:shade val="100000"/>
                <a:satMod val="130000"/>
              </a:schemeClr>
            </a:gs>
            <a:gs pos="100000">
              <a:schemeClr val="accent6">
                <a:shade val="50000"/>
                <a:hueOff val="-419723"/>
                <a:satOff val="27982"/>
                <a:lumOff val="36532"/>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solidFill>
                <a:schemeClr val="tx1">
                  <a:lumMod val="85000"/>
                  <a:lumOff val="15000"/>
                </a:schemeClr>
              </a:solidFill>
            </a:rPr>
            <a:t>Dysgraphia*</a:t>
          </a:r>
        </a:p>
      </dsp:txBody>
      <dsp:txXfrm>
        <a:off x="809188" y="2376319"/>
        <a:ext cx="1696130" cy="1017678"/>
      </dsp:txXfrm>
    </dsp:sp>
    <dsp:sp modelId="{29B4D36F-CC14-F04D-98CA-0D7561F1FF7E}">
      <dsp:nvSpPr>
        <dsp:cNvPr id="0" name=""/>
        <dsp:cNvSpPr/>
      </dsp:nvSpPr>
      <dsp:spPr>
        <a:xfrm>
          <a:off x="2674931" y="2376319"/>
          <a:ext cx="1696130" cy="1017678"/>
        </a:xfrm>
        <a:prstGeom prst="rect">
          <a:avLst/>
        </a:prstGeom>
        <a:gradFill rotWithShape="0">
          <a:gsLst>
            <a:gs pos="0">
              <a:schemeClr val="accent6">
                <a:shade val="50000"/>
                <a:hueOff val="-335778"/>
                <a:satOff val="22385"/>
                <a:lumOff val="29225"/>
                <a:alphaOff val="0"/>
                <a:tint val="100000"/>
                <a:shade val="100000"/>
                <a:satMod val="130000"/>
              </a:schemeClr>
            </a:gs>
            <a:gs pos="100000">
              <a:schemeClr val="accent6">
                <a:shade val="50000"/>
                <a:hueOff val="-335778"/>
                <a:satOff val="22385"/>
                <a:lumOff val="29225"/>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solidFill>
                <a:schemeClr val="tx1">
                  <a:lumMod val="85000"/>
                  <a:lumOff val="15000"/>
                </a:schemeClr>
              </a:solidFill>
            </a:rPr>
            <a:t>R-L disorientation*</a:t>
          </a:r>
        </a:p>
      </dsp:txBody>
      <dsp:txXfrm>
        <a:off x="2674931" y="2376319"/>
        <a:ext cx="1696130" cy="1017678"/>
      </dsp:txXfrm>
    </dsp:sp>
    <dsp:sp modelId="{27A85C82-16C8-514E-9333-045A0EFFC1D4}">
      <dsp:nvSpPr>
        <dsp:cNvPr id="0" name=""/>
        <dsp:cNvSpPr/>
      </dsp:nvSpPr>
      <dsp:spPr>
        <a:xfrm>
          <a:off x="4540675" y="2376319"/>
          <a:ext cx="1696130" cy="1017678"/>
        </a:xfrm>
        <a:prstGeom prst="rect">
          <a:avLst/>
        </a:prstGeom>
        <a:gradFill rotWithShape="0">
          <a:gsLst>
            <a:gs pos="0">
              <a:schemeClr val="accent6">
                <a:shade val="50000"/>
                <a:hueOff val="-251834"/>
                <a:satOff val="16789"/>
                <a:lumOff val="21919"/>
                <a:alphaOff val="0"/>
                <a:tint val="100000"/>
                <a:shade val="100000"/>
                <a:satMod val="130000"/>
              </a:schemeClr>
            </a:gs>
            <a:gs pos="100000">
              <a:schemeClr val="accent6">
                <a:shade val="50000"/>
                <a:hueOff val="-251834"/>
                <a:satOff val="16789"/>
                <a:lumOff val="21919"/>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solidFill>
                <a:schemeClr val="tx1">
                  <a:lumMod val="85000"/>
                  <a:lumOff val="15000"/>
                </a:schemeClr>
              </a:solidFill>
            </a:rPr>
            <a:t>Topographical disorientation</a:t>
          </a:r>
        </a:p>
      </dsp:txBody>
      <dsp:txXfrm>
        <a:off x="4540675" y="2376319"/>
        <a:ext cx="1696130" cy="1017678"/>
      </dsp:txXfrm>
    </dsp:sp>
    <dsp:sp modelId="{F633D2D1-C85A-6C46-B311-A1FA6CC396A3}">
      <dsp:nvSpPr>
        <dsp:cNvPr id="0" name=""/>
        <dsp:cNvSpPr/>
      </dsp:nvSpPr>
      <dsp:spPr>
        <a:xfrm>
          <a:off x="835834" y="3564424"/>
          <a:ext cx="1696130" cy="1017678"/>
        </a:xfrm>
        <a:prstGeom prst="rect">
          <a:avLst/>
        </a:prstGeom>
        <a:gradFill rotWithShape="0">
          <a:gsLst>
            <a:gs pos="0">
              <a:schemeClr val="accent6">
                <a:shade val="50000"/>
                <a:hueOff val="-167889"/>
                <a:satOff val="11193"/>
                <a:lumOff val="14613"/>
                <a:alphaOff val="0"/>
                <a:tint val="100000"/>
                <a:shade val="100000"/>
                <a:satMod val="130000"/>
              </a:schemeClr>
            </a:gs>
            <a:gs pos="100000">
              <a:schemeClr val="accent6">
                <a:shade val="50000"/>
                <a:hueOff val="-167889"/>
                <a:satOff val="11193"/>
                <a:lumOff val="14613"/>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solidFill>
                <a:schemeClr val="tx1">
                  <a:lumMod val="85000"/>
                  <a:lumOff val="15000"/>
                </a:schemeClr>
              </a:solidFill>
            </a:rPr>
            <a:t>Tactile agnosia (</a:t>
          </a:r>
          <a:r>
            <a:rPr lang="en-US" sz="1700" kern="1200" err="1">
              <a:solidFill>
                <a:schemeClr val="tx1">
                  <a:lumMod val="85000"/>
                  <a:lumOff val="15000"/>
                </a:schemeClr>
              </a:solidFill>
            </a:rPr>
            <a:t>astereognosis</a:t>
          </a:r>
          <a:r>
            <a:rPr lang="en-US" sz="1700" kern="1200">
              <a:solidFill>
                <a:schemeClr val="tx1">
                  <a:lumMod val="85000"/>
                  <a:lumOff val="15000"/>
                </a:schemeClr>
              </a:solidFill>
            </a:rPr>
            <a:t>)</a:t>
          </a:r>
        </a:p>
      </dsp:txBody>
      <dsp:txXfrm>
        <a:off x="835834" y="3564424"/>
        <a:ext cx="1696130" cy="1017678"/>
      </dsp:txXfrm>
    </dsp:sp>
    <dsp:sp modelId="{042ECF72-D774-D64E-829C-2658DD16CDDA}">
      <dsp:nvSpPr>
        <dsp:cNvPr id="0" name=""/>
        <dsp:cNvSpPr/>
      </dsp:nvSpPr>
      <dsp:spPr>
        <a:xfrm>
          <a:off x="3607803" y="3563610"/>
          <a:ext cx="1696130" cy="1017678"/>
        </a:xfrm>
        <a:prstGeom prst="rect">
          <a:avLst/>
        </a:prstGeom>
        <a:gradFill rotWithShape="0">
          <a:gsLst>
            <a:gs pos="0">
              <a:schemeClr val="accent6">
                <a:shade val="50000"/>
                <a:hueOff val="-83945"/>
                <a:satOff val="5596"/>
                <a:lumOff val="7306"/>
                <a:alphaOff val="0"/>
                <a:tint val="100000"/>
                <a:shade val="100000"/>
                <a:satMod val="130000"/>
              </a:schemeClr>
            </a:gs>
            <a:gs pos="100000">
              <a:schemeClr val="accent6">
                <a:shade val="50000"/>
                <a:hueOff val="-83945"/>
                <a:satOff val="5596"/>
                <a:lumOff val="7306"/>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1">
                  <a:lumMod val="85000"/>
                  <a:lumOff val="15000"/>
                </a:schemeClr>
              </a:solidFill>
            </a:rPr>
            <a:t>Homonymous lower </a:t>
          </a:r>
          <a:r>
            <a:rPr lang="en-US" sz="1700" kern="1200" dirty="0" err="1">
              <a:solidFill>
                <a:schemeClr val="tx1">
                  <a:lumMod val="85000"/>
                  <a:lumOff val="15000"/>
                </a:schemeClr>
              </a:solidFill>
            </a:rPr>
            <a:t>quadrantanopia</a:t>
          </a:r>
          <a:endParaRPr lang="en-US" sz="1700" kern="1200" dirty="0">
            <a:solidFill>
              <a:schemeClr val="tx1">
                <a:lumMod val="85000"/>
                <a:lumOff val="15000"/>
              </a:schemeClr>
            </a:solidFill>
          </a:endParaRPr>
        </a:p>
      </dsp:txBody>
      <dsp:txXfrm>
        <a:off x="3607803" y="3563610"/>
        <a:ext cx="1696130" cy="101767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F06EB7A-D3EB-9545-8E7F-F58311624BF0}" type="datetimeFigureOut">
              <a:rPr lang="en-GB" smtClean="0"/>
              <a:t>06/07/2020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4AC892-9021-C14A-B766-69D1D629C88D}" type="slidenum">
              <a:rPr lang="en-GB" smtClean="0"/>
              <a:t>‹#›</a:t>
            </a:fld>
            <a:endParaRPr lang="en-GB"/>
          </a:p>
        </p:txBody>
      </p:sp>
    </p:spTree>
    <p:extLst>
      <p:ext uri="{BB962C8B-B14F-4D97-AF65-F5344CB8AC3E}">
        <p14:creationId xmlns:p14="http://schemas.microsoft.com/office/powerpoint/2010/main" val="21217395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C6D064-2D8F-A043-BF3B-143CA3F6DBB6}" type="datetimeFigureOut">
              <a:rPr lang="en-GB" smtClean="0"/>
              <a:t>06/07/2020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A320D8-28FA-E640-998A-8508E29BA384}" type="slidenum">
              <a:rPr lang="en-GB" smtClean="0"/>
              <a:t>‹#›</a:t>
            </a:fld>
            <a:endParaRPr lang="en-GB"/>
          </a:p>
        </p:txBody>
      </p:sp>
    </p:spTree>
    <p:extLst>
      <p:ext uri="{BB962C8B-B14F-4D97-AF65-F5344CB8AC3E}">
        <p14:creationId xmlns:p14="http://schemas.microsoft.com/office/powerpoint/2010/main" val="1415763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en.wikipedia.org/wiki/Brain" TargetMode="External"/><Relationship Id="rId7" Type="http://schemas.openxmlformats.org/officeDocument/2006/relationships/hyperlink" Target="https://en.wikipedia.org/wiki/Parietal_lobe" TargetMode="External"/><Relationship Id="rId2" Type="http://schemas.openxmlformats.org/officeDocument/2006/relationships/slide" Target="../slides/slide57.xml"/><Relationship Id="rId1" Type="http://schemas.openxmlformats.org/officeDocument/2006/relationships/notesMaster" Target="../notesMasters/notesMaster1.xml"/><Relationship Id="rId6" Type="http://schemas.openxmlformats.org/officeDocument/2006/relationships/hyperlink" Target="https://en.wikipedia.org/wiki/Temporal_lobe" TargetMode="External"/><Relationship Id="rId5" Type="http://schemas.openxmlformats.org/officeDocument/2006/relationships/hyperlink" Target="https://en.wikipedia.org/wiki/Supramarginal_gyrus" TargetMode="External"/><Relationship Id="rId4" Type="http://schemas.openxmlformats.org/officeDocument/2006/relationships/hyperlink" Target="https://en.wikipedia.org/wiki/Angular_gyrus"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17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GB">
              <a:latin typeface="Calibri" charset="0"/>
            </a:endParaRPr>
          </a:p>
        </p:txBody>
      </p:sp>
      <p:sp>
        <p:nvSpPr>
          <p:cNvPr id="717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226F59E-F6B9-2E44-8B59-B70B6D0D0D96}" type="slidenum">
              <a:rPr lang="en-US" sz="1200">
                <a:latin typeface="Calibri" charset="0"/>
              </a:rPr>
              <a:pPr eaLnBrk="1" hangingPunct="1"/>
              <a:t>1</a:t>
            </a:fld>
            <a:endParaRPr lang="en-US" sz="1200">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With </a:t>
            </a:r>
            <a:r>
              <a:rPr lang="en-GB" sz="1200" b="1" kern="1200" dirty="0">
                <a:solidFill>
                  <a:schemeClr val="tx1"/>
                </a:solidFill>
                <a:effectLst/>
                <a:latin typeface="+mn-lt"/>
                <a:ea typeface="+mn-ea"/>
                <a:cs typeface="+mn-cs"/>
              </a:rPr>
              <a:t>retrograde memory</a:t>
            </a:r>
            <a:r>
              <a:rPr lang="en-GB" sz="1200" kern="1200" dirty="0">
                <a:solidFill>
                  <a:schemeClr val="tx1"/>
                </a:solidFill>
                <a:effectLst/>
                <a:latin typeface="+mn-lt"/>
                <a:ea typeface="+mn-ea"/>
                <a:cs typeface="+mn-cs"/>
              </a:rPr>
              <a:t>, collateral information is important –for example people who have had a stroke or have Korsakoff’s might have clear memories of early life events, but have poor temporal awareness of the last 10 years </a:t>
            </a:r>
          </a:p>
          <a:p>
            <a:r>
              <a:rPr lang="en-GB" sz="1200" kern="1200" dirty="0">
                <a:solidFill>
                  <a:schemeClr val="tx1"/>
                </a:solidFill>
                <a:effectLst/>
                <a:latin typeface="+mn-lt"/>
                <a:ea typeface="+mn-ea"/>
                <a:cs typeface="+mn-cs"/>
              </a:rPr>
              <a:t>(e.g. the person themselves might think they moved into their house in the last year, whilst a family member might correct them to state that it was say 8 years ago).</a:t>
            </a:r>
            <a:endParaRPr lang="en-GB" b="1" dirty="0"/>
          </a:p>
          <a:p>
            <a:endParaRPr lang="en-GB" dirty="0"/>
          </a:p>
        </p:txBody>
      </p:sp>
      <p:sp>
        <p:nvSpPr>
          <p:cNvPr id="4" name="Slide Number Placeholder 3"/>
          <p:cNvSpPr>
            <a:spLocks noGrp="1"/>
          </p:cNvSpPr>
          <p:nvPr>
            <p:ph type="sldNum" sz="quarter" idx="10"/>
          </p:nvPr>
        </p:nvSpPr>
        <p:spPr/>
        <p:txBody>
          <a:bodyPr/>
          <a:lstStyle/>
          <a:p>
            <a:fld id="{04A320D8-28FA-E640-998A-8508E29BA384}" type="slidenum">
              <a:rPr lang="en-GB" smtClean="0"/>
              <a:t>16</a:t>
            </a:fld>
            <a:endParaRPr lang="en-GB"/>
          </a:p>
        </p:txBody>
      </p:sp>
    </p:spTree>
    <p:extLst>
      <p:ext uri="{BB962C8B-B14F-4D97-AF65-F5344CB8AC3E}">
        <p14:creationId xmlns:p14="http://schemas.microsoft.com/office/powerpoint/2010/main" val="45335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NB – Papez</a:t>
            </a:r>
            <a:r>
              <a:rPr lang="en-GB" baseline="0" dirty="0"/>
              <a:t> circuit was originally described as having role in emotion; now recognised to play more important role in memory. </a:t>
            </a:r>
          </a:p>
          <a:p>
            <a:endParaRPr lang="en-GB" baseline="0" dirty="0"/>
          </a:p>
          <a:p>
            <a:r>
              <a:rPr lang="en-GB" baseline="0" dirty="0"/>
              <a:t>WM:</a:t>
            </a:r>
          </a:p>
          <a:p>
            <a:r>
              <a:rPr lang="en-GB" b="1" dirty="0" err="1"/>
              <a:t>Baddeley</a:t>
            </a:r>
            <a:r>
              <a:rPr lang="en-GB" b="1" dirty="0"/>
              <a:t> (1986) described WM as</a:t>
            </a:r>
            <a:r>
              <a:rPr lang="en-GB" b="1" baseline="0" dirty="0"/>
              <a:t> having 3 components:</a:t>
            </a:r>
          </a:p>
          <a:p>
            <a:r>
              <a:rPr lang="en-GB" baseline="0" dirty="0"/>
              <a:t>1 – Central executive (controls attention; supervises &amp; coordinates components 2 and 3)</a:t>
            </a:r>
          </a:p>
          <a:p>
            <a:r>
              <a:rPr lang="en-GB" baseline="0" dirty="0"/>
              <a:t>2 – Articulatory </a:t>
            </a:r>
            <a:r>
              <a:rPr lang="en-GB" b="1" baseline="0" dirty="0"/>
              <a:t>phonological loop </a:t>
            </a:r>
            <a:r>
              <a:rPr lang="en-GB" baseline="0" dirty="0"/>
              <a:t>(stores speech-based information)</a:t>
            </a:r>
          </a:p>
          <a:p>
            <a:r>
              <a:rPr lang="en-GB" baseline="0" dirty="0"/>
              <a:t>3 – </a:t>
            </a:r>
            <a:r>
              <a:rPr lang="en-GB" b="1" baseline="0" dirty="0" err="1"/>
              <a:t>Visuo</a:t>
            </a:r>
            <a:r>
              <a:rPr lang="en-GB" b="1" baseline="0" dirty="0"/>
              <a:t>-spatial sketch pad </a:t>
            </a:r>
            <a:r>
              <a:rPr lang="en-GB" baseline="0" dirty="0"/>
              <a:t>(manipulates visual &amp; spatial information – right hemisphere)</a:t>
            </a:r>
          </a:p>
          <a:p>
            <a:endParaRPr lang="en-GB" baseline="0" dirty="0"/>
          </a:p>
          <a:p>
            <a:r>
              <a:rPr lang="en-GB" baseline="0" dirty="0"/>
              <a:t>Goldman-</a:t>
            </a:r>
            <a:r>
              <a:rPr lang="en-GB" baseline="0" dirty="0" err="1"/>
              <a:t>Rakic</a:t>
            </a:r>
            <a:r>
              <a:rPr lang="en-GB" baseline="0" dirty="0"/>
              <a:t> (1988)</a:t>
            </a:r>
          </a:p>
          <a:p>
            <a:r>
              <a:rPr lang="en-GB" baseline="0" dirty="0"/>
              <a:t>DLPFC holds information “online” while it is processed</a:t>
            </a:r>
          </a:p>
          <a:p>
            <a:r>
              <a:rPr lang="en-GB" baseline="0" dirty="0"/>
              <a:t>Hypothesis confirmed by functional imaging studies</a:t>
            </a:r>
          </a:p>
          <a:p>
            <a:endParaRPr lang="en-GB" baseline="0" dirty="0"/>
          </a:p>
          <a:p>
            <a:r>
              <a:rPr lang="en-GB" baseline="0" dirty="0"/>
              <a:t>See also:</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latin typeface="+mn-lt"/>
                <a:ea typeface="+mn-ea"/>
                <a:cs typeface="+mn-cs"/>
              </a:rPr>
              <a:t>Baddeley</a:t>
            </a:r>
            <a:r>
              <a:rPr lang="en-GB" sz="1200" kern="1200" dirty="0">
                <a:solidFill>
                  <a:schemeClr val="tx1"/>
                </a:solidFill>
                <a:effectLst/>
                <a:latin typeface="+mn-lt"/>
                <a:ea typeface="+mn-ea"/>
                <a:cs typeface="+mn-cs"/>
              </a:rPr>
              <a:t> A.  Working memory: looking back and looking forward.  </a:t>
            </a:r>
            <a:r>
              <a:rPr lang="en-GB" sz="1200" i="1" kern="1200" dirty="0">
                <a:solidFill>
                  <a:schemeClr val="tx1"/>
                </a:solidFill>
                <a:effectLst/>
                <a:latin typeface="+mn-lt"/>
                <a:ea typeface="+mn-ea"/>
                <a:cs typeface="+mn-cs"/>
              </a:rPr>
              <a:t>Nature Reviews: Neuroscience </a:t>
            </a:r>
            <a:r>
              <a:rPr lang="en-GB" sz="1200" kern="1200" dirty="0">
                <a:solidFill>
                  <a:schemeClr val="tx1"/>
                </a:solidFill>
                <a:effectLst/>
                <a:latin typeface="+mn-lt"/>
                <a:ea typeface="+mn-ea"/>
                <a:cs typeface="+mn-cs"/>
              </a:rPr>
              <a:t>2003; </a:t>
            </a:r>
            <a:r>
              <a:rPr lang="en-GB" sz="1200" b="1" kern="1200" dirty="0">
                <a:solidFill>
                  <a:schemeClr val="tx1"/>
                </a:solidFill>
                <a:effectLst/>
                <a:latin typeface="+mn-lt"/>
                <a:ea typeface="+mn-ea"/>
                <a:cs typeface="+mn-cs"/>
              </a:rPr>
              <a:t>4</a:t>
            </a:r>
            <a:r>
              <a:rPr lang="en-GB" sz="1200" kern="1200" dirty="0">
                <a:solidFill>
                  <a:schemeClr val="tx1"/>
                </a:solidFill>
                <a:effectLst/>
                <a:latin typeface="+mn-lt"/>
                <a:ea typeface="+mn-ea"/>
                <a:cs typeface="+mn-cs"/>
              </a:rPr>
              <a:t>:829-837.</a:t>
            </a:r>
            <a:endParaRPr lang="en-US" sz="1200" kern="1200" dirty="0">
              <a:solidFill>
                <a:schemeClr val="tx1"/>
              </a:solidFill>
              <a:effectLst/>
              <a:latin typeface="+mn-l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31EE3483-94A2-844F-86B7-EBD37330C2EA}" type="slidenum">
              <a:rPr lang="en-GB" smtClean="0"/>
              <a:t>17</a:t>
            </a:fld>
            <a:endParaRPr lang="en-GB"/>
          </a:p>
        </p:txBody>
      </p:sp>
    </p:spTree>
    <p:extLst>
      <p:ext uri="{BB962C8B-B14F-4D97-AF65-F5344CB8AC3E}">
        <p14:creationId xmlns:p14="http://schemas.microsoft.com/office/powerpoint/2010/main" val="1390330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TGA - </a:t>
            </a:r>
            <a:r>
              <a:rPr lang="en-GB" sz="1200" b="0" i="0" kern="1200" dirty="0">
                <a:solidFill>
                  <a:schemeClr val="tx1"/>
                </a:solidFill>
                <a:effectLst/>
                <a:latin typeface="+mn-lt"/>
                <a:ea typeface="+mn-ea"/>
                <a:cs typeface="+mn-cs"/>
              </a:rPr>
              <a:t>The underlying cause of transient global amnesia is unknown. There is a link with</a:t>
            </a:r>
            <a:r>
              <a:rPr lang="en-GB" sz="1200" b="0" i="0" kern="1200" baseline="0" dirty="0">
                <a:solidFill>
                  <a:schemeClr val="tx1"/>
                </a:solidFill>
                <a:effectLst/>
                <a:latin typeface="+mn-lt"/>
                <a:ea typeface="+mn-ea"/>
                <a:cs typeface="+mn-cs"/>
              </a:rPr>
              <a:t> migraines which increases the risk of suffering from TGA.  </a:t>
            </a:r>
            <a:endParaRPr lang="en-GB" dirty="0"/>
          </a:p>
        </p:txBody>
      </p:sp>
      <p:sp>
        <p:nvSpPr>
          <p:cNvPr id="4" name="Slide Number Placeholder 3"/>
          <p:cNvSpPr>
            <a:spLocks noGrp="1"/>
          </p:cNvSpPr>
          <p:nvPr>
            <p:ph type="sldNum" sz="quarter" idx="10"/>
          </p:nvPr>
        </p:nvSpPr>
        <p:spPr/>
        <p:txBody>
          <a:bodyPr/>
          <a:lstStyle/>
          <a:p>
            <a:fld id="{31EE3483-94A2-844F-86B7-EBD37330C2EA}" type="slidenum">
              <a:rPr lang="en-GB" smtClean="0"/>
              <a:t>18</a:t>
            </a:fld>
            <a:endParaRPr lang="en-GB"/>
          </a:p>
        </p:txBody>
      </p:sp>
    </p:spTree>
    <p:extLst>
      <p:ext uri="{BB962C8B-B14F-4D97-AF65-F5344CB8AC3E}">
        <p14:creationId xmlns:p14="http://schemas.microsoft.com/office/powerpoint/2010/main" val="2254548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Can also assess memory for recent</a:t>
            </a:r>
            <a:r>
              <a:rPr lang="en-GB" baseline="0" dirty="0"/>
              <a:t> events</a:t>
            </a:r>
          </a:p>
          <a:p>
            <a:r>
              <a:rPr lang="en-GB" baseline="0" dirty="0"/>
              <a:t>How did you get to hospital today?</a:t>
            </a:r>
          </a:p>
          <a:p>
            <a:endParaRPr lang="en-GB" dirty="0"/>
          </a:p>
        </p:txBody>
      </p:sp>
      <p:sp>
        <p:nvSpPr>
          <p:cNvPr id="4" name="Slide Number Placeholder 3"/>
          <p:cNvSpPr>
            <a:spLocks noGrp="1"/>
          </p:cNvSpPr>
          <p:nvPr>
            <p:ph type="sldNum" sz="quarter" idx="10"/>
          </p:nvPr>
        </p:nvSpPr>
        <p:spPr/>
        <p:txBody>
          <a:bodyPr/>
          <a:lstStyle/>
          <a:p>
            <a:fld id="{31EE3483-94A2-844F-86B7-EBD37330C2EA}" type="slidenum">
              <a:rPr lang="en-GB" smtClean="0"/>
              <a:t>19</a:t>
            </a:fld>
            <a:endParaRPr lang="en-GB"/>
          </a:p>
        </p:txBody>
      </p:sp>
    </p:spTree>
    <p:extLst>
      <p:ext uri="{BB962C8B-B14F-4D97-AF65-F5344CB8AC3E}">
        <p14:creationId xmlns:p14="http://schemas.microsoft.com/office/powerpoint/2010/main" val="14234155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Copy and recall of geometric</a:t>
            </a:r>
            <a:r>
              <a:rPr lang="en-GB" baseline="0"/>
              <a:t> shapes or use of Rey-</a:t>
            </a:r>
            <a:r>
              <a:rPr lang="en-GB" baseline="0" err="1"/>
              <a:t>Osterreith</a:t>
            </a:r>
            <a:r>
              <a:rPr lang="en-GB" baseline="0"/>
              <a:t> complex figure etc.</a:t>
            </a:r>
          </a:p>
          <a:p>
            <a:endParaRPr lang="en-GB" baseline="0"/>
          </a:p>
          <a:p>
            <a:r>
              <a:rPr lang="en-GB"/>
              <a:t>Can hide a number of objects</a:t>
            </a:r>
            <a:r>
              <a:rPr lang="en-GB" baseline="0"/>
              <a:t> around room and ask patient to look for them 5 minutes later.</a:t>
            </a:r>
            <a:endParaRPr lang="en-GB"/>
          </a:p>
        </p:txBody>
      </p:sp>
      <p:sp>
        <p:nvSpPr>
          <p:cNvPr id="4" name="Slide Number Placeholder 3"/>
          <p:cNvSpPr>
            <a:spLocks noGrp="1"/>
          </p:cNvSpPr>
          <p:nvPr>
            <p:ph type="sldNum" sz="quarter" idx="10"/>
          </p:nvPr>
        </p:nvSpPr>
        <p:spPr/>
        <p:txBody>
          <a:bodyPr/>
          <a:lstStyle/>
          <a:p>
            <a:fld id="{31EE3483-94A2-844F-86B7-EBD37330C2EA}" type="slidenum">
              <a:rPr lang="en-GB" smtClean="0"/>
              <a:t>20</a:t>
            </a:fld>
            <a:endParaRPr lang="en-GB"/>
          </a:p>
        </p:txBody>
      </p:sp>
    </p:spTree>
    <p:extLst>
      <p:ext uri="{BB962C8B-B14F-4D97-AF65-F5344CB8AC3E}">
        <p14:creationId xmlns:p14="http://schemas.microsoft.com/office/powerpoint/2010/main" val="20422222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Lesions to Broca’s area</a:t>
            </a:r>
            <a:r>
              <a:rPr lang="en-GB" baseline="0" dirty="0"/>
              <a:t> (44) (lateral premotor cortex) result in loss of verbal </a:t>
            </a:r>
            <a:r>
              <a:rPr lang="en-GB" baseline="0" dirty="0" err="1"/>
              <a:t>expresion</a:t>
            </a:r>
            <a:r>
              <a:rPr lang="en-GB" baseline="0" dirty="0"/>
              <a:t>.</a:t>
            </a:r>
          </a:p>
          <a:p>
            <a:r>
              <a:rPr lang="en-GB" baseline="0" dirty="0"/>
              <a:t>More extensive damage including to insula and motor cortex result in motor speech disorder and apraxia of the face, lips &amp; tongue.</a:t>
            </a:r>
          </a:p>
          <a:p>
            <a:endParaRPr lang="en-GB" baseline="0" dirty="0"/>
          </a:p>
          <a:p>
            <a:r>
              <a:rPr lang="en-GB" b="1" baseline="0" dirty="0"/>
              <a:t>Broca’s</a:t>
            </a:r>
          </a:p>
          <a:p>
            <a:r>
              <a:rPr lang="en-GB" baseline="0" dirty="0"/>
              <a:t>Decreased speech output</a:t>
            </a:r>
          </a:p>
          <a:p>
            <a:r>
              <a:rPr lang="en-GB" baseline="0" dirty="0"/>
              <a:t>Effortful – grimacing</a:t>
            </a:r>
          </a:p>
          <a:p>
            <a:r>
              <a:rPr lang="en-GB" baseline="0" dirty="0" err="1"/>
              <a:t>Dysprosody</a:t>
            </a:r>
            <a:endParaRPr lang="en-GB" baseline="0" dirty="0"/>
          </a:p>
          <a:p>
            <a:r>
              <a:rPr lang="en-GB" baseline="0" dirty="0"/>
              <a:t>Telegraphic – prepositions and adjectives are </a:t>
            </a:r>
            <a:r>
              <a:rPr lang="en-GB" baseline="0" dirty="0" err="1"/>
              <a:t>ommitted</a:t>
            </a:r>
            <a:r>
              <a:rPr lang="en-GB" baseline="0" dirty="0"/>
              <a:t> (e.g. cat sat mat)</a:t>
            </a:r>
          </a:p>
          <a:p>
            <a:r>
              <a:rPr lang="en-GB" baseline="0" dirty="0"/>
              <a:t>Repetition markedly impaired</a:t>
            </a:r>
          </a:p>
          <a:p>
            <a:r>
              <a:rPr lang="en-GB" baseline="0" dirty="0"/>
              <a:t>Naming can be poor but benefits from prompts</a:t>
            </a:r>
          </a:p>
          <a:p>
            <a:r>
              <a:rPr lang="en-GB" baseline="0" dirty="0"/>
              <a:t>Reading/writing are often affected</a:t>
            </a:r>
          </a:p>
          <a:p>
            <a:endParaRPr lang="en-GB" baseline="0" dirty="0"/>
          </a:p>
          <a:p>
            <a:r>
              <a:rPr lang="en-GB" baseline="0" dirty="0"/>
              <a:t>Associated features – contralateral hemiplegia and ipsilateral apraxia. </a:t>
            </a:r>
          </a:p>
          <a:p>
            <a:endParaRPr lang="en-GB" baseline="0" dirty="0"/>
          </a:p>
          <a:p>
            <a:r>
              <a:rPr lang="en-GB" b="1" baseline="0" dirty="0"/>
              <a:t>Wernicke’s</a:t>
            </a:r>
          </a:p>
          <a:p>
            <a:r>
              <a:rPr lang="en-GB" b="0" baseline="0" dirty="0"/>
              <a:t>Speech is fluent but comprehension impaired</a:t>
            </a:r>
          </a:p>
          <a:p>
            <a:r>
              <a:rPr lang="en-GB" b="0" baseline="0" dirty="0"/>
              <a:t>L</a:t>
            </a:r>
            <a:r>
              <a:rPr lang="en-GB" dirty="0"/>
              <a:t>ack of content; circumlocutions</a:t>
            </a:r>
          </a:p>
          <a:p>
            <a:r>
              <a:rPr lang="en-GB" dirty="0"/>
              <a:t>Phonemic &amp; semantic (words close in meaning) paraphrasias</a:t>
            </a:r>
          </a:p>
          <a:p>
            <a:r>
              <a:rPr lang="en-GB" dirty="0"/>
              <a:t>Neologisms</a:t>
            </a:r>
            <a:r>
              <a:rPr lang="en-GB" baseline="0" dirty="0"/>
              <a:t> may be seen</a:t>
            </a:r>
            <a:endParaRPr lang="en-GB" dirty="0"/>
          </a:p>
          <a:p>
            <a:r>
              <a:rPr lang="en-GB" b="0" baseline="0" dirty="0"/>
              <a:t>Logorrhoea may be seen</a:t>
            </a:r>
          </a:p>
          <a:p>
            <a:r>
              <a:rPr lang="en-GB" b="1" i="1" baseline="0" dirty="0"/>
              <a:t>Jargon aphasia </a:t>
            </a:r>
            <a:r>
              <a:rPr lang="en-GB" b="0" baseline="0" dirty="0"/>
              <a:t>– rapid unintelligible speech</a:t>
            </a:r>
            <a:endParaRPr lang="en-GB" b="1" baseline="0" dirty="0"/>
          </a:p>
          <a:p>
            <a:r>
              <a:rPr lang="en-GB" b="0" baseline="0" dirty="0"/>
              <a:t>Articulation &amp; length of phrases normal</a:t>
            </a:r>
          </a:p>
          <a:p>
            <a:r>
              <a:rPr lang="en-GB" b="0" baseline="0" dirty="0"/>
              <a:t>Naming is impaired – prompting not helpful</a:t>
            </a:r>
          </a:p>
          <a:p>
            <a:r>
              <a:rPr lang="en-GB" b="0" baseline="0" dirty="0"/>
              <a:t>Writing &amp; reading also impaired</a:t>
            </a:r>
          </a:p>
          <a:p>
            <a:endParaRPr lang="en-GB" b="0" baseline="0" dirty="0"/>
          </a:p>
          <a:p>
            <a:endParaRPr lang="en-GB" b="0" baseline="0" dirty="0"/>
          </a:p>
          <a:p>
            <a:endParaRPr lang="en-GB" dirty="0"/>
          </a:p>
        </p:txBody>
      </p:sp>
      <p:sp>
        <p:nvSpPr>
          <p:cNvPr id="4" name="Slide Number Placeholder 3"/>
          <p:cNvSpPr>
            <a:spLocks noGrp="1"/>
          </p:cNvSpPr>
          <p:nvPr>
            <p:ph type="sldNum" sz="quarter" idx="10"/>
          </p:nvPr>
        </p:nvSpPr>
        <p:spPr/>
        <p:txBody>
          <a:bodyPr/>
          <a:lstStyle/>
          <a:p>
            <a:fld id="{31EE3483-94A2-844F-86B7-EBD37330C2EA}" type="slidenum">
              <a:rPr lang="en-GB" smtClean="0"/>
              <a:t>23</a:t>
            </a:fld>
            <a:endParaRPr lang="en-GB"/>
          </a:p>
        </p:txBody>
      </p:sp>
    </p:spTree>
    <p:extLst>
      <p:ext uri="{BB962C8B-B14F-4D97-AF65-F5344CB8AC3E}">
        <p14:creationId xmlns:p14="http://schemas.microsoft.com/office/powerpoint/2010/main" val="10968655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Speech</a:t>
            </a:r>
            <a:r>
              <a:rPr lang="en-GB" baseline="0" dirty="0"/>
              <a:t> disorders:</a:t>
            </a:r>
          </a:p>
          <a:p>
            <a:endParaRPr lang="en-GB" baseline="0" dirty="0"/>
          </a:p>
          <a:p>
            <a:r>
              <a:rPr lang="en-GB" b="1" dirty="0"/>
              <a:t>GLOBAL</a:t>
            </a:r>
            <a:r>
              <a:rPr lang="en-GB" b="1" baseline="0" dirty="0"/>
              <a:t> APHASIA</a:t>
            </a:r>
          </a:p>
          <a:p>
            <a:r>
              <a:rPr lang="en-GB" b="0" baseline="0" dirty="0"/>
              <a:t>Results from a widespread lesion/damage.</a:t>
            </a:r>
          </a:p>
          <a:p>
            <a:endParaRPr lang="en-GB" b="0" baseline="0" dirty="0"/>
          </a:p>
          <a:p>
            <a:r>
              <a:rPr lang="en-GB" b="1" dirty="0"/>
              <a:t>TRANSCORTICAL</a:t>
            </a:r>
            <a:r>
              <a:rPr lang="en-GB" b="1" baseline="0" dirty="0"/>
              <a:t> APHASIAS</a:t>
            </a:r>
            <a:endParaRPr lang="en-GB" b="0" baseline="0" dirty="0"/>
          </a:p>
          <a:p>
            <a:r>
              <a:rPr lang="en-GB" b="0" baseline="0" dirty="0"/>
              <a:t>Repetition is not affected.</a:t>
            </a:r>
          </a:p>
          <a:p>
            <a:r>
              <a:rPr lang="en-GB" b="0" baseline="0" dirty="0"/>
              <a:t>Transcortical aphasias can affect either:</a:t>
            </a:r>
          </a:p>
          <a:p>
            <a:r>
              <a:rPr lang="en-GB" b="0" baseline="0" dirty="0"/>
              <a:t>Speech production (although noticeably not on repetition)</a:t>
            </a:r>
          </a:p>
          <a:p>
            <a:r>
              <a:rPr lang="en-GB" b="0" baseline="0" dirty="0"/>
              <a:t>Comprehension</a:t>
            </a:r>
          </a:p>
          <a:p>
            <a:endParaRPr lang="en-GB" b="0" baseline="0" dirty="0"/>
          </a:p>
          <a:p>
            <a:r>
              <a:rPr lang="en-GB" b="0" baseline="0" dirty="0"/>
              <a:t>Due to damage outside </a:t>
            </a:r>
            <a:r>
              <a:rPr lang="en-GB" b="0" baseline="0" dirty="0" err="1"/>
              <a:t>perisylvia</a:t>
            </a:r>
            <a:r>
              <a:rPr lang="en-GB" b="0" baseline="0" dirty="0"/>
              <a:t> areas and can result from watershed infarctions.</a:t>
            </a:r>
          </a:p>
          <a:p>
            <a:endParaRPr lang="en-GB" b="1" dirty="0"/>
          </a:p>
          <a:p>
            <a:r>
              <a:rPr lang="en-GB" b="1" dirty="0"/>
              <a:t>CONDUCTION APHASIA</a:t>
            </a:r>
          </a:p>
          <a:p>
            <a:r>
              <a:rPr lang="en-GB" dirty="0"/>
              <a:t>Damage to arcuate fasciculus (curved/bow</a:t>
            </a:r>
            <a:r>
              <a:rPr lang="en-GB" baseline="0" dirty="0"/>
              <a:t>-shaped bundle) – connects posterior part of temporal junction with the frontal cortex (part of superior longitudinal fasciculus)</a:t>
            </a:r>
          </a:p>
          <a:p>
            <a:r>
              <a:rPr lang="en-GB" baseline="0" dirty="0"/>
              <a:t>Connects Broca’s &amp; Wernicke’s area in the dominant hemisphere</a:t>
            </a:r>
          </a:p>
          <a:p>
            <a:r>
              <a:rPr lang="en-GB" baseline="0" dirty="0"/>
              <a:t>Speech and comprehension is intact</a:t>
            </a:r>
          </a:p>
          <a:p>
            <a:endParaRPr lang="en-GB" b="0" baseline="0" dirty="0"/>
          </a:p>
          <a:p>
            <a:r>
              <a:rPr lang="en-GB" b="1" baseline="0" dirty="0"/>
              <a:t>ANOMIA or NOMINAL APHASIA</a:t>
            </a:r>
          </a:p>
          <a:p>
            <a:r>
              <a:rPr lang="en-GB" b="0" dirty="0"/>
              <a:t>Impairment of naming to confrontation</a:t>
            </a:r>
            <a:r>
              <a:rPr lang="en-GB" b="0" baseline="0" dirty="0"/>
              <a:t> far exceeds any other deficits</a:t>
            </a:r>
          </a:p>
          <a:p>
            <a:r>
              <a:rPr lang="en-GB" b="0" baseline="0" dirty="0"/>
              <a:t>As with most cognitive functions – lower frequency / less common objects are affected more severely.</a:t>
            </a:r>
          </a:p>
          <a:p>
            <a:r>
              <a:rPr lang="en-GB" b="0" baseline="0" dirty="0"/>
              <a:t>Can make semantic errors / substitutions e.g. chair for table</a:t>
            </a:r>
          </a:p>
          <a:p>
            <a:r>
              <a:rPr lang="en-GB" b="0" baseline="0" dirty="0"/>
              <a:t>Patients typically use circumlocutions</a:t>
            </a:r>
          </a:p>
          <a:p>
            <a:r>
              <a:rPr lang="en-GB" b="0" baseline="0" dirty="0"/>
              <a:t>Early symptom of dementia (</a:t>
            </a:r>
            <a:r>
              <a:rPr lang="en-GB" b="0" baseline="0" dirty="0" err="1"/>
              <a:t>esp</a:t>
            </a:r>
            <a:r>
              <a:rPr lang="en-GB" b="0" baseline="0" dirty="0"/>
              <a:t> AD)</a:t>
            </a:r>
          </a:p>
          <a:p>
            <a:r>
              <a:rPr lang="en-GB" b="0" baseline="0" dirty="0"/>
              <a:t>Can be a residual symptom of a recovered broader aphasia.</a:t>
            </a:r>
          </a:p>
          <a:p>
            <a:endParaRPr lang="en-GB" b="0" dirty="0"/>
          </a:p>
        </p:txBody>
      </p:sp>
      <p:sp>
        <p:nvSpPr>
          <p:cNvPr id="4" name="Slide Number Placeholder 3"/>
          <p:cNvSpPr>
            <a:spLocks noGrp="1"/>
          </p:cNvSpPr>
          <p:nvPr>
            <p:ph type="sldNum" sz="quarter" idx="10"/>
          </p:nvPr>
        </p:nvSpPr>
        <p:spPr/>
        <p:txBody>
          <a:bodyPr/>
          <a:lstStyle/>
          <a:p>
            <a:fld id="{31EE3483-94A2-844F-86B7-EBD37330C2EA}" type="slidenum">
              <a:rPr lang="en-GB" smtClean="0"/>
              <a:t>24</a:t>
            </a:fld>
            <a:endParaRPr lang="en-GB"/>
          </a:p>
        </p:txBody>
      </p:sp>
    </p:spTree>
    <p:extLst>
      <p:ext uri="{BB962C8B-B14F-4D97-AF65-F5344CB8AC3E}">
        <p14:creationId xmlns:p14="http://schemas.microsoft.com/office/powerpoint/2010/main" val="5544846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Jacobson et al 2007 (Seminars in General</a:t>
            </a:r>
            <a:r>
              <a:rPr lang="en-GB" baseline="0" dirty="0"/>
              <a:t> Adult Psychiatry)</a:t>
            </a:r>
          </a:p>
          <a:p>
            <a:endParaRPr lang="en-GB" baseline="0" dirty="0"/>
          </a:p>
          <a:p>
            <a:r>
              <a:rPr lang="en-GB" b="1" baseline="0" dirty="0"/>
              <a:t>Alexia </a:t>
            </a:r>
            <a:r>
              <a:rPr lang="en-GB" b="1" u="sng" baseline="0" dirty="0"/>
              <a:t>without </a:t>
            </a:r>
            <a:r>
              <a:rPr lang="en-GB" b="1" baseline="0" dirty="0"/>
              <a:t>agraphia (it is a peripheral alexia rather than central language based alexia)</a:t>
            </a:r>
          </a:p>
          <a:p>
            <a:r>
              <a:rPr lang="en-GB" b="0" baseline="0" dirty="0"/>
              <a:t>Reading is impaired</a:t>
            </a:r>
          </a:p>
          <a:p>
            <a:r>
              <a:rPr lang="en-GB" b="0" baseline="0" dirty="0"/>
              <a:t>Writing and spelling intact</a:t>
            </a:r>
          </a:p>
          <a:p>
            <a:r>
              <a:rPr lang="en-GB" b="0" baseline="0" dirty="0"/>
              <a:t>Therefore a patient can’t read the words they have just written.</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31EE3483-94A2-844F-86B7-EBD37330C2EA}" type="slidenum">
              <a:rPr lang="en-GB" smtClean="0"/>
              <a:t>25</a:t>
            </a:fld>
            <a:endParaRPr lang="en-GB"/>
          </a:p>
        </p:txBody>
      </p:sp>
    </p:spTree>
    <p:extLst>
      <p:ext uri="{BB962C8B-B14F-4D97-AF65-F5344CB8AC3E}">
        <p14:creationId xmlns:p14="http://schemas.microsoft.com/office/powerpoint/2010/main" val="9026683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Neglect dyslexia </a:t>
            </a:r>
            <a:endParaRPr lang="en-GB" b="0" baseline="0" dirty="0"/>
          </a:p>
          <a:p>
            <a:r>
              <a:rPr lang="en-GB" b="0" baseline="0" dirty="0"/>
              <a:t>Attentional deficit rather than pure visual</a:t>
            </a:r>
          </a:p>
          <a:p>
            <a:r>
              <a:rPr lang="en-GB" b="0" baseline="0" dirty="0"/>
              <a:t>R </a:t>
            </a:r>
            <a:r>
              <a:rPr lang="en-GB" b="0" baseline="0" dirty="0" err="1"/>
              <a:t>hemipshere</a:t>
            </a:r>
            <a:r>
              <a:rPr lang="en-GB" b="0" baseline="0" dirty="0"/>
              <a:t> damage</a:t>
            </a:r>
          </a:p>
          <a:p>
            <a:endParaRPr lang="en-GB" b="0" baseline="0" dirty="0"/>
          </a:p>
          <a:p>
            <a:r>
              <a:rPr lang="en-GB" b="1" baseline="0" dirty="0"/>
              <a:t>Alexia without agraphia is also known as letter by letter dyslexia</a:t>
            </a:r>
            <a:endParaRPr lang="en-GB" dirty="0"/>
          </a:p>
          <a:p>
            <a:r>
              <a:rPr lang="en-GB" dirty="0"/>
              <a:t>Patients</a:t>
            </a:r>
            <a:r>
              <a:rPr lang="en-GB" baseline="0" dirty="0"/>
              <a:t> can recognised words spelt to them</a:t>
            </a:r>
          </a:p>
          <a:p>
            <a:r>
              <a:rPr lang="en-GB" baseline="0" dirty="0"/>
              <a:t>The fact that the patient can still write words seen demonstrates that the pathway from V1 to motor cortex for writing is preserved</a:t>
            </a:r>
          </a:p>
          <a:p>
            <a:r>
              <a:rPr lang="en-GB" dirty="0"/>
              <a:t>Visualised</a:t>
            </a:r>
            <a:r>
              <a:rPr lang="en-GB" baseline="0" dirty="0"/>
              <a:t> words can’t access </a:t>
            </a:r>
            <a:r>
              <a:rPr lang="en-GB" b="1" baseline="0" dirty="0"/>
              <a:t>Wernicke’s area </a:t>
            </a:r>
            <a:r>
              <a:rPr lang="en-GB" baseline="0" dirty="0"/>
              <a:t>resulting in alexia</a:t>
            </a:r>
          </a:p>
          <a:p>
            <a:endParaRPr lang="en-GB" baseline="0" dirty="0"/>
          </a:p>
          <a:p>
            <a:r>
              <a:rPr lang="en-GB" baseline="0" dirty="0"/>
              <a:t>Letter by letter reading – slow in reading. </a:t>
            </a:r>
          </a:p>
        </p:txBody>
      </p:sp>
      <p:sp>
        <p:nvSpPr>
          <p:cNvPr id="4" name="Slide Number Placeholder 3"/>
          <p:cNvSpPr>
            <a:spLocks noGrp="1"/>
          </p:cNvSpPr>
          <p:nvPr>
            <p:ph type="sldNum" sz="quarter" idx="10"/>
          </p:nvPr>
        </p:nvSpPr>
        <p:spPr/>
        <p:txBody>
          <a:bodyPr/>
          <a:lstStyle/>
          <a:p>
            <a:fld id="{31EE3483-94A2-844F-86B7-EBD37330C2EA}" type="slidenum">
              <a:rPr lang="en-GB" smtClean="0"/>
              <a:t>27</a:t>
            </a:fld>
            <a:endParaRPr lang="en-GB"/>
          </a:p>
        </p:txBody>
      </p:sp>
    </p:spTree>
    <p:extLst>
      <p:ext uri="{BB962C8B-B14F-4D97-AF65-F5344CB8AC3E}">
        <p14:creationId xmlns:p14="http://schemas.microsoft.com/office/powerpoint/2010/main" val="3606775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Surface dyslexia </a:t>
            </a:r>
            <a:r>
              <a:rPr lang="en-GB" dirty="0"/>
              <a:t>(seen in semantic dementia and </a:t>
            </a:r>
            <a:r>
              <a:rPr lang="en-GB" dirty="0" err="1"/>
              <a:t>temporo</a:t>
            </a:r>
            <a:r>
              <a:rPr lang="en-GB" dirty="0"/>
              <a:t>-parietal damage)</a:t>
            </a:r>
          </a:p>
          <a:p>
            <a:r>
              <a:rPr lang="en-GB" dirty="0"/>
              <a:t>Results from a semantic deficit</a:t>
            </a:r>
          </a:p>
          <a:p>
            <a:endParaRPr lang="en-GB" dirty="0"/>
          </a:p>
          <a:p>
            <a:r>
              <a:rPr lang="en-GB" b="1" dirty="0"/>
              <a:t>Deep</a:t>
            </a:r>
            <a:r>
              <a:rPr lang="en-GB" b="1" baseline="0" dirty="0"/>
              <a:t> dyslexia </a:t>
            </a:r>
            <a:r>
              <a:rPr lang="en-GB" baseline="0" dirty="0"/>
              <a:t>– patients only able to read via word meaning not by using letter-letter sounds. </a:t>
            </a:r>
          </a:p>
          <a:p>
            <a:endParaRPr lang="en-GB" baseline="0" dirty="0"/>
          </a:p>
          <a:p>
            <a:r>
              <a:rPr lang="en-GB" b="1" dirty="0"/>
              <a:t>Phonological dyslexia			</a:t>
            </a:r>
          </a:p>
          <a:p>
            <a:pPr marL="457200" indent="-457200">
              <a:buFont typeface="Arial" charset="0"/>
              <a:buChar char="•"/>
            </a:pPr>
            <a:r>
              <a:rPr lang="en-GB" dirty="0"/>
              <a:t>Difficulties with unfamiliar or non-words</a:t>
            </a:r>
          </a:p>
          <a:p>
            <a:pPr marL="457200" indent="-457200">
              <a:buFont typeface="Arial" charset="0"/>
              <a:buChar char="•"/>
            </a:pPr>
            <a:r>
              <a:rPr lang="en-GB" dirty="0"/>
              <a:t>Similar to deep dyslexia but no semantic errors</a:t>
            </a:r>
          </a:p>
          <a:p>
            <a:endParaRPr lang="en-GB" dirty="0"/>
          </a:p>
        </p:txBody>
      </p:sp>
      <p:sp>
        <p:nvSpPr>
          <p:cNvPr id="4" name="Slide Number Placeholder 3"/>
          <p:cNvSpPr>
            <a:spLocks noGrp="1"/>
          </p:cNvSpPr>
          <p:nvPr>
            <p:ph type="sldNum" sz="quarter" idx="10"/>
          </p:nvPr>
        </p:nvSpPr>
        <p:spPr/>
        <p:txBody>
          <a:bodyPr/>
          <a:lstStyle/>
          <a:p>
            <a:fld id="{31EE3483-94A2-844F-86B7-EBD37330C2EA}" type="slidenum">
              <a:rPr lang="en-GB" smtClean="0"/>
              <a:t>28</a:t>
            </a:fld>
            <a:endParaRPr lang="en-GB"/>
          </a:p>
        </p:txBody>
      </p:sp>
    </p:spTree>
    <p:extLst>
      <p:ext uri="{BB962C8B-B14F-4D97-AF65-F5344CB8AC3E}">
        <p14:creationId xmlns:p14="http://schemas.microsoft.com/office/powerpoint/2010/main" val="1194159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Frontal lobe comprises 1/5 of all neocortex</a:t>
            </a:r>
          </a:p>
          <a:p>
            <a:endParaRPr lang="en-GB" dirty="0"/>
          </a:p>
          <a:p>
            <a:r>
              <a:rPr lang="en-GB" dirty="0"/>
              <a:t>Supramarginal gyrus</a:t>
            </a:r>
            <a:r>
              <a:rPr lang="is-IS" dirty="0"/>
              <a:t>….(sensory association area L parietal lobe): (B</a:t>
            </a:r>
            <a:r>
              <a:rPr lang="en-US" dirty="0"/>
              <a:t>r</a:t>
            </a:r>
            <a:r>
              <a:rPr lang="is-IS" dirty="0"/>
              <a:t>odmann area 40)</a:t>
            </a:r>
          </a:p>
          <a:p>
            <a:r>
              <a:rPr lang="is-IS" dirty="0"/>
              <a:t>	Astereognosis; idemotor apraxia; conduction aphasia; Gerstmanns’s</a:t>
            </a:r>
          </a:p>
          <a:p>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is-IS" dirty="0"/>
              <a:t>Lesions of R supramarginal gyrus – constructional apraxia</a:t>
            </a:r>
          </a:p>
        </p:txBody>
      </p:sp>
      <p:sp>
        <p:nvSpPr>
          <p:cNvPr id="4" name="Slide Number Placeholder 3"/>
          <p:cNvSpPr>
            <a:spLocks noGrp="1"/>
          </p:cNvSpPr>
          <p:nvPr>
            <p:ph type="sldNum" sz="quarter" idx="10"/>
          </p:nvPr>
        </p:nvSpPr>
        <p:spPr/>
        <p:txBody>
          <a:bodyPr/>
          <a:lstStyle/>
          <a:p>
            <a:fld id="{31EE3483-94A2-844F-86B7-EBD37330C2EA}" type="slidenum">
              <a:rPr lang="en-GB" smtClean="0"/>
              <a:t>6</a:t>
            </a:fld>
            <a:endParaRPr lang="en-GB"/>
          </a:p>
        </p:txBody>
      </p:sp>
    </p:spTree>
    <p:extLst>
      <p:ext uri="{BB962C8B-B14F-4D97-AF65-F5344CB8AC3E}">
        <p14:creationId xmlns:p14="http://schemas.microsoft.com/office/powerpoint/2010/main" val="19084613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a:t>Peripheral dysgraphia - Intact oral spelling </a:t>
            </a:r>
            <a:r>
              <a:rPr lang="en-GB" dirty="0"/>
              <a:t>with </a:t>
            </a:r>
            <a:r>
              <a:rPr lang="en-GB" b="1" dirty="0"/>
              <a:t>impaired written spelling </a:t>
            </a:r>
            <a:r>
              <a:rPr lang="en-GB" dirty="0"/>
              <a:t>suggests writing dyspraxia or neglect dysgraphia (a peripheral dysgraphia)</a:t>
            </a:r>
          </a:p>
          <a:p>
            <a:endParaRPr lang="en-GB" dirty="0"/>
          </a:p>
        </p:txBody>
      </p:sp>
      <p:sp>
        <p:nvSpPr>
          <p:cNvPr id="4" name="Slide Number Placeholder 3"/>
          <p:cNvSpPr>
            <a:spLocks noGrp="1"/>
          </p:cNvSpPr>
          <p:nvPr>
            <p:ph type="sldNum" sz="quarter" idx="10"/>
          </p:nvPr>
        </p:nvSpPr>
        <p:spPr/>
        <p:txBody>
          <a:bodyPr/>
          <a:lstStyle/>
          <a:p>
            <a:fld id="{31EE3483-94A2-844F-86B7-EBD37330C2EA}" type="slidenum">
              <a:rPr lang="en-GB" smtClean="0"/>
              <a:t>29</a:t>
            </a:fld>
            <a:endParaRPr lang="en-GB"/>
          </a:p>
        </p:txBody>
      </p:sp>
    </p:spTree>
    <p:extLst>
      <p:ext uri="{BB962C8B-B14F-4D97-AF65-F5344CB8AC3E}">
        <p14:creationId xmlns:p14="http://schemas.microsoft.com/office/powerpoint/2010/main" val="17965243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Usual to start assessments in graded manner</a:t>
            </a:r>
            <a:r>
              <a:rPr lang="is-IS" dirty="0"/>
              <a:t>… starting with simple words before moving onto polysyllabic words</a:t>
            </a:r>
            <a:r>
              <a:rPr lang="is-IS" baseline="0" dirty="0"/>
              <a:t> and THEN sentences</a:t>
            </a:r>
            <a:endParaRPr lang="is-IS" dirty="0"/>
          </a:p>
          <a:p>
            <a:endParaRPr lang="is-IS" dirty="0"/>
          </a:p>
          <a:p>
            <a:r>
              <a:rPr lang="en-GB" dirty="0"/>
              <a:t>Asking</a:t>
            </a:r>
            <a:r>
              <a:rPr lang="en-GB" baseline="0" dirty="0"/>
              <a:t> further information about the objects can also be used to assess semantic knowledge and speech.</a:t>
            </a:r>
          </a:p>
          <a:p>
            <a:endParaRPr lang="en-GB" baseline="0" dirty="0"/>
          </a:p>
          <a:p>
            <a:r>
              <a:rPr lang="en-GB" b="1" baseline="0" dirty="0"/>
              <a:t>When assessing speech take note of qualities such as:</a:t>
            </a:r>
          </a:p>
          <a:p>
            <a:pPr marL="171450" indent="-171450">
              <a:buFont typeface="Arial" charset="0"/>
              <a:buChar char="•"/>
            </a:pPr>
            <a:r>
              <a:rPr lang="en-GB" baseline="0" dirty="0"/>
              <a:t>Rate &amp; flow</a:t>
            </a:r>
          </a:p>
          <a:p>
            <a:pPr marL="171450" indent="-171450">
              <a:buFont typeface="Arial" charset="0"/>
              <a:buChar char="•"/>
            </a:pPr>
            <a:r>
              <a:rPr lang="en-GB" baseline="0" dirty="0"/>
              <a:t>Dysarthria / problems with articulation</a:t>
            </a:r>
          </a:p>
          <a:p>
            <a:pPr marL="171450" indent="-171450">
              <a:buFont typeface="Arial" charset="0"/>
              <a:buChar char="•"/>
            </a:pPr>
            <a:r>
              <a:rPr lang="en-GB" baseline="0" dirty="0"/>
              <a:t>Content</a:t>
            </a:r>
          </a:p>
          <a:p>
            <a:pPr marL="171450" indent="-171450">
              <a:buFont typeface="Arial" charset="0"/>
              <a:buChar char="•"/>
            </a:pPr>
            <a:r>
              <a:rPr lang="en-GB" baseline="0" dirty="0"/>
              <a:t>Comprehension</a:t>
            </a:r>
          </a:p>
          <a:p>
            <a:pPr marL="171450" indent="-171450">
              <a:buFont typeface="Arial" charset="0"/>
              <a:buChar char="•"/>
            </a:pPr>
            <a:r>
              <a:rPr lang="en-GB" dirty="0"/>
              <a:t>Naming problems / word-finding</a:t>
            </a:r>
            <a:r>
              <a:rPr lang="en-GB" baseline="0" dirty="0"/>
              <a:t> – resulting in some hesitancy</a:t>
            </a:r>
          </a:p>
          <a:p>
            <a:pPr marL="171450" indent="-171450">
              <a:buFont typeface="Arial" charset="0"/>
              <a:buChar char="•"/>
            </a:pPr>
            <a:r>
              <a:rPr lang="en-GB" baseline="0" dirty="0"/>
              <a:t>Incorrect words / paraphrasias</a:t>
            </a:r>
          </a:p>
          <a:p>
            <a:pPr marL="171450" indent="-171450">
              <a:buFont typeface="Arial" charset="0"/>
              <a:buChar char="•"/>
            </a:pPr>
            <a:r>
              <a:rPr lang="en-GB" baseline="0" dirty="0"/>
              <a:t>Use of grammar / is sentence structure simplified (telegraphic)?</a:t>
            </a:r>
          </a:p>
          <a:p>
            <a:pPr marL="171450" indent="-171450">
              <a:buFont typeface="Arial" charset="0"/>
              <a:buChar char="•"/>
            </a:pPr>
            <a:r>
              <a:rPr lang="en-GB" baseline="0" dirty="0"/>
              <a:t>IS there any perseveration:</a:t>
            </a:r>
          </a:p>
          <a:p>
            <a:pPr marL="628650" lvl="1" indent="-171450">
              <a:buFont typeface="Arial" charset="0"/>
              <a:buChar char="•"/>
            </a:pPr>
            <a:r>
              <a:rPr lang="en-GB" baseline="0" dirty="0"/>
              <a:t>Echolalia – repetition of phrases spoken by you?</a:t>
            </a:r>
          </a:p>
          <a:p>
            <a:pPr marL="628650" lvl="1" indent="-171450">
              <a:buFont typeface="Arial" charset="0"/>
              <a:buChar char="•"/>
            </a:pPr>
            <a:r>
              <a:rPr lang="en-GB" baseline="0" dirty="0" err="1"/>
              <a:t>Palilalia</a:t>
            </a:r>
            <a:r>
              <a:rPr lang="en-GB" baseline="0" dirty="0"/>
              <a:t> – perseveration of words</a:t>
            </a:r>
            <a:r>
              <a:rPr lang="is-IS" baseline="0" dirty="0"/>
              <a:t>….. </a:t>
            </a:r>
            <a:r>
              <a:rPr lang="en-US" baseline="0" dirty="0"/>
              <a:t>E.g. I cam here by car today</a:t>
            </a:r>
            <a:r>
              <a:rPr lang="is-IS" baseline="0" dirty="0"/>
              <a:t>…today..today..</a:t>
            </a:r>
          </a:p>
        </p:txBody>
      </p:sp>
      <p:sp>
        <p:nvSpPr>
          <p:cNvPr id="4" name="Slide Number Placeholder 3"/>
          <p:cNvSpPr>
            <a:spLocks noGrp="1"/>
          </p:cNvSpPr>
          <p:nvPr>
            <p:ph type="sldNum" sz="quarter" idx="10"/>
          </p:nvPr>
        </p:nvSpPr>
        <p:spPr/>
        <p:txBody>
          <a:bodyPr/>
          <a:lstStyle/>
          <a:p>
            <a:fld id="{31EE3483-94A2-844F-86B7-EBD37330C2EA}" type="slidenum">
              <a:rPr lang="en-GB" smtClean="0"/>
              <a:t>31</a:t>
            </a:fld>
            <a:endParaRPr lang="en-GB"/>
          </a:p>
        </p:txBody>
      </p:sp>
    </p:spTree>
    <p:extLst>
      <p:ext uri="{BB962C8B-B14F-4D97-AF65-F5344CB8AC3E}">
        <p14:creationId xmlns:p14="http://schemas.microsoft.com/office/powerpoint/2010/main" val="5806142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Posterior lesions (e.g. </a:t>
            </a:r>
            <a:r>
              <a:rPr lang="en-US" sz="1200" b="0" i="0" u="none" strike="noStrike" kern="1200" baseline="0" dirty="0">
                <a:solidFill>
                  <a:schemeClr val="tx1"/>
                </a:solidFill>
                <a:latin typeface="+mn-lt"/>
                <a:ea typeface="+mn-ea"/>
                <a:cs typeface="+mn-cs"/>
              </a:rPr>
              <a:t>angular gyrus) can produce marked anomia for visually recognised objects – may be associated with </a:t>
            </a:r>
            <a:r>
              <a:rPr lang="en-GB" sz="1200" b="0" i="0" u="none" strike="noStrike" kern="1200" baseline="0" dirty="0">
                <a:solidFill>
                  <a:schemeClr val="tx1"/>
                </a:solidFill>
                <a:latin typeface="+mn-lt"/>
                <a:ea typeface="+mn-ea"/>
                <a:cs typeface="+mn-cs"/>
              </a:rPr>
              <a:t>alexia.</a:t>
            </a:r>
            <a:endParaRPr lang="en-GB" dirty="0"/>
          </a:p>
        </p:txBody>
      </p:sp>
      <p:sp>
        <p:nvSpPr>
          <p:cNvPr id="4" name="Slide Number Placeholder 3"/>
          <p:cNvSpPr>
            <a:spLocks noGrp="1"/>
          </p:cNvSpPr>
          <p:nvPr>
            <p:ph type="sldNum" sz="quarter" idx="10"/>
          </p:nvPr>
        </p:nvSpPr>
        <p:spPr/>
        <p:txBody>
          <a:bodyPr/>
          <a:lstStyle/>
          <a:p>
            <a:fld id="{31EE3483-94A2-844F-86B7-EBD37330C2EA}" type="slidenum">
              <a:rPr lang="en-GB" smtClean="0"/>
              <a:t>32</a:t>
            </a:fld>
            <a:endParaRPr lang="en-GB"/>
          </a:p>
        </p:txBody>
      </p:sp>
    </p:spTree>
    <p:extLst>
      <p:ext uri="{BB962C8B-B14F-4D97-AF65-F5344CB8AC3E}">
        <p14:creationId xmlns:p14="http://schemas.microsoft.com/office/powerpoint/2010/main" val="13004748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Listen carefully for errors in articulation and speech</a:t>
            </a:r>
            <a:r>
              <a:rPr lang="en-GB" baseline="0" dirty="0"/>
              <a:t> sounds (or dysarthria)</a:t>
            </a:r>
            <a:endParaRPr lang="en-GB" dirty="0"/>
          </a:p>
        </p:txBody>
      </p:sp>
      <p:sp>
        <p:nvSpPr>
          <p:cNvPr id="4" name="Slide Number Placeholder 3"/>
          <p:cNvSpPr>
            <a:spLocks noGrp="1"/>
          </p:cNvSpPr>
          <p:nvPr>
            <p:ph type="sldNum" sz="quarter" idx="10"/>
          </p:nvPr>
        </p:nvSpPr>
        <p:spPr/>
        <p:txBody>
          <a:bodyPr/>
          <a:lstStyle/>
          <a:p>
            <a:fld id="{31EE3483-94A2-844F-86B7-EBD37330C2EA}" type="slidenum">
              <a:rPr lang="en-GB" smtClean="0"/>
              <a:t>33</a:t>
            </a:fld>
            <a:endParaRPr lang="en-GB"/>
          </a:p>
        </p:txBody>
      </p:sp>
    </p:spTree>
    <p:extLst>
      <p:ext uri="{BB962C8B-B14F-4D97-AF65-F5344CB8AC3E}">
        <p14:creationId xmlns:p14="http://schemas.microsoft.com/office/powerpoint/2010/main" val="6579459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1EE3483-94A2-844F-86B7-EBD37330C2EA}" type="slidenum">
              <a:rPr lang="en-GB" smtClean="0"/>
              <a:t>35</a:t>
            </a:fld>
            <a:endParaRPr lang="en-GB"/>
          </a:p>
        </p:txBody>
      </p:sp>
    </p:spTree>
    <p:extLst>
      <p:ext uri="{BB962C8B-B14F-4D97-AF65-F5344CB8AC3E}">
        <p14:creationId xmlns:p14="http://schemas.microsoft.com/office/powerpoint/2010/main" val="19614044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Ideational apraxia – damage to conceptual system – causes impairment of gesture comprehension</a:t>
            </a:r>
            <a:r>
              <a:rPr lang="en-GB" baseline="0" dirty="0"/>
              <a:t> &amp; discrimination AND impaired </a:t>
            </a:r>
            <a:r>
              <a:rPr lang="en-GB" baseline="0" dirty="0" err="1"/>
              <a:t>producction</a:t>
            </a:r>
            <a:r>
              <a:rPr lang="en-GB" baseline="0" dirty="0"/>
              <a:t>. Patients are impaired in performing to command and imitation. May make errors in tool selection – e.g. using screwdriver as hammer (although will </a:t>
            </a:r>
            <a:r>
              <a:rPr lang="en-GB" baseline="0" dirty="0" err="1"/>
              <a:t>stil</a:t>
            </a:r>
            <a:r>
              <a:rPr lang="en-GB" baseline="0" dirty="0"/>
              <a:t> be able to correctly identify the tool and name it). </a:t>
            </a:r>
            <a:endParaRPr lang="en-GB" dirty="0"/>
          </a:p>
          <a:p>
            <a:endParaRPr lang="en-GB" dirty="0"/>
          </a:p>
          <a:p>
            <a:r>
              <a:rPr lang="en-GB" dirty="0" err="1"/>
              <a:t>Idemotor</a:t>
            </a:r>
            <a:r>
              <a:rPr lang="en-GB" dirty="0"/>
              <a:t> apraxia can be differentiated</a:t>
            </a:r>
            <a:r>
              <a:rPr lang="en-GB" baseline="0" dirty="0"/>
              <a:t> from ideational as gesture comprehension and discrimination between gestures is intact in </a:t>
            </a:r>
            <a:r>
              <a:rPr lang="en-GB" baseline="0" dirty="0" err="1"/>
              <a:t>ideomotor</a:t>
            </a:r>
            <a:r>
              <a:rPr lang="en-GB" baseline="0" dirty="0"/>
              <a:t> apraxia.</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err="1"/>
              <a:t>Ideomotor</a:t>
            </a:r>
            <a:r>
              <a:rPr lang="en-GB" baseline="0" dirty="0"/>
              <a:t> – inability to perform gestures / imitate / mime tool use on command. Can get errors of spatial and temporal timing.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Most commonly seen with lesions affecting premotor cortex. </a:t>
            </a:r>
          </a:p>
          <a:p>
            <a:endParaRPr lang="en-GB" dirty="0"/>
          </a:p>
          <a:p>
            <a:r>
              <a:rPr lang="en-GB" dirty="0"/>
              <a:t>Usually left</a:t>
            </a:r>
            <a:r>
              <a:rPr lang="en-GB" baseline="0" dirty="0"/>
              <a:t> parietal lobe lesions but can also occur with R parietal / frontal lobe and subcortical structures (e.g. basal ganglia)</a:t>
            </a:r>
          </a:p>
          <a:p>
            <a:endParaRPr lang="en-GB" baseline="0" dirty="0"/>
          </a:p>
          <a:p>
            <a:endParaRPr lang="en-GB" baseline="0" dirty="0"/>
          </a:p>
          <a:p>
            <a:r>
              <a:rPr lang="en-GB" baseline="0" dirty="0"/>
              <a:t>Motor representations stored in parietal lobe, but premotor cortex (including SMA) translates these motor engrams into movement &amp; assist with motor sequence performance and so FL lesions can result in apraxia.</a:t>
            </a:r>
          </a:p>
          <a:p>
            <a:endParaRPr lang="en-GB" baseline="0" dirty="0"/>
          </a:p>
          <a:p>
            <a:endParaRPr lang="en-GB" baseline="0" dirty="0"/>
          </a:p>
          <a:p>
            <a:endParaRPr lang="en-GB" baseline="0" dirty="0"/>
          </a:p>
          <a:p>
            <a:endParaRPr lang="en-GB" dirty="0"/>
          </a:p>
        </p:txBody>
      </p:sp>
      <p:sp>
        <p:nvSpPr>
          <p:cNvPr id="4" name="Slide Number Placeholder 3"/>
          <p:cNvSpPr>
            <a:spLocks noGrp="1"/>
          </p:cNvSpPr>
          <p:nvPr>
            <p:ph type="sldNum" sz="quarter" idx="10"/>
          </p:nvPr>
        </p:nvSpPr>
        <p:spPr/>
        <p:txBody>
          <a:bodyPr/>
          <a:lstStyle/>
          <a:p>
            <a:fld id="{31EE3483-94A2-844F-86B7-EBD37330C2EA}" type="slidenum">
              <a:rPr lang="en-GB" smtClean="0"/>
              <a:t>36</a:t>
            </a:fld>
            <a:endParaRPr lang="en-GB"/>
          </a:p>
        </p:txBody>
      </p:sp>
    </p:spTree>
    <p:extLst>
      <p:ext uri="{BB962C8B-B14F-4D97-AF65-F5344CB8AC3E}">
        <p14:creationId xmlns:p14="http://schemas.microsoft.com/office/powerpoint/2010/main" val="9172890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Remember to test</a:t>
            </a:r>
            <a:r>
              <a:rPr lang="en-GB" baseline="0" dirty="0"/>
              <a:t> on both sides</a:t>
            </a:r>
          </a:p>
          <a:p>
            <a:endParaRPr lang="en-GB" baseline="0" dirty="0"/>
          </a:p>
          <a:p>
            <a:r>
              <a:rPr lang="en-GB" baseline="0" dirty="0"/>
              <a:t>Most common causes or apraxia are stroke and dementias such as Alzheimer’s disease and especially CBD (typically marked unilateral dyspraxia)</a:t>
            </a:r>
            <a:endParaRPr lang="en-GB" dirty="0"/>
          </a:p>
        </p:txBody>
      </p:sp>
      <p:sp>
        <p:nvSpPr>
          <p:cNvPr id="4" name="Slide Number Placeholder 3"/>
          <p:cNvSpPr>
            <a:spLocks noGrp="1"/>
          </p:cNvSpPr>
          <p:nvPr>
            <p:ph type="sldNum" sz="quarter" idx="10"/>
          </p:nvPr>
        </p:nvSpPr>
        <p:spPr/>
        <p:txBody>
          <a:bodyPr/>
          <a:lstStyle/>
          <a:p>
            <a:fld id="{31EE3483-94A2-844F-86B7-EBD37330C2EA}" type="slidenum">
              <a:rPr lang="en-GB" smtClean="0"/>
              <a:t>37</a:t>
            </a:fld>
            <a:endParaRPr lang="en-GB"/>
          </a:p>
        </p:txBody>
      </p:sp>
    </p:spTree>
    <p:extLst>
      <p:ext uri="{BB962C8B-B14F-4D97-AF65-F5344CB8AC3E}">
        <p14:creationId xmlns:p14="http://schemas.microsoft.com/office/powerpoint/2010/main" val="14444918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4098" name="Text Box 2"/>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a:latin typeface="Arial" panose="020B0604020202020204" pitchFamily="34" charset="0"/>
                <a:ea typeface="msgothic" charset="0"/>
                <a:cs typeface="msgothic" charset="0"/>
              </a:rPr>
              <a:t> Hand movements in apraxia. Reproduced from: Goldberg G. Imitation and matching of hand and finger postures. Neuroimage 2001;14:S132–6, with permission from Elsevier.</a:t>
            </a:r>
          </a:p>
        </p:txBody>
      </p:sp>
    </p:spTree>
    <p:extLst>
      <p:ext uri="{BB962C8B-B14F-4D97-AF65-F5344CB8AC3E}">
        <p14:creationId xmlns:p14="http://schemas.microsoft.com/office/powerpoint/2010/main" val="2689388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Visual field back to front and upside</a:t>
            </a:r>
            <a:r>
              <a:rPr lang="en-GB" baseline="0" dirty="0"/>
              <a:t> down…</a:t>
            </a:r>
          </a:p>
          <a:p>
            <a:endParaRPr lang="en-GB" baseline="0" dirty="0"/>
          </a:p>
          <a:p>
            <a:r>
              <a:rPr lang="en-GB" dirty="0"/>
              <a:t>Damage to V1 areas therefore</a:t>
            </a:r>
            <a:r>
              <a:rPr lang="en-GB" baseline="0" dirty="0"/>
              <a:t> cause specific visual field deficits </a:t>
            </a:r>
            <a:r>
              <a:rPr lang="en-GB" b="1" u="sng" baseline="0" dirty="0"/>
              <a:t>(scotoma)</a:t>
            </a:r>
          </a:p>
          <a:p>
            <a:endParaRPr lang="en-GB" baseline="0" dirty="0"/>
          </a:p>
          <a:p>
            <a:r>
              <a:rPr lang="en-GB" baseline="0" dirty="0"/>
              <a:t>Damage to </a:t>
            </a:r>
            <a:r>
              <a:rPr lang="en-GB" baseline="0" dirty="0" err="1"/>
              <a:t>extrastriate</a:t>
            </a:r>
            <a:r>
              <a:rPr lang="en-GB" baseline="0" dirty="0"/>
              <a:t> areas results in damage to specific modalities.</a:t>
            </a:r>
          </a:p>
          <a:p>
            <a:endParaRPr lang="en-GB" baseline="0" dirty="0"/>
          </a:p>
          <a:p>
            <a:r>
              <a:rPr lang="en-GB" baseline="0" dirty="0"/>
              <a:t>Two processing streams emerge from visual cortex. The ventral stream runs below the </a:t>
            </a:r>
            <a:r>
              <a:rPr lang="en-GB" baseline="0" dirty="0" err="1"/>
              <a:t>calcarine</a:t>
            </a:r>
            <a:r>
              <a:rPr lang="en-GB" baseline="0" dirty="0"/>
              <a:t> (</a:t>
            </a:r>
            <a:r>
              <a:rPr lang="en-GB" baseline="0" dirty="0" err="1"/>
              <a:t>calca</a:t>
            </a:r>
            <a:r>
              <a:rPr lang="en-GB" baseline="0" dirty="0"/>
              <a:t>: spur) fissure into the medial temporal lobe. The dorsal stream passes superiorly and laterally to the occipitoparietal and </a:t>
            </a:r>
            <a:r>
              <a:rPr lang="en-GB" baseline="0" dirty="0" err="1"/>
              <a:t>temporo</a:t>
            </a:r>
            <a:r>
              <a:rPr lang="en-GB" baseline="0" dirty="0"/>
              <a:t>-</a:t>
            </a:r>
            <a:r>
              <a:rPr lang="en-GB" baseline="0" dirty="0" err="1"/>
              <a:t>parieetal</a:t>
            </a:r>
            <a:r>
              <a:rPr lang="en-GB" baseline="0" dirty="0"/>
              <a:t>-occipital areas.</a:t>
            </a:r>
          </a:p>
          <a:p>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(The</a:t>
            </a:r>
            <a:r>
              <a:rPr lang="en-GB" baseline="0" dirty="0"/>
              <a:t> primary visual cortex is divided into 6 layers. Layers four receives the information transmitted from the lateral geniculate nuclei).</a:t>
            </a:r>
          </a:p>
          <a:p>
            <a:endParaRPr lang="en-GB" baseline="0" dirty="0"/>
          </a:p>
          <a:p>
            <a:endParaRPr lang="en-GB" baseline="0" dirty="0"/>
          </a:p>
          <a:p>
            <a:endParaRPr lang="en-GB" dirty="0"/>
          </a:p>
        </p:txBody>
      </p:sp>
      <p:sp>
        <p:nvSpPr>
          <p:cNvPr id="4" name="Slide Number Placeholder 3"/>
          <p:cNvSpPr>
            <a:spLocks noGrp="1"/>
          </p:cNvSpPr>
          <p:nvPr>
            <p:ph type="sldNum" sz="quarter" idx="10"/>
          </p:nvPr>
        </p:nvSpPr>
        <p:spPr/>
        <p:txBody>
          <a:bodyPr/>
          <a:lstStyle/>
          <a:p>
            <a:fld id="{31EE3483-94A2-844F-86B7-EBD37330C2EA}" type="slidenum">
              <a:rPr lang="en-GB" smtClean="0"/>
              <a:t>41</a:t>
            </a:fld>
            <a:endParaRPr lang="en-GB"/>
          </a:p>
        </p:txBody>
      </p:sp>
    </p:spTree>
    <p:extLst>
      <p:ext uri="{BB962C8B-B14F-4D97-AF65-F5344CB8AC3E}">
        <p14:creationId xmlns:p14="http://schemas.microsoft.com/office/powerpoint/2010/main" val="16830721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Patients with semantic</a:t>
            </a:r>
            <a:r>
              <a:rPr lang="en-GB" baseline="0" dirty="0"/>
              <a:t> dementia will be unable to name the picture or demonstrate any knowledge of the object regardless of the modality. They have central loss of knowledge.</a:t>
            </a:r>
          </a:p>
          <a:p>
            <a:endParaRPr lang="en-GB" baseline="0" dirty="0"/>
          </a:p>
          <a:p>
            <a:r>
              <a:rPr lang="en-GB" baseline="0" dirty="0"/>
              <a:t>Associative visual agnostics CAN match pictures hence Pyramid &amp; Palms Test – CHECK!***</a:t>
            </a:r>
          </a:p>
          <a:p>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t>Patients with anomia will be demonstrate intact recognition but not be able to name, “it’s used for…… can’t think of it’s name…”</a:t>
            </a:r>
          </a:p>
          <a:p>
            <a:endParaRPr lang="en-GB" dirty="0"/>
          </a:p>
        </p:txBody>
      </p:sp>
      <p:sp>
        <p:nvSpPr>
          <p:cNvPr id="4" name="Slide Number Placeholder 3"/>
          <p:cNvSpPr>
            <a:spLocks noGrp="1"/>
          </p:cNvSpPr>
          <p:nvPr>
            <p:ph type="sldNum" sz="quarter" idx="10"/>
          </p:nvPr>
        </p:nvSpPr>
        <p:spPr/>
        <p:txBody>
          <a:bodyPr/>
          <a:lstStyle/>
          <a:p>
            <a:fld id="{CEC08857-2D1A-4E62-B778-7863C8CCD379}" type="slidenum">
              <a:rPr lang="en-GB" smtClean="0"/>
              <a:t>42</a:t>
            </a:fld>
            <a:endParaRPr lang="en-GB"/>
          </a:p>
        </p:txBody>
      </p:sp>
    </p:spTree>
    <p:extLst>
      <p:ext uri="{BB962C8B-B14F-4D97-AF65-F5344CB8AC3E}">
        <p14:creationId xmlns:p14="http://schemas.microsoft.com/office/powerpoint/2010/main" val="175594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German anatomist </a:t>
            </a:r>
            <a:r>
              <a:rPr lang="en-GB" dirty="0" err="1"/>
              <a:t>Korbinian</a:t>
            </a:r>
            <a:r>
              <a:rPr lang="en-GB" dirty="0"/>
              <a:t> Brodmann studied the cellular architecture and organisation of the brain</a:t>
            </a:r>
            <a:r>
              <a:rPr lang="en-GB" baseline="0" dirty="0"/>
              <a:t> using a special time of staining.</a:t>
            </a:r>
          </a:p>
          <a:p>
            <a:r>
              <a:rPr lang="en-GB" baseline="0" dirty="0"/>
              <a:t>He divided this brain into different areas based on his work.</a:t>
            </a:r>
          </a:p>
          <a:p>
            <a:endParaRPr lang="en-GB" baseline="0" dirty="0"/>
          </a:p>
          <a:p>
            <a:r>
              <a:rPr lang="en-GB" baseline="0" dirty="0"/>
              <a:t>Brodmann’s classification has been criticised but specific areas do closely match their function.</a:t>
            </a:r>
          </a:p>
          <a:p>
            <a:endParaRPr lang="en-GB" baseline="0" dirty="0"/>
          </a:p>
          <a:p>
            <a:endParaRPr lang="en-GB" baseline="0" dirty="0"/>
          </a:p>
          <a:p>
            <a:r>
              <a:rPr lang="en-GB" baseline="0" dirty="0"/>
              <a:t>KEY AREAS:</a:t>
            </a:r>
          </a:p>
          <a:p>
            <a:r>
              <a:rPr lang="en-GB" baseline="0" dirty="0"/>
              <a:t>Area 4 – Precentral gyrus / motor cortex</a:t>
            </a:r>
          </a:p>
          <a:p>
            <a:r>
              <a:rPr lang="en-GB" baseline="0" dirty="0"/>
              <a:t>Area 3, 1&amp;2 – Post-central gyrus (sensory cortex)</a:t>
            </a:r>
          </a:p>
          <a:p>
            <a:r>
              <a:rPr lang="en-GB" baseline="0" dirty="0"/>
              <a:t>Area 39 – Angular gyrus, considered by some to be part of Wernicke's area</a:t>
            </a:r>
          </a:p>
          <a:p>
            <a:r>
              <a:rPr lang="en-GB" baseline="0" dirty="0"/>
              <a:t>Area 40 – Supramarginal gyrus considered by some to be part of Wernicke's area</a:t>
            </a:r>
          </a:p>
          <a:p>
            <a:r>
              <a:rPr lang="en-GB" baseline="0" dirty="0"/>
              <a:t>Area 44 – Pars </a:t>
            </a:r>
            <a:r>
              <a:rPr lang="en-GB" baseline="0" dirty="0" err="1"/>
              <a:t>opercularis</a:t>
            </a:r>
            <a:r>
              <a:rPr lang="en-GB" baseline="0" dirty="0"/>
              <a:t>, part of the inferior frontal gyrus and part of Broca's area</a:t>
            </a:r>
          </a:p>
          <a:p>
            <a:r>
              <a:rPr lang="en-GB" baseline="0" dirty="0"/>
              <a:t>Area 45 – Pars </a:t>
            </a:r>
            <a:r>
              <a:rPr lang="en-GB" baseline="0" dirty="0" err="1"/>
              <a:t>triangularis</a:t>
            </a:r>
            <a:r>
              <a:rPr lang="en-GB" baseline="0" dirty="0"/>
              <a:t>, part of the inferior frontal gyrus and part of Broca's area</a:t>
            </a:r>
          </a:p>
          <a:p>
            <a:r>
              <a:rPr lang="en-GB" baseline="0" dirty="0"/>
              <a:t>Area 46 – DLPFC (important role in WM / maintaining attention)</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31EE3483-94A2-844F-86B7-EBD37330C2EA}" type="slidenum">
              <a:rPr lang="en-GB" smtClean="0"/>
              <a:t>7</a:t>
            </a:fld>
            <a:endParaRPr lang="en-GB"/>
          </a:p>
        </p:txBody>
      </p:sp>
    </p:spTree>
    <p:extLst>
      <p:ext uri="{BB962C8B-B14F-4D97-AF65-F5344CB8AC3E}">
        <p14:creationId xmlns:p14="http://schemas.microsoft.com/office/powerpoint/2010/main" val="20870608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Lesion of superior visual pathway</a:t>
            </a:r>
            <a:endParaRPr lang="en-GB" baseline="0" dirty="0"/>
          </a:p>
          <a:p>
            <a:endParaRPr lang="en-GB" baseline="0" dirty="0"/>
          </a:p>
          <a:p>
            <a:r>
              <a:rPr lang="en-GB" baseline="0" dirty="0"/>
              <a:t>Seen in bilateral </a:t>
            </a:r>
            <a:r>
              <a:rPr lang="en-GB" baseline="0" dirty="0" err="1"/>
              <a:t>occipito</a:t>
            </a:r>
            <a:r>
              <a:rPr lang="en-GB" baseline="0" dirty="0"/>
              <a:t>-temporal lesions (e.g. watershed infarcts; Posterior cortical atrophy)</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CEC08857-2D1A-4E62-B778-7863C8CCD379}" type="slidenum">
              <a:rPr lang="en-GB" smtClean="0"/>
              <a:t>43</a:t>
            </a:fld>
            <a:endParaRPr lang="en-GB"/>
          </a:p>
        </p:txBody>
      </p:sp>
    </p:spTree>
    <p:extLst>
      <p:ext uri="{BB962C8B-B14F-4D97-AF65-F5344CB8AC3E}">
        <p14:creationId xmlns:p14="http://schemas.microsoft.com/office/powerpoint/2010/main" val="7158198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lIns="82058" tIns="41029" rIns="82058" bIns="41029" anchor="ctr"/>
          <a:lstStyle/>
          <a:p>
            <a:endParaRPr lang="en-GB"/>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altLang="en-US" dirty="0">
                <a:latin typeface="Arial" charset="0"/>
                <a:ea typeface="msgothic" charset="0"/>
                <a:cs typeface="msgothic" charset="0"/>
              </a:rPr>
              <a:t>Left hemisphere damage results in no visual field deficit, while right hemisphere damage results in neglect to the left.</a:t>
            </a:r>
          </a:p>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endParaRPr lang="en-GB" altLang="en-US" dirty="0">
              <a:latin typeface="Arial" charset="0"/>
              <a:ea typeface="msgothic" charset="0"/>
              <a:cs typeface="msgothic" charset="0"/>
            </a:endParaRPr>
          </a:p>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altLang="en-US" b="1" dirty="0">
                <a:latin typeface="Arial" charset="0"/>
                <a:ea typeface="msgothic" charset="0"/>
                <a:cs typeface="msgothic" charset="0"/>
              </a:rPr>
              <a:t>Neglect</a:t>
            </a:r>
            <a:r>
              <a:rPr lang="en-GB" altLang="en-US" b="1" baseline="0" dirty="0">
                <a:latin typeface="Arial" charset="0"/>
                <a:ea typeface="msgothic" charset="0"/>
                <a:cs typeface="msgothic" charset="0"/>
              </a:rPr>
              <a:t> can occur in up to 4/5 of R hemisphere stroke in the acute stage.</a:t>
            </a:r>
          </a:p>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endParaRPr lang="en-GB" altLang="en-US" b="1" baseline="0" dirty="0">
              <a:latin typeface="Arial" charset="0"/>
              <a:ea typeface="msgothic" charset="0"/>
              <a:cs typeface="msgothic" charset="0"/>
            </a:endParaRPr>
          </a:p>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altLang="en-US" b="1" dirty="0">
                <a:latin typeface="Arial" charset="0"/>
                <a:ea typeface="msgothic" charset="0"/>
                <a:cs typeface="msgothic" charset="0"/>
              </a:rPr>
              <a:t>The</a:t>
            </a:r>
            <a:r>
              <a:rPr lang="en-GB" altLang="en-US" b="1" baseline="0" dirty="0">
                <a:latin typeface="Arial" charset="0"/>
                <a:ea typeface="msgothic" charset="0"/>
                <a:cs typeface="msgothic" charset="0"/>
              </a:rPr>
              <a:t> degree of neglect can FLUCTUATE in patients within the same day – thought to be due to changes in arousal (affected in R hemisphere strokes). </a:t>
            </a:r>
          </a:p>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altLang="en-US" b="1" baseline="0" dirty="0">
                <a:latin typeface="Arial" charset="0"/>
                <a:ea typeface="msgothic" charset="0"/>
                <a:cs typeface="msgothic" charset="0"/>
              </a:rPr>
              <a:t>Patients may also perform differently on individual tests of neglect and therefore it is more sensitive/comprehensive to perform a battery.</a:t>
            </a:r>
            <a:endParaRPr lang="en-GB" altLang="en-US" b="1" dirty="0">
              <a:latin typeface="Arial" charset="0"/>
              <a:ea typeface="msgothic" charset="0"/>
              <a:cs typeface="msgothic" charset="0"/>
            </a:endParaRPr>
          </a:p>
        </p:txBody>
      </p:sp>
    </p:spTree>
    <p:extLst>
      <p:ext uri="{BB962C8B-B14F-4D97-AF65-F5344CB8AC3E}">
        <p14:creationId xmlns:p14="http://schemas.microsoft.com/office/powerpoint/2010/main" val="3127879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GB"/>
          </a:p>
        </p:txBody>
      </p:sp>
      <p:sp>
        <p:nvSpPr>
          <p:cNvPr id="4098" name="Text Box 2"/>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85725" indent="-85725" eaLnBrk="1">
              <a:lnSpc>
                <a:spcPct val="93000"/>
              </a:lnSpc>
              <a:spcBef>
                <a:spcPct val="0"/>
              </a:spcBef>
              <a:buSzPct val="45000"/>
              <a:buFont typeface="Wingdings" charset="2"/>
              <a:buNone/>
              <a:tabLst>
                <a:tab pos="723900" algn="l"/>
                <a:tab pos="1447800" algn="l"/>
                <a:tab pos="2171700" algn="l"/>
                <a:tab pos="2895600" algn="l"/>
                <a:tab pos="3619500" algn="l"/>
                <a:tab pos="4343400" algn="l"/>
                <a:tab pos="5067300" algn="l"/>
              </a:tabLst>
            </a:pPr>
            <a:r>
              <a:rPr lang="en-GB" altLang="en-US" sz="1400" dirty="0">
                <a:latin typeface="Arial" charset="0"/>
                <a:ea typeface="msgothic" charset="-128"/>
                <a:cs typeface="msgothic" charset="-128"/>
              </a:rPr>
              <a:t>Schematic representation of how a visual scene might appear to people with left homonymous hemianopia (middle panel) and left neglect (bottom panel). Whereas</a:t>
            </a:r>
          </a:p>
        </p:txBody>
      </p:sp>
    </p:spTree>
    <p:extLst>
      <p:ext uri="{BB962C8B-B14F-4D97-AF65-F5344CB8AC3E}">
        <p14:creationId xmlns:p14="http://schemas.microsoft.com/office/powerpoint/2010/main" val="12006659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Sensory</a:t>
            </a:r>
            <a:r>
              <a:rPr lang="en-GB" baseline="0" dirty="0"/>
              <a:t> inattention IS NOT THE SAME as neglect: an individual only fails to attend to one hemi-field in the presence of a competing visual stimulus in the contralateral (ipsilesional) hemi-field.</a:t>
            </a:r>
          </a:p>
          <a:p>
            <a:endParaRPr lang="en-GB" baseline="0" dirty="0"/>
          </a:p>
          <a:p>
            <a:r>
              <a:rPr lang="en-GB" baseline="0" dirty="0"/>
              <a:t>Can exist together but patients can continue to display inattention even after frank visual neglect has resolved. </a:t>
            </a:r>
          </a:p>
          <a:p>
            <a:endParaRPr lang="en-GB" baseline="0" dirty="0"/>
          </a:p>
          <a:p>
            <a:r>
              <a:rPr lang="en-GB" baseline="0" dirty="0"/>
              <a:t>TESTS OF NELECT (see slide) – in very severely affected patients they may not be able to fixate on a contralesional stimulus such as a person talking to them. They may eat only food from one side of the plate or fail to groom one side of their body. This can affect reading (as seen in language section) omitting words on one side of the page or display neglect dyslexia (see dyslexia slides).  </a:t>
            </a:r>
          </a:p>
          <a:p>
            <a:endParaRPr lang="en-GB" dirty="0"/>
          </a:p>
        </p:txBody>
      </p:sp>
      <p:sp>
        <p:nvSpPr>
          <p:cNvPr id="4" name="Slide Number Placeholder 3"/>
          <p:cNvSpPr>
            <a:spLocks noGrp="1"/>
          </p:cNvSpPr>
          <p:nvPr>
            <p:ph type="sldNum" sz="quarter" idx="10"/>
          </p:nvPr>
        </p:nvSpPr>
        <p:spPr/>
        <p:txBody>
          <a:bodyPr/>
          <a:lstStyle/>
          <a:p>
            <a:fld id="{31EE3483-94A2-844F-86B7-EBD37330C2EA}" type="slidenum">
              <a:rPr lang="en-GB" smtClean="0"/>
              <a:t>46</a:t>
            </a:fld>
            <a:endParaRPr lang="en-GB"/>
          </a:p>
        </p:txBody>
      </p:sp>
    </p:spTree>
    <p:extLst>
      <p:ext uri="{BB962C8B-B14F-4D97-AF65-F5344CB8AC3E}">
        <p14:creationId xmlns:p14="http://schemas.microsoft.com/office/powerpoint/2010/main" val="20804051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1EE3483-94A2-844F-86B7-EBD37330C2EA}" type="slidenum">
              <a:rPr lang="en-GB" smtClean="0"/>
              <a:t>47</a:t>
            </a:fld>
            <a:endParaRPr lang="en-GB"/>
          </a:p>
        </p:txBody>
      </p:sp>
    </p:spTree>
    <p:extLst>
      <p:ext uri="{BB962C8B-B14F-4D97-AF65-F5344CB8AC3E}">
        <p14:creationId xmlns:p14="http://schemas.microsoft.com/office/powerpoint/2010/main" val="12000958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Patients with frontal lobe damage may display disinhibition (including sexual),</a:t>
            </a:r>
            <a:r>
              <a:rPr lang="en-GB" baseline="0" dirty="0"/>
              <a:t> overfamiliarity, lack of appropriate social conduct, </a:t>
            </a:r>
            <a:r>
              <a:rPr lang="en-GB" baseline="0" dirty="0" err="1"/>
              <a:t>overtalkative</a:t>
            </a:r>
            <a:r>
              <a:rPr lang="en-GB" baseline="0" dirty="0"/>
              <a:t>,&amp; have aggressive </a:t>
            </a:r>
            <a:r>
              <a:rPr lang="en-GB" baseline="0" dirty="0" err="1"/>
              <a:t>outburts</a:t>
            </a:r>
            <a:r>
              <a:rPr lang="en-GB" baseline="0" dirty="0"/>
              <a:t>.</a:t>
            </a:r>
          </a:p>
          <a:p>
            <a:endParaRPr lang="en-GB" baseline="0" dirty="0"/>
          </a:p>
          <a:p>
            <a:r>
              <a:rPr lang="en-GB" baseline="0" dirty="0"/>
              <a:t>Damage to frontal lobes usually cause a range of symptoms rather than focal deficits. Lesions may also be clinically silent.  Frontal lobe lesions cause more dramatic changes than unilateral. </a:t>
            </a:r>
          </a:p>
          <a:p>
            <a:r>
              <a:rPr lang="en-GB" baseline="0" dirty="0"/>
              <a:t>Causes of frontal lobe injury include – traumatic head injury, vascular disease, tumours, MS, dementia.</a:t>
            </a:r>
          </a:p>
          <a:p>
            <a:endParaRPr lang="en-GB" baseline="0" dirty="0"/>
          </a:p>
          <a:p>
            <a:r>
              <a:rPr lang="en-GB" dirty="0"/>
              <a:t>POSITIVE</a:t>
            </a:r>
            <a:r>
              <a:rPr lang="en-GB" baseline="0" dirty="0"/>
              <a:t> SYMPTOMS (Change in function):</a:t>
            </a:r>
          </a:p>
          <a:p>
            <a:r>
              <a:rPr lang="en-GB" baseline="0" dirty="0"/>
              <a:t>Disinhibition</a:t>
            </a:r>
          </a:p>
          <a:p>
            <a:r>
              <a:rPr lang="en-GB" baseline="0" dirty="0"/>
              <a:t>Vulgarity</a:t>
            </a:r>
          </a:p>
          <a:p>
            <a:r>
              <a:rPr lang="en-GB" baseline="0" dirty="0"/>
              <a:t>Impulsivity</a:t>
            </a:r>
          </a:p>
          <a:p>
            <a:r>
              <a:rPr lang="en-GB" baseline="0" dirty="0"/>
              <a:t>Irritable</a:t>
            </a:r>
          </a:p>
          <a:p>
            <a:r>
              <a:rPr lang="en-GB" baseline="0" dirty="0"/>
              <a:t>Labile</a:t>
            </a:r>
          </a:p>
          <a:p>
            <a:r>
              <a:rPr lang="en-GB" baseline="0" dirty="0"/>
              <a:t>Inappropriate laughter/crying</a:t>
            </a:r>
          </a:p>
          <a:p>
            <a:r>
              <a:rPr lang="en-GB" baseline="0" dirty="0"/>
              <a:t>Inappropriate social behaviour – including telling inappropriate jokes .</a:t>
            </a:r>
          </a:p>
          <a:p>
            <a:r>
              <a:rPr lang="en-GB" baseline="0" dirty="0"/>
              <a:t>Childlike excitement or joviality (“</a:t>
            </a:r>
            <a:r>
              <a:rPr lang="en-GB" baseline="0" dirty="0" err="1"/>
              <a:t>moria</a:t>
            </a:r>
            <a:r>
              <a:rPr lang="en-GB" baseline="0" dirty="0"/>
              <a:t>”)</a:t>
            </a:r>
          </a:p>
          <a:p>
            <a:r>
              <a:rPr lang="en-GB" baseline="0" dirty="0"/>
              <a:t>An </a:t>
            </a:r>
            <a:r>
              <a:rPr lang="en-GB" baseline="0" dirty="0" err="1"/>
              <a:t>episodeic</a:t>
            </a:r>
            <a:r>
              <a:rPr lang="en-GB" baseline="0" dirty="0"/>
              <a:t> elevation of mood (shallow &amp; fatuous rather than manic type elevation)</a:t>
            </a:r>
          </a:p>
          <a:p>
            <a:endParaRPr lang="en-GB" baseline="0" dirty="0"/>
          </a:p>
          <a:p>
            <a:r>
              <a:rPr lang="en-GB" baseline="0" dirty="0"/>
              <a:t>NEGATIVE (Loss of function):</a:t>
            </a:r>
          </a:p>
          <a:p>
            <a:r>
              <a:rPr lang="en-GB" baseline="0" dirty="0"/>
              <a:t>Apathy</a:t>
            </a:r>
          </a:p>
          <a:p>
            <a:r>
              <a:rPr lang="en-GB" baseline="0" dirty="0"/>
              <a:t>Abulia</a:t>
            </a:r>
          </a:p>
          <a:p>
            <a:r>
              <a:rPr lang="en-GB" baseline="0" dirty="0"/>
              <a:t>Reduced interest in daily activities/self-care</a:t>
            </a:r>
          </a:p>
          <a:p>
            <a:r>
              <a:rPr lang="en-GB" baseline="0" dirty="0"/>
              <a:t>Akinetic </a:t>
            </a:r>
            <a:r>
              <a:rPr lang="en-GB" baseline="0" dirty="0" err="1"/>
              <a:t>mutism</a:t>
            </a:r>
            <a:endParaRPr lang="en-GB" baseline="0" dirty="0"/>
          </a:p>
          <a:p>
            <a:r>
              <a:rPr lang="en-GB" baseline="0" dirty="0"/>
              <a:t>Social withdrawal</a:t>
            </a:r>
          </a:p>
          <a:p>
            <a:endParaRPr lang="en-GB" dirty="0"/>
          </a:p>
        </p:txBody>
      </p:sp>
      <p:sp>
        <p:nvSpPr>
          <p:cNvPr id="4" name="Slide Number Placeholder 3"/>
          <p:cNvSpPr>
            <a:spLocks noGrp="1"/>
          </p:cNvSpPr>
          <p:nvPr>
            <p:ph type="sldNum" sz="quarter" idx="10"/>
          </p:nvPr>
        </p:nvSpPr>
        <p:spPr/>
        <p:txBody>
          <a:bodyPr/>
          <a:lstStyle/>
          <a:p>
            <a:fld id="{31EE3483-94A2-844F-86B7-EBD37330C2EA}" type="slidenum">
              <a:rPr lang="en-GB" smtClean="0"/>
              <a:t>48</a:t>
            </a:fld>
            <a:endParaRPr lang="en-GB"/>
          </a:p>
        </p:txBody>
      </p:sp>
    </p:spTree>
    <p:extLst>
      <p:ext uri="{BB962C8B-B14F-4D97-AF65-F5344CB8AC3E}">
        <p14:creationId xmlns:p14="http://schemas.microsoft.com/office/powerpoint/2010/main" val="19128111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a:t>DLPFC</a:t>
            </a:r>
            <a:r>
              <a:rPr lang="en-GB" baseline="0" dirty="0"/>
              <a:t> </a:t>
            </a:r>
            <a:r>
              <a:rPr lang="en-GB" baseline="0" dirty="0" err="1"/>
              <a:t>inolved</a:t>
            </a:r>
            <a:r>
              <a:rPr lang="en-GB" baseline="0" dirty="0"/>
              <a:t> in attention / working memory / organisation of thought and behaviour.</a:t>
            </a:r>
          </a:p>
          <a:p>
            <a:r>
              <a:rPr lang="en-GB" baseline="0" dirty="0"/>
              <a:t>Also plays role in deploying movement although not part of motor cortex</a:t>
            </a:r>
          </a:p>
          <a:p>
            <a:endParaRPr lang="en-GB" baseline="0" dirty="0"/>
          </a:p>
          <a:p>
            <a:r>
              <a:rPr lang="en-GB" b="1" baseline="0" dirty="0"/>
              <a:t>Frontal convexity syndrome:</a:t>
            </a:r>
          </a:p>
          <a:p>
            <a:r>
              <a:rPr lang="en-GB" baseline="0" dirty="0"/>
              <a:t>Apathetic / brief aggressive outbursts</a:t>
            </a:r>
          </a:p>
          <a:p>
            <a:r>
              <a:rPr lang="en-GB" baseline="0" dirty="0"/>
              <a:t>Impairment with motor sequencing</a:t>
            </a:r>
          </a:p>
          <a:p>
            <a:r>
              <a:rPr lang="en-GB" baseline="0" dirty="0"/>
              <a:t>Poor word list generation</a:t>
            </a:r>
          </a:p>
          <a:p>
            <a:r>
              <a:rPr lang="en-GB" baseline="0" dirty="0"/>
              <a:t>Poor performance on abstraction</a:t>
            </a:r>
          </a:p>
          <a:p>
            <a:r>
              <a:rPr lang="en-GB" baseline="0" dirty="0"/>
              <a:t>Psychomotor retardation</a:t>
            </a:r>
          </a:p>
          <a:p>
            <a:r>
              <a:rPr lang="en-GB" baseline="0" dirty="0"/>
              <a:t>Stimulus-bound behaviours</a:t>
            </a:r>
          </a:p>
          <a:p>
            <a:r>
              <a:rPr lang="en-GB" baseline="0" dirty="0"/>
              <a:t>Motor perseveration &amp; </a:t>
            </a:r>
            <a:r>
              <a:rPr lang="en-GB" baseline="0" dirty="0" err="1"/>
              <a:t>impersistence</a:t>
            </a:r>
            <a:endParaRPr lang="en-GB" baseline="0" dirty="0"/>
          </a:p>
          <a:p>
            <a:endParaRPr lang="en-GB" baseline="0" dirty="0"/>
          </a:p>
        </p:txBody>
      </p:sp>
      <p:sp>
        <p:nvSpPr>
          <p:cNvPr id="4" name="Slide Number Placeholder 3"/>
          <p:cNvSpPr>
            <a:spLocks noGrp="1"/>
          </p:cNvSpPr>
          <p:nvPr>
            <p:ph type="sldNum" sz="quarter" idx="10"/>
          </p:nvPr>
        </p:nvSpPr>
        <p:spPr/>
        <p:txBody>
          <a:bodyPr/>
          <a:lstStyle/>
          <a:p>
            <a:fld id="{EA2CEC50-F895-493F-904B-023036CAD7A2}" type="slidenum">
              <a:rPr lang="en-GB" smtClean="0"/>
              <a:t>49</a:t>
            </a:fld>
            <a:endParaRPr lang="en-GB"/>
          </a:p>
        </p:txBody>
      </p:sp>
    </p:spTree>
    <p:extLst>
      <p:ext uri="{BB962C8B-B14F-4D97-AF65-F5344CB8AC3E}">
        <p14:creationId xmlns:p14="http://schemas.microsoft.com/office/powerpoint/2010/main" val="12761397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a:t>Regulation of social behaviour</a:t>
            </a:r>
          </a:p>
          <a:p>
            <a:endParaRPr lang="en-GB" dirty="0"/>
          </a:p>
          <a:p>
            <a:r>
              <a:rPr lang="en-GB" dirty="0"/>
              <a:t>OFC lesions associated with personality changes including:</a:t>
            </a:r>
          </a:p>
          <a:p>
            <a:r>
              <a:rPr lang="en-GB" dirty="0"/>
              <a:t>Inappropriate laughter</a:t>
            </a:r>
          </a:p>
          <a:p>
            <a:r>
              <a:rPr lang="en-GB" dirty="0"/>
              <a:t>Emotional</a:t>
            </a:r>
            <a:r>
              <a:rPr lang="en-GB" baseline="0" dirty="0"/>
              <a:t> lability</a:t>
            </a:r>
          </a:p>
          <a:p>
            <a:r>
              <a:rPr lang="en-GB" baseline="0" dirty="0" err="1"/>
              <a:t>Disibhibition</a:t>
            </a:r>
            <a:r>
              <a:rPr lang="en-GB" baseline="0" dirty="0"/>
              <a:t> &amp; impulsive behaviour</a:t>
            </a:r>
          </a:p>
          <a:p>
            <a:r>
              <a:rPr lang="en-GB" baseline="0" dirty="0"/>
              <a:t>Environmental dependency syndrome may be seen (including imitation/echolalia &amp;  utilisation behaviour due to excess response to environmental stimuli (bilateral </a:t>
            </a:r>
            <a:r>
              <a:rPr lang="en-GB" baseline="0" dirty="0" err="1"/>
              <a:t>lessions</a:t>
            </a:r>
            <a:r>
              <a:rPr lang="en-GB" baseline="0" dirty="0"/>
              <a:t>).</a:t>
            </a:r>
          </a:p>
          <a:p>
            <a:endParaRPr lang="en-GB" baseline="0" dirty="0"/>
          </a:p>
          <a:p>
            <a:r>
              <a:rPr lang="en-GB" baseline="0" dirty="0"/>
              <a:t>Frontal lobe tumours affecting OFC may be associated with forced utilisation.</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EA2CEC50-F895-493F-904B-023036CAD7A2}" type="slidenum">
              <a:rPr lang="en-GB" smtClean="0"/>
              <a:t>50</a:t>
            </a:fld>
            <a:endParaRPr lang="en-GB"/>
          </a:p>
        </p:txBody>
      </p:sp>
    </p:spTree>
    <p:extLst>
      <p:ext uri="{BB962C8B-B14F-4D97-AF65-F5344CB8AC3E}">
        <p14:creationId xmlns:p14="http://schemas.microsoft.com/office/powerpoint/2010/main" val="10152240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a:t>Medical PFC</a:t>
            </a:r>
            <a:r>
              <a:rPr lang="en-GB" baseline="0" dirty="0"/>
              <a:t> including anterior cingulate closely connected to limbic system – integrates motivation &amp; arousal with cognitive function. </a:t>
            </a:r>
          </a:p>
          <a:p>
            <a:endParaRPr lang="en-GB" baseline="0" dirty="0"/>
          </a:p>
          <a:p>
            <a:r>
              <a:rPr lang="en-GB" baseline="0" dirty="0"/>
              <a:t>Paucity of </a:t>
            </a:r>
            <a:r>
              <a:rPr lang="en-GB" baseline="0" dirty="0" err="1"/>
              <a:t>sponteneous</a:t>
            </a:r>
            <a:r>
              <a:rPr lang="en-GB" baseline="0" dirty="0"/>
              <a:t> </a:t>
            </a:r>
            <a:r>
              <a:rPr lang="en-GB" baseline="0" dirty="0" err="1"/>
              <a:t>movmenet</a:t>
            </a:r>
            <a:r>
              <a:rPr lang="en-GB" baseline="0" dirty="0"/>
              <a:t> &amp; gesture – </a:t>
            </a:r>
            <a:r>
              <a:rPr lang="en-GB" baseline="0" dirty="0" err="1"/>
              <a:t>akinesia</a:t>
            </a:r>
            <a:endParaRPr lang="en-GB" baseline="0" dirty="0"/>
          </a:p>
          <a:p>
            <a:r>
              <a:rPr lang="en-GB" baseline="0" dirty="0"/>
              <a:t>Sparse verbal output</a:t>
            </a:r>
          </a:p>
          <a:p>
            <a:r>
              <a:rPr lang="en-GB" baseline="0" dirty="0"/>
              <a:t>Lower extremity weakness &amp; loss of sensation</a:t>
            </a:r>
          </a:p>
          <a:p>
            <a:r>
              <a:rPr lang="en-GB" baseline="0" dirty="0"/>
              <a:t>Incontinence</a:t>
            </a:r>
          </a:p>
          <a:p>
            <a:endParaRPr lang="en-GB" baseline="0" dirty="0"/>
          </a:p>
          <a:p>
            <a:r>
              <a:rPr lang="en-GB" baseline="0" dirty="0"/>
              <a:t>Akinetic </a:t>
            </a:r>
            <a:r>
              <a:rPr lang="en-GB" baseline="0" dirty="0" err="1"/>
              <a:t>mutism</a:t>
            </a:r>
            <a:r>
              <a:rPr lang="en-GB" baseline="0" dirty="0"/>
              <a:t> </a:t>
            </a:r>
            <a:r>
              <a:rPr lang="en-GB" baseline="0" dirty="0">
                <a:sym typeface="Wingdings"/>
              </a:rPr>
              <a:t> disorder of the frontal regions (e.g. </a:t>
            </a:r>
            <a:r>
              <a:rPr lang="en-GB" baseline="0" dirty="0" err="1">
                <a:sym typeface="Wingdings"/>
              </a:rPr>
              <a:t>cinguate</a:t>
            </a:r>
            <a:r>
              <a:rPr lang="en-GB" baseline="0" dirty="0">
                <a:sym typeface="Wingdings"/>
              </a:rPr>
              <a:t> gyrus; medial frontal regions)  patients unable to talk/move.</a:t>
            </a:r>
          </a:p>
          <a:p>
            <a:endParaRPr lang="en-GB" baseline="0" dirty="0">
              <a:sym typeface="Wingdings"/>
            </a:endParaRPr>
          </a:p>
          <a:p>
            <a:endParaRPr lang="en-GB" dirty="0"/>
          </a:p>
        </p:txBody>
      </p:sp>
      <p:sp>
        <p:nvSpPr>
          <p:cNvPr id="4" name="Slide Number Placeholder 3"/>
          <p:cNvSpPr>
            <a:spLocks noGrp="1"/>
          </p:cNvSpPr>
          <p:nvPr>
            <p:ph type="sldNum" sz="quarter" idx="10"/>
          </p:nvPr>
        </p:nvSpPr>
        <p:spPr/>
        <p:txBody>
          <a:bodyPr/>
          <a:lstStyle/>
          <a:p>
            <a:fld id="{EA2CEC50-F895-493F-904B-023036CAD7A2}" type="slidenum">
              <a:rPr lang="en-GB" smtClean="0"/>
              <a:t>51</a:t>
            </a:fld>
            <a:endParaRPr lang="en-GB"/>
          </a:p>
        </p:txBody>
      </p:sp>
    </p:spTree>
    <p:extLst>
      <p:ext uri="{BB962C8B-B14F-4D97-AF65-F5344CB8AC3E}">
        <p14:creationId xmlns:p14="http://schemas.microsoft.com/office/powerpoint/2010/main" val="13690272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 synonymous with frontal lobe dysfunction as impairment can arise from damaged outside the frontal lobes.</a:t>
            </a:r>
          </a:p>
          <a:p>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Environmental dependency syndrome may be seen (including imitation/echolalia &amp;  utilisation behaviour due to excess response to environmental stimuli (bilateral lesions).</a:t>
            </a:r>
            <a:endParaRPr lang="en-GB" dirty="0"/>
          </a:p>
          <a:p>
            <a:endParaRPr lang="en-GB" dirty="0"/>
          </a:p>
        </p:txBody>
      </p:sp>
      <p:sp>
        <p:nvSpPr>
          <p:cNvPr id="4" name="Slide Number Placeholder 3"/>
          <p:cNvSpPr>
            <a:spLocks noGrp="1"/>
          </p:cNvSpPr>
          <p:nvPr>
            <p:ph type="sldNum" sz="quarter" idx="10"/>
          </p:nvPr>
        </p:nvSpPr>
        <p:spPr/>
        <p:txBody>
          <a:bodyPr/>
          <a:lstStyle/>
          <a:p>
            <a:fld id="{31EE3483-94A2-844F-86B7-EBD37330C2EA}" type="slidenum">
              <a:rPr lang="en-GB" smtClean="0"/>
              <a:t>53</a:t>
            </a:fld>
            <a:endParaRPr lang="en-GB"/>
          </a:p>
        </p:txBody>
      </p:sp>
    </p:spTree>
    <p:extLst>
      <p:ext uri="{BB962C8B-B14F-4D97-AF65-F5344CB8AC3E}">
        <p14:creationId xmlns:p14="http://schemas.microsoft.com/office/powerpoint/2010/main" val="1599571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Primary visual cortex (V1) - Information from V1 splits into 2 pathways:</a:t>
            </a:r>
          </a:p>
          <a:p>
            <a:r>
              <a:rPr lang="en-GB" b="1" baseline="0" dirty="0"/>
              <a:t>The ventral stream </a:t>
            </a:r>
            <a:r>
              <a:rPr lang="en-GB" baseline="0" dirty="0"/>
              <a:t>begins with V1 travelling through V2, V4 and to the the </a:t>
            </a:r>
            <a:r>
              <a:rPr lang="en-GB" b="1" baseline="0" dirty="0"/>
              <a:t>inferior temporal cortex</a:t>
            </a:r>
            <a:r>
              <a:rPr lang="en-GB" baseline="0" dirty="0"/>
              <a:t>. </a:t>
            </a:r>
          </a:p>
          <a:p>
            <a:r>
              <a:rPr lang="en-GB" baseline="0" dirty="0"/>
              <a:t>The ventral “what” stream is associated with object recognition (semantic knowledge). </a:t>
            </a:r>
          </a:p>
          <a:p>
            <a:endParaRPr lang="en-GB" b="1" baseline="0" dirty="0"/>
          </a:p>
          <a:p>
            <a:r>
              <a:rPr lang="en-GB" b="1" baseline="0" dirty="0"/>
              <a:t>The dorsal stream: </a:t>
            </a:r>
            <a:r>
              <a:rPr lang="en-GB" baseline="0" dirty="0"/>
              <a:t>from V1 travels </a:t>
            </a:r>
            <a:r>
              <a:rPr lang="en-GB" baseline="0" dirty="0" err="1"/>
              <a:t>throught</a:t>
            </a:r>
            <a:r>
              <a:rPr lang="en-GB" baseline="0" dirty="0"/>
              <a:t> dorsal V2 on route to the posterior </a:t>
            </a:r>
            <a:r>
              <a:rPr lang="en-GB" b="1" baseline="0" dirty="0"/>
              <a:t>parietal </a:t>
            </a:r>
            <a:r>
              <a:rPr lang="en-GB" baseline="0" dirty="0"/>
              <a:t>cortex.  </a:t>
            </a:r>
          </a:p>
          <a:p>
            <a:r>
              <a:rPr lang="en-GB" baseline="0" dirty="0"/>
              <a:t>This dorsal "Where Pathway" is associated with motion and visuospatial representation of objects and assists in control of the limbs and eyes when visual information is needed to coordinate arm or eye movements (saccades).</a:t>
            </a:r>
          </a:p>
          <a:p>
            <a:endParaRPr lang="en-GB" baseline="0" dirty="0"/>
          </a:p>
          <a:p>
            <a:r>
              <a:rPr lang="en-GB" baseline="0" dirty="0"/>
              <a:t>Area 17 – Primary visual cortex</a:t>
            </a:r>
          </a:p>
          <a:p>
            <a:r>
              <a:rPr lang="en-GB" baseline="0" dirty="0"/>
              <a:t>Area 18 – Secondary visual cortex (v2) / pre-striate cortex</a:t>
            </a:r>
          </a:p>
          <a:p>
            <a:r>
              <a:rPr lang="en-GB" baseline="0" dirty="0"/>
              <a:t>Area 19 – Visual association area</a:t>
            </a:r>
          </a:p>
          <a:p>
            <a:r>
              <a:rPr lang="en-GB" baseline="0" dirty="0"/>
              <a:t>Area 37 – </a:t>
            </a:r>
            <a:r>
              <a:rPr lang="en-GB" baseline="0" dirty="0" err="1"/>
              <a:t>Occipitoremporal</a:t>
            </a:r>
            <a:r>
              <a:rPr lang="en-GB" baseline="0" dirty="0"/>
              <a:t> area / fusiform face area</a:t>
            </a:r>
            <a:endParaRPr lang="en-GB" dirty="0"/>
          </a:p>
        </p:txBody>
      </p:sp>
      <p:sp>
        <p:nvSpPr>
          <p:cNvPr id="4" name="Slide Number Placeholder 3"/>
          <p:cNvSpPr>
            <a:spLocks noGrp="1"/>
          </p:cNvSpPr>
          <p:nvPr>
            <p:ph type="sldNum" sz="quarter" idx="10"/>
          </p:nvPr>
        </p:nvSpPr>
        <p:spPr/>
        <p:txBody>
          <a:bodyPr/>
          <a:lstStyle/>
          <a:p>
            <a:fld id="{31EE3483-94A2-844F-86B7-EBD37330C2EA}" type="slidenum">
              <a:rPr lang="en-GB" smtClean="0"/>
              <a:t>8</a:t>
            </a:fld>
            <a:endParaRPr lang="en-GB"/>
          </a:p>
        </p:txBody>
      </p:sp>
    </p:spTree>
    <p:extLst>
      <p:ext uri="{BB962C8B-B14F-4D97-AF65-F5344CB8AC3E}">
        <p14:creationId xmlns:p14="http://schemas.microsoft.com/office/powerpoint/2010/main" val="17055973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LURIA – (Left frontal lobe task).</a:t>
            </a:r>
            <a:r>
              <a:rPr lang="en-GB" b="1" baseline="0" dirty="0"/>
              <a:t> </a:t>
            </a:r>
            <a:r>
              <a:rPr lang="en-GB" b="0" baseline="0" dirty="0"/>
              <a:t>Demonstrate (x3) “Look what I’m doing</a:t>
            </a:r>
            <a:r>
              <a:rPr lang="is-IS" b="0" baseline="0" dirty="0"/>
              <a:t>…now can you join in.... </a:t>
            </a:r>
            <a:r>
              <a:rPr lang="en-US" b="0" baseline="0" dirty="0"/>
              <a:t>A</a:t>
            </a:r>
            <a:r>
              <a:rPr lang="is-IS" b="0" baseline="0" dirty="0"/>
              <a:t>nd continue please”.</a:t>
            </a:r>
            <a:endParaRPr lang="en-GB" b="1" dirty="0"/>
          </a:p>
          <a:p>
            <a:r>
              <a:rPr lang="en-GB" dirty="0"/>
              <a:t>Or ALTERNATING</a:t>
            </a:r>
            <a:r>
              <a:rPr lang="en-GB" baseline="0" dirty="0"/>
              <a:t> HAND SEQUENCES (Stretch out arms and alternately open and close one hand; asking patient to complete after demonstration)</a:t>
            </a:r>
          </a:p>
          <a:p>
            <a:endParaRPr lang="en-GB" dirty="0"/>
          </a:p>
          <a:p>
            <a:r>
              <a:rPr lang="en-GB" b="1" dirty="0"/>
              <a:t>GO-NO-GO: </a:t>
            </a:r>
            <a:r>
              <a:rPr lang="en-GB" dirty="0"/>
              <a:t>tests impulsivity/response</a:t>
            </a:r>
            <a:r>
              <a:rPr lang="en-GB" baseline="0" dirty="0"/>
              <a:t> inhibition (orbitofrontal cortex).  “When I tap once, you tap once; don’t tap when I tap twice” or “tap once when I tap twice; don’t tap when I tap once”. </a:t>
            </a:r>
          </a:p>
          <a:p>
            <a:r>
              <a:rPr lang="en-GB" baseline="0" dirty="0"/>
              <a:t>CONFLICTING INSTRUCTIONS (Sensitivity to interference; set shifting). </a:t>
            </a:r>
            <a:r>
              <a:rPr lang="en-GB" i="1" baseline="0" dirty="0"/>
              <a:t>Undertake series (e.g. 1-1-2-1-2-2-2-1-1-2-2-1-1)</a:t>
            </a:r>
            <a:endParaRPr lang="en-GB" baseline="0" dirty="0"/>
          </a:p>
          <a:p>
            <a:endParaRPr lang="en-GB" baseline="0" dirty="0"/>
          </a:p>
          <a:p>
            <a:r>
              <a:rPr lang="en-GB" b="1" dirty="0"/>
              <a:t>ALTERNATING SEQUENCES/PATTERNS </a:t>
            </a:r>
            <a:r>
              <a:rPr lang="en-GB" dirty="0"/>
              <a:t>(square and</a:t>
            </a:r>
            <a:r>
              <a:rPr lang="en-GB" baseline="0" dirty="0"/>
              <a:t> triangles) (tests ability to switch set; response inhibition and perseveration. </a:t>
            </a:r>
          </a:p>
          <a:p>
            <a:endParaRPr lang="en-GB" baseline="0" dirty="0"/>
          </a:p>
          <a:p>
            <a:r>
              <a:rPr lang="en-GB" b="1" baseline="0" dirty="0"/>
              <a:t>LETTER AND CATEGORY FLUENCY:</a:t>
            </a:r>
          </a:p>
          <a:p>
            <a:r>
              <a:rPr lang="en-GB" b="1" baseline="0" dirty="0"/>
              <a:t>Letter (verbal fluency) </a:t>
            </a:r>
            <a:r>
              <a:rPr lang="en-GB" baseline="0" dirty="0"/>
              <a:t>– around 15 is normal; &lt;10 abnormal. Generate as many words as possible in 1 minute (letters commonly used include F/A/S/P </a:t>
            </a:r>
            <a:r>
              <a:rPr lang="en-GB" baseline="0" dirty="0" err="1"/>
              <a:t>etc</a:t>
            </a:r>
            <a:r>
              <a:rPr lang="en-GB" baseline="0" dirty="0"/>
              <a:t>). Can’t include names or places or words with same stem (e.g. save; saves; saved). </a:t>
            </a:r>
            <a:r>
              <a:rPr lang="en-GB" i="1" baseline="0" dirty="0"/>
              <a:t>“I’m going to give you a minute and I want you to give me as many words as you can beginning with the letter P; but not names of places or animals”.</a:t>
            </a:r>
          </a:p>
          <a:p>
            <a:r>
              <a:rPr lang="en-GB" i="1" baseline="0" dirty="0"/>
              <a:t>Measures – rule adherence; speed(</a:t>
            </a:r>
            <a:r>
              <a:rPr lang="en-GB" i="1" baseline="0" dirty="0" err="1"/>
              <a:t>initiation;maintenance</a:t>
            </a:r>
            <a:r>
              <a:rPr lang="en-GB" i="1" baseline="0" dirty="0"/>
              <a:t>); perseveration; intrusions; inhibition.</a:t>
            </a:r>
          </a:p>
          <a:p>
            <a:endParaRPr lang="en-GB" baseline="0" dirty="0"/>
          </a:p>
          <a:p>
            <a:r>
              <a:rPr lang="en-GB" b="1" baseline="0" dirty="0"/>
              <a:t>Category fluency</a:t>
            </a:r>
            <a:r>
              <a:rPr lang="en-GB" baseline="0" dirty="0"/>
              <a:t> – “name as many animals as you can in one minute”. &lt;15 poor; &lt;10 abnormal. Up to 20 expected in young adults. </a:t>
            </a:r>
          </a:p>
          <a:p>
            <a:endParaRPr lang="en-GB" baseline="0" dirty="0"/>
          </a:p>
          <a:p>
            <a:r>
              <a:rPr lang="en-GB" baseline="0" dirty="0"/>
              <a:t>Typically described that patients with FL impairment score poorly on both measures but especially letter fluency; poor performance on category fluency can be seen in AD or semantic dementia. Can be made harder by asking for specific subtypes of animals (e.g. breeds of dogs).</a:t>
            </a:r>
          </a:p>
          <a:p>
            <a:endParaRPr lang="en-GB" b="1" baseline="0" dirty="0"/>
          </a:p>
          <a:p>
            <a:r>
              <a:rPr lang="en-GB" b="1" baseline="0" dirty="0"/>
              <a:t>SIMILARITIES: </a:t>
            </a:r>
            <a:r>
              <a:rPr lang="en-GB" b="0" baseline="0" dirty="0"/>
              <a:t>Ask how two related items are alike or similar (e.g. apple/orange; table/chair; plate/cup; train/boat; love/hate; poem/statue) – abnormal responses will be concrete (rigid) or the patient will insist the items are not similar.</a:t>
            </a:r>
          </a:p>
          <a:p>
            <a:r>
              <a:rPr lang="en-GB" b="0" baseline="0" dirty="0"/>
              <a:t>As in any cognitive test we start with easier items before moving to harder items. Explanation/clarification needs to be given with first pairing so patient understand the desired response.</a:t>
            </a:r>
            <a:endParaRPr lang="en-GB" b="1" baseline="0" dirty="0"/>
          </a:p>
          <a:p>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COGNITIVE ESTIMATES: </a:t>
            </a:r>
            <a:r>
              <a:rPr lang="en-GB" b="0" baseline="0" dirty="0"/>
              <a:t>“How tall is the average Englishman?”.(May give bizarre responses such as 10 feet tall).  “How fast does a racehorse run”. “How many people live in Manchester?”. “How tall is the Eiffel Tower?”.</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Proverb interpretation </a:t>
            </a:r>
            <a:r>
              <a:rPr lang="en-GB" baseline="0" dirty="0"/>
              <a:t>can be used but is dependent on pre-morbid intellectual ability and cultural background.</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PREHENSION BEHAVIOUR (UTILISATION/AUTONOMY):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“Do not take my hands” – ask patient to put hands out with palms up. Place hands above and touch patients palms. If patient grabs, do again but say “Do not take my hands”.</a:t>
            </a:r>
            <a:endParaRPr lang="en-GB" b="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0" baseline="0" dirty="0"/>
              <a:t>Environmental utilisation behaviours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PRIMITIVE REFLEXES</a:t>
            </a:r>
          </a:p>
          <a:p>
            <a:pPr marL="0" marR="0" indent="0" algn="l" defTabSz="914400" rtl="0" eaLnBrk="1" fontAlgn="auto" latinLnBrk="0" hangingPunct="1">
              <a:lnSpc>
                <a:spcPct val="100000"/>
              </a:lnSpc>
              <a:spcBef>
                <a:spcPts val="0"/>
              </a:spcBef>
              <a:spcAft>
                <a:spcPts val="0"/>
              </a:spcAft>
              <a:buClrTx/>
              <a:buSzTx/>
              <a:buFontTx/>
              <a:buNone/>
              <a:tabLst/>
              <a:defRPr/>
            </a:pPr>
            <a:r>
              <a:rPr lang="en-GB" b="0" baseline="0" dirty="0"/>
              <a:t>Frontal lesions (typically in dementias) can result in a return of primitive reflexes:</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baseline="0" dirty="0"/>
              <a:t>Grasp reflex</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baseline="0" dirty="0"/>
              <a:t>Sucking</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baseline="0" dirty="0"/>
              <a:t>Groping</a:t>
            </a:r>
          </a:p>
          <a:p>
            <a:endParaRPr lang="en-GB" baseline="0" dirty="0"/>
          </a:p>
          <a:p>
            <a:endParaRPr lang="en-GB" baseline="0" dirty="0"/>
          </a:p>
          <a:p>
            <a:endParaRPr lang="en-GB" baseline="0" dirty="0"/>
          </a:p>
          <a:p>
            <a:endParaRPr lang="en-GB" dirty="0"/>
          </a:p>
        </p:txBody>
      </p:sp>
      <p:sp>
        <p:nvSpPr>
          <p:cNvPr id="4" name="Slide Number Placeholder 3"/>
          <p:cNvSpPr>
            <a:spLocks noGrp="1"/>
          </p:cNvSpPr>
          <p:nvPr>
            <p:ph type="sldNum" sz="quarter" idx="10"/>
          </p:nvPr>
        </p:nvSpPr>
        <p:spPr/>
        <p:txBody>
          <a:bodyPr/>
          <a:lstStyle/>
          <a:p>
            <a:fld id="{31EE3483-94A2-844F-86B7-EBD37330C2EA}" type="slidenum">
              <a:rPr lang="en-GB" smtClean="0"/>
              <a:t>54</a:t>
            </a:fld>
            <a:endParaRPr lang="en-GB"/>
          </a:p>
        </p:txBody>
      </p:sp>
    </p:spTree>
    <p:extLst>
      <p:ext uri="{BB962C8B-B14F-4D97-AF65-F5344CB8AC3E}">
        <p14:creationId xmlns:p14="http://schemas.microsoft.com/office/powerpoint/2010/main" val="18679181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a:t>Temporal lobes</a:t>
            </a:r>
            <a:r>
              <a:rPr lang="en-GB" baseline="0" dirty="0"/>
              <a:t> are involved in perception &amp; recognition of auditory information, language production and memory. </a:t>
            </a:r>
          </a:p>
          <a:p>
            <a:r>
              <a:rPr lang="en-GB" dirty="0"/>
              <a:t>When testing verbal</a:t>
            </a:r>
            <a:r>
              <a:rPr lang="en-GB" baseline="0" dirty="0"/>
              <a:t> memory (new learning) name and address is more sensitive than 3 items (e.g. as in MMSE).</a:t>
            </a:r>
            <a:endParaRPr lang="en-GB" dirty="0"/>
          </a:p>
          <a:p>
            <a:endParaRPr lang="en-GB" dirty="0"/>
          </a:p>
          <a:p>
            <a:r>
              <a:rPr lang="en-GB" dirty="0"/>
              <a:t>Upper contralateral homonymous </a:t>
            </a:r>
            <a:r>
              <a:rPr lang="en-GB" dirty="0" err="1"/>
              <a:t>quadrantanopia</a:t>
            </a:r>
            <a:r>
              <a:rPr lang="en-GB" dirty="0"/>
              <a:t> seen with temporal lobe lesions</a:t>
            </a:r>
            <a:r>
              <a:rPr lang="en-GB" baseline="0" dirty="0"/>
              <a:t> – important sign of temporal lobe lesion.</a:t>
            </a:r>
            <a:endParaRPr lang="en-GB" dirty="0"/>
          </a:p>
          <a:p>
            <a:endParaRPr lang="en-GB" dirty="0"/>
          </a:p>
          <a:p>
            <a:r>
              <a:rPr lang="en-GB" b="1" dirty="0"/>
              <a:t>Prosopagnosia </a:t>
            </a:r>
            <a:r>
              <a:rPr lang="en-GB" dirty="0"/>
              <a:t>– inability to recognise a person</a:t>
            </a:r>
            <a:r>
              <a:rPr lang="en-GB" baseline="0" dirty="0"/>
              <a:t> from their face. May still be able to recognise individuals by other means such as their voice or way they walk / characteristic clothes etc.</a:t>
            </a:r>
          </a:p>
          <a:p>
            <a:endParaRPr lang="en-GB" baseline="0" dirty="0"/>
          </a:p>
          <a:p>
            <a:r>
              <a:rPr lang="en-GB" baseline="0" dirty="0"/>
              <a:t>Non-dominant temporal lobe lesions may not display clear signs/deficits.</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CEC08857-2D1A-4E62-B778-7863C8CCD379}" type="slidenum">
              <a:rPr lang="en-GB" smtClean="0">
                <a:solidFill>
                  <a:prstClr val="black"/>
                </a:solidFill>
              </a:rPr>
              <a:pPr/>
              <a:t>55</a:t>
            </a:fld>
            <a:endParaRPr lang="en-GB">
              <a:solidFill>
                <a:prstClr val="black"/>
              </a:solidFill>
            </a:endParaRPr>
          </a:p>
        </p:txBody>
      </p:sp>
    </p:spTree>
    <p:extLst>
      <p:ext uri="{BB962C8B-B14F-4D97-AF65-F5344CB8AC3E}">
        <p14:creationId xmlns:p14="http://schemas.microsoft.com/office/powerpoint/2010/main" val="5915526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err="1">
                <a:solidFill>
                  <a:schemeClr val="tx1"/>
                </a:solidFill>
                <a:effectLst/>
                <a:latin typeface="+mn-lt"/>
                <a:ea typeface="+mn-ea"/>
                <a:cs typeface="+mn-cs"/>
              </a:rPr>
              <a:t>Klüver</a:t>
            </a:r>
            <a:r>
              <a:rPr lang="en-US" sz="1200" b="1" i="0" kern="1200" dirty="0">
                <a:solidFill>
                  <a:schemeClr val="tx1"/>
                </a:solidFill>
                <a:effectLst/>
                <a:latin typeface="+mn-lt"/>
                <a:ea typeface="+mn-ea"/>
                <a:cs typeface="+mn-cs"/>
              </a:rPr>
              <a:t>–</a:t>
            </a:r>
            <a:r>
              <a:rPr lang="en-US" sz="1200" b="1" i="0" kern="1200" dirty="0" err="1">
                <a:solidFill>
                  <a:schemeClr val="tx1"/>
                </a:solidFill>
                <a:effectLst/>
                <a:latin typeface="+mn-lt"/>
                <a:ea typeface="+mn-ea"/>
                <a:cs typeface="+mn-cs"/>
              </a:rPr>
              <a:t>Bucy</a:t>
            </a:r>
            <a:r>
              <a:rPr lang="en-US" sz="1200" b="1" i="0" kern="1200" dirty="0">
                <a:solidFill>
                  <a:schemeClr val="tx1"/>
                </a:solidFill>
                <a:effectLst/>
                <a:latin typeface="+mn-lt"/>
                <a:ea typeface="+mn-ea"/>
                <a:cs typeface="+mn-cs"/>
              </a:rPr>
              <a:t> syndrome</a:t>
            </a:r>
            <a:r>
              <a:rPr lang="en-US" sz="1200" b="0" i="0" kern="1200" dirty="0">
                <a:solidFill>
                  <a:schemeClr val="tx1"/>
                </a:solidFill>
                <a:effectLst/>
                <a:latin typeface="+mn-lt"/>
                <a:ea typeface="+mn-ea"/>
                <a:cs typeface="+mn-cs"/>
              </a:rPr>
              <a:t> - results</a:t>
            </a:r>
            <a:r>
              <a:rPr lang="en-US" sz="1200" b="0" i="0" kern="1200" baseline="0" dirty="0">
                <a:solidFill>
                  <a:schemeClr val="tx1"/>
                </a:solidFill>
                <a:effectLst/>
                <a:latin typeface="+mn-lt"/>
                <a:ea typeface="+mn-ea"/>
                <a:cs typeface="+mn-cs"/>
              </a:rPr>
              <a:t> from </a:t>
            </a:r>
            <a:r>
              <a:rPr lang="en-US" sz="1200" b="0" i="0" kern="1200" dirty="0">
                <a:solidFill>
                  <a:schemeClr val="tx1"/>
                </a:solidFill>
                <a:effectLst/>
                <a:latin typeface="+mn-lt"/>
                <a:ea typeface="+mn-ea"/>
                <a:cs typeface="+mn-cs"/>
              </a:rPr>
              <a:t>bilateral lesions of the medial</a:t>
            </a:r>
            <a:r>
              <a:rPr lang="en-US" sz="1200" b="0" i="0" kern="1200" baseline="0" dirty="0">
                <a:solidFill>
                  <a:schemeClr val="tx1"/>
                </a:solidFill>
                <a:effectLst/>
                <a:latin typeface="+mn-lt"/>
                <a:ea typeface="+mn-ea"/>
                <a:cs typeface="+mn-cs"/>
              </a:rPr>
              <a:t> &amp; lateral </a:t>
            </a:r>
            <a:r>
              <a:rPr lang="en-US" sz="1200" b="0" i="0" kern="1200" dirty="0">
                <a:solidFill>
                  <a:schemeClr val="tx1"/>
                </a:solidFill>
                <a:effectLst/>
                <a:latin typeface="+mn-lt"/>
                <a:ea typeface="+mn-ea"/>
                <a:cs typeface="+mn-cs"/>
              </a:rPr>
              <a:t>temporal lobes (including </a:t>
            </a:r>
            <a:r>
              <a:rPr lang="en-US" sz="1200" b="0" i="0" kern="1200" dirty="0" err="1">
                <a:solidFill>
                  <a:schemeClr val="tx1"/>
                </a:solidFill>
                <a:effectLst/>
                <a:latin typeface="+mn-lt"/>
                <a:ea typeface="+mn-ea"/>
                <a:cs typeface="+mn-cs"/>
              </a:rPr>
              <a:t>amygdaloid</a:t>
            </a:r>
            <a:r>
              <a:rPr lang="en-US" sz="1200" b="0" i="0" kern="1200" dirty="0">
                <a:solidFill>
                  <a:schemeClr val="tx1"/>
                </a:solidFill>
                <a:effectLst/>
                <a:latin typeface="+mn-lt"/>
                <a:ea typeface="+mn-ea"/>
                <a:cs typeface="+mn-cs"/>
              </a:rPr>
              <a:t> nucleus).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May present with hyperphagia,</a:t>
            </a:r>
            <a:r>
              <a:rPr lang="en-US" sz="1200" b="0" i="0" kern="1200" baseline="0" dirty="0">
                <a:solidFill>
                  <a:schemeClr val="tx1"/>
                </a:solidFill>
                <a:effectLst/>
                <a:latin typeface="+mn-lt"/>
                <a:ea typeface="+mn-ea"/>
                <a:cs typeface="+mn-cs"/>
              </a:rPr>
              <a:t> hypersexuality,</a:t>
            </a:r>
            <a:r>
              <a:rPr lang="en-US" sz="1200" b="0" i="0" kern="1200" dirty="0">
                <a:solidFill>
                  <a:schemeClr val="tx1"/>
                </a:solidFill>
                <a:effectLst/>
                <a:latin typeface="+mn-lt"/>
                <a:ea typeface="+mn-ea"/>
                <a:cs typeface="+mn-cs"/>
              </a:rPr>
              <a:t> hyperorality, hypermetamorphosis (impulse to touch objects in sight), visual agnosia &amp; docility.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r>
              <a:rPr lang="en-GB" sz="1200" b="1" u="sng" kern="1200" dirty="0">
                <a:solidFill>
                  <a:schemeClr val="tx1"/>
                </a:solidFill>
                <a:effectLst/>
                <a:latin typeface="+mn-lt"/>
                <a:ea typeface="+mn-ea"/>
                <a:cs typeface="+mn-cs"/>
              </a:rPr>
              <a:t>HM</a:t>
            </a:r>
            <a:r>
              <a:rPr lang="en-GB" sz="1200" kern="1200" dirty="0">
                <a:solidFill>
                  <a:schemeClr val="tx1"/>
                </a:solidFill>
                <a:effectLst/>
                <a:latin typeface="+mn-lt"/>
                <a:ea typeface="+mn-ea"/>
                <a:cs typeface="+mn-cs"/>
              </a:rPr>
              <a:t> - famous patient who underwent bilateral MTL resection to treat intractable seizures.  He developed severe anterograde and retrograde memory impairment. </a:t>
            </a:r>
            <a:endParaRPr lang="en-US"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Symptoms of </a:t>
            </a:r>
            <a:r>
              <a:rPr lang="en-GB" sz="1200" b="1" kern="1200" dirty="0">
                <a:solidFill>
                  <a:schemeClr val="tx1"/>
                </a:solidFill>
                <a:effectLst/>
                <a:latin typeface="+mn-lt"/>
                <a:ea typeface="+mn-ea"/>
                <a:cs typeface="+mn-cs"/>
              </a:rPr>
              <a:t>temporal lobe epilepsy</a:t>
            </a:r>
            <a:r>
              <a:rPr lang="en-GB" sz="1200" kern="1200" dirty="0">
                <a:solidFill>
                  <a:schemeClr val="tx1"/>
                </a:solidFill>
                <a:effectLst/>
                <a:latin typeface="+mn-lt"/>
                <a:ea typeface="+mn-ea"/>
                <a:cs typeface="+mn-cs"/>
              </a:rPr>
              <a:t> (TLE) include autonomic sensations / Dysphasia / Forced thinking / Panoramic memory / Depersonalisation / Déjà vu and </a:t>
            </a:r>
            <a:r>
              <a:rPr lang="en-GB" sz="1200" kern="1200" dirty="0" err="1">
                <a:solidFill>
                  <a:schemeClr val="tx1"/>
                </a:solidFill>
                <a:effectLst/>
                <a:latin typeface="+mn-lt"/>
                <a:ea typeface="+mn-ea"/>
                <a:cs typeface="+mn-cs"/>
              </a:rPr>
              <a:t>jamais</a:t>
            </a:r>
            <a:r>
              <a:rPr lang="en-GB" sz="1200" kern="1200" dirty="0">
                <a:solidFill>
                  <a:schemeClr val="tx1"/>
                </a:solidFill>
                <a:effectLst/>
                <a:latin typeface="+mn-lt"/>
                <a:ea typeface="+mn-ea"/>
                <a:cs typeface="+mn-cs"/>
              </a:rPr>
              <a:t> vu / absences / lip smacking /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Personality disturbances may occur in TL damage:</a:t>
            </a:r>
            <a:r>
              <a:rPr lang="en-GB" sz="1200" kern="1200" baseline="0" dirty="0">
                <a:solidFill>
                  <a:schemeClr val="tx1"/>
                </a:solidFill>
                <a:effectLst/>
                <a:latin typeface="+mn-lt"/>
                <a:ea typeface="+mn-ea"/>
                <a:cs typeface="+mn-cs"/>
              </a:rPr>
              <a:t> </a:t>
            </a:r>
          </a:p>
          <a:p>
            <a:r>
              <a:rPr lang="en-GB" sz="1200" i="1" kern="1200" baseline="0" dirty="0">
                <a:solidFill>
                  <a:schemeClr val="tx1"/>
                </a:solidFill>
                <a:effectLst/>
                <a:latin typeface="+mn-lt"/>
                <a:ea typeface="+mn-ea"/>
                <a:cs typeface="+mn-cs"/>
              </a:rPr>
              <a:t>Emotional </a:t>
            </a:r>
            <a:r>
              <a:rPr lang="en-GB" sz="1200" i="1" kern="1200" baseline="0" dirty="0" err="1">
                <a:solidFill>
                  <a:schemeClr val="tx1"/>
                </a:solidFill>
                <a:effectLst/>
                <a:latin typeface="+mn-lt"/>
                <a:ea typeface="+mn-ea"/>
                <a:cs typeface="+mn-cs"/>
              </a:rPr>
              <a:t>instabilty</a:t>
            </a:r>
            <a:r>
              <a:rPr lang="en-GB" sz="1200" i="1" kern="1200" baseline="0" dirty="0">
                <a:solidFill>
                  <a:schemeClr val="tx1"/>
                </a:solidFill>
                <a:effectLst/>
                <a:latin typeface="+mn-lt"/>
                <a:ea typeface="+mn-ea"/>
                <a:cs typeface="+mn-cs"/>
              </a:rPr>
              <a:t>, </a:t>
            </a:r>
            <a:r>
              <a:rPr lang="en-GB" sz="1200" i="1" kern="1200" baseline="0" dirty="0" err="1">
                <a:solidFill>
                  <a:schemeClr val="tx1"/>
                </a:solidFill>
                <a:effectLst/>
                <a:latin typeface="+mn-lt"/>
                <a:ea typeface="+mn-ea"/>
                <a:cs typeface="+mn-cs"/>
              </a:rPr>
              <a:t>aggresion</a:t>
            </a:r>
            <a:r>
              <a:rPr lang="en-GB" sz="1200" i="1" kern="1200" baseline="0" dirty="0">
                <a:solidFill>
                  <a:schemeClr val="tx1"/>
                </a:solidFill>
                <a:effectLst/>
                <a:latin typeface="+mn-lt"/>
                <a:ea typeface="+mn-ea"/>
                <a:cs typeface="+mn-cs"/>
              </a:rPr>
              <a:t> &amp; paranoid states are common and </a:t>
            </a:r>
            <a:r>
              <a:rPr lang="en-GB" sz="1200" i="1" kern="1200" baseline="0" dirty="0" err="1">
                <a:solidFill>
                  <a:schemeClr val="tx1"/>
                </a:solidFill>
                <a:effectLst/>
                <a:latin typeface="+mn-lt"/>
                <a:ea typeface="+mn-ea"/>
                <a:cs typeface="+mn-cs"/>
              </a:rPr>
              <a:t>derpersonalisation</a:t>
            </a:r>
            <a:r>
              <a:rPr lang="en-GB" sz="1200" i="1" kern="1200" baseline="0" dirty="0">
                <a:solidFill>
                  <a:schemeClr val="tx1"/>
                </a:solidFill>
                <a:effectLst/>
                <a:latin typeface="+mn-lt"/>
                <a:ea typeface="+mn-ea"/>
                <a:cs typeface="+mn-cs"/>
              </a:rPr>
              <a:t> and sexual disorders may occur.  (Jacobson et al. From Seminars in General Adult Psychiatry, 2007, Ch20, p488-525). </a:t>
            </a:r>
            <a:endParaRPr lang="en-US" sz="1200" i="1" kern="1200" baseline="0" dirty="0">
              <a:solidFill>
                <a:schemeClr val="tx1"/>
              </a:solidFill>
              <a:effectLst/>
              <a:latin typeface="+mn-lt"/>
              <a:ea typeface="+mn-ea"/>
              <a:cs typeface="+mn-cs"/>
            </a:endParaRPr>
          </a:p>
          <a:p>
            <a:endParaRPr lang="en-GB" sz="1200" dirty="0"/>
          </a:p>
          <a:p>
            <a:r>
              <a:rPr lang="en-GB" dirty="0"/>
              <a:t>Psychoses are well</a:t>
            </a:r>
            <a:r>
              <a:rPr lang="en-GB" baseline="0" dirty="0"/>
              <a:t> recognised in temporal lobe lesions. </a:t>
            </a:r>
            <a:endParaRPr lang="en-GB" dirty="0"/>
          </a:p>
        </p:txBody>
      </p:sp>
      <p:sp>
        <p:nvSpPr>
          <p:cNvPr id="4" name="Slide Number Placeholder 3"/>
          <p:cNvSpPr>
            <a:spLocks noGrp="1"/>
          </p:cNvSpPr>
          <p:nvPr>
            <p:ph type="sldNum" sz="quarter" idx="10"/>
          </p:nvPr>
        </p:nvSpPr>
        <p:spPr/>
        <p:txBody>
          <a:bodyPr/>
          <a:lstStyle/>
          <a:p>
            <a:fld id="{31EE3483-94A2-844F-86B7-EBD37330C2EA}" type="slidenum">
              <a:rPr lang="en-GB" smtClean="0"/>
              <a:t>56</a:t>
            </a:fld>
            <a:endParaRPr lang="en-GB"/>
          </a:p>
        </p:txBody>
      </p:sp>
    </p:spTree>
    <p:extLst>
      <p:ext uri="{BB962C8B-B14F-4D97-AF65-F5344CB8AC3E}">
        <p14:creationId xmlns:p14="http://schemas.microsoft.com/office/powerpoint/2010/main" val="16281775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Dominant parietal lobe </a:t>
            </a:r>
          </a:p>
          <a:p>
            <a:pPr marL="171450" indent="-171450">
              <a:buFont typeface="Arial" charset="0"/>
              <a:buChar char="•"/>
            </a:pPr>
            <a:r>
              <a:rPr lang="en-GB" sz="1200" b="0" i="0" kern="1200" dirty="0">
                <a:solidFill>
                  <a:schemeClr val="tx1"/>
                </a:solidFill>
                <a:effectLst/>
                <a:latin typeface="+mn-lt"/>
                <a:ea typeface="+mn-ea"/>
                <a:cs typeface="+mn-cs"/>
              </a:rPr>
              <a:t>Receptive dysphasia – posterior lesions (also</a:t>
            </a:r>
            <a:r>
              <a:rPr lang="en-GB" sz="1200" b="0" i="0" kern="1200" baseline="0" dirty="0">
                <a:solidFill>
                  <a:schemeClr val="tx1"/>
                </a:solidFill>
                <a:effectLst/>
                <a:latin typeface="+mn-lt"/>
                <a:ea typeface="+mn-ea"/>
                <a:cs typeface="+mn-cs"/>
              </a:rPr>
              <a:t> conduction aphasia or </a:t>
            </a:r>
            <a:r>
              <a:rPr lang="en-GB" sz="1200" b="0" i="0" kern="1200" baseline="0" dirty="0" err="1">
                <a:solidFill>
                  <a:schemeClr val="tx1"/>
                </a:solidFill>
                <a:effectLst/>
                <a:latin typeface="+mn-lt"/>
                <a:ea typeface="+mn-ea"/>
                <a:cs typeface="+mn-cs"/>
              </a:rPr>
              <a:t>andomia</a:t>
            </a:r>
            <a:r>
              <a:rPr lang="en-GB" sz="1200" b="0" i="0" kern="1200" baseline="0" dirty="0">
                <a:solidFill>
                  <a:schemeClr val="tx1"/>
                </a:solidFill>
                <a:effectLst/>
                <a:latin typeface="+mn-lt"/>
                <a:ea typeface="+mn-ea"/>
                <a:cs typeface="+mn-cs"/>
              </a:rPr>
              <a:t>)</a:t>
            </a:r>
            <a:endParaRPr lang="en-GB" sz="1200" b="0" i="0" kern="1200" dirty="0">
              <a:solidFill>
                <a:schemeClr val="tx1"/>
              </a:solidFill>
              <a:effectLst/>
              <a:latin typeface="+mn-lt"/>
              <a:ea typeface="+mn-ea"/>
              <a:cs typeface="+mn-cs"/>
            </a:endParaRPr>
          </a:p>
          <a:p>
            <a:pPr marL="171450" indent="-171450">
              <a:buFont typeface="Arial" charset="0"/>
              <a:buChar char="•"/>
            </a:pPr>
            <a:r>
              <a:rPr lang="en-GB" sz="1200" b="0" i="0" kern="1200" dirty="0">
                <a:solidFill>
                  <a:schemeClr val="tx1"/>
                </a:solidFill>
                <a:effectLst/>
                <a:latin typeface="+mn-lt"/>
                <a:ea typeface="+mn-ea"/>
                <a:cs typeface="+mn-cs"/>
              </a:rPr>
              <a:t>Apraxia</a:t>
            </a:r>
          </a:p>
          <a:p>
            <a:pPr marL="171450" indent="-171450">
              <a:buFont typeface="Arial" charset="0"/>
              <a:buChar char="•"/>
            </a:pPr>
            <a:r>
              <a:rPr lang="en-GB" sz="1200" b="0" i="0" kern="1200" dirty="0">
                <a:solidFill>
                  <a:schemeClr val="tx1"/>
                </a:solidFill>
                <a:effectLst/>
                <a:latin typeface="+mn-lt"/>
                <a:ea typeface="+mn-ea"/>
                <a:cs typeface="+mn-cs"/>
              </a:rPr>
              <a:t>Gerstmann syndrome is characterized by four primary symptoms:</a:t>
            </a:r>
          </a:p>
          <a:p>
            <a:pPr lvl="1"/>
            <a:r>
              <a:rPr lang="en-GB" sz="1200" b="1" i="1" kern="1200" dirty="0">
                <a:solidFill>
                  <a:schemeClr val="tx1"/>
                </a:solidFill>
                <a:effectLst/>
                <a:latin typeface="+mn-lt"/>
                <a:ea typeface="+mn-ea"/>
                <a:cs typeface="+mn-cs"/>
              </a:rPr>
              <a:t>Dysgraphia:</a:t>
            </a:r>
            <a:r>
              <a:rPr lang="en-GB" sz="1200" b="1" i="1"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deficiency in the ability to write</a:t>
            </a:r>
          </a:p>
          <a:p>
            <a:pPr lvl="1"/>
            <a:r>
              <a:rPr lang="en-GB" sz="1200" b="1" i="1" u="none" strike="noStrike" kern="1200" dirty="0">
                <a:solidFill>
                  <a:schemeClr val="tx1"/>
                </a:solidFill>
                <a:effectLst/>
                <a:latin typeface="+mn-lt"/>
                <a:ea typeface="+mn-ea"/>
                <a:cs typeface="+mn-cs"/>
              </a:rPr>
              <a:t>Dyscalculia</a:t>
            </a:r>
            <a:r>
              <a:rPr lang="en-GB" sz="1200" b="0" i="0" kern="1200" dirty="0">
                <a:solidFill>
                  <a:schemeClr val="tx1"/>
                </a:solidFill>
                <a:effectLst/>
                <a:latin typeface="+mn-lt"/>
                <a:ea typeface="+mn-ea"/>
                <a:cs typeface="+mn-cs"/>
              </a:rPr>
              <a:t>: difficulty in learning or comprehending mathematics (inability</a:t>
            </a:r>
            <a:r>
              <a:rPr lang="en-GB" sz="1200" b="0" i="0" kern="1200" baseline="0" dirty="0">
                <a:solidFill>
                  <a:schemeClr val="tx1"/>
                </a:solidFill>
                <a:effectLst/>
                <a:latin typeface="+mn-lt"/>
                <a:ea typeface="+mn-ea"/>
                <a:cs typeface="+mn-cs"/>
              </a:rPr>
              <a:t> to perform simple calculations is technically called </a:t>
            </a:r>
            <a:r>
              <a:rPr lang="en-GB" sz="1200" b="0" i="0" kern="1200" baseline="0" dirty="0" err="1">
                <a:solidFill>
                  <a:schemeClr val="tx1"/>
                </a:solidFill>
                <a:effectLst/>
                <a:latin typeface="+mn-lt"/>
                <a:ea typeface="+mn-ea"/>
                <a:cs typeface="+mn-cs"/>
              </a:rPr>
              <a:t>anarithmetrica</a:t>
            </a:r>
            <a:r>
              <a:rPr lang="en-GB" sz="1200" b="0" i="0" kern="1200" baseline="0" dirty="0">
                <a:solidFill>
                  <a:schemeClr val="tx1"/>
                </a:solidFill>
                <a:effectLst/>
                <a:latin typeface="+mn-lt"/>
                <a:ea typeface="+mn-ea"/>
                <a:cs typeface="+mn-cs"/>
              </a:rPr>
              <a:t>)</a:t>
            </a:r>
            <a:endParaRPr lang="en-GB" sz="1200" b="0" i="0" kern="1200" dirty="0">
              <a:solidFill>
                <a:schemeClr val="tx1"/>
              </a:solidFill>
              <a:effectLst/>
              <a:latin typeface="+mn-lt"/>
              <a:ea typeface="+mn-ea"/>
              <a:cs typeface="+mn-cs"/>
            </a:endParaRPr>
          </a:p>
          <a:p>
            <a:pPr lvl="1"/>
            <a:r>
              <a:rPr lang="en-GB" sz="1200" b="1" i="1" u="none" strike="noStrike" kern="1200" dirty="0">
                <a:solidFill>
                  <a:schemeClr val="tx1"/>
                </a:solidFill>
                <a:effectLst/>
                <a:latin typeface="+mn-lt"/>
                <a:ea typeface="+mn-ea"/>
                <a:cs typeface="+mn-cs"/>
              </a:rPr>
              <a:t>Finger agnosia:</a:t>
            </a:r>
            <a:r>
              <a:rPr lang="en-GB" sz="1200" b="0" i="0" kern="1200" dirty="0">
                <a:solidFill>
                  <a:schemeClr val="tx1"/>
                </a:solidFill>
                <a:effectLst/>
                <a:latin typeface="+mn-lt"/>
                <a:ea typeface="+mn-ea"/>
                <a:cs typeface="+mn-cs"/>
              </a:rPr>
              <a:t> inability to distinguish the fingers on the hand</a:t>
            </a:r>
            <a:endParaRPr lang="en-GB" sz="1200" b="0" i="0" u="none" strike="noStrike" kern="1200" baseline="30000" dirty="0">
              <a:solidFill>
                <a:schemeClr val="tx1"/>
              </a:solidFill>
              <a:effectLst/>
              <a:latin typeface="+mn-lt"/>
              <a:ea typeface="+mn-ea"/>
              <a:cs typeface="+mn-cs"/>
            </a:endParaRPr>
          </a:p>
          <a:p>
            <a:pPr lvl="1"/>
            <a:r>
              <a:rPr lang="en-GB" sz="1200" b="1" i="1" kern="1200" dirty="0">
                <a:solidFill>
                  <a:schemeClr val="tx1"/>
                </a:solidFill>
                <a:effectLst/>
                <a:latin typeface="+mn-lt"/>
                <a:ea typeface="+mn-ea"/>
                <a:cs typeface="+mn-cs"/>
              </a:rPr>
              <a:t>Disorientation (to</a:t>
            </a:r>
            <a:r>
              <a:rPr lang="en-GB" sz="1200" b="1" i="1" kern="1200" baseline="0" dirty="0">
                <a:solidFill>
                  <a:schemeClr val="tx1"/>
                </a:solidFill>
                <a:effectLst/>
                <a:latin typeface="+mn-lt"/>
                <a:ea typeface="+mn-ea"/>
                <a:cs typeface="+mn-cs"/>
              </a:rPr>
              <a:t> left-right)</a:t>
            </a:r>
            <a:endParaRPr lang="en-GB" sz="1200" b="0" i="0" kern="1200" dirty="0">
              <a:solidFill>
                <a:schemeClr val="tx1"/>
              </a:solidFill>
              <a:effectLst/>
              <a:latin typeface="+mn-lt"/>
              <a:ea typeface="+mn-ea"/>
              <a:cs typeface="+mn-cs"/>
            </a:endParaRPr>
          </a:p>
          <a:p>
            <a:pPr lvl="1"/>
            <a:r>
              <a:rPr lang="en-GB" sz="1200" b="0" i="0" kern="1200" dirty="0">
                <a:solidFill>
                  <a:schemeClr val="tx1"/>
                </a:solidFill>
                <a:effectLst/>
                <a:latin typeface="+mn-lt"/>
                <a:ea typeface="+mn-ea"/>
                <a:cs typeface="+mn-cs"/>
              </a:rPr>
              <a:t>This disorder is often associated with </a:t>
            </a:r>
            <a:r>
              <a:rPr lang="en-GB" sz="1200" b="0" i="0" u="none" strike="noStrike" kern="1200" dirty="0">
                <a:solidFill>
                  <a:schemeClr val="tx1"/>
                </a:solidFill>
                <a:effectLst/>
                <a:latin typeface="+mn-lt"/>
                <a:ea typeface="+mn-ea"/>
                <a:cs typeface="+mn-cs"/>
                <a:hlinkClick r:id="rId3" tooltip="Brain"/>
              </a:rPr>
              <a:t>brain</a:t>
            </a:r>
            <a:r>
              <a:rPr lang="en-GB" sz="1200" b="0" i="0" kern="1200" dirty="0">
                <a:solidFill>
                  <a:schemeClr val="tx1"/>
                </a:solidFill>
                <a:effectLst/>
                <a:latin typeface="+mn-lt"/>
                <a:ea typeface="+mn-ea"/>
                <a:cs typeface="+mn-cs"/>
              </a:rPr>
              <a:t> lesions in the dominant (usually left) hemisphere including the </a:t>
            </a:r>
            <a:r>
              <a:rPr lang="en-GB" sz="1200" b="0" i="0" u="none" strike="noStrike" kern="1200" dirty="0">
                <a:solidFill>
                  <a:schemeClr val="tx1"/>
                </a:solidFill>
                <a:effectLst/>
                <a:latin typeface="+mn-lt"/>
                <a:ea typeface="+mn-ea"/>
                <a:cs typeface="+mn-cs"/>
                <a:hlinkClick r:id="rId4" tooltip="Angular gyrus"/>
              </a:rPr>
              <a:t>angular</a:t>
            </a:r>
            <a:r>
              <a:rPr lang="en-GB" sz="1200" b="0" i="0" kern="1200" dirty="0">
                <a:solidFill>
                  <a:schemeClr val="tx1"/>
                </a:solidFill>
                <a:effectLst/>
                <a:latin typeface="+mn-lt"/>
                <a:ea typeface="+mn-ea"/>
                <a:cs typeface="+mn-cs"/>
              </a:rPr>
              <a:t> and </a:t>
            </a:r>
            <a:r>
              <a:rPr lang="en-GB" sz="1200" b="0" i="0" u="none" strike="noStrike" kern="1200" dirty="0">
                <a:solidFill>
                  <a:schemeClr val="tx1"/>
                </a:solidFill>
                <a:effectLst/>
                <a:latin typeface="+mn-lt"/>
                <a:ea typeface="+mn-ea"/>
                <a:cs typeface="+mn-cs"/>
                <a:hlinkClick r:id="rId5" tooltip="Supramarginal gyrus"/>
              </a:rPr>
              <a:t>supramarginal gyri</a:t>
            </a:r>
            <a:r>
              <a:rPr lang="en-GB" sz="1200" b="0" i="0" kern="1200" dirty="0">
                <a:solidFill>
                  <a:schemeClr val="tx1"/>
                </a:solidFill>
                <a:effectLst/>
                <a:latin typeface="+mn-lt"/>
                <a:ea typeface="+mn-ea"/>
                <a:cs typeface="+mn-cs"/>
              </a:rPr>
              <a:t> near the </a:t>
            </a:r>
            <a:r>
              <a:rPr lang="en-GB" sz="1200" b="0" i="0" u="none" strike="noStrike" kern="1200" dirty="0">
                <a:solidFill>
                  <a:schemeClr val="tx1"/>
                </a:solidFill>
                <a:effectLst/>
                <a:latin typeface="+mn-lt"/>
                <a:ea typeface="+mn-ea"/>
                <a:cs typeface="+mn-cs"/>
                <a:hlinkClick r:id="rId6" tooltip="Temporal lobe"/>
              </a:rPr>
              <a:t>temporal</a:t>
            </a:r>
            <a:r>
              <a:rPr lang="en-GB" sz="1200" b="0" i="0" kern="1200" dirty="0">
                <a:solidFill>
                  <a:schemeClr val="tx1"/>
                </a:solidFill>
                <a:effectLst/>
                <a:latin typeface="+mn-lt"/>
                <a:ea typeface="+mn-ea"/>
                <a:cs typeface="+mn-cs"/>
              </a:rPr>
              <a:t> and </a:t>
            </a:r>
            <a:r>
              <a:rPr lang="en-GB" sz="1200" b="0" i="0" u="none" strike="noStrike" kern="1200" dirty="0">
                <a:solidFill>
                  <a:schemeClr val="tx1"/>
                </a:solidFill>
                <a:effectLst/>
                <a:latin typeface="+mn-lt"/>
                <a:ea typeface="+mn-ea"/>
                <a:cs typeface="+mn-cs"/>
                <a:hlinkClick r:id="rId7" tooltip="Parietal lobe"/>
              </a:rPr>
              <a:t>parietal lobe</a:t>
            </a:r>
            <a:r>
              <a:rPr lang="en-GB" sz="1200" b="0" i="0" kern="1200" dirty="0">
                <a:solidFill>
                  <a:schemeClr val="tx1"/>
                </a:solidFill>
                <a:effectLst/>
                <a:latin typeface="+mn-lt"/>
                <a:ea typeface="+mn-ea"/>
                <a:cs typeface="+mn-cs"/>
              </a:rPr>
              <a:t> junction.</a:t>
            </a:r>
          </a:p>
          <a:p>
            <a:pPr lvl="1"/>
            <a:r>
              <a:rPr lang="en-GB" sz="1200" b="0" i="0" kern="1200" dirty="0">
                <a:solidFill>
                  <a:schemeClr val="tx1"/>
                </a:solidFill>
                <a:effectLst/>
                <a:latin typeface="+mn-lt"/>
                <a:ea typeface="+mn-ea"/>
                <a:cs typeface="+mn-cs"/>
              </a:rPr>
              <a:t>Angular gyrus is involved in translating visual patterns of letters and words into meaningful information.</a:t>
            </a:r>
          </a:p>
          <a:p>
            <a:pPr marL="0" marR="0" indent="0" algn="l" defTabSz="914400" rtl="0" eaLnBrk="1" fontAlgn="auto" latinLnBrk="0" hangingPunct="1">
              <a:lnSpc>
                <a:spcPct val="100000"/>
              </a:lnSpc>
              <a:spcBef>
                <a:spcPts val="0"/>
              </a:spcBef>
              <a:spcAft>
                <a:spcPts val="0"/>
              </a:spcAft>
              <a:buClrTx/>
              <a:buSzTx/>
              <a:buFontTx/>
              <a:buNone/>
              <a:tabLst/>
              <a:defRPr/>
            </a:pPr>
            <a:r>
              <a:rPr lang="en-GB" b="0" baseline="0" dirty="0">
                <a:solidFill>
                  <a:schemeClr val="tx1"/>
                </a:solidFill>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GB" b="0" baseline="0" dirty="0">
                <a:solidFill>
                  <a:schemeClr val="tx1"/>
                </a:solidFill>
              </a:rPr>
              <a:t>*Full assessment of </a:t>
            </a:r>
            <a:r>
              <a:rPr lang="en-GB" b="0" baseline="0" dirty="0" err="1">
                <a:solidFill>
                  <a:schemeClr val="tx1"/>
                </a:solidFill>
              </a:rPr>
              <a:t>alcalculia</a:t>
            </a:r>
            <a:r>
              <a:rPr lang="en-GB" b="0" baseline="0" dirty="0">
                <a:solidFill>
                  <a:schemeClr val="tx1"/>
                </a:solidFill>
              </a:rPr>
              <a:t> would require person to read, write and copy numbers and then perform oral &amp; written calculations. </a:t>
            </a:r>
          </a:p>
          <a:p>
            <a:endParaRPr lang="en-GB" baseline="0" dirty="0">
              <a:solidFill>
                <a:schemeClr val="tx1"/>
              </a:solidFill>
            </a:endParaRPr>
          </a:p>
          <a:p>
            <a:r>
              <a:rPr lang="en-GB" baseline="0" dirty="0">
                <a:solidFill>
                  <a:schemeClr val="tx1"/>
                </a:solidFill>
              </a:rPr>
              <a:t>NON-DOMINANT LESIONS ASSOCIATED WITH:</a:t>
            </a:r>
          </a:p>
          <a:p>
            <a:r>
              <a:rPr lang="en-GB" b="1" baseline="0" dirty="0">
                <a:solidFill>
                  <a:schemeClr val="tx1"/>
                </a:solidFill>
              </a:rPr>
              <a:t>Neglect / inattention</a:t>
            </a:r>
          </a:p>
          <a:p>
            <a:r>
              <a:rPr lang="en-GB" b="1" baseline="0" dirty="0">
                <a:solidFill>
                  <a:schemeClr val="tx1"/>
                </a:solidFill>
              </a:rPr>
              <a:t>Anosognosia</a:t>
            </a:r>
            <a:r>
              <a:rPr lang="en-GB" b="0" baseline="0" dirty="0">
                <a:solidFill>
                  <a:schemeClr val="tx1"/>
                </a:solidFill>
              </a:rPr>
              <a:t> (denial of disability) – inability to consciously recognise dysfunction of limbs (e.g. hemiplegia). Usually non-dominant lesions. Regarded as disorder of attention rather than perception.</a:t>
            </a:r>
            <a:endParaRPr lang="en-GB" b="1" baseline="0" dirty="0">
              <a:solidFill>
                <a:schemeClr val="tx1"/>
              </a:solidFill>
            </a:endParaRPr>
          </a:p>
          <a:p>
            <a:r>
              <a:rPr lang="en-GB" b="1" baseline="0" dirty="0">
                <a:solidFill>
                  <a:schemeClr val="tx1"/>
                </a:solidFill>
              </a:rPr>
              <a:t>Constructional apraxia</a:t>
            </a:r>
          </a:p>
          <a:p>
            <a:r>
              <a:rPr lang="en-GB" b="1" baseline="0" dirty="0">
                <a:solidFill>
                  <a:schemeClr val="tx1"/>
                </a:solidFill>
              </a:rPr>
              <a:t>Topographical disorientation (navigation in new places) / spatial disorientation / </a:t>
            </a:r>
            <a:r>
              <a:rPr lang="en-GB" b="1" baseline="0" dirty="0" err="1">
                <a:solidFill>
                  <a:schemeClr val="tx1"/>
                </a:solidFill>
              </a:rPr>
              <a:t>topographagnosia</a:t>
            </a:r>
            <a:r>
              <a:rPr lang="en-GB" b="1" baseline="0" dirty="0">
                <a:solidFill>
                  <a:schemeClr val="tx1"/>
                </a:solidFill>
              </a:rPr>
              <a:t> (NB- </a:t>
            </a:r>
            <a:r>
              <a:rPr lang="en-GB" b="0" baseline="0" dirty="0">
                <a:solidFill>
                  <a:schemeClr val="tx1"/>
                </a:solidFill>
              </a:rPr>
              <a:t>can occur with lesions to either lobe but more common from non-dominant lobe)</a:t>
            </a:r>
            <a:endParaRPr lang="en-GB" b="1" baseline="0" dirty="0">
              <a:solidFill>
                <a:schemeClr val="tx1"/>
              </a:solidFill>
            </a:endParaRPr>
          </a:p>
          <a:p>
            <a:r>
              <a:rPr lang="en-GB" b="1" baseline="0" dirty="0">
                <a:solidFill>
                  <a:schemeClr val="tx1"/>
                </a:solidFill>
              </a:rPr>
              <a:t>Dressing </a:t>
            </a:r>
            <a:r>
              <a:rPr lang="en-GB" b="1" baseline="0" dirty="0" err="1">
                <a:solidFill>
                  <a:schemeClr val="tx1"/>
                </a:solidFill>
              </a:rPr>
              <a:t>apraxias</a:t>
            </a:r>
            <a:endParaRPr lang="en-GB" b="1" baseline="0" dirty="0">
              <a:solidFill>
                <a:schemeClr val="tx1"/>
              </a:solidFill>
            </a:endParaRPr>
          </a:p>
          <a:p>
            <a:r>
              <a:rPr lang="en-GB" b="0" baseline="0" dirty="0">
                <a:solidFill>
                  <a:schemeClr val="tx1"/>
                </a:solidFill>
              </a:rPr>
              <a:t>Non-dominant lesions can also cause disturbance of body image and external space. Patients may not recognise own limbs (typically left) or disown them or believe they are absent (</a:t>
            </a:r>
            <a:r>
              <a:rPr lang="en-GB" b="0" baseline="0" dirty="0" err="1">
                <a:solidFill>
                  <a:schemeClr val="tx1"/>
                </a:solidFill>
              </a:rPr>
              <a:t>hemisomatognosia</a:t>
            </a:r>
            <a:r>
              <a:rPr lang="en-GB" b="0" baseline="0" dirty="0">
                <a:solidFill>
                  <a:schemeClr val="tx1"/>
                </a:solidFill>
              </a:rPr>
              <a:t>). </a:t>
            </a:r>
          </a:p>
          <a:p>
            <a:endParaRPr lang="en-GB" b="0" baseline="0" dirty="0">
              <a:solidFill>
                <a:schemeClr val="tx1"/>
              </a:solidFill>
            </a:endParaRPr>
          </a:p>
          <a:p>
            <a:r>
              <a:rPr lang="en-GB" b="1" baseline="0" dirty="0">
                <a:solidFill>
                  <a:schemeClr val="tx1"/>
                </a:solidFill>
              </a:rPr>
              <a:t>BILATERAL”</a:t>
            </a:r>
          </a:p>
          <a:p>
            <a:r>
              <a:rPr lang="en-GB" b="0" baseline="0" dirty="0" err="1">
                <a:solidFill>
                  <a:schemeClr val="tx1"/>
                </a:solidFill>
              </a:rPr>
              <a:t>Agraphagnosia</a:t>
            </a:r>
            <a:r>
              <a:rPr lang="en-GB" b="0" baseline="0" dirty="0">
                <a:solidFill>
                  <a:schemeClr val="tx1"/>
                </a:solidFill>
              </a:rPr>
              <a:t> / </a:t>
            </a:r>
            <a:r>
              <a:rPr lang="en-GB" b="0" baseline="0" dirty="0" err="1">
                <a:solidFill>
                  <a:schemeClr val="tx1"/>
                </a:solidFill>
              </a:rPr>
              <a:t>agraphaesthesia</a:t>
            </a:r>
            <a:r>
              <a:rPr lang="en-GB" b="0" baseline="0" dirty="0">
                <a:solidFill>
                  <a:schemeClr val="tx1"/>
                </a:solidFill>
              </a:rPr>
              <a:t> – trace letter on patients hand (with their eyes closed)</a:t>
            </a:r>
          </a:p>
          <a:p>
            <a:r>
              <a:rPr lang="en-GB" b="0" baseline="0" dirty="0" err="1">
                <a:solidFill>
                  <a:schemeClr val="tx1"/>
                </a:solidFill>
              </a:rPr>
              <a:t>Astereognosis</a:t>
            </a:r>
            <a:r>
              <a:rPr lang="en-GB" b="0" baseline="0" dirty="0">
                <a:solidFill>
                  <a:schemeClr val="tx1"/>
                </a:solidFill>
              </a:rPr>
              <a:t> – recognition by touch (result from lesions close to sensory cortex)</a:t>
            </a:r>
          </a:p>
          <a:p>
            <a:endParaRPr lang="en-GB" b="0" baseline="0" dirty="0">
              <a:solidFill>
                <a:schemeClr val="tx1"/>
              </a:solidFill>
            </a:endParaRPr>
          </a:p>
          <a:p>
            <a:r>
              <a:rPr lang="en-GB" b="0" baseline="0" dirty="0">
                <a:solidFill>
                  <a:schemeClr val="tx1"/>
                </a:solidFill>
              </a:rPr>
              <a:t>Posterior parietal lesions cause a </a:t>
            </a:r>
            <a:r>
              <a:rPr lang="en-GB" b="0" baseline="0" dirty="0" err="1">
                <a:solidFill>
                  <a:schemeClr val="tx1"/>
                </a:solidFill>
              </a:rPr>
              <a:t>contralat</a:t>
            </a:r>
            <a:endParaRPr lang="en-GB" b="0" baseline="0" dirty="0">
              <a:solidFill>
                <a:schemeClr val="tx1"/>
              </a:solidFill>
            </a:endParaRPr>
          </a:p>
        </p:txBody>
      </p:sp>
      <p:sp>
        <p:nvSpPr>
          <p:cNvPr id="4" name="Slide Number Placeholder 3"/>
          <p:cNvSpPr>
            <a:spLocks noGrp="1"/>
          </p:cNvSpPr>
          <p:nvPr>
            <p:ph type="sldNum" sz="quarter" idx="10"/>
          </p:nvPr>
        </p:nvSpPr>
        <p:spPr/>
        <p:txBody>
          <a:bodyPr/>
          <a:lstStyle/>
          <a:p>
            <a:fld id="{CEC08857-2D1A-4E62-B778-7863C8CCD379}" type="slidenum">
              <a:rPr lang="en-GB" smtClean="0">
                <a:solidFill>
                  <a:prstClr val="black"/>
                </a:solidFill>
              </a:rPr>
              <a:pPr/>
              <a:t>57</a:t>
            </a:fld>
            <a:endParaRPr lang="en-GB">
              <a:solidFill>
                <a:prstClr val="black"/>
              </a:solidFill>
            </a:endParaRPr>
          </a:p>
        </p:txBody>
      </p:sp>
    </p:spTree>
    <p:extLst>
      <p:ext uri="{BB962C8B-B14F-4D97-AF65-F5344CB8AC3E}">
        <p14:creationId xmlns:p14="http://schemas.microsoft.com/office/powerpoint/2010/main" val="3382514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PROSOPAGNOSIA</a:t>
            </a:r>
            <a:r>
              <a:rPr lang="en-GB" baseline="0" dirty="0"/>
              <a:t> – seen in temporal and occipital lobe involvement  (usually bilateral or right sided).</a:t>
            </a:r>
          </a:p>
          <a:p>
            <a:r>
              <a:rPr lang="en-GB" dirty="0"/>
              <a:t>People with prosopagnosia have difficulty in recognising familiar faces. May </a:t>
            </a:r>
            <a:r>
              <a:rPr lang="en-GB" dirty="0" err="1"/>
              <a:t>relie</a:t>
            </a:r>
            <a:r>
              <a:rPr lang="en-GB" baseline="0" dirty="0"/>
              <a:t> on other features to identify a person (e.g. clothing; voice; way they walk)</a:t>
            </a:r>
          </a:p>
          <a:p>
            <a:r>
              <a:rPr lang="en-GB" baseline="0" dirty="0"/>
              <a:t>Not always specific to faces and may affect ability to identify other </a:t>
            </a:r>
            <a:r>
              <a:rPr lang="en-GB" baseline="0" dirty="0" err="1"/>
              <a:t>categoes</a:t>
            </a:r>
            <a:r>
              <a:rPr lang="en-GB" baseline="0" dirty="0"/>
              <a:t>. Can describe features of faces/objects and there underlying knowledge about a person is maintained (Semantic knowledge) however it is a deficit in ability to link visual and semantic information (inferior occipitotemporal lesions).</a:t>
            </a:r>
          </a:p>
          <a:p>
            <a:endParaRPr lang="en-GB" dirty="0"/>
          </a:p>
          <a:p>
            <a:r>
              <a:rPr lang="en-GB" b="1" dirty="0" err="1"/>
              <a:t>Balint’s</a:t>
            </a:r>
            <a:r>
              <a:rPr lang="en-GB" b="1" dirty="0"/>
              <a:t>  </a:t>
            </a:r>
            <a:r>
              <a:rPr lang="en-GB" dirty="0"/>
              <a:t>- bilateral damage to </a:t>
            </a:r>
            <a:r>
              <a:rPr lang="en-GB" dirty="0" err="1"/>
              <a:t>parieto</a:t>
            </a:r>
            <a:r>
              <a:rPr lang="en-GB" dirty="0"/>
              <a:t>-occipital</a:t>
            </a:r>
            <a:r>
              <a:rPr lang="en-GB" baseline="0" dirty="0"/>
              <a:t> cortex (e.g. watershed infarcts; PCA)</a:t>
            </a:r>
          </a:p>
          <a:p>
            <a:r>
              <a:rPr lang="en-GB" dirty="0"/>
              <a:t>Simultagnosia – difficulty attending</a:t>
            </a:r>
            <a:r>
              <a:rPr lang="en-GB" baseline="0" dirty="0"/>
              <a:t> to more than one item of a complex scene at a time</a:t>
            </a:r>
          </a:p>
          <a:p>
            <a:r>
              <a:rPr lang="en-GB" baseline="0" dirty="0"/>
              <a:t>Optic ataxia - unable to direct hands to target using vision</a:t>
            </a:r>
          </a:p>
          <a:p>
            <a:r>
              <a:rPr lang="en-GB" baseline="0" dirty="0"/>
              <a:t>Oculomotor apraxia – inability to voluntarily direct eye movement to target</a:t>
            </a:r>
          </a:p>
          <a:p>
            <a:endParaRPr lang="en-GB" baseline="0" dirty="0"/>
          </a:p>
          <a:p>
            <a:r>
              <a:rPr lang="en-GB" baseline="0" dirty="0"/>
              <a:t>Results from bilateral damage to superior-</a:t>
            </a:r>
            <a:r>
              <a:rPr lang="en-GB" baseline="0" dirty="0" err="1"/>
              <a:t>parieto</a:t>
            </a:r>
            <a:r>
              <a:rPr lang="en-GB" baseline="0" dirty="0"/>
              <a:t>-occipital region causing damage to </a:t>
            </a:r>
            <a:r>
              <a:rPr lang="en-GB" baseline="0" dirty="0" err="1"/>
              <a:t>doral</a:t>
            </a:r>
            <a:r>
              <a:rPr lang="en-GB" baseline="0" dirty="0"/>
              <a:t> stream. Seen with CO poisoning, infarctions, PCA of AD. </a:t>
            </a:r>
          </a:p>
          <a:p>
            <a:endParaRPr lang="en-GB" baseline="0" dirty="0"/>
          </a:p>
          <a:p>
            <a:r>
              <a:rPr lang="en-GB" b="1" baseline="0" dirty="0"/>
              <a:t>Anton syndrome:</a:t>
            </a:r>
          </a:p>
          <a:p>
            <a:r>
              <a:rPr lang="en-GB" baseline="0" dirty="0"/>
              <a:t>Visual agnosia</a:t>
            </a:r>
          </a:p>
          <a:p>
            <a:r>
              <a:rPr lang="en-GB" baseline="0" dirty="0"/>
              <a:t>Patient denies deficits and may attempt to navigate despite being cortically blind.</a:t>
            </a:r>
          </a:p>
          <a:p>
            <a:endParaRPr lang="en-GB" baseline="0" dirty="0"/>
          </a:p>
          <a:p>
            <a:r>
              <a:rPr lang="en-GB" baseline="0" dirty="0"/>
              <a:t>Occipital lobe pathology may also result in visual illusions / hallucinations / alexia without agraphia</a:t>
            </a:r>
            <a:endParaRPr lang="en-GB" dirty="0"/>
          </a:p>
          <a:p>
            <a:endParaRPr lang="en-GB" dirty="0"/>
          </a:p>
        </p:txBody>
      </p:sp>
      <p:sp>
        <p:nvSpPr>
          <p:cNvPr id="4" name="Slide Number Placeholder 3"/>
          <p:cNvSpPr>
            <a:spLocks noGrp="1"/>
          </p:cNvSpPr>
          <p:nvPr>
            <p:ph type="sldNum" sz="quarter" idx="10"/>
          </p:nvPr>
        </p:nvSpPr>
        <p:spPr/>
        <p:txBody>
          <a:bodyPr/>
          <a:lstStyle/>
          <a:p>
            <a:fld id="{31EE3483-94A2-844F-86B7-EBD37330C2EA}" type="slidenum">
              <a:rPr lang="en-GB" smtClean="0"/>
              <a:t>58</a:t>
            </a:fld>
            <a:endParaRPr lang="en-GB"/>
          </a:p>
        </p:txBody>
      </p:sp>
    </p:spTree>
    <p:extLst>
      <p:ext uri="{BB962C8B-B14F-4D97-AF65-F5344CB8AC3E}">
        <p14:creationId xmlns:p14="http://schemas.microsoft.com/office/powerpoint/2010/main" val="20119752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MMSE:</a:t>
            </a:r>
          </a:p>
          <a:p>
            <a:r>
              <a:rPr lang="en-US" sz="1200" b="0" i="0" kern="1200" dirty="0">
                <a:solidFill>
                  <a:schemeClr val="tx1"/>
                </a:solidFill>
                <a:effectLst/>
                <a:latin typeface="+mn-lt"/>
                <a:ea typeface="+mn-ea"/>
                <a:cs typeface="+mn-cs"/>
              </a:rPr>
              <a:t>Hancock, P. and </a:t>
            </a:r>
            <a:r>
              <a:rPr lang="en-US" sz="1200" b="0" i="0" kern="1200" dirty="0" err="1">
                <a:solidFill>
                  <a:schemeClr val="tx1"/>
                </a:solidFill>
                <a:effectLst/>
                <a:latin typeface="+mn-lt"/>
                <a:ea typeface="+mn-ea"/>
                <a:cs typeface="+mn-cs"/>
              </a:rPr>
              <a:t>Larner</a:t>
            </a:r>
            <a:r>
              <a:rPr lang="en-US" sz="1200" b="0" i="0" kern="1200" dirty="0">
                <a:solidFill>
                  <a:schemeClr val="tx1"/>
                </a:solidFill>
                <a:effectLst/>
                <a:latin typeface="+mn-lt"/>
                <a:ea typeface="+mn-ea"/>
                <a:cs typeface="+mn-cs"/>
              </a:rPr>
              <a:t>, A.J., 2011. Test Your Memory test: diagnostic utility in a memory clinic population. </a:t>
            </a:r>
            <a:r>
              <a:rPr lang="en-US" sz="1200" b="0" i="1" kern="1200" dirty="0">
                <a:solidFill>
                  <a:schemeClr val="tx1"/>
                </a:solidFill>
                <a:effectLst/>
                <a:latin typeface="+mn-lt"/>
                <a:ea typeface="+mn-ea"/>
                <a:cs typeface="+mn-cs"/>
              </a:rPr>
              <a:t>International journal of geriatric psychiatry</a:t>
            </a:r>
            <a:r>
              <a:rPr lang="en-US" sz="1200" b="0" i="0" kern="1200" dirty="0">
                <a:solidFill>
                  <a:schemeClr val="tx1"/>
                </a:solidFill>
                <a:effectLst/>
                <a:latin typeface="+mn-lt"/>
                <a:ea typeface="+mn-ea"/>
                <a:cs typeface="+mn-cs"/>
              </a:rPr>
              <a:t>,</a:t>
            </a:r>
            <a:r>
              <a:rPr lang="en-US" sz="1200" b="0" i="1" kern="1200" dirty="0">
                <a:solidFill>
                  <a:schemeClr val="tx1"/>
                </a:solidFill>
                <a:effectLst/>
                <a:latin typeface="+mn-lt"/>
                <a:ea typeface="+mn-ea"/>
                <a:cs typeface="+mn-cs"/>
              </a:rPr>
              <a:t>26</a:t>
            </a:r>
            <a:r>
              <a:rPr lang="en-US" sz="1200" b="0" i="0" kern="1200" dirty="0">
                <a:solidFill>
                  <a:schemeClr val="tx1"/>
                </a:solidFill>
                <a:effectLst/>
                <a:latin typeface="+mn-lt"/>
                <a:ea typeface="+mn-ea"/>
                <a:cs typeface="+mn-cs"/>
              </a:rPr>
              <a:t>(9), pp.976-980.</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AMTS:</a:t>
            </a:r>
          </a:p>
          <a:p>
            <a:r>
              <a:rPr lang="en-US" sz="1200" b="0" i="0" kern="1200" dirty="0" err="1">
                <a:solidFill>
                  <a:schemeClr val="tx1"/>
                </a:solidFill>
                <a:effectLst/>
                <a:latin typeface="+mn-lt"/>
                <a:ea typeface="+mn-ea"/>
                <a:cs typeface="+mn-cs"/>
              </a:rPr>
              <a:t>Hodkinson</a:t>
            </a:r>
            <a:r>
              <a:rPr lang="en-US" sz="1200" b="0" i="0" kern="1200" dirty="0">
                <a:solidFill>
                  <a:schemeClr val="tx1"/>
                </a:solidFill>
                <a:effectLst/>
                <a:latin typeface="+mn-lt"/>
                <a:ea typeface="+mn-ea"/>
                <a:cs typeface="+mn-cs"/>
              </a:rPr>
              <a:t>, H.M., 1972. Evaluation of a mental test score for assessment of mental impairment in the elderly. </a:t>
            </a:r>
            <a:r>
              <a:rPr lang="en-US" sz="1200" b="0" i="1" kern="1200" dirty="0">
                <a:solidFill>
                  <a:schemeClr val="tx1"/>
                </a:solidFill>
                <a:effectLst/>
                <a:latin typeface="+mn-lt"/>
                <a:ea typeface="+mn-ea"/>
                <a:cs typeface="+mn-cs"/>
              </a:rPr>
              <a:t>Age and ageing</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1</a:t>
            </a:r>
            <a:r>
              <a:rPr lang="en-US" sz="1200" b="0" i="0" kern="1200" dirty="0">
                <a:solidFill>
                  <a:schemeClr val="tx1"/>
                </a:solidFill>
                <a:effectLst/>
                <a:latin typeface="+mn-lt"/>
                <a:ea typeface="+mn-ea"/>
                <a:cs typeface="+mn-cs"/>
              </a:rPr>
              <a:t>(4), pp.233-238.</a:t>
            </a:r>
          </a:p>
          <a:p>
            <a:r>
              <a:rPr lang="en-US" sz="1200" b="0" i="0" kern="1200" dirty="0" err="1">
                <a:solidFill>
                  <a:schemeClr val="tx1"/>
                </a:solidFill>
                <a:effectLst/>
                <a:latin typeface="+mn-lt"/>
                <a:ea typeface="+mn-ea"/>
                <a:cs typeface="+mn-cs"/>
              </a:rPr>
              <a:t>Antonelli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Incalzi</a:t>
            </a:r>
            <a:r>
              <a:rPr lang="en-US" sz="1200" b="0" i="0" kern="1200" dirty="0">
                <a:solidFill>
                  <a:schemeClr val="tx1"/>
                </a:solidFill>
                <a:effectLst/>
                <a:latin typeface="+mn-lt"/>
                <a:ea typeface="+mn-ea"/>
                <a:cs typeface="+mn-cs"/>
              </a:rPr>
              <a:t>, R., </a:t>
            </a:r>
            <a:r>
              <a:rPr lang="en-US" sz="1200" b="0" i="0" kern="1200" dirty="0" err="1">
                <a:solidFill>
                  <a:schemeClr val="tx1"/>
                </a:solidFill>
                <a:effectLst/>
                <a:latin typeface="+mn-lt"/>
                <a:ea typeface="+mn-ea"/>
                <a:cs typeface="+mn-cs"/>
              </a:rPr>
              <a:t>Cesari</a:t>
            </a:r>
            <a:r>
              <a:rPr lang="en-US" sz="1200" b="0" i="0" kern="1200" dirty="0">
                <a:solidFill>
                  <a:schemeClr val="tx1"/>
                </a:solidFill>
                <a:effectLst/>
                <a:latin typeface="+mn-lt"/>
                <a:ea typeface="+mn-ea"/>
                <a:cs typeface="+mn-cs"/>
              </a:rPr>
              <a:t>, M., </a:t>
            </a:r>
            <a:r>
              <a:rPr lang="en-US" sz="1200" b="0" i="0" kern="1200" dirty="0" err="1">
                <a:solidFill>
                  <a:schemeClr val="tx1"/>
                </a:solidFill>
                <a:effectLst/>
                <a:latin typeface="+mn-lt"/>
                <a:ea typeface="+mn-ea"/>
                <a:cs typeface="+mn-cs"/>
              </a:rPr>
              <a:t>Pedone</a:t>
            </a:r>
            <a:r>
              <a:rPr lang="en-US" sz="1200" b="0" i="0" kern="1200" dirty="0">
                <a:solidFill>
                  <a:schemeClr val="tx1"/>
                </a:solidFill>
                <a:effectLst/>
                <a:latin typeface="+mn-lt"/>
                <a:ea typeface="+mn-ea"/>
                <a:cs typeface="+mn-cs"/>
              </a:rPr>
              <a:t>, C., </a:t>
            </a:r>
            <a:r>
              <a:rPr lang="en-US" sz="1200" b="0" i="0" kern="1200" dirty="0" err="1">
                <a:solidFill>
                  <a:schemeClr val="tx1"/>
                </a:solidFill>
                <a:effectLst/>
                <a:latin typeface="+mn-lt"/>
                <a:ea typeface="+mn-ea"/>
                <a:cs typeface="+mn-cs"/>
              </a:rPr>
              <a:t>Carosella</a:t>
            </a:r>
            <a:r>
              <a:rPr lang="en-US" sz="1200" b="0" i="0" kern="1200" dirty="0">
                <a:solidFill>
                  <a:schemeClr val="tx1"/>
                </a:solidFill>
                <a:effectLst/>
                <a:latin typeface="+mn-lt"/>
                <a:ea typeface="+mn-ea"/>
                <a:cs typeface="+mn-cs"/>
              </a:rPr>
              <a:t>, L. and </a:t>
            </a:r>
            <a:r>
              <a:rPr lang="en-US" sz="1200" b="0" i="0" kern="1200" dirty="0" err="1">
                <a:solidFill>
                  <a:schemeClr val="tx1"/>
                </a:solidFill>
                <a:effectLst/>
                <a:latin typeface="+mn-lt"/>
                <a:ea typeface="+mn-ea"/>
                <a:cs typeface="+mn-cs"/>
              </a:rPr>
              <a:t>Carbonin</a:t>
            </a:r>
            <a:r>
              <a:rPr lang="en-US" sz="1200" b="0" i="0" kern="1200" dirty="0">
                <a:solidFill>
                  <a:schemeClr val="tx1"/>
                </a:solidFill>
                <a:effectLst/>
                <a:latin typeface="+mn-lt"/>
                <a:ea typeface="+mn-ea"/>
                <a:cs typeface="+mn-cs"/>
              </a:rPr>
              <a:t>, P.U., 2003. Construct validity of the abbreviated mental test in older medical inpatients. </a:t>
            </a:r>
            <a:r>
              <a:rPr lang="en-US" sz="1200" b="0" i="1" kern="1200" dirty="0">
                <a:solidFill>
                  <a:schemeClr val="tx1"/>
                </a:solidFill>
                <a:effectLst/>
                <a:latin typeface="+mn-lt"/>
                <a:ea typeface="+mn-ea"/>
                <a:cs typeface="+mn-cs"/>
              </a:rPr>
              <a:t>Dementia and geriatric cognitive disorders</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15</a:t>
            </a:r>
            <a:r>
              <a:rPr lang="en-US" sz="1200" b="0" i="0" kern="1200" dirty="0">
                <a:solidFill>
                  <a:schemeClr val="tx1"/>
                </a:solidFill>
                <a:effectLst/>
                <a:latin typeface="+mn-lt"/>
                <a:ea typeface="+mn-ea"/>
                <a:cs typeface="+mn-cs"/>
              </a:rPr>
              <a:t>(4), pp.199-206.</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MOCA:</a:t>
            </a:r>
          </a:p>
          <a:p>
            <a:r>
              <a:rPr lang="en-US" sz="1200" b="0" i="0" kern="1200" dirty="0">
                <a:solidFill>
                  <a:schemeClr val="tx1"/>
                </a:solidFill>
                <a:effectLst/>
                <a:latin typeface="+mn-lt"/>
                <a:ea typeface="+mn-ea"/>
                <a:cs typeface="+mn-cs"/>
              </a:rPr>
              <a:t>Smith, T., </a:t>
            </a:r>
            <a:r>
              <a:rPr lang="en-US" sz="1200" b="0" i="0" kern="1200" dirty="0" err="1">
                <a:solidFill>
                  <a:schemeClr val="tx1"/>
                </a:solidFill>
                <a:effectLst/>
                <a:latin typeface="+mn-lt"/>
                <a:ea typeface="+mn-ea"/>
                <a:cs typeface="+mn-cs"/>
              </a:rPr>
              <a:t>Gildeh</a:t>
            </a:r>
            <a:r>
              <a:rPr lang="en-US" sz="1200" b="0" i="0" kern="1200" dirty="0">
                <a:solidFill>
                  <a:schemeClr val="tx1"/>
                </a:solidFill>
                <a:effectLst/>
                <a:latin typeface="+mn-lt"/>
                <a:ea typeface="+mn-ea"/>
                <a:cs typeface="+mn-cs"/>
              </a:rPr>
              <a:t>, N. and Holmes, C., 2007. The Montreal Cognitive Assessment: validity and utility in a memory clinic setting. </a:t>
            </a:r>
            <a:r>
              <a:rPr lang="en-US" sz="1200" b="0" i="1" kern="1200" dirty="0">
                <a:solidFill>
                  <a:schemeClr val="tx1"/>
                </a:solidFill>
                <a:effectLst/>
                <a:latin typeface="+mn-lt"/>
                <a:ea typeface="+mn-ea"/>
                <a:cs typeface="+mn-cs"/>
              </a:rPr>
              <a:t>Canadian Journal of Psychiatry</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52</a:t>
            </a:r>
            <a:r>
              <a:rPr lang="en-US" sz="1200" b="0" i="0" kern="1200" dirty="0">
                <a:solidFill>
                  <a:schemeClr val="tx1"/>
                </a:solidFill>
                <a:effectLst/>
                <a:latin typeface="+mn-lt"/>
                <a:ea typeface="+mn-ea"/>
                <a:cs typeface="+mn-cs"/>
              </a:rPr>
              <a:t>(5), p.329.</a:t>
            </a:r>
          </a:p>
          <a:p>
            <a:r>
              <a:rPr lang="en-US" dirty="0" err="1"/>
              <a:t>Nasreddine</a:t>
            </a:r>
            <a:r>
              <a:rPr lang="en-US" dirty="0"/>
              <a:t> ZS, Phillips NA, </a:t>
            </a:r>
            <a:r>
              <a:rPr lang="en-US" dirty="0" err="1"/>
              <a:t>Bdirian</a:t>
            </a:r>
            <a:r>
              <a:rPr lang="en-US" dirty="0"/>
              <a:t> V, et al. The Montreal Cognitive Assessment, </a:t>
            </a:r>
            <a:r>
              <a:rPr lang="en-US" dirty="0" err="1"/>
              <a:t>MoCA</a:t>
            </a:r>
            <a:r>
              <a:rPr lang="en-US" dirty="0"/>
              <a:t>: a brief screening tool for mild cognitive impairment. J Am </a:t>
            </a:r>
            <a:r>
              <a:rPr lang="en-US" dirty="0" err="1"/>
              <a:t>Geriatr</a:t>
            </a:r>
            <a:r>
              <a:rPr lang="en-US" dirty="0"/>
              <a:t> Soc. 2005;53:695–699.</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6-CIT:</a:t>
            </a:r>
          </a:p>
          <a:p>
            <a:r>
              <a:rPr lang="en-US" sz="1200" b="0" i="0" kern="1200" dirty="0">
                <a:solidFill>
                  <a:schemeClr val="tx1"/>
                </a:solidFill>
                <a:effectLst/>
                <a:latin typeface="+mn-lt"/>
                <a:ea typeface="+mn-ea"/>
                <a:cs typeface="+mn-cs"/>
              </a:rPr>
              <a:t>Brooke, P. and Bullock, R., 1999. Validation of a 6 item cognitive impairment test with a view to primary care usage. </a:t>
            </a:r>
            <a:r>
              <a:rPr lang="en-US" sz="1200" b="0" i="1" kern="1200" dirty="0">
                <a:solidFill>
                  <a:schemeClr val="tx1"/>
                </a:solidFill>
                <a:effectLst/>
                <a:latin typeface="+mn-lt"/>
                <a:ea typeface="+mn-ea"/>
                <a:cs typeface="+mn-cs"/>
              </a:rPr>
              <a:t>International journal of geriatric psychiatry</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14</a:t>
            </a:r>
            <a:r>
              <a:rPr lang="en-US" sz="1200" b="0" i="0" kern="1200" dirty="0">
                <a:solidFill>
                  <a:schemeClr val="tx1"/>
                </a:solidFill>
                <a:effectLst/>
                <a:latin typeface="+mn-lt"/>
                <a:ea typeface="+mn-ea"/>
                <a:cs typeface="+mn-cs"/>
              </a:rPr>
              <a:t>(11), pp.936-940.</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NB – all sensitivities</a:t>
            </a:r>
            <a:r>
              <a:rPr lang="en-US" sz="1200" b="0" i="0" kern="1200" baseline="0" dirty="0">
                <a:solidFill>
                  <a:schemeClr val="tx1"/>
                </a:solidFill>
                <a:effectLst/>
                <a:latin typeface="+mn-lt"/>
                <a:ea typeface="+mn-ea"/>
                <a:cs typeface="+mn-cs"/>
              </a:rPr>
              <a:t> need to be interpreted with caution as depend on specific cut-offs used and what we are trying to detect (e.g. mild dementia vs all dementia; e.g. 6-CIT will score lower on sensitivity assessment for detection of mild dementia).</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General:</a:t>
            </a:r>
          </a:p>
          <a:p>
            <a:r>
              <a:rPr lang="en-US" sz="1200" b="0" i="0" kern="1200" dirty="0">
                <a:solidFill>
                  <a:schemeClr val="tx1"/>
                </a:solidFill>
                <a:effectLst/>
                <a:latin typeface="+mn-lt"/>
                <a:ea typeface="+mn-ea"/>
                <a:cs typeface="+mn-cs"/>
              </a:rPr>
              <a:t>Woodford, H.J. and George, J., 2007. Cognitive assessment in the elderly: a review of clinical methods. </a:t>
            </a:r>
            <a:r>
              <a:rPr lang="en-US" sz="1200" b="0" i="1" kern="1200" dirty="0" err="1">
                <a:solidFill>
                  <a:schemeClr val="tx1"/>
                </a:solidFill>
                <a:effectLst/>
                <a:latin typeface="+mn-lt"/>
                <a:ea typeface="+mn-ea"/>
                <a:cs typeface="+mn-cs"/>
              </a:rPr>
              <a:t>Qjm</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100</a:t>
            </a:r>
            <a:r>
              <a:rPr lang="en-US" sz="1200" b="0" i="0" kern="1200" dirty="0">
                <a:solidFill>
                  <a:schemeClr val="tx1"/>
                </a:solidFill>
                <a:effectLst/>
                <a:latin typeface="+mn-lt"/>
                <a:ea typeface="+mn-ea"/>
                <a:cs typeface="+mn-cs"/>
              </a:rPr>
              <a:t>(8), pp.469-484.</a:t>
            </a:r>
          </a:p>
          <a:p>
            <a:r>
              <a:rPr lang="en-US" sz="1200" b="0" i="0" kern="1200" dirty="0">
                <a:solidFill>
                  <a:schemeClr val="tx1"/>
                </a:solidFill>
                <a:effectLst/>
                <a:latin typeface="+mn-lt"/>
                <a:ea typeface="+mn-ea"/>
                <a:cs typeface="+mn-cs"/>
              </a:rPr>
              <a:t>Sheehan, B., 2012. Assessment scales in dementia. </a:t>
            </a:r>
            <a:r>
              <a:rPr lang="en-US" sz="1200" b="0" i="1" kern="1200" dirty="0">
                <a:solidFill>
                  <a:schemeClr val="tx1"/>
                </a:solidFill>
                <a:effectLst/>
                <a:latin typeface="+mn-lt"/>
                <a:ea typeface="+mn-ea"/>
                <a:cs typeface="+mn-cs"/>
              </a:rPr>
              <a:t>Therapeutic advances in neurological disorders</a:t>
            </a:r>
            <a:r>
              <a:rPr lang="en-US" sz="1200" b="0" i="0" kern="1200" dirty="0">
                <a:solidFill>
                  <a:schemeClr val="tx1"/>
                </a:solidFill>
                <a:effectLst/>
                <a:latin typeface="+mn-lt"/>
                <a:ea typeface="+mn-ea"/>
                <a:cs typeface="+mn-cs"/>
              </a:rPr>
              <a:t>, p.1756285612455733.</a:t>
            </a:r>
          </a:p>
          <a:p>
            <a:endParaRPr lang="en-US"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31EE3483-94A2-844F-86B7-EBD37330C2EA}" type="slidenum">
              <a:rPr lang="en-GB" smtClean="0"/>
              <a:t>61</a:t>
            </a:fld>
            <a:endParaRPr lang="en-GB"/>
          </a:p>
        </p:txBody>
      </p:sp>
    </p:spTree>
    <p:extLst>
      <p:ext uri="{BB962C8B-B14F-4D97-AF65-F5344CB8AC3E}">
        <p14:creationId xmlns:p14="http://schemas.microsoft.com/office/powerpoint/2010/main" val="4457361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a:solidFill>
                  <a:schemeClr val="tx1"/>
                </a:solidFill>
                <a:effectLst/>
                <a:latin typeface="+mn-lt"/>
                <a:ea typeface="+mn-ea"/>
                <a:cs typeface="+mn-cs"/>
              </a:rPr>
              <a:t>Eknoyan</a:t>
            </a:r>
            <a:r>
              <a:rPr lang="en-US" sz="1200" b="0" i="0" kern="1200" dirty="0">
                <a:solidFill>
                  <a:schemeClr val="tx1"/>
                </a:solidFill>
                <a:effectLst/>
                <a:latin typeface="+mn-lt"/>
                <a:ea typeface="+mn-ea"/>
                <a:cs typeface="+mn-cs"/>
              </a:rPr>
              <a:t>, D., Hurley, R.A. and Taber, K.H., 2012. The clock drawing task: common errors and functional neuroanatomy. </a:t>
            </a:r>
            <a:r>
              <a:rPr lang="en-US" sz="1200" b="0" i="1" kern="1200" dirty="0">
                <a:solidFill>
                  <a:schemeClr val="tx1"/>
                </a:solidFill>
                <a:effectLst/>
                <a:latin typeface="+mn-lt"/>
                <a:ea typeface="+mn-ea"/>
                <a:cs typeface="+mn-cs"/>
              </a:rPr>
              <a:t>The Journal of neuropsychiatry and clinical neurosciences</a:t>
            </a:r>
            <a:r>
              <a:rPr lang="en-US" sz="1200" b="0" i="0" kern="1200" dirty="0">
                <a:solidFill>
                  <a:schemeClr val="tx1"/>
                </a:solidFill>
                <a:effectLst/>
                <a:latin typeface="+mn-lt"/>
                <a:ea typeface="+mn-ea"/>
                <a:cs typeface="+mn-cs"/>
              </a:rPr>
              <a:t>.</a:t>
            </a:r>
            <a:endParaRPr lang="en-GB" dirty="0"/>
          </a:p>
        </p:txBody>
      </p:sp>
      <p:sp>
        <p:nvSpPr>
          <p:cNvPr id="4" name="Slide Number Placeholder 3"/>
          <p:cNvSpPr>
            <a:spLocks noGrp="1"/>
          </p:cNvSpPr>
          <p:nvPr>
            <p:ph type="sldNum" sz="quarter" idx="10"/>
          </p:nvPr>
        </p:nvSpPr>
        <p:spPr/>
        <p:txBody>
          <a:bodyPr/>
          <a:lstStyle/>
          <a:p>
            <a:fld id="{31EE3483-94A2-844F-86B7-EBD37330C2EA}" type="slidenum">
              <a:rPr lang="en-GB" smtClean="0"/>
              <a:t>62</a:t>
            </a:fld>
            <a:endParaRPr lang="en-GB"/>
          </a:p>
        </p:txBody>
      </p:sp>
    </p:spTree>
    <p:extLst>
      <p:ext uri="{BB962C8B-B14F-4D97-AF65-F5344CB8AC3E}">
        <p14:creationId xmlns:p14="http://schemas.microsoft.com/office/powerpoint/2010/main" val="1162073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EXAMPLES</a:t>
            </a:r>
            <a:r>
              <a:rPr lang="en-GB" baseline="0" dirty="0"/>
              <a:t> OF NEUROPSYCH TESTS ONLY</a:t>
            </a:r>
          </a:p>
          <a:p>
            <a:endParaRPr lang="en-GB" baseline="0" dirty="0"/>
          </a:p>
          <a:p>
            <a:r>
              <a:rPr lang="en-GB" dirty="0" err="1"/>
              <a:t>Stroop</a:t>
            </a:r>
            <a:r>
              <a:rPr lang="en-GB" dirty="0"/>
              <a:t> test demonstrates that reading</a:t>
            </a:r>
            <a:r>
              <a:rPr lang="en-GB" baseline="0" dirty="0"/>
              <a:t> is an automatic </a:t>
            </a:r>
            <a:r>
              <a:rPr lang="en-GB" baseline="0" dirty="0" err="1"/>
              <a:t>prepotent</a:t>
            </a:r>
            <a:r>
              <a:rPr lang="en-GB" baseline="0" dirty="0"/>
              <a:t> response. </a:t>
            </a:r>
          </a:p>
          <a:p>
            <a:r>
              <a:rPr lang="en-GB" baseline="0" dirty="0" err="1"/>
              <a:t>Stroop</a:t>
            </a:r>
            <a:r>
              <a:rPr lang="en-GB" baseline="0" dirty="0"/>
              <a:t> test (1935) measures reading speed; inhibition; selective attention.</a:t>
            </a:r>
          </a:p>
          <a:p>
            <a:endParaRPr lang="en-GB" baseline="0" dirty="0"/>
          </a:p>
          <a:p>
            <a:r>
              <a:rPr lang="en-GB" dirty="0"/>
              <a:t>Trail-making test </a:t>
            </a:r>
            <a:r>
              <a:rPr lang="en-GB" dirty="0" err="1"/>
              <a:t>meaures</a:t>
            </a:r>
            <a:r>
              <a:rPr lang="en-GB" dirty="0"/>
              <a:t>:</a:t>
            </a:r>
          </a:p>
          <a:p>
            <a:r>
              <a:rPr lang="en-GB" dirty="0"/>
              <a:t>Set-shifting</a:t>
            </a:r>
          </a:p>
          <a:p>
            <a:r>
              <a:rPr lang="en-GB" dirty="0"/>
              <a:t>Self-monitoring</a:t>
            </a:r>
            <a:r>
              <a:rPr lang="en-GB" baseline="0" dirty="0"/>
              <a:t> (rule adherence)</a:t>
            </a:r>
          </a:p>
          <a:p>
            <a:r>
              <a:rPr lang="en-GB" baseline="0" dirty="0"/>
              <a:t>Speed </a:t>
            </a:r>
          </a:p>
          <a:p>
            <a:r>
              <a:rPr lang="en-GB" baseline="0" dirty="0"/>
              <a:t>Perseveration</a:t>
            </a:r>
          </a:p>
          <a:p>
            <a:endParaRPr lang="en-GB" dirty="0"/>
          </a:p>
        </p:txBody>
      </p:sp>
      <p:sp>
        <p:nvSpPr>
          <p:cNvPr id="4" name="Slide Number Placeholder 3"/>
          <p:cNvSpPr>
            <a:spLocks noGrp="1"/>
          </p:cNvSpPr>
          <p:nvPr>
            <p:ph type="sldNum" sz="quarter" idx="10"/>
          </p:nvPr>
        </p:nvSpPr>
        <p:spPr/>
        <p:txBody>
          <a:bodyPr/>
          <a:lstStyle/>
          <a:p>
            <a:fld id="{31EE3483-94A2-844F-86B7-EBD37330C2EA}" type="slidenum">
              <a:rPr lang="en-GB" smtClean="0"/>
              <a:t>63</a:t>
            </a:fld>
            <a:endParaRPr lang="en-GB"/>
          </a:p>
        </p:txBody>
      </p:sp>
    </p:spTree>
    <p:extLst>
      <p:ext uri="{BB962C8B-B14F-4D97-AF65-F5344CB8AC3E}">
        <p14:creationId xmlns:p14="http://schemas.microsoft.com/office/powerpoint/2010/main" val="389029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Dominance for</a:t>
            </a:r>
            <a:r>
              <a:rPr lang="en-US" baseline="0" dirty="0"/>
              <a:t> language.</a:t>
            </a:r>
          </a:p>
          <a:p>
            <a:endParaRPr lang="en-US" baseline="0" dirty="0"/>
          </a:p>
          <a:p>
            <a:r>
              <a:rPr lang="en-US" dirty="0"/>
              <a:t>T. Rasmussen, B. Milner, The role of early left brain injury in determining lateralization of cerebral speech functions, Annals of the New York Academy of Sciences 299 (1977) 355 – 369.</a:t>
            </a:r>
          </a:p>
          <a:p>
            <a:endParaRPr lang="en-US" dirty="0"/>
          </a:p>
          <a:p>
            <a:r>
              <a:rPr lang="en-US" dirty="0"/>
              <a:t>Extrapolation of these results (from a Wada test) to the general population are uncertain as most studies have been performed in people</a:t>
            </a:r>
            <a:r>
              <a:rPr lang="en-US" baseline="0" dirty="0"/>
              <a:t> with underlying brain damage / disease.</a:t>
            </a:r>
          </a:p>
          <a:p>
            <a:endParaRPr lang="en-US" baseline="0" dirty="0"/>
          </a:p>
          <a:p>
            <a:r>
              <a:rPr lang="en-US" baseline="0" dirty="0"/>
              <a:t>The Annett Handedness Questionnaire (Annett, 1970) can be used to assess handedness of individuals.</a:t>
            </a:r>
            <a:endParaRPr lang="en-GB" dirty="0"/>
          </a:p>
          <a:p>
            <a:endParaRPr lang="en-GB" dirty="0"/>
          </a:p>
        </p:txBody>
      </p:sp>
      <p:sp>
        <p:nvSpPr>
          <p:cNvPr id="4" name="Slide Number Placeholder 3"/>
          <p:cNvSpPr>
            <a:spLocks noGrp="1"/>
          </p:cNvSpPr>
          <p:nvPr>
            <p:ph type="sldNum" sz="quarter" idx="10"/>
          </p:nvPr>
        </p:nvSpPr>
        <p:spPr/>
        <p:txBody>
          <a:bodyPr/>
          <a:lstStyle/>
          <a:p>
            <a:fld id="{04A320D8-28FA-E640-998A-8508E29BA384}" type="slidenum">
              <a:rPr lang="en-GB" smtClean="0"/>
              <a:t>10</a:t>
            </a:fld>
            <a:endParaRPr lang="en-GB"/>
          </a:p>
        </p:txBody>
      </p:sp>
    </p:spTree>
    <p:extLst>
      <p:ext uri="{BB962C8B-B14F-4D97-AF65-F5344CB8AC3E}">
        <p14:creationId xmlns:p14="http://schemas.microsoft.com/office/powerpoint/2010/main" val="794475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i="1" dirty="0"/>
              <a:t>ATTENTION - Ability to concentrate &amp; focus on specific stimuli</a:t>
            </a:r>
          </a:p>
          <a:p>
            <a:pPr marL="0" indent="0">
              <a:buNone/>
            </a:pPr>
            <a:r>
              <a:rPr lang="en-GB" b="1" dirty="0"/>
              <a:t>Simple/sustained </a:t>
            </a:r>
            <a:r>
              <a:rPr lang="en-GB" dirty="0"/>
              <a:t>attention – slight decline. Sustained</a:t>
            </a:r>
            <a:r>
              <a:rPr lang="en-GB" baseline="0" dirty="0"/>
              <a:t> attention also refers to ability to maintain attention for long periods.  Doesn’t really seem to be affected by age.</a:t>
            </a:r>
            <a:endParaRPr lang="en-GB" dirty="0"/>
          </a:p>
          <a:p>
            <a:pPr marL="0" indent="0">
              <a:buNone/>
            </a:pPr>
            <a:r>
              <a:rPr lang="en-GB" b="1" dirty="0"/>
              <a:t>Selective </a:t>
            </a:r>
            <a:r>
              <a:rPr lang="en-GB" dirty="0"/>
              <a:t>attention – declines with age</a:t>
            </a:r>
          </a:p>
          <a:p>
            <a:pPr marL="0" indent="0">
              <a:buNone/>
            </a:pPr>
            <a:r>
              <a:rPr lang="en-GB" b="1" dirty="0"/>
              <a:t>Divided </a:t>
            </a:r>
            <a:r>
              <a:rPr lang="en-GB" dirty="0"/>
              <a:t>attention – declines with age</a:t>
            </a:r>
          </a:p>
          <a:p>
            <a:pPr marL="0" indent="0">
              <a:buNone/>
            </a:pPr>
            <a:r>
              <a:rPr lang="en-GB" dirty="0"/>
              <a:t>Switching (Ability</a:t>
            </a:r>
            <a:r>
              <a:rPr lang="en-GB" baseline="0" dirty="0"/>
              <a:t> to switch focus) is also another important aspect of attention</a:t>
            </a:r>
            <a:endParaRPr lang="en-GB" dirty="0"/>
          </a:p>
          <a:p>
            <a:pPr marL="0" indent="0">
              <a:buNone/>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Sustained attention - Sustained attention is "the ability to direct and focus cognitive activity on specific stimuli."</a:t>
            </a:r>
            <a:endParaRPr lang="en-GB" b="1" dirty="0"/>
          </a:p>
          <a:p>
            <a:pPr marL="0" indent="0">
              <a:buNone/>
            </a:pPr>
            <a:r>
              <a:rPr lang="en-GB" dirty="0"/>
              <a:t>Best tested</a:t>
            </a:r>
            <a:r>
              <a:rPr lang="en-GB" baseline="0" dirty="0"/>
              <a:t> with non-automatic tasks e.g. serial 7s; months in reverse; WORLD backwards </a:t>
            </a:r>
            <a:r>
              <a:rPr lang="en-GB" baseline="0" dirty="0" err="1"/>
              <a:t>etc</a:t>
            </a:r>
            <a:r>
              <a:rPr lang="is-IS" baseline="0" dirty="0"/>
              <a:t>…</a:t>
            </a:r>
          </a:p>
          <a:p>
            <a:pPr marL="0" indent="0">
              <a:buNone/>
            </a:pPr>
            <a:endParaRPr lang="is-IS" baseline="0" dirty="0"/>
          </a:p>
          <a:p>
            <a:pPr marL="0" indent="0">
              <a:buNone/>
            </a:pPr>
            <a:r>
              <a:rPr lang="is-IS" baseline="0" dirty="0"/>
              <a:t>Attention can be tested by checking orientation / digit span / serial 7s.</a:t>
            </a:r>
            <a:endParaRPr lang="en-GB" dirty="0"/>
          </a:p>
          <a:p>
            <a:pPr marL="0" indent="0">
              <a:buNone/>
            </a:pP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04A320D8-28FA-E640-998A-8508E29BA384}" type="slidenum">
              <a:rPr lang="en-GB" smtClean="0"/>
              <a:t>12</a:t>
            </a:fld>
            <a:endParaRPr lang="en-GB"/>
          </a:p>
        </p:txBody>
      </p:sp>
    </p:spTree>
    <p:extLst>
      <p:ext uri="{BB962C8B-B14F-4D97-AF65-F5344CB8AC3E}">
        <p14:creationId xmlns:p14="http://schemas.microsoft.com/office/powerpoint/2010/main" val="1845273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Basal forebrain </a:t>
            </a:r>
            <a:r>
              <a:rPr lang="en-GB" dirty="0"/>
              <a:t>– </a:t>
            </a:r>
            <a:r>
              <a:rPr lang="en-GB" dirty="0" err="1"/>
              <a:t>ACh</a:t>
            </a:r>
            <a:r>
              <a:rPr lang="en-GB" baseline="0" dirty="0"/>
              <a:t> released by </a:t>
            </a:r>
            <a:r>
              <a:rPr lang="en-GB" dirty="0"/>
              <a:t>Nucleus</a:t>
            </a:r>
            <a:r>
              <a:rPr lang="en-GB" baseline="0" dirty="0"/>
              <a:t> Basalis of </a:t>
            </a:r>
            <a:r>
              <a:rPr lang="en-GB" baseline="0" dirty="0" err="1"/>
              <a:t>Meynert</a:t>
            </a:r>
            <a:r>
              <a:rPr lang="en-GB" baseline="0" dirty="0"/>
              <a:t> and medial septal nucleus</a:t>
            </a:r>
          </a:p>
          <a:p>
            <a:endParaRPr lang="en-GB" dirty="0"/>
          </a:p>
          <a:p>
            <a:r>
              <a:rPr lang="en-GB" b="1" dirty="0"/>
              <a:t>Locus coeruleus </a:t>
            </a:r>
            <a:r>
              <a:rPr lang="en-GB" dirty="0"/>
              <a:t>found in pons</a:t>
            </a:r>
          </a:p>
          <a:p>
            <a:endParaRPr lang="en-GB" dirty="0"/>
          </a:p>
          <a:p>
            <a:r>
              <a:rPr lang="en-GB" b="1" u="sng" dirty="0"/>
              <a:t>Arousal and vigilance</a:t>
            </a:r>
            <a:r>
              <a:rPr lang="en-GB" b="1" u="sng" baseline="0" dirty="0"/>
              <a:t> are fundamental bottom up processes</a:t>
            </a:r>
            <a:endParaRPr lang="en-GB" b="1" u="sng"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04A320D8-28FA-E640-998A-8508E29BA384}" type="slidenum">
              <a:rPr lang="en-GB" smtClean="0"/>
              <a:t>13</a:t>
            </a:fld>
            <a:endParaRPr lang="en-GB"/>
          </a:p>
        </p:txBody>
      </p:sp>
    </p:spTree>
    <p:extLst>
      <p:ext uri="{BB962C8B-B14F-4D97-AF65-F5344CB8AC3E}">
        <p14:creationId xmlns:p14="http://schemas.microsoft.com/office/powerpoint/2010/main" val="1696586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Digit span is a good test of</a:t>
            </a:r>
            <a:r>
              <a:rPr lang="en-GB" b="0" baseline="0" dirty="0"/>
              <a:t> attention. It is dependent on WM.</a:t>
            </a:r>
          </a:p>
          <a:p>
            <a:r>
              <a:rPr lang="en-GB" b="0" baseline="0" dirty="0"/>
              <a:t>It can be impaired in delirium / left hemisphere damage / moderate-severe dementia</a:t>
            </a:r>
          </a:p>
          <a:p>
            <a:r>
              <a:rPr lang="en-GB" b="0" baseline="0" dirty="0"/>
              <a:t>It will usually be in intact in patients with amnestic disorders</a:t>
            </a:r>
          </a:p>
          <a:p>
            <a:endParaRPr lang="en-GB" b="0" baseline="0" dirty="0"/>
          </a:p>
          <a:p>
            <a:r>
              <a:rPr lang="en-GB" b="0" baseline="0" dirty="0"/>
              <a:t>Remember not always testing single domain – Serial 7s for example will also be assessing calculation and memory</a:t>
            </a:r>
            <a:endParaRPr lang="en-GB" b="0" dirty="0"/>
          </a:p>
          <a:p>
            <a:endParaRPr lang="en-GB" dirty="0"/>
          </a:p>
        </p:txBody>
      </p:sp>
      <p:sp>
        <p:nvSpPr>
          <p:cNvPr id="4" name="Slide Number Placeholder 3"/>
          <p:cNvSpPr>
            <a:spLocks noGrp="1"/>
          </p:cNvSpPr>
          <p:nvPr>
            <p:ph type="sldNum" sz="quarter" idx="10"/>
          </p:nvPr>
        </p:nvSpPr>
        <p:spPr/>
        <p:txBody>
          <a:bodyPr/>
          <a:lstStyle/>
          <a:p>
            <a:fld id="{04A320D8-28FA-E640-998A-8508E29BA384}" type="slidenum">
              <a:rPr lang="en-GB" smtClean="0"/>
              <a:t>14</a:t>
            </a:fld>
            <a:endParaRPr lang="en-GB"/>
          </a:p>
        </p:txBody>
      </p:sp>
    </p:spTree>
    <p:extLst>
      <p:ext uri="{BB962C8B-B14F-4D97-AF65-F5344CB8AC3E}">
        <p14:creationId xmlns:p14="http://schemas.microsoft.com/office/powerpoint/2010/main" val="10614134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Declarative: can be articulated / is in conscious awareness</a:t>
            </a:r>
          </a:p>
          <a:p>
            <a:endParaRPr lang="en-GB" dirty="0"/>
          </a:p>
          <a:p>
            <a:r>
              <a:rPr lang="en-GB" b="1" dirty="0"/>
              <a:t>Non-declarative</a:t>
            </a:r>
            <a:r>
              <a:rPr lang="en-GB" b="1" baseline="0" dirty="0"/>
              <a:t> – </a:t>
            </a:r>
            <a:r>
              <a:rPr lang="en-GB" baseline="0" dirty="0"/>
              <a:t>the knowing is expressed by performance (something that is enacted) not in conscious recollection. Learned responses not available to conscious access. </a:t>
            </a:r>
            <a:r>
              <a:rPr lang="en-GB" dirty="0"/>
              <a:t>Procedural:</a:t>
            </a:r>
            <a:r>
              <a:rPr lang="en-GB" baseline="0" dirty="0"/>
              <a:t> e.g. riding a bike / emotional memory, fear responses</a:t>
            </a:r>
          </a:p>
          <a:p>
            <a:endParaRPr lang="en-GB" baseline="0" dirty="0"/>
          </a:p>
          <a:p>
            <a:r>
              <a:rPr lang="en-GB" b="1" dirty="0"/>
              <a:t>Working / STM: </a:t>
            </a:r>
            <a:r>
              <a:rPr lang="en-GB" dirty="0"/>
              <a:t>Working</a:t>
            </a:r>
            <a:r>
              <a:rPr lang="en-GB" baseline="0" dirty="0"/>
              <a:t> memory refers to information that is kept “online” and in constant rehearsal.  Can be disrupted by interference.  D</a:t>
            </a:r>
            <a:r>
              <a:rPr lang="en-GB" dirty="0"/>
              <a:t>epends on frontal executive</a:t>
            </a:r>
            <a:r>
              <a:rPr lang="en-GB" baseline="0" dirty="0"/>
              <a:t> structures (DLPFC) directing attention &amp; posterior areas. At the bedside can be tested by using digit span forwards (6+/-1) &amp; backwards (5+/-1).</a:t>
            </a:r>
          </a:p>
          <a:p>
            <a:endParaRPr lang="en-GB" baseline="0" dirty="0"/>
          </a:p>
          <a:p>
            <a:r>
              <a:rPr lang="en-GB" baseline="0" dirty="0"/>
              <a:t>LTM formation depends on integrity of limbic regions e.g. hippocampus, MTL structures, thalamus</a:t>
            </a:r>
          </a:p>
          <a:p>
            <a:r>
              <a:rPr lang="en-GB" baseline="0" dirty="0"/>
              <a:t>Retrograde verbal memory – can be assessed by going back over a patient’s history</a:t>
            </a:r>
          </a:p>
          <a:p>
            <a:r>
              <a:rPr lang="en-GB" baseline="0" dirty="0"/>
              <a:t>Anterograde verbal memory – can be assessed using 3 items / address </a:t>
            </a:r>
            <a:r>
              <a:rPr lang="en-GB" baseline="0" dirty="0" err="1"/>
              <a:t>etc</a:t>
            </a:r>
            <a:r>
              <a:rPr lang="en-GB" baseline="0" dirty="0"/>
              <a:t>?</a:t>
            </a:r>
          </a:p>
          <a:p>
            <a:endParaRPr lang="en-GB" baseline="0" dirty="0"/>
          </a:p>
          <a:p>
            <a:r>
              <a:rPr lang="en-GB" baseline="0" dirty="0"/>
              <a:t>Semantic memory is memory for facts, word meanings &amp; general knowledge &gt; VF / naming / verbal knowledge / reading of regular &amp; irregular words</a:t>
            </a:r>
          </a:p>
          <a:p>
            <a:endParaRPr lang="en-GB" baseline="0" dirty="0"/>
          </a:p>
          <a:p>
            <a:r>
              <a:rPr lang="en-GB" baseline="0" dirty="0"/>
              <a:t>Procedural memory based in different brain regions including cerebellum (classical conditioning) &amp; basal ganglia</a:t>
            </a:r>
          </a:p>
          <a:p>
            <a:r>
              <a:rPr lang="en-GB" baseline="0" dirty="0"/>
              <a:t>Conditioning (e.g. classical condition) – simple phobias </a:t>
            </a:r>
            <a:r>
              <a:rPr lang="en-GB" baseline="0" dirty="0" err="1"/>
              <a:t>etc</a:t>
            </a:r>
            <a:r>
              <a:rPr lang="en-GB" baseline="0" dirty="0"/>
              <a:t> / Pavlov’s dog</a:t>
            </a:r>
          </a:p>
          <a:p>
            <a:r>
              <a:rPr lang="en-GB" baseline="0" dirty="0"/>
              <a:t>Priming – unconscious associations</a:t>
            </a:r>
          </a:p>
          <a:p>
            <a:endParaRPr lang="en-GB" baseline="0" dirty="0"/>
          </a:p>
          <a:p>
            <a:endParaRPr lang="en-GB" baseline="0" dirty="0"/>
          </a:p>
          <a:p>
            <a:r>
              <a:rPr lang="en-GB" baseline="0" dirty="0"/>
              <a:t>PROSPECTIVE MEMORY is also described but is not really a separate memory system – it relies on episodic </a:t>
            </a:r>
          </a:p>
          <a:p>
            <a:endParaRPr lang="en-GB" dirty="0"/>
          </a:p>
        </p:txBody>
      </p:sp>
      <p:sp>
        <p:nvSpPr>
          <p:cNvPr id="4" name="Slide Number Placeholder 3"/>
          <p:cNvSpPr>
            <a:spLocks noGrp="1"/>
          </p:cNvSpPr>
          <p:nvPr>
            <p:ph type="sldNum" sz="quarter" idx="10"/>
          </p:nvPr>
        </p:nvSpPr>
        <p:spPr/>
        <p:txBody>
          <a:bodyPr/>
          <a:lstStyle/>
          <a:p>
            <a:fld id="{04A320D8-28FA-E640-998A-8508E29BA384}" type="slidenum">
              <a:rPr lang="en-GB" smtClean="0"/>
              <a:t>15</a:t>
            </a:fld>
            <a:endParaRPr lang="en-GB"/>
          </a:p>
        </p:txBody>
      </p:sp>
    </p:spTree>
    <p:extLst>
      <p:ext uri="{BB962C8B-B14F-4D97-AF65-F5344CB8AC3E}">
        <p14:creationId xmlns:p14="http://schemas.microsoft.com/office/powerpoint/2010/main" val="291312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4175" y="2039938"/>
            <a:ext cx="8335963" cy="892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1"/>
          <p:cNvSpPr txBox="1">
            <a:spLocks noChangeArrowheads="1"/>
          </p:cNvSpPr>
          <p:nvPr userDrawn="1"/>
        </p:nvSpPr>
        <p:spPr bwMode="auto">
          <a:xfrm>
            <a:off x="384175" y="1393607"/>
            <a:ext cx="814296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ea typeface="Arial" charset="0"/>
                <a:cs typeface="Arial" charset="0"/>
              </a:defRPr>
            </a:lvl9pPr>
          </a:lstStyle>
          <a:p>
            <a:pPr algn="ctr" defTabSz="457200" eaLnBrk="1" fontAlgn="base" hangingPunct="1">
              <a:spcBef>
                <a:spcPct val="0"/>
              </a:spcBef>
              <a:spcAft>
                <a:spcPct val="0"/>
              </a:spcAft>
            </a:pPr>
            <a:r>
              <a:rPr lang="en-GB" altLang="en-US" sz="3600" b="1" dirty="0">
                <a:solidFill>
                  <a:srgbClr val="A00054"/>
                </a:solidFill>
              </a:rPr>
              <a:t>Old Age Module</a:t>
            </a:r>
          </a:p>
        </p:txBody>
      </p:sp>
      <p:sp>
        <p:nvSpPr>
          <p:cNvPr id="5" name="TextBox 4"/>
          <p:cNvSpPr txBox="1"/>
          <p:nvPr userDrawn="1"/>
        </p:nvSpPr>
        <p:spPr>
          <a:xfrm>
            <a:off x="725714" y="3120571"/>
            <a:ext cx="7613424" cy="923330"/>
          </a:xfrm>
          <a:prstGeom prst="rect">
            <a:avLst/>
          </a:prstGeom>
          <a:noFill/>
        </p:spPr>
        <p:txBody>
          <a:bodyPr wrap="square" rtlCol="0">
            <a:spAutoFit/>
          </a:bodyPr>
          <a:lstStyle/>
          <a:p>
            <a:pPr algn="ctr" defTabSz="457200" fontAlgn="base">
              <a:spcBef>
                <a:spcPct val="0"/>
              </a:spcBef>
              <a:spcAft>
                <a:spcPct val="0"/>
              </a:spcAft>
            </a:pPr>
            <a:r>
              <a:rPr lang="en-US" b="1" dirty="0">
                <a:solidFill>
                  <a:srgbClr val="A00054"/>
                </a:solidFill>
                <a:ea typeface="Arial" charset="0"/>
                <a:cs typeface="Arial" charset="0"/>
              </a:rPr>
              <a:t> Cognitive</a:t>
            </a:r>
            <a:r>
              <a:rPr lang="en-US" b="1" baseline="0" dirty="0">
                <a:solidFill>
                  <a:srgbClr val="A00054"/>
                </a:solidFill>
                <a:ea typeface="Arial" charset="0"/>
                <a:cs typeface="Arial" charset="0"/>
              </a:rPr>
              <a:t> Assessment</a:t>
            </a:r>
            <a:endParaRPr lang="en-US" b="1" dirty="0">
              <a:solidFill>
                <a:srgbClr val="A00054"/>
              </a:solidFill>
              <a:ea typeface="Arial" charset="0"/>
              <a:cs typeface="Arial" charset="0"/>
            </a:endParaRPr>
          </a:p>
          <a:p>
            <a:pPr algn="ctr" defTabSz="457200" fontAlgn="base">
              <a:spcBef>
                <a:spcPct val="0"/>
              </a:spcBef>
              <a:spcAft>
                <a:spcPct val="0"/>
              </a:spcAft>
            </a:pPr>
            <a:endParaRPr lang="en-US" b="1" dirty="0">
              <a:solidFill>
                <a:srgbClr val="A00054"/>
              </a:solidFill>
              <a:ea typeface="Arial" charset="0"/>
              <a:cs typeface="Arial" charset="0"/>
            </a:endParaRPr>
          </a:p>
          <a:p>
            <a:pPr algn="ctr" defTabSz="457200" fontAlgn="base">
              <a:spcBef>
                <a:spcPct val="0"/>
              </a:spcBef>
              <a:spcAft>
                <a:spcPct val="0"/>
              </a:spcAft>
            </a:pPr>
            <a:endParaRPr lang="en-US" b="1" dirty="0">
              <a:solidFill>
                <a:srgbClr val="A00054"/>
              </a:solidFill>
              <a:ea typeface="Arial" charset="0"/>
              <a:cs typeface="Arial" charset="0"/>
            </a:endParaRPr>
          </a:p>
        </p:txBody>
      </p:sp>
      <p:pic>
        <p:nvPicPr>
          <p:cNvPr id="6" name="Picture 13" descr="bottom_branding.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5275" y="5367338"/>
            <a:ext cx="1797050" cy="1243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77426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slide, subtitle and text">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025526"/>
            <a:ext cx="7772400" cy="679449"/>
          </a:xfrm>
          <a:prstGeom prst="rect">
            <a:avLst/>
          </a:prstGeom>
        </p:spPr>
        <p:txBody>
          <a:bodyPr/>
          <a:lstStyle>
            <a:lvl1pPr algn="l">
              <a:defRPr sz="3600" b="1" baseline="0">
                <a:solidFill>
                  <a:srgbClr val="A00054"/>
                </a:solidFill>
              </a:defRPr>
            </a:lvl1pPr>
          </a:lstStyle>
          <a:p>
            <a:r>
              <a:rPr lang="en-US"/>
              <a:t>Click to edit Master title style</a:t>
            </a:r>
            <a:endParaRPr lang="en-US" dirty="0"/>
          </a:p>
        </p:txBody>
      </p:sp>
      <p:sp>
        <p:nvSpPr>
          <p:cNvPr id="3" name="Subtitle 2"/>
          <p:cNvSpPr>
            <a:spLocks noGrp="1"/>
          </p:cNvSpPr>
          <p:nvPr>
            <p:ph type="subTitle" idx="1"/>
          </p:nvPr>
        </p:nvSpPr>
        <p:spPr>
          <a:xfrm>
            <a:off x="457200" y="1757362"/>
            <a:ext cx="6400800" cy="581025"/>
          </a:xfrm>
          <a:prstGeom prst="rect">
            <a:avLst/>
          </a:prstGeom>
        </p:spPr>
        <p:txBody>
          <a:bodyPr/>
          <a:lstStyle>
            <a:lvl1pPr marL="0" indent="0" algn="l">
              <a:buNone/>
              <a:defRPr sz="2800" b="1" baseline="0">
                <a:solidFill>
                  <a:srgbClr val="00389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Text Placeholder 7"/>
          <p:cNvSpPr>
            <a:spLocks noGrp="1"/>
          </p:cNvSpPr>
          <p:nvPr>
            <p:ph type="body" sz="quarter" idx="13"/>
          </p:nvPr>
        </p:nvSpPr>
        <p:spPr>
          <a:xfrm>
            <a:off x="457200" y="2486025"/>
            <a:ext cx="7839075" cy="2457450"/>
          </a:xfrm>
          <a:prstGeom prst="rect">
            <a:avLst/>
          </a:prstGeom>
        </p:spPr>
        <p:txBody>
          <a:bodyPr/>
          <a:lstStyle>
            <a:lvl1pPr>
              <a:defRPr sz="2400" baseline="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093539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P slide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199" y="1025526"/>
            <a:ext cx="7839075" cy="679449"/>
          </a:xfrm>
          <a:prstGeom prst="rect">
            <a:avLst/>
          </a:prstGeom>
        </p:spPr>
        <p:txBody>
          <a:bodyPr/>
          <a:lstStyle>
            <a:lvl1pPr algn="l">
              <a:defRPr sz="3600" b="1" baseline="0">
                <a:solidFill>
                  <a:srgbClr val="A01853"/>
                </a:solidFill>
              </a:defRPr>
            </a:lvl1pPr>
          </a:lstStyle>
          <a:p>
            <a:r>
              <a:rPr lang="en-US" dirty="0"/>
              <a:t>Cognitive Assessment</a:t>
            </a:r>
          </a:p>
        </p:txBody>
      </p:sp>
      <p:sp>
        <p:nvSpPr>
          <p:cNvPr id="3" name="Subtitle 2"/>
          <p:cNvSpPr>
            <a:spLocks noGrp="1"/>
          </p:cNvSpPr>
          <p:nvPr>
            <p:ph type="subTitle" idx="1"/>
          </p:nvPr>
        </p:nvSpPr>
        <p:spPr>
          <a:xfrm>
            <a:off x="457199" y="1757362"/>
            <a:ext cx="7839075" cy="581025"/>
          </a:xfrm>
          <a:prstGeom prst="rect">
            <a:avLst/>
          </a:prstGeom>
        </p:spPr>
        <p:txBody>
          <a:bodyPr/>
          <a:lstStyle>
            <a:lvl1pPr marL="0" indent="0" algn="l">
              <a:buNone/>
              <a:defRPr sz="2800" b="1" baseline="0">
                <a:solidFill>
                  <a:srgbClr val="00389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ext Placeholder 7"/>
          <p:cNvSpPr>
            <a:spLocks noGrp="1"/>
          </p:cNvSpPr>
          <p:nvPr>
            <p:ph type="body" sz="quarter" idx="13"/>
          </p:nvPr>
        </p:nvSpPr>
        <p:spPr>
          <a:xfrm>
            <a:off x="457200" y="2486025"/>
            <a:ext cx="7839075" cy="2457450"/>
          </a:xfrm>
          <a:prstGeom prst="rect">
            <a:avLst/>
          </a:prstGeom>
        </p:spPr>
        <p:txBody>
          <a:bodyPr/>
          <a:lstStyle>
            <a:lvl1pPr>
              <a:defRPr sz="2400" baseline="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425038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ation content">
    <p:spTree>
      <p:nvGrpSpPr>
        <p:cNvPr id="1" name=""/>
        <p:cNvGrpSpPr/>
        <p:nvPr/>
      </p:nvGrpSpPr>
      <p:grpSpPr>
        <a:xfrm>
          <a:off x="0" y="0"/>
          <a:ext cx="0" cy="0"/>
          <a:chOff x="0" y="0"/>
          <a:chExt cx="0" cy="0"/>
        </a:xfrm>
      </p:grpSpPr>
      <p:sp>
        <p:nvSpPr>
          <p:cNvPr id="2" name="Title 1"/>
          <p:cNvSpPr>
            <a:spLocks noGrp="1"/>
          </p:cNvSpPr>
          <p:nvPr>
            <p:ph type="ctrTitle"/>
          </p:nvPr>
        </p:nvSpPr>
        <p:spPr>
          <a:xfrm>
            <a:off x="457199" y="1025526"/>
            <a:ext cx="7839075" cy="679449"/>
          </a:xfrm>
          <a:prstGeom prst="rect">
            <a:avLst/>
          </a:prstGeom>
        </p:spPr>
        <p:txBody>
          <a:bodyPr/>
          <a:lstStyle>
            <a:lvl1pPr algn="l">
              <a:defRPr sz="3600" b="1" baseline="0">
                <a:solidFill>
                  <a:srgbClr val="A01853"/>
                </a:solidFill>
              </a:defRPr>
            </a:lvl1pPr>
          </a:lstStyle>
          <a:p>
            <a:endParaRPr lang="en-US" dirty="0"/>
          </a:p>
        </p:txBody>
      </p:sp>
      <p:sp>
        <p:nvSpPr>
          <p:cNvPr id="8" name="Text Placeholder 7"/>
          <p:cNvSpPr>
            <a:spLocks noGrp="1"/>
          </p:cNvSpPr>
          <p:nvPr>
            <p:ph type="body" sz="quarter" idx="13"/>
          </p:nvPr>
        </p:nvSpPr>
        <p:spPr>
          <a:xfrm>
            <a:off x="457200" y="1704974"/>
            <a:ext cx="7839076" cy="4429607"/>
          </a:xfrm>
          <a:prstGeom prst="rect">
            <a:avLst/>
          </a:prstGeom>
        </p:spPr>
        <p:txBody>
          <a:bodyPr/>
          <a:lstStyle>
            <a:lvl1pPr>
              <a:defRPr sz="2400" baseline="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061037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Presentation content 2">
    <p:spTree>
      <p:nvGrpSpPr>
        <p:cNvPr id="1" name=""/>
        <p:cNvGrpSpPr/>
        <p:nvPr/>
      </p:nvGrpSpPr>
      <p:grpSpPr>
        <a:xfrm>
          <a:off x="0" y="0"/>
          <a:ext cx="0" cy="0"/>
          <a:chOff x="0" y="0"/>
          <a:chExt cx="0" cy="0"/>
        </a:xfrm>
      </p:grpSpPr>
      <p:sp>
        <p:nvSpPr>
          <p:cNvPr id="7" name="Title 1"/>
          <p:cNvSpPr>
            <a:spLocks noGrp="1"/>
          </p:cNvSpPr>
          <p:nvPr>
            <p:ph type="ctrTitle"/>
          </p:nvPr>
        </p:nvSpPr>
        <p:spPr>
          <a:xfrm>
            <a:off x="457199" y="1025526"/>
            <a:ext cx="7839075" cy="679449"/>
          </a:xfrm>
          <a:prstGeom prst="rect">
            <a:avLst/>
          </a:prstGeom>
        </p:spPr>
        <p:txBody>
          <a:bodyPr/>
          <a:lstStyle>
            <a:lvl1pPr algn="l">
              <a:defRPr sz="3600" b="1" baseline="0">
                <a:solidFill>
                  <a:srgbClr val="A01853"/>
                </a:solidFill>
              </a:defRPr>
            </a:lvl1pPr>
          </a:lstStyle>
          <a:p>
            <a:endParaRPr lang="en-US" dirty="0"/>
          </a:p>
        </p:txBody>
      </p:sp>
      <p:sp>
        <p:nvSpPr>
          <p:cNvPr id="8" name="Text Placeholder 7"/>
          <p:cNvSpPr>
            <a:spLocks noGrp="1"/>
          </p:cNvSpPr>
          <p:nvPr>
            <p:ph type="body" sz="quarter" idx="13"/>
          </p:nvPr>
        </p:nvSpPr>
        <p:spPr>
          <a:xfrm>
            <a:off x="457200" y="1704974"/>
            <a:ext cx="7839076" cy="4429607"/>
          </a:xfrm>
          <a:prstGeom prst="rect">
            <a:avLst/>
          </a:prstGeom>
        </p:spPr>
        <p:txBody>
          <a:bodyPr/>
          <a:lstStyle>
            <a:lvl1pPr>
              <a:spcBef>
                <a:spcPts val="0"/>
              </a:spcBef>
              <a:defRPr sz="2400" baseline="0">
                <a:solidFill>
                  <a:schemeClr val="tx1"/>
                </a:solidFill>
              </a:defRPr>
            </a:lvl1pPr>
            <a:lvl2pPr>
              <a:spcBef>
                <a:spcPts val="0"/>
              </a:spcBef>
              <a:defRPr sz="2400">
                <a:solidFill>
                  <a:schemeClr val="tx1"/>
                </a:solidFill>
              </a:defRPr>
            </a:lvl2pPr>
            <a:lvl3pPr>
              <a:spcBef>
                <a:spcPts val="0"/>
              </a:spcBef>
              <a:defRPr sz="2400">
                <a:solidFill>
                  <a:schemeClr val="tx1"/>
                </a:solidFill>
              </a:defRPr>
            </a:lvl3pPr>
            <a:lvl4pPr>
              <a:spcBef>
                <a:spcPts val="0"/>
              </a:spcBef>
              <a:defRPr sz="2400">
                <a:solidFill>
                  <a:schemeClr val="tx1"/>
                </a:solidFill>
              </a:defRPr>
            </a:lvl4pPr>
            <a:lvl5pPr>
              <a:spcBef>
                <a:spcPts val="0"/>
              </a:spcBef>
              <a:defRPr sz="2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727085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026000"/>
            <a:ext cx="7840800" cy="680400"/>
          </a:xfrm>
          <a:prstGeom prst="rect">
            <a:avLst/>
          </a:prstGeom>
        </p:spPr>
        <p:txBody>
          <a:bodyPr anchor="b"/>
          <a:lstStyle>
            <a:lvl1pPr algn="l">
              <a:defRPr sz="3600" b="1">
                <a:solidFill>
                  <a:srgbClr val="A01853"/>
                </a:solidFill>
              </a:defRPr>
            </a:lvl1pPr>
          </a:lstStyle>
          <a:p>
            <a:r>
              <a:rPr lang="en-US" dirty="0"/>
              <a:t>Click to edit Master title style</a:t>
            </a:r>
          </a:p>
        </p:txBody>
      </p:sp>
    </p:spTree>
    <p:extLst>
      <p:ext uri="{BB962C8B-B14F-4D97-AF65-F5344CB8AC3E}">
        <p14:creationId xmlns:p14="http://schemas.microsoft.com/office/powerpoint/2010/main" val="1362168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026000"/>
            <a:ext cx="7840800" cy="680400"/>
          </a:xfrm>
          <a:prstGeom prst="rect">
            <a:avLst/>
          </a:prstGeom>
        </p:spPr>
        <p:txBody>
          <a:bodyPr/>
          <a:lstStyle>
            <a:lvl1pPr algn="l">
              <a:defRPr sz="3600" b="1">
                <a:solidFill>
                  <a:srgbClr val="A01853"/>
                </a:solidFill>
              </a:defRPr>
            </a:lvl1pPr>
          </a:lstStyle>
          <a:p>
            <a:r>
              <a:rPr lang="en-US" dirty="0"/>
              <a:t>Click to edit Master title style</a:t>
            </a:r>
          </a:p>
        </p:txBody>
      </p:sp>
      <p:sp>
        <p:nvSpPr>
          <p:cNvPr id="3" name="Content Placeholder 2"/>
          <p:cNvSpPr>
            <a:spLocks noGrp="1"/>
          </p:cNvSpPr>
          <p:nvPr>
            <p:ph sz="half" idx="1"/>
          </p:nvPr>
        </p:nvSpPr>
        <p:spPr>
          <a:xfrm>
            <a:off x="457200" y="1706400"/>
            <a:ext cx="3886200" cy="4351338"/>
          </a:xfrm>
          <a:prstGeom prst="rect">
            <a:avLst/>
          </a:prstGeo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411800" y="1706400"/>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7939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4053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CQ Slide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0" y="1025526"/>
            <a:ext cx="7839076" cy="679449"/>
          </a:xfrm>
          <a:prstGeom prst="rect">
            <a:avLst/>
          </a:prstGeom>
        </p:spPr>
        <p:txBody>
          <a:bodyPr/>
          <a:lstStyle>
            <a:lvl1pPr algn="l">
              <a:defRPr sz="3600" b="1" baseline="0">
                <a:solidFill>
                  <a:srgbClr val="A00054"/>
                </a:solidFill>
              </a:defRPr>
            </a:lvl1pPr>
          </a:lstStyle>
          <a:p>
            <a:r>
              <a:rPr lang="en-US" dirty="0"/>
              <a:t>Old Age Module</a:t>
            </a:r>
          </a:p>
        </p:txBody>
      </p:sp>
      <p:sp>
        <p:nvSpPr>
          <p:cNvPr id="3" name="Subtitle 2"/>
          <p:cNvSpPr>
            <a:spLocks noGrp="1"/>
          </p:cNvSpPr>
          <p:nvPr>
            <p:ph type="subTitle" idx="1" hasCustomPrompt="1"/>
          </p:nvPr>
        </p:nvSpPr>
        <p:spPr>
          <a:xfrm>
            <a:off x="457199" y="1757362"/>
            <a:ext cx="7839076" cy="581025"/>
          </a:xfrm>
          <a:prstGeom prst="rect">
            <a:avLst/>
          </a:prstGeom>
        </p:spPr>
        <p:txBody>
          <a:bodyPr/>
          <a:lstStyle>
            <a:lvl1pPr marL="0" indent="0" algn="l">
              <a:buNone/>
              <a:defRPr sz="2800" b="1" baseline="0">
                <a:solidFill>
                  <a:srgbClr val="00389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MCQs</a:t>
            </a:r>
          </a:p>
        </p:txBody>
      </p:sp>
      <p:sp>
        <p:nvSpPr>
          <p:cNvPr id="8" name="Text Placeholder 7"/>
          <p:cNvSpPr>
            <a:spLocks noGrp="1"/>
          </p:cNvSpPr>
          <p:nvPr>
            <p:ph type="body" sz="quarter" idx="13"/>
          </p:nvPr>
        </p:nvSpPr>
        <p:spPr>
          <a:xfrm>
            <a:off x="457200" y="2486025"/>
            <a:ext cx="7839075" cy="2457450"/>
          </a:xfrm>
          <a:prstGeom prst="rect">
            <a:avLst/>
          </a:prstGeom>
        </p:spPr>
        <p:txBody>
          <a:bodyPr/>
          <a:lstStyle>
            <a:lvl1pPr>
              <a:defRPr sz="2400" baseline="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89017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inal slide (question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0" y="1025526"/>
            <a:ext cx="7839076" cy="679449"/>
          </a:xfrm>
          <a:prstGeom prst="rect">
            <a:avLst/>
          </a:prstGeom>
        </p:spPr>
        <p:txBody>
          <a:bodyPr/>
          <a:lstStyle>
            <a:lvl1pPr algn="l">
              <a:defRPr sz="3600" b="1" baseline="0">
                <a:solidFill>
                  <a:srgbClr val="A00054"/>
                </a:solidFill>
              </a:defRPr>
            </a:lvl1pPr>
          </a:lstStyle>
          <a:p>
            <a:r>
              <a:rPr lang="en-US" dirty="0"/>
              <a:t>Old Age Module</a:t>
            </a:r>
          </a:p>
        </p:txBody>
      </p:sp>
      <p:sp>
        <p:nvSpPr>
          <p:cNvPr id="8" name="Text Placeholder 7"/>
          <p:cNvSpPr>
            <a:spLocks noGrp="1"/>
          </p:cNvSpPr>
          <p:nvPr>
            <p:ph type="body" sz="quarter" idx="13"/>
          </p:nvPr>
        </p:nvSpPr>
        <p:spPr>
          <a:xfrm>
            <a:off x="457200" y="2486025"/>
            <a:ext cx="7839075" cy="2457450"/>
          </a:xfrm>
          <a:prstGeom prst="rect">
            <a:avLst/>
          </a:prstGeom>
        </p:spPr>
        <p:txBody>
          <a:bodyPr/>
          <a:lstStyle>
            <a:lvl1pPr algn="ctr">
              <a:defRPr sz="2400" baseline="0"/>
            </a:lvl1pPr>
            <a:lvl2pPr algn="ctr">
              <a:defRPr sz="2400"/>
            </a:lvl2pPr>
            <a:lvl3pPr algn="ctr">
              <a:defRPr sz="2400"/>
            </a:lvl3pPr>
            <a:lvl4pPr algn="ctr">
              <a:defRPr sz="2400"/>
            </a:lvl4pPr>
            <a:lvl5pPr algn="ct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96413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708650" y="360363"/>
            <a:ext cx="3100388" cy="61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7"/>
          <p:cNvSpPr/>
          <p:nvPr/>
        </p:nvSpPr>
        <p:spPr>
          <a:xfrm>
            <a:off x="0" y="6227763"/>
            <a:ext cx="9144000" cy="63023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pic>
        <p:nvPicPr>
          <p:cNvPr id="1028" name="Picture 9"/>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6189663"/>
            <a:ext cx="9144000"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7288973"/>
      </p:ext>
    </p:extLst>
  </p:cSld>
  <p:clrMap bg1="lt1" tx1="dk1" bg2="lt2" tx2="dk2" accent1="accent1" accent2="accent2" accent3="accent3" accent4="accent4" accent5="accent5" accent6="accent6" hlink="hlink" folHlink="folHlink"/>
  <p:sldLayoutIdLst>
    <p:sldLayoutId id="2147483677" r:id="rId1"/>
    <p:sldLayoutId id="2147483675" r:id="rId2"/>
    <p:sldLayoutId id="2147483680" r:id="rId3"/>
    <p:sldLayoutId id="2147483682" r:id="rId4"/>
    <p:sldLayoutId id="2147483683" r:id="rId5"/>
    <p:sldLayoutId id="2147483685" r:id="rId6"/>
    <p:sldLayoutId id="2147483684" r:id="rId7"/>
    <p:sldLayoutId id="2147483678" r:id="rId8"/>
    <p:sldLayoutId id="2147483679" r:id="rId9"/>
    <p:sldLayoutId id="2147483686" r:id="rId10"/>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Arial" charset="0"/>
        </a:defRPr>
      </a:lvl2pPr>
      <a:lvl3pPr algn="ctr" defTabSz="457200" rtl="0" eaLnBrk="0" fontAlgn="base" hangingPunct="0">
        <a:spcBef>
          <a:spcPct val="0"/>
        </a:spcBef>
        <a:spcAft>
          <a:spcPct val="0"/>
        </a:spcAft>
        <a:defRPr sz="4400">
          <a:solidFill>
            <a:schemeClr val="tx1"/>
          </a:solidFill>
          <a:latin typeface="Arial" charset="0"/>
        </a:defRPr>
      </a:lvl3pPr>
      <a:lvl4pPr algn="ctr" defTabSz="457200" rtl="0" eaLnBrk="0" fontAlgn="base" hangingPunct="0">
        <a:spcBef>
          <a:spcPct val="0"/>
        </a:spcBef>
        <a:spcAft>
          <a:spcPct val="0"/>
        </a:spcAft>
        <a:defRPr sz="4400">
          <a:solidFill>
            <a:schemeClr val="tx1"/>
          </a:solidFill>
          <a:latin typeface="Arial" charset="0"/>
        </a:defRPr>
      </a:lvl4pPr>
      <a:lvl5pPr algn="ctr" defTabSz="457200" rtl="0" eaLnBrk="0" fontAlgn="base" hangingPunct="0">
        <a:spcBef>
          <a:spcPct val="0"/>
        </a:spcBef>
        <a:spcAft>
          <a:spcPct val="0"/>
        </a:spcAft>
        <a:defRPr sz="4400">
          <a:solidFill>
            <a:schemeClr val="tx1"/>
          </a:solidFill>
          <a:latin typeface="Arial"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comments" Target="../comments/comment3.xm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4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hyperlink" Target="https://www.alz.org/professionals/health-systems-clinicians/cognitive-assessment" TargetMode="External"/><Relationship Id="rId2" Type="http://schemas.openxmlformats.org/officeDocument/2006/relationships/hyperlink" Target="http://www.mocatest.org/" TargetMode="External"/><Relationship Id="rId1" Type="http://schemas.openxmlformats.org/officeDocument/2006/relationships/slideLayout" Target="../slideLayouts/slideLayout3.xml"/><Relationship Id="rId5" Type="http://schemas.openxmlformats.org/officeDocument/2006/relationships/hyperlink" Target="http://v2.practicalneurology.com/pdfs/pn0716_CF_Neuropsych.pdf" TargetMode="External"/><Relationship Id="rId4" Type="http://schemas.openxmlformats.org/officeDocument/2006/relationships/hyperlink" Target="http://www.psychiatrycpd.co.uk/" TargetMode="External"/></Relationships>
</file>

<file path=ppt/slides/_rels/slide66.xml.rels><?xml version="1.0" encoding="UTF-8" standalone="yes"?>
<Relationships xmlns="http://schemas.openxmlformats.org/package/2006/relationships"><Relationship Id="rId2" Type="http://schemas.openxmlformats.org/officeDocument/2006/relationships/hyperlink" Target="mailto:Anthony.Peter@lancashirecare.nhs.uk" TargetMode="Externa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4175" y="2039938"/>
            <a:ext cx="8335963" cy="892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46" name="Picture 13" descr="bottom_branding.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5275" y="5367338"/>
            <a:ext cx="1797050" cy="1243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7" name="TextBox 1"/>
          <p:cNvSpPr txBox="1">
            <a:spLocks noChangeArrowheads="1"/>
          </p:cNvSpPr>
          <p:nvPr/>
        </p:nvSpPr>
        <p:spPr bwMode="auto">
          <a:xfrm>
            <a:off x="384175" y="1393825"/>
            <a:ext cx="8142288"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GB" sz="3600" b="1" dirty="0">
                <a:solidFill>
                  <a:srgbClr val="A00054"/>
                </a:solidFill>
              </a:rPr>
              <a:t>MRCPsych Old Age Module</a:t>
            </a:r>
          </a:p>
        </p:txBody>
      </p:sp>
      <p:sp>
        <p:nvSpPr>
          <p:cNvPr id="6148" name="TextBox 1"/>
          <p:cNvSpPr txBox="1">
            <a:spLocks noChangeArrowheads="1"/>
          </p:cNvSpPr>
          <p:nvPr/>
        </p:nvSpPr>
        <p:spPr bwMode="auto">
          <a:xfrm>
            <a:off x="725488" y="3121025"/>
            <a:ext cx="7613650" cy="12618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000" b="1" dirty="0">
                <a:solidFill>
                  <a:srgbClr val="A00054"/>
                </a:solidFill>
              </a:rPr>
              <a:t>Cognition </a:t>
            </a:r>
          </a:p>
          <a:p>
            <a:pPr algn="ctr" eaLnBrk="1" hangingPunct="1"/>
            <a:endParaRPr lang="en-US" sz="1800" b="1" dirty="0">
              <a:solidFill>
                <a:srgbClr val="A00054"/>
              </a:solidFill>
            </a:endParaRPr>
          </a:p>
          <a:p>
            <a:pPr algn="ctr" eaLnBrk="1" hangingPunct="1"/>
            <a:endParaRPr lang="en-US" sz="1800" b="1" dirty="0">
              <a:solidFill>
                <a:srgbClr val="A00054"/>
              </a:solidFill>
            </a:endParaRPr>
          </a:p>
        </p:txBody>
      </p:sp>
    </p:spTree>
    <p:extLst>
      <p:ext uri="{BB962C8B-B14F-4D97-AF65-F5344CB8AC3E}">
        <p14:creationId xmlns:p14="http://schemas.microsoft.com/office/powerpoint/2010/main" val="31076926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Cerebral dominance</a:t>
            </a:r>
          </a:p>
        </p:txBody>
      </p:sp>
      <p:sp>
        <p:nvSpPr>
          <p:cNvPr id="3" name="Text Placeholder 2"/>
          <p:cNvSpPr>
            <a:spLocks noGrp="1"/>
          </p:cNvSpPr>
          <p:nvPr>
            <p:ph type="body" sz="quarter" idx="13"/>
          </p:nvPr>
        </p:nvSpPr>
        <p:spPr/>
        <p:txBody>
          <a:bodyPr/>
          <a:lstStyle/>
          <a:p>
            <a:pPr marL="0" indent="0">
              <a:spcBef>
                <a:spcPts val="0"/>
              </a:spcBef>
              <a:buNone/>
            </a:pPr>
            <a:r>
              <a:rPr lang="en-GB" b="1" dirty="0"/>
              <a:t>Assessed by:</a:t>
            </a:r>
          </a:p>
          <a:p>
            <a:pPr lvl="1">
              <a:spcBef>
                <a:spcPts val="0"/>
              </a:spcBef>
            </a:pPr>
            <a:r>
              <a:rPr lang="en-GB" sz="2000" dirty="0"/>
              <a:t>Wada test (amobarbital)(Wada &amp; Rasmussen 1960)</a:t>
            </a:r>
          </a:p>
          <a:p>
            <a:pPr lvl="1">
              <a:spcBef>
                <a:spcPts val="0"/>
              </a:spcBef>
            </a:pPr>
            <a:r>
              <a:rPr lang="en-GB" sz="2000" dirty="0"/>
              <a:t>fMRI</a:t>
            </a:r>
          </a:p>
          <a:p>
            <a:pPr lvl="1">
              <a:spcBef>
                <a:spcPts val="0"/>
              </a:spcBef>
            </a:pPr>
            <a:r>
              <a:rPr lang="en-GB" sz="2000" dirty="0"/>
              <a:t>Functional transcranial Doppler sonography (</a:t>
            </a:r>
            <a:r>
              <a:rPr lang="en-GB" sz="2000" dirty="0" err="1"/>
              <a:t>fTCD</a:t>
            </a:r>
            <a:r>
              <a:rPr lang="en-GB" sz="2000" dirty="0"/>
              <a:t>)</a:t>
            </a:r>
          </a:p>
          <a:p>
            <a:pPr lvl="1">
              <a:spcBef>
                <a:spcPts val="0"/>
              </a:spcBef>
            </a:pPr>
            <a:r>
              <a:rPr lang="en-GB" sz="2000" dirty="0"/>
              <a:t>Dichotic listening – different auditory stimuli presented to each ear</a:t>
            </a:r>
          </a:p>
          <a:p>
            <a:pPr>
              <a:spcBef>
                <a:spcPts val="0"/>
              </a:spcBef>
            </a:pPr>
            <a:endParaRPr lang="en-GB" sz="2000" dirty="0"/>
          </a:p>
          <a:p>
            <a:pPr>
              <a:spcBef>
                <a:spcPts val="0"/>
              </a:spcBef>
            </a:pPr>
            <a:r>
              <a:rPr lang="en-GB" sz="2000" dirty="0"/>
              <a:t>Right handed people:</a:t>
            </a:r>
          </a:p>
          <a:p>
            <a:pPr lvl="1">
              <a:spcBef>
                <a:spcPts val="0"/>
              </a:spcBef>
            </a:pPr>
            <a:r>
              <a:rPr lang="en-GB" sz="2000" dirty="0"/>
              <a:t>92% left hemisphere dominant</a:t>
            </a:r>
          </a:p>
          <a:p>
            <a:pPr lvl="1">
              <a:spcBef>
                <a:spcPts val="0"/>
              </a:spcBef>
            </a:pPr>
            <a:r>
              <a:rPr lang="en-GB" sz="2000" dirty="0"/>
              <a:t>6% right hemisphere; 2% bilateral</a:t>
            </a:r>
          </a:p>
          <a:p>
            <a:pPr lvl="1">
              <a:spcBef>
                <a:spcPts val="0"/>
              </a:spcBef>
            </a:pPr>
            <a:endParaRPr lang="en-GB" sz="2000" dirty="0"/>
          </a:p>
          <a:p>
            <a:pPr>
              <a:spcBef>
                <a:spcPts val="0"/>
              </a:spcBef>
            </a:pPr>
            <a:r>
              <a:rPr lang="en-GB" sz="2000" dirty="0"/>
              <a:t>Left-handers:</a:t>
            </a:r>
          </a:p>
          <a:p>
            <a:pPr lvl="1">
              <a:spcBef>
                <a:spcPts val="0"/>
              </a:spcBef>
            </a:pPr>
            <a:r>
              <a:rPr lang="en-GB" sz="2000" dirty="0"/>
              <a:t>85% left hemisphere</a:t>
            </a:r>
          </a:p>
          <a:p>
            <a:pPr lvl="1">
              <a:spcBef>
                <a:spcPts val="0"/>
              </a:spcBef>
            </a:pPr>
            <a:r>
              <a:rPr lang="en-GB" sz="2000" dirty="0"/>
              <a:t>15% right or bilateral dominance (Rasmussen &amp; Milner 1977)</a:t>
            </a:r>
          </a:p>
        </p:txBody>
      </p:sp>
    </p:spTree>
    <p:extLst>
      <p:ext uri="{BB962C8B-B14F-4D97-AF65-F5344CB8AC3E}">
        <p14:creationId xmlns:p14="http://schemas.microsoft.com/office/powerpoint/2010/main" val="11050330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Left-brain / right-brain</a:t>
            </a:r>
          </a:p>
        </p:txBody>
      </p:sp>
      <p:sp>
        <p:nvSpPr>
          <p:cNvPr id="3" name="Text Placeholder 2"/>
          <p:cNvSpPr>
            <a:spLocks noGrp="1"/>
          </p:cNvSpPr>
          <p:nvPr>
            <p:ph type="body" sz="quarter" idx="13"/>
          </p:nvPr>
        </p:nvSpPr>
        <p:spPr/>
        <p:txBody>
          <a:bodyPr/>
          <a:lstStyle/>
          <a:p>
            <a:pPr marL="0" indent="0">
              <a:buNone/>
            </a:pPr>
            <a:r>
              <a:rPr lang="en-GB" b="1" dirty="0"/>
              <a:t>Left hemisphere:</a:t>
            </a:r>
          </a:p>
          <a:p>
            <a:r>
              <a:rPr lang="en-GB" dirty="0"/>
              <a:t>Role in language, arithmetic, verbal memory &amp; visual recognition</a:t>
            </a:r>
          </a:p>
          <a:p>
            <a:endParaRPr lang="en-GB" dirty="0"/>
          </a:p>
          <a:p>
            <a:pPr marL="0" indent="0">
              <a:buNone/>
            </a:pPr>
            <a:r>
              <a:rPr lang="en-GB" b="1" dirty="0"/>
              <a:t>Right hemisphere:</a:t>
            </a:r>
          </a:p>
          <a:p>
            <a:r>
              <a:rPr lang="en-GB" dirty="0"/>
              <a:t>Non-verbal perceptual tasks such as visuospatial recognition, emotional expression &amp; elements of speech such as prosody</a:t>
            </a:r>
          </a:p>
          <a:p>
            <a:endParaRPr lang="en-GB" dirty="0"/>
          </a:p>
        </p:txBody>
      </p:sp>
    </p:spTree>
    <p:extLst>
      <p:ext uri="{BB962C8B-B14F-4D97-AF65-F5344CB8AC3E}">
        <p14:creationId xmlns:p14="http://schemas.microsoft.com/office/powerpoint/2010/main" val="17186646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What is attention?</a:t>
            </a:r>
          </a:p>
        </p:txBody>
      </p:sp>
      <p:sp>
        <p:nvSpPr>
          <p:cNvPr id="3" name="Text Placeholder 2"/>
          <p:cNvSpPr>
            <a:spLocks noGrp="1"/>
          </p:cNvSpPr>
          <p:nvPr>
            <p:ph type="body" sz="quarter" idx="13"/>
          </p:nvPr>
        </p:nvSpPr>
        <p:spPr/>
        <p:txBody>
          <a:bodyPr/>
          <a:lstStyle/>
          <a:p>
            <a:pPr marL="0" indent="0">
              <a:buNone/>
            </a:pPr>
            <a:r>
              <a:rPr lang="en-GB" dirty="0"/>
              <a:t>Ability to concentrate &amp; focus on specific stimuli</a:t>
            </a:r>
          </a:p>
          <a:p>
            <a:pPr marL="0" indent="0">
              <a:buNone/>
            </a:pPr>
            <a:endParaRPr lang="en-GB" dirty="0"/>
          </a:p>
          <a:p>
            <a:pPr marL="0" indent="0">
              <a:buNone/>
            </a:pPr>
            <a:r>
              <a:rPr lang="en-GB" b="1" dirty="0"/>
              <a:t>Sustained attention (vigilance):</a:t>
            </a:r>
            <a:r>
              <a:rPr lang="en-GB" dirty="0"/>
              <a:t> concentration</a:t>
            </a:r>
          </a:p>
          <a:p>
            <a:pPr marL="0" indent="0">
              <a:buNone/>
            </a:pPr>
            <a:endParaRPr lang="en-GB" dirty="0"/>
          </a:p>
          <a:p>
            <a:pPr marL="0" indent="0">
              <a:buNone/>
            </a:pPr>
            <a:r>
              <a:rPr lang="en-GB" b="1" dirty="0"/>
              <a:t>Selective attention:</a:t>
            </a:r>
            <a:r>
              <a:rPr lang="en-GB" dirty="0"/>
              <a:t> selective focus / ignore irrelevant e.g. conversation at party.</a:t>
            </a:r>
          </a:p>
          <a:p>
            <a:pPr marL="0" indent="0">
              <a:buNone/>
            </a:pPr>
            <a:r>
              <a:rPr lang="en-GB" b="1" dirty="0"/>
              <a:t>Divided attention: </a:t>
            </a:r>
            <a:r>
              <a:rPr lang="en-GB" dirty="0"/>
              <a:t>focus on &gt;1 task simultaneously e.g. preparing meal whilst on telephone</a:t>
            </a:r>
          </a:p>
          <a:p>
            <a:pPr marL="0" indent="0">
              <a:buNone/>
            </a:pPr>
            <a:endParaRPr lang="en-GB" dirty="0"/>
          </a:p>
          <a:p>
            <a:pPr marL="0" indent="0">
              <a:buNone/>
            </a:pPr>
            <a:r>
              <a:rPr lang="en-GB" b="1" dirty="0"/>
              <a:t>Alternating attention: </a:t>
            </a:r>
            <a:r>
              <a:rPr lang="en-GB" dirty="0"/>
              <a:t>cognitive flexibility, shifting attention between tasks</a:t>
            </a:r>
          </a:p>
          <a:p>
            <a:pPr marL="0" indent="0">
              <a:buNone/>
            </a:pPr>
            <a:endParaRPr lang="en-GB" dirty="0"/>
          </a:p>
          <a:p>
            <a:pPr marL="0" indent="0">
              <a:buNone/>
            </a:pPr>
            <a:endParaRPr lang="en-GB" dirty="0"/>
          </a:p>
          <a:p>
            <a:pPr marL="0" indent="0">
              <a:buNone/>
            </a:pPr>
            <a:endParaRPr lang="en-GB" dirty="0"/>
          </a:p>
        </p:txBody>
      </p:sp>
    </p:spTree>
    <p:extLst>
      <p:ext uri="{BB962C8B-B14F-4D97-AF65-F5344CB8AC3E}">
        <p14:creationId xmlns:p14="http://schemas.microsoft.com/office/powerpoint/2010/main" val="11235371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Neurobiology of attention</a:t>
            </a:r>
          </a:p>
        </p:txBody>
      </p:sp>
      <p:sp>
        <p:nvSpPr>
          <p:cNvPr id="3" name="Text Placeholder 2"/>
          <p:cNvSpPr>
            <a:spLocks noGrp="1"/>
          </p:cNvSpPr>
          <p:nvPr>
            <p:ph type="body" sz="quarter" idx="13"/>
          </p:nvPr>
        </p:nvSpPr>
        <p:spPr/>
        <p:txBody>
          <a:bodyPr/>
          <a:lstStyle/>
          <a:p>
            <a:pPr marL="0" indent="0">
              <a:spcBef>
                <a:spcPts val="0"/>
              </a:spcBef>
              <a:buNone/>
            </a:pPr>
            <a:r>
              <a:rPr lang="en-GB" b="1" dirty="0"/>
              <a:t>Executive function - diffuse networks involving:</a:t>
            </a:r>
          </a:p>
          <a:p>
            <a:pPr marL="457200" indent="-457200">
              <a:spcBef>
                <a:spcPts val="0"/>
              </a:spcBef>
            </a:pPr>
            <a:r>
              <a:rPr lang="en-GB" b="1" dirty="0"/>
              <a:t>Top-down systems </a:t>
            </a:r>
            <a:r>
              <a:rPr lang="en-GB" dirty="0"/>
              <a:t>(“orienting system”)</a:t>
            </a:r>
          </a:p>
          <a:p>
            <a:pPr marL="1143000" lvl="1" indent="-457200">
              <a:spcBef>
                <a:spcPts val="0"/>
              </a:spcBef>
              <a:buFont typeface="Arial" charset="0"/>
              <a:buChar char="•"/>
            </a:pPr>
            <a:r>
              <a:rPr lang="en-GB" dirty="0"/>
              <a:t>Prefrontal cortex</a:t>
            </a:r>
          </a:p>
          <a:p>
            <a:pPr marL="1143000" lvl="1" indent="-457200">
              <a:spcBef>
                <a:spcPts val="0"/>
              </a:spcBef>
              <a:buFont typeface="Arial" charset="0"/>
              <a:buChar char="•"/>
            </a:pPr>
            <a:r>
              <a:rPr lang="en-GB" dirty="0"/>
              <a:t>Frontal eye fields</a:t>
            </a:r>
          </a:p>
          <a:p>
            <a:pPr marL="1143000" lvl="1" indent="-457200">
              <a:spcBef>
                <a:spcPts val="0"/>
              </a:spcBef>
              <a:buFont typeface="Arial" charset="0"/>
              <a:buChar char="•"/>
            </a:pPr>
            <a:r>
              <a:rPr lang="en-GB" dirty="0"/>
              <a:t>Inter-parietal areas</a:t>
            </a:r>
          </a:p>
          <a:p>
            <a:pPr marL="1143000" lvl="1" indent="-457200">
              <a:spcBef>
                <a:spcPts val="0"/>
              </a:spcBef>
              <a:buFont typeface="Arial" charset="0"/>
              <a:buChar char="•"/>
            </a:pPr>
            <a:r>
              <a:rPr lang="en-GB" dirty="0"/>
              <a:t>Acetylcholine involved (basal forebrain)</a:t>
            </a:r>
          </a:p>
          <a:p>
            <a:pPr marL="1143000" lvl="1" indent="-457200">
              <a:spcBef>
                <a:spcPts val="0"/>
              </a:spcBef>
              <a:buFont typeface="Arial" charset="0"/>
              <a:buChar char="•"/>
            </a:pPr>
            <a:endParaRPr lang="en-GB" dirty="0"/>
          </a:p>
          <a:p>
            <a:pPr marL="457200" indent="-457200">
              <a:spcBef>
                <a:spcPts val="0"/>
              </a:spcBef>
            </a:pPr>
            <a:r>
              <a:rPr lang="en-GB" b="1" dirty="0"/>
              <a:t>Bottom-up systems </a:t>
            </a:r>
            <a:r>
              <a:rPr lang="en-GB" dirty="0"/>
              <a:t>(“alerting system”)</a:t>
            </a:r>
            <a:endParaRPr lang="en-GB" b="1" dirty="0"/>
          </a:p>
          <a:p>
            <a:pPr marL="1143000" lvl="1" indent="-457200">
              <a:spcBef>
                <a:spcPts val="0"/>
              </a:spcBef>
              <a:buFont typeface="Arial" charset="0"/>
              <a:buChar char="•"/>
            </a:pPr>
            <a:r>
              <a:rPr lang="en-GB" dirty="0"/>
              <a:t>Reticular activating system</a:t>
            </a:r>
          </a:p>
          <a:p>
            <a:pPr marL="1143000" lvl="1" indent="-457200">
              <a:spcBef>
                <a:spcPts val="0"/>
              </a:spcBef>
              <a:buFont typeface="Arial" charset="0"/>
              <a:buChar char="•"/>
            </a:pPr>
            <a:r>
              <a:rPr lang="en-GB" dirty="0"/>
              <a:t>Thalamus</a:t>
            </a:r>
          </a:p>
          <a:p>
            <a:pPr marL="1143000" lvl="1" indent="-457200">
              <a:spcBef>
                <a:spcPts val="0"/>
              </a:spcBef>
              <a:buFont typeface="Arial" charset="0"/>
              <a:buChar char="•"/>
            </a:pPr>
            <a:r>
              <a:rPr lang="en-GB" dirty="0"/>
              <a:t>Norepinephrine involved (locus coeruleus)</a:t>
            </a:r>
          </a:p>
          <a:p>
            <a:pPr>
              <a:spcBef>
                <a:spcPts val="0"/>
              </a:spcBef>
            </a:pPr>
            <a:endParaRPr lang="en-GB" dirty="0"/>
          </a:p>
        </p:txBody>
      </p:sp>
    </p:spTree>
    <p:extLst>
      <p:ext uri="{BB962C8B-B14F-4D97-AF65-F5344CB8AC3E}">
        <p14:creationId xmlns:p14="http://schemas.microsoft.com/office/powerpoint/2010/main" val="5450678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Attention – bedside assessment</a:t>
            </a:r>
          </a:p>
        </p:txBody>
      </p:sp>
      <p:sp>
        <p:nvSpPr>
          <p:cNvPr id="3" name="Text Placeholder 2"/>
          <p:cNvSpPr>
            <a:spLocks noGrp="1"/>
          </p:cNvSpPr>
          <p:nvPr>
            <p:ph type="body" sz="quarter" idx="13"/>
          </p:nvPr>
        </p:nvSpPr>
        <p:spPr/>
        <p:txBody>
          <a:bodyPr/>
          <a:lstStyle/>
          <a:p>
            <a:endParaRPr lang="en-GB" dirty="0"/>
          </a:p>
          <a:p>
            <a:r>
              <a:rPr lang="en-GB" dirty="0"/>
              <a:t>Digit span (6±1)</a:t>
            </a:r>
          </a:p>
          <a:p>
            <a:endParaRPr lang="en-GB" dirty="0"/>
          </a:p>
          <a:p>
            <a:r>
              <a:rPr lang="en-GB" dirty="0"/>
              <a:t>Serial 7s (elderly often struggle)</a:t>
            </a:r>
          </a:p>
          <a:p>
            <a:endParaRPr lang="en-GB" dirty="0"/>
          </a:p>
          <a:p>
            <a:r>
              <a:rPr lang="en-GB" dirty="0"/>
              <a:t>Count backwards from 20</a:t>
            </a:r>
            <a:r>
              <a:rPr lang="en-GB" dirty="0">
                <a:sym typeface="Wingdings"/>
              </a:rPr>
              <a:t>0</a:t>
            </a:r>
          </a:p>
          <a:p>
            <a:endParaRPr lang="en-GB" dirty="0">
              <a:sym typeface="Wingdings"/>
            </a:endParaRPr>
          </a:p>
          <a:p>
            <a:r>
              <a:rPr lang="en-GB" dirty="0">
                <a:sym typeface="Wingdings"/>
              </a:rPr>
              <a:t>Months of the year in reverse</a:t>
            </a:r>
            <a:endParaRPr lang="en-GB" dirty="0"/>
          </a:p>
        </p:txBody>
      </p:sp>
    </p:spTree>
    <p:extLst>
      <p:ext uri="{BB962C8B-B14F-4D97-AF65-F5344CB8AC3E}">
        <p14:creationId xmlns:p14="http://schemas.microsoft.com/office/powerpoint/2010/main" val="20682586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Types of memory</a:t>
            </a:r>
          </a:p>
        </p:txBody>
      </p:sp>
      <p:graphicFrame>
        <p:nvGraphicFramePr>
          <p:cNvPr id="10" name="Content Placeholder 3"/>
          <p:cNvGraphicFramePr>
            <a:graphicFrameLocks/>
          </p:cNvGraphicFramePr>
          <p:nvPr>
            <p:extLst>
              <p:ext uri="{D42A27DB-BD31-4B8C-83A1-F6EECF244321}">
                <p14:modId xmlns:p14="http://schemas.microsoft.com/office/powerpoint/2010/main" val="434719467"/>
              </p:ext>
            </p:extLst>
          </p:nvPr>
        </p:nvGraphicFramePr>
        <p:xfrm>
          <a:off x="457200" y="1706400"/>
          <a:ext cx="8367624" cy="43797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6504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History</a:t>
            </a:r>
          </a:p>
        </p:txBody>
      </p:sp>
      <p:sp>
        <p:nvSpPr>
          <p:cNvPr id="3" name="Text Placeholder 2"/>
          <p:cNvSpPr>
            <a:spLocks noGrp="1"/>
          </p:cNvSpPr>
          <p:nvPr>
            <p:ph type="body" sz="quarter" idx="13"/>
          </p:nvPr>
        </p:nvSpPr>
        <p:spPr/>
        <p:txBody>
          <a:bodyPr/>
          <a:lstStyle/>
          <a:p>
            <a:pPr marL="0" indent="0">
              <a:spcBef>
                <a:spcPts val="0"/>
              </a:spcBef>
              <a:buNone/>
            </a:pPr>
            <a:r>
              <a:rPr lang="en-GB" b="1" dirty="0"/>
              <a:t>Anterograde memory </a:t>
            </a:r>
            <a:r>
              <a:rPr lang="en-GB" dirty="0"/>
              <a:t>loss can be elicited by asking about:</a:t>
            </a:r>
          </a:p>
          <a:p>
            <a:pPr>
              <a:spcBef>
                <a:spcPts val="0"/>
              </a:spcBef>
            </a:pPr>
            <a:r>
              <a:rPr lang="en-GB" dirty="0"/>
              <a:t>Increasing use of lists</a:t>
            </a:r>
          </a:p>
          <a:p>
            <a:pPr>
              <a:spcBef>
                <a:spcPts val="0"/>
              </a:spcBef>
            </a:pPr>
            <a:r>
              <a:rPr lang="en-GB" dirty="0"/>
              <a:t>Forgetting appointments / medication</a:t>
            </a:r>
          </a:p>
          <a:p>
            <a:pPr>
              <a:spcBef>
                <a:spcPts val="0"/>
              </a:spcBef>
            </a:pPr>
            <a:r>
              <a:rPr lang="en-GB" dirty="0"/>
              <a:t>Repetition</a:t>
            </a:r>
          </a:p>
          <a:p>
            <a:pPr>
              <a:spcBef>
                <a:spcPts val="0"/>
              </a:spcBef>
            </a:pPr>
            <a:r>
              <a:rPr lang="en-GB" dirty="0"/>
              <a:t>Losing items</a:t>
            </a:r>
          </a:p>
          <a:p>
            <a:pPr>
              <a:spcBef>
                <a:spcPts val="0"/>
              </a:spcBef>
            </a:pPr>
            <a:r>
              <a:rPr lang="en-GB" dirty="0"/>
              <a:t>Difficulty keeping up with storylines / TV</a:t>
            </a:r>
          </a:p>
          <a:p>
            <a:pPr marL="0" indent="0">
              <a:spcBef>
                <a:spcPts val="0"/>
              </a:spcBef>
              <a:buNone/>
            </a:pPr>
            <a:endParaRPr lang="en-GB" dirty="0"/>
          </a:p>
          <a:p>
            <a:pPr marL="0" indent="0">
              <a:spcBef>
                <a:spcPts val="0"/>
              </a:spcBef>
              <a:buNone/>
            </a:pPr>
            <a:r>
              <a:rPr lang="en-GB" b="1" dirty="0"/>
              <a:t>Retrograde memory </a:t>
            </a:r>
            <a:r>
              <a:rPr lang="en-GB" dirty="0"/>
              <a:t>lost can be elicited by asking about:</a:t>
            </a:r>
          </a:p>
          <a:p>
            <a:pPr>
              <a:spcBef>
                <a:spcPts val="0"/>
              </a:spcBef>
            </a:pPr>
            <a:r>
              <a:rPr lang="en-GB" dirty="0"/>
              <a:t>Past events &amp; personal history (education; employment; major events)</a:t>
            </a:r>
          </a:p>
        </p:txBody>
      </p:sp>
    </p:spTree>
    <p:extLst>
      <p:ext uri="{BB962C8B-B14F-4D97-AF65-F5344CB8AC3E}">
        <p14:creationId xmlns:p14="http://schemas.microsoft.com/office/powerpoint/2010/main" val="4341688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26000"/>
            <a:ext cx="7840800" cy="680400"/>
          </a:xfrm>
          <a:prstGeom prst="rect">
            <a:avLst/>
          </a:prstGeom>
        </p:spPr>
        <p:txBody>
          <a:bodyPr/>
          <a:lstStyle/>
          <a:p>
            <a:r>
              <a:rPr lang="en-GB"/>
              <a:t>Neurobiology of memory</a:t>
            </a:r>
          </a:p>
        </p:txBody>
      </p:sp>
      <p:sp>
        <p:nvSpPr>
          <p:cNvPr id="3" name="Content Placeholder 2"/>
          <p:cNvSpPr>
            <a:spLocks noGrp="1"/>
          </p:cNvSpPr>
          <p:nvPr>
            <p:ph idx="4294967295"/>
          </p:nvPr>
        </p:nvSpPr>
        <p:spPr>
          <a:xfrm>
            <a:off x="457200" y="1706400"/>
            <a:ext cx="7883999" cy="4428000"/>
          </a:xfrm>
          <a:prstGeom prst="rect">
            <a:avLst/>
          </a:prstGeom>
        </p:spPr>
        <p:txBody>
          <a:bodyPr>
            <a:noAutofit/>
          </a:bodyPr>
          <a:lstStyle/>
          <a:p>
            <a:pPr marL="0" indent="0">
              <a:spcBef>
                <a:spcPts val="0"/>
              </a:spcBef>
              <a:buNone/>
            </a:pPr>
            <a:r>
              <a:rPr lang="en-GB" sz="2400" b="1" dirty="0"/>
              <a:t>Working memory </a:t>
            </a:r>
            <a:r>
              <a:rPr lang="en-GB" sz="2400" dirty="0"/>
              <a:t>– depends on frontal executive structures involved in attention and posterior areas related to the memory being rehearsed</a:t>
            </a:r>
          </a:p>
          <a:p>
            <a:pPr marL="0" indent="0">
              <a:spcBef>
                <a:spcPts val="0"/>
              </a:spcBef>
              <a:buNone/>
            </a:pPr>
            <a:endParaRPr lang="en-GB" sz="2400" dirty="0"/>
          </a:p>
          <a:p>
            <a:pPr marL="0" indent="0">
              <a:spcBef>
                <a:spcPts val="0"/>
              </a:spcBef>
              <a:buNone/>
            </a:pPr>
            <a:r>
              <a:rPr lang="en-GB" sz="2400" b="1" dirty="0"/>
              <a:t>LTM </a:t>
            </a:r>
            <a:r>
              <a:rPr lang="en-GB" sz="2400" dirty="0"/>
              <a:t>– dependent on limbic regions (Circuit of Papez)</a:t>
            </a:r>
          </a:p>
          <a:p>
            <a:pPr>
              <a:spcBef>
                <a:spcPts val="0"/>
              </a:spcBef>
            </a:pPr>
            <a:r>
              <a:rPr lang="en-GB" sz="2400" b="1" dirty="0"/>
              <a:t>Episodic: </a:t>
            </a:r>
            <a:r>
              <a:rPr lang="en-GB" sz="2400" dirty="0"/>
              <a:t>limbic-diencephalic system &amp; frontal connections</a:t>
            </a:r>
          </a:p>
          <a:p>
            <a:pPr>
              <a:spcBef>
                <a:spcPts val="0"/>
              </a:spcBef>
            </a:pPr>
            <a:r>
              <a:rPr lang="en-GB" sz="2400" b="1" dirty="0"/>
              <a:t>Semantic:</a:t>
            </a:r>
            <a:r>
              <a:rPr lang="en-GB" sz="2400" dirty="0"/>
              <a:t> Anterior temporal lobe</a:t>
            </a:r>
            <a:endParaRPr lang="en-GB" sz="2400" b="1" dirty="0"/>
          </a:p>
          <a:p>
            <a:pPr marL="0" indent="0">
              <a:spcBef>
                <a:spcPts val="0"/>
              </a:spcBef>
              <a:buNone/>
            </a:pPr>
            <a:endParaRPr lang="en-GB" sz="2400" dirty="0"/>
          </a:p>
          <a:p>
            <a:pPr marL="0" indent="0">
              <a:spcBef>
                <a:spcPts val="0"/>
              </a:spcBef>
              <a:buNone/>
            </a:pPr>
            <a:r>
              <a:rPr lang="en-GB" sz="2400" b="1" dirty="0"/>
              <a:t>Non-declarative </a:t>
            </a:r>
            <a:r>
              <a:rPr lang="en-GB" sz="2400" dirty="0"/>
              <a:t>(implicit) memory based in brain structures such as cerebellum (conditioning) &amp; basal ganglia</a:t>
            </a:r>
          </a:p>
        </p:txBody>
      </p:sp>
    </p:spTree>
    <p:extLst>
      <p:ext uri="{BB962C8B-B14F-4D97-AF65-F5344CB8AC3E}">
        <p14:creationId xmlns:p14="http://schemas.microsoft.com/office/powerpoint/2010/main" val="1361611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26000"/>
            <a:ext cx="7840800" cy="680400"/>
          </a:xfrm>
          <a:prstGeom prst="rect">
            <a:avLst/>
          </a:prstGeom>
        </p:spPr>
        <p:txBody>
          <a:bodyPr/>
          <a:lstStyle/>
          <a:p>
            <a:r>
              <a:rPr lang="en-GB"/>
              <a:t>Disorders affecting memory</a:t>
            </a:r>
          </a:p>
        </p:txBody>
      </p:sp>
      <p:sp>
        <p:nvSpPr>
          <p:cNvPr id="3" name="Content Placeholder 2"/>
          <p:cNvSpPr>
            <a:spLocks noGrp="1"/>
          </p:cNvSpPr>
          <p:nvPr>
            <p:ph idx="4294967295"/>
          </p:nvPr>
        </p:nvSpPr>
        <p:spPr>
          <a:xfrm>
            <a:off x="457200" y="1706400"/>
            <a:ext cx="8686800" cy="5341716"/>
          </a:xfrm>
          <a:prstGeom prst="rect">
            <a:avLst/>
          </a:prstGeom>
        </p:spPr>
        <p:txBody>
          <a:bodyPr>
            <a:noAutofit/>
          </a:bodyPr>
          <a:lstStyle/>
          <a:p>
            <a:pPr marL="0" indent="0">
              <a:spcBef>
                <a:spcPts val="0"/>
              </a:spcBef>
              <a:buNone/>
            </a:pPr>
            <a:r>
              <a:rPr lang="en-GB" sz="2000" b="1" dirty="0"/>
              <a:t>Amnestic syndromes:</a:t>
            </a:r>
          </a:p>
          <a:p>
            <a:pPr marL="0" indent="0">
              <a:spcBef>
                <a:spcPts val="0"/>
              </a:spcBef>
              <a:buNone/>
            </a:pPr>
            <a:r>
              <a:rPr lang="en-GB" sz="1800" dirty="0"/>
              <a:t>Memory loss markedly affected compared with other cognitive domains</a:t>
            </a:r>
          </a:p>
          <a:p>
            <a:pPr marL="0" indent="0">
              <a:spcBef>
                <a:spcPts val="0"/>
              </a:spcBef>
              <a:buNone/>
            </a:pPr>
            <a:endParaRPr lang="en-GB" sz="1800" dirty="0"/>
          </a:p>
          <a:p>
            <a:pPr marL="0" indent="0">
              <a:spcBef>
                <a:spcPts val="0"/>
              </a:spcBef>
              <a:buNone/>
            </a:pPr>
            <a:r>
              <a:rPr lang="en-GB" sz="1800" dirty="0"/>
              <a:t>Alzheimer’s, vascular dementia, other dementias, hippocampal anoxia, herpes simplex encephalitis (hippocampal damage), Korsakoff’s, bilateral thalamic infarction, drugs </a:t>
            </a:r>
            <a:r>
              <a:rPr lang="en-GB" sz="1800" dirty="0" err="1"/>
              <a:t>eg</a:t>
            </a:r>
            <a:r>
              <a:rPr lang="en-GB" sz="1800" dirty="0"/>
              <a:t> benzodiazepines</a:t>
            </a:r>
          </a:p>
          <a:p>
            <a:pPr marL="0" indent="0">
              <a:spcBef>
                <a:spcPts val="0"/>
              </a:spcBef>
              <a:buNone/>
            </a:pPr>
            <a:endParaRPr lang="en-GB" sz="1800" dirty="0"/>
          </a:p>
          <a:p>
            <a:pPr marL="0" indent="0">
              <a:spcBef>
                <a:spcPts val="0"/>
              </a:spcBef>
              <a:buNone/>
            </a:pPr>
            <a:r>
              <a:rPr lang="en-GB" sz="2000" b="1" dirty="0"/>
              <a:t>Transient global amnesia (TGA):</a:t>
            </a:r>
          </a:p>
          <a:p>
            <a:pPr marL="0" indent="0">
              <a:spcBef>
                <a:spcPts val="0"/>
              </a:spcBef>
              <a:buNone/>
            </a:pPr>
            <a:r>
              <a:rPr lang="en-GB" sz="1800" dirty="0"/>
              <a:t>Marked anterograde amnesia &gt; variable retrograde deficit</a:t>
            </a:r>
          </a:p>
          <a:p>
            <a:pPr marL="0" indent="0">
              <a:spcBef>
                <a:spcPts val="0"/>
              </a:spcBef>
              <a:buNone/>
            </a:pPr>
            <a:r>
              <a:rPr lang="en-GB" sz="1800" dirty="0"/>
              <a:t>Seen in older adults with sudden onset profound but transient amnesia</a:t>
            </a:r>
          </a:p>
          <a:p>
            <a:pPr marL="0" indent="0">
              <a:spcBef>
                <a:spcPts val="0"/>
              </a:spcBef>
              <a:buNone/>
            </a:pPr>
            <a:r>
              <a:rPr lang="en-GB" sz="1800" dirty="0"/>
              <a:t>General abilities &amp; orientation to self maintained during episode</a:t>
            </a:r>
          </a:p>
          <a:p>
            <a:pPr marL="0" indent="0">
              <a:spcBef>
                <a:spcPts val="0"/>
              </a:spcBef>
              <a:buNone/>
            </a:pPr>
            <a:endParaRPr lang="en-GB" sz="1800" dirty="0"/>
          </a:p>
          <a:p>
            <a:pPr marL="0" indent="0">
              <a:spcBef>
                <a:spcPts val="0"/>
              </a:spcBef>
              <a:buNone/>
            </a:pPr>
            <a:r>
              <a:rPr lang="en-GB" sz="2000" b="1" dirty="0"/>
              <a:t>Transient epileptic amnesia (TEA):</a:t>
            </a:r>
          </a:p>
          <a:p>
            <a:pPr marL="0" indent="0">
              <a:spcBef>
                <a:spcPts val="0"/>
              </a:spcBef>
              <a:buNone/>
            </a:pPr>
            <a:r>
              <a:rPr lang="en-GB" sz="1800" dirty="0"/>
              <a:t>Recurrent brief episodes</a:t>
            </a:r>
          </a:p>
          <a:p>
            <a:pPr marL="0" indent="0">
              <a:spcBef>
                <a:spcPts val="0"/>
              </a:spcBef>
              <a:buNone/>
            </a:pPr>
            <a:r>
              <a:rPr lang="en-GB" sz="1800" dirty="0"/>
              <a:t>“</a:t>
            </a:r>
            <a:r>
              <a:rPr lang="en-GB" sz="1800" dirty="0" err="1"/>
              <a:t>Lacunes</a:t>
            </a:r>
            <a:r>
              <a:rPr lang="en-GB" sz="1800" dirty="0"/>
              <a:t>” of memory loss</a:t>
            </a:r>
          </a:p>
        </p:txBody>
      </p:sp>
    </p:spTree>
    <p:extLst>
      <p:ext uri="{BB962C8B-B14F-4D97-AF65-F5344CB8AC3E}">
        <p14:creationId xmlns:p14="http://schemas.microsoft.com/office/powerpoint/2010/main" val="5131504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57200" y="1706400"/>
            <a:ext cx="7920000" cy="4428000"/>
          </a:xfrm>
          <a:prstGeom prst="rect">
            <a:avLst/>
          </a:prstGeom>
        </p:spPr>
        <p:txBody>
          <a:bodyPr>
            <a:normAutofit fontScale="70000" lnSpcReduction="20000"/>
          </a:bodyPr>
          <a:lstStyle/>
          <a:p>
            <a:pPr marL="0" indent="0">
              <a:lnSpc>
                <a:spcPct val="120000"/>
              </a:lnSpc>
              <a:spcBef>
                <a:spcPts val="0"/>
              </a:spcBef>
              <a:buNone/>
            </a:pPr>
            <a:r>
              <a:rPr lang="en-GB" b="1" dirty="0"/>
              <a:t>Remember 3 items</a:t>
            </a:r>
          </a:p>
          <a:p>
            <a:pPr>
              <a:lnSpc>
                <a:spcPct val="120000"/>
              </a:lnSpc>
              <a:spcBef>
                <a:spcPts val="0"/>
              </a:spcBef>
            </a:pPr>
            <a:r>
              <a:rPr lang="en-GB" i="1" dirty="0"/>
              <a:t>“I am going to say 3 words which I would like you to repeat after me. Try and remember them because I will ask you again later</a:t>
            </a:r>
            <a:r>
              <a:rPr lang="is-IS" i="1" dirty="0"/>
              <a:t>…”</a:t>
            </a:r>
            <a:endParaRPr lang="en-GB" dirty="0"/>
          </a:p>
          <a:p>
            <a:pPr marL="0" indent="0">
              <a:lnSpc>
                <a:spcPct val="120000"/>
              </a:lnSpc>
              <a:spcBef>
                <a:spcPts val="0"/>
              </a:spcBef>
              <a:buNone/>
            </a:pPr>
            <a:endParaRPr lang="en-GB" dirty="0"/>
          </a:p>
          <a:p>
            <a:pPr marL="0" indent="0">
              <a:lnSpc>
                <a:spcPct val="120000"/>
              </a:lnSpc>
              <a:spcBef>
                <a:spcPts val="0"/>
              </a:spcBef>
              <a:buNone/>
            </a:pPr>
            <a:r>
              <a:rPr lang="en-GB" dirty="0"/>
              <a:t>Ensure adequate registration</a:t>
            </a:r>
          </a:p>
          <a:p>
            <a:pPr>
              <a:lnSpc>
                <a:spcPct val="120000"/>
              </a:lnSpc>
              <a:spcBef>
                <a:spcPts val="0"/>
              </a:spcBef>
            </a:pPr>
            <a:endParaRPr lang="en-GB" dirty="0"/>
          </a:p>
          <a:p>
            <a:pPr marL="0" indent="0">
              <a:lnSpc>
                <a:spcPct val="120000"/>
              </a:lnSpc>
              <a:spcBef>
                <a:spcPts val="0"/>
              </a:spcBef>
              <a:buNone/>
            </a:pPr>
            <a:r>
              <a:rPr lang="en-GB" dirty="0"/>
              <a:t>Poor registration may indicate deficits of attention or executive dysfunction</a:t>
            </a:r>
          </a:p>
          <a:p>
            <a:pPr>
              <a:lnSpc>
                <a:spcPct val="120000"/>
              </a:lnSpc>
              <a:spcBef>
                <a:spcPts val="0"/>
              </a:spcBef>
            </a:pPr>
            <a:endParaRPr lang="en-GB" dirty="0"/>
          </a:p>
          <a:p>
            <a:pPr marL="0" indent="0">
              <a:lnSpc>
                <a:spcPct val="120000"/>
              </a:lnSpc>
              <a:spcBef>
                <a:spcPts val="0"/>
              </a:spcBef>
              <a:buNone/>
            </a:pPr>
            <a:r>
              <a:rPr lang="en-GB" dirty="0"/>
              <a:t>Can also assess memory for recent events (how they got to hospital / recent hospital admission)</a:t>
            </a:r>
          </a:p>
        </p:txBody>
      </p:sp>
      <p:sp>
        <p:nvSpPr>
          <p:cNvPr id="5" name="Title 4"/>
          <p:cNvSpPr>
            <a:spLocks noGrp="1"/>
          </p:cNvSpPr>
          <p:nvPr>
            <p:ph type="ctrTitle"/>
          </p:nvPr>
        </p:nvSpPr>
        <p:spPr/>
        <p:txBody>
          <a:bodyPr/>
          <a:lstStyle/>
          <a:p>
            <a:r>
              <a:rPr lang="en-GB" dirty="0"/>
              <a:t>Testing verbal memory</a:t>
            </a:r>
          </a:p>
        </p:txBody>
      </p:sp>
    </p:spTree>
    <p:extLst>
      <p:ext uri="{BB962C8B-B14F-4D97-AF65-F5344CB8AC3E}">
        <p14:creationId xmlns:p14="http://schemas.microsoft.com/office/powerpoint/2010/main" val="10588131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OA Module: Cognitive Assessment</a:t>
            </a:r>
          </a:p>
        </p:txBody>
      </p:sp>
      <p:sp>
        <p:nvSpPr>
          <p:cNvPr id="3" name="Subtitle 2"/>
          <p:cNvSpPr>
            <a:spLocks noGrp="1"/>
          </p:cNvSpPr>
          <p:nvPr>
            <p:ph type="subTitle" idx="1"/>
          </p:nvPr>
        </p:nvSpPr>
        <p:spPr>
          <a:xfrm>
            <a:off x="457200" y="1757362"/>
            <a:ext cx="7772400" cy="581025"/>
          </a:xfrm>
        </p:spPr>
        <p:txBody>
          <a:bodyPr/>
          <a:lstStyle/>
          <a:p>
            <a:r>
              <a:rPr lang="en-US" dirty="0"/>
              <a:t>Aims and Objectives</a:t>
            </a:r>
          </a:p>
        </p:txBody>
      </p:sp>
      <p:sp>
        <p:nvSpPr>
          <p:cNvPr id="4" name="Text Placeholder 3"/>
          <p:cNvSpPr>
            <a:spLocks noGrp="1"/>
          </p:cNvSpPr>
          <p:nvPr>
            <p:ph type="body" sz="quarter" idx="13"/>
          </p:nvPr>
        </p:nvSpPr>
        <p:spPr/>
        <p:txBody>
          <a:bodyPr/>
          <a:lstStyle/>
          <a:p>
            <a:pPr lvl="0"/>
            <a:r>
              <a:rPr lang="en-GB" sz="2000" dirty="0"/>
              <a:t>The aim is for the trainee to gain an overview of the main cognitive domains and their assessment.</a:t>
            </a:r>
          </a:p>
          <a:p>
            <a:pPr lvl="0"/>
            <a:r>
              <a:rPr lang="en-GB" sz="1600" dirty="0"/>
              <a:t>By the end of the session trainees should:</a:t>
            </a:r>
          </a:p>
          <a:p>
            <a:pPr lvl="1"/>
            <a:r>
              <a:rPr lang="en-GB" sz="1600" dirty="0"/>
              <a:t>Understand the </a:t>
            </a:r>
            <a:r>
              <a:rPr lang="en-GB" sz="1600" b="1" dirty="0"/>
              <a:t>brain regions </a:t>
            </a:r>
            <a:r>
              <a:rPr lang="en-GB" sz="1600" dirty="0"/>
              <a:t>involved in the various </a:t>
            </a:r>
            <a:r>
              <a:rPr lang="en-GB" sz="1600" b="1" dirty="0"/>
              <a:t>cognitive domains</a:t>
            </a:r>
            <a:r>
              <a:rPr lang="en-GB" sz="1600" dirty="0"/>
              <a:t>. </a:t>
            </a:r>
          </a:p>
          <a:p>
            <a:pPr lvl="1"/>
            <a:r>
              <a:rPr lang="en-GB" sz="1600" dirty="0"/>
              <a:t>Appreciate the concept and theory of a </a:t>
            </a:r>
            <a:r>
              <a:rPr lang="en-GB" sz="1600" b="1" dirty="0"/>
              <a:t>bedside cognitive assessment</a:t>
            </a:r>
            <a:r>
              <a:rPr lang="en-GB" sz="1600" dirty="0"/>
              <a:t>.</a:t>
            </a:r>
          </a:p>
          <a:p>
            <a:pPr lvl="1"/>
            <a:r>
              <a:rPr lang="en-GB" sz="1600" dirty="0"/>
              <a:t>Have an awareness and understanding of the most common </a:t>
            </a:r>
            <a:r>
              <a:rPr lang="en-GB" sz="1600" b="1" dirty="0"/>
              <a:t>cognitive syndromes.</a:t>
            </a:r>
          </a:p>
          <a:p>
            <a:pPr lvl="1"/>
            <a:r>
              <a:rPr lang="en-GB" sz="1600" dirty="0"/>
              <a:t>Be able to reflect on the </a:t>
            </a:r>
            <a:r>
              <a:rPr lang="en-GB" sz="1600" b="1" dirty="0"/>
              <a:t>limitations of cognitive assessment and screening </a:t>
            </a:r>
            <a:r>
              <a:rPr lang="en-GB" sz="1600" dirty="0"/>
              <a:t>tools.</a:t>
            </a:r>
            <a:endParaRPr lang="en-US" sz="1600" dirty="0"/>
          </a:p>
        </p:txBody>
      </p:sp>
    </p:spTree>
    <p:extLst>
      <p:ext uri="{BB962C8B-B14F-4D97-AF65-F5344CB8AC3E}">
        <p14:creationId xmlns:p14="http://schemas.microsoft.com/office/powerpoint/2010/main" val="10813118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57200" y="1706400"/>
            <a:ext cx="7920000" cy="4428000"/>
          </a:xfrm>
          <a:prstGeom prst="rect">
            <a:avLst/>
          </a:prstGeom>
        </p:spPr>
        <p:txBody>
          <a:bodyPr/>
          <a:lstStyle/>
          <a:p>
            <a:pPr marL="0" indent="0">
              <a:buNone/>
            </a:pPr>
            <a:endParaRPr lang="en-GB" sz="2800" dirty="0"/>
          </a:p>
          <a:p>
            <a:pPr marL="0" indent="0">
              <a:buNone/>
            </a:pPr>
            <a:r>
              <a:rPr lang="en-GB" sz="2800" dirty="0"/>
              <a:t>Copy and recall shapes</a:t>
            </a:r>
          </a:p>
          <a:p>
            <a:pPr marL="0" indent="0">
              <a:buNone/>
            </a:pPr>
            <a:endParaRPr lang="en-GB" sz="2800" dirty="0"/>
          </a:p>
          <a:p>
            <a:pPr marL="0" indent="0">
              <a:buNone/>
            </a:pPr>
            <a:r>
              <a:rPr lang="en-GB" sz="2800" dirty="0"/>
              <a:t>“Hide and seek”</a:t>
            </a:r>
          </a:p>
        </p:txBody>
      </p:sp>
      <p:sp>
        <p:nvSpPr>
          <p:cNvPr id="5" name="Title 1"/>
          <p:cNvSpPr>
            <a:spLocks noGrp="1"/>
          </p:cNvSpPr>
          <p:nvPr>
            <p:ph type="ctrTitle"/>
          </p:nvPr>
        </p:nvSpPr>
        <p:spPr>
          <a:prstGeom prst="rect">
            <a:avLst/>
          </a:prstGeom>
        </p:spPr>
        <p:txBody>
          <a:bodyPr/>
          <a:lstStyle/>
          <a:p>
            <a:r>
              <a:rPr lang="en-GB" dirty="0"/>
              <a:t>Testing visual memory</a:t>
            </a:r>
          </a:p>
        </p:txBody>
      </p:sp>
    </p:spTree>
    <p:extLst>
      <p:ext uri="{BB962C8B-B14F-4D97-AF65-F5344CB8AC3E}">
        <p14:creationId xmlns:p14="http://schemas.microsoft.com/office/powerpoint/2010/main" val="3770523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57200" y="1706400"/>
            <a:ext cx="7920000" cy="4428000"/>
          </a:xfrm>
          <a:prstGeom prst="rect">
            <a:avLst/>
          </a:prstGeom>
        </p:spPr>
        <p:txBody>
          <a:bodyPr/>
          <a:lstStyle/>
          <a:p>
            <a:pPr marL="0" indent="0">
              <a:buNone/>
            </a:pPr>
            <a:endParaRPr lang="en-GB" sz="2400" dirty="0"/>
          </a:p>
          <a:p>
            <a:pPr marL="0" indent="0">
              <a:buNone/>
            </a:pPr>
            <a:r>
              <a:rPr lang="en-GB" sz="2400" dirty="0"/>
              <a:t>Famous events, e.g.</a:t>
            </a:r>
          </a:p>
          <a:p>
            <a:r>
              <a:rPr lang="en-GB" sz="2400" i="1" dirty="0"/>
              <a:t>“Please tell me the name of the current prime minister” </a:t>
            </a:r>
            <a:endParaRPr lang="en-US" sz="2400" i="1" dirty="0"/>
          </a:p>
          <a:p>
            <a:r>
              <a:rPr lang="en-GB" sz="2400" i="1" dirty="0"/>
              <a:t>“When was World War 2?”</a:t>
            </a:r>
            <a:endParaRPr lang="en-US" sz="2400" i="1" dirty="0"/>
          </a:p>
          <a:p>
            <a:pPr marL="0" indent="0">
              <a:buNone/>
            </a:pPr>
            <a:endParaRPr lang="en-GB" sz="2400" dirty="0"/>
          </a:p>
          <a:p>
            <a:pPr marL="0" indent="0">
              <a:buNone/>
            </a:pPr>
            <a:r>
              <a:rPr lang="en-GB" sz="2400" dirty="0"/>
              <a:t>Autobiographical memory</a:t>
            </a:r>
          </a:p>
          <a:p>
            <a:pPr marL="0" indent="0">
              <a:buNone/>
            </a:pPr>
            <a:r>
              <a:rPr lang="en-GB" sz="2400" dirty="0"/>
              <a:t>- Need corroboration</a:t>
            </a:r>
          </a:p>
        </p:txBody>
      </p:sp>
      <p:sp>
        <p:nvSpPr>
          <p:cNvPr id="5" name="Title 1"/>
          <p:cNvSpPr>
            <a:spLocks noGrp="1"/>
          </p:cNvSpPr>
          <p:nvPr>
            <p:ph type="ctrTitle"/>
          </p:nvPr>
        </p:nvSpPr>
        <p:spPr>
          <a:prstGeom prst="rect">
            <a:avLst/>
          </a:prstGeom>
        </p:spPr>
        <p:txBody>
          <a:bodyPr/>
          <a:lstStyle/>
          <a:p>
            <a:r>
              <a:rPr lang="en-GB" dirty="0"/>
              <a:t>Semantic memory</a:t>
            </a:r>
          </a:p>
        </p:txBody>
      </p:sp>
    </p:spTree>
    <p:extLst>
      <p:ext uri="{BB962C8B-B14F-4D97-AF65-F5344CB8AC3E}">
        <p14:creationId xmlns:p14="http://schemas.microsoft.com/office/powerpoint/2010/main" val="3983265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prstGeom prst="rect">
            <a:avLst/>
          </a:prstGeom>
        </p:spPr>
        <p:txBody>
          <a:bodyPr/>
          <a:lstStyle/>
          <a:p>
            <a:r>
              <a:rPr lang="en-GB" dirty="0"/>
              <a:t>Language</a:t>
            </a:r>
          </a:p>
        </p:txBody>
      </p:sp>
      <p:sp>
        <p:nvSpPr>
          <p:cNvPr id="3" name="Content Placeholder 2"/>
          <p:cNvSpPr>
            <a:spLocks noGrp="1"/>
          </p:cNvSpPr>
          <p:nvPr>
            <p:ph type="body" sz="quarter" idx="13"/>
          </p:nvPr>
        </p:nvSpPr>
        <p:spPr>
          <a:prstGeom prst="rect">
            <a:avLst/>
          </a:prstGeom>
        </p:spPr>
        <p:txBody>
          <a:bodyPr>
            <a:normAutofit/>
          </a:bodyPr>
          <a:lstStyle/>
          <a:p>
            <a:pPr marL="0" indent="0">
              <a:buNone/>
            </a:pPr>
            <a:r>
              <a:rPr lang="en-GB" sz="2800" b="1" dirty="0"/>
              <a:t>Not just speech:</a:t>
            </a:r>
          </a:p>
          <a:p>
            <a:endParaRPr lang="en-GB" sz="2800" dirty="0"/>
          </a:p>
          <a:p>
            <a:r>
              <a:rPr lang="en-GB" sz="2800" dirty="0"/>
              <a:t>Comprehension</a:t>
            </a:r>
          </a:p>
          <a:p>
            <a:r>
              <a:rPr lang="en-GB" sz="2800" dirty="0"/>
              <a:t>Repetition</a:t>
            </a:r>
          </a:p>
          <a:p>
            <a:r>
              <a:rPr lang="en-GB" sz="2800" dirty="0"/>
              <a:t>Reading </a:t>
            </a:r>
          </a:p>
          <a:p>
            <a:r>
              <a:rPr lang="en-GB" sz="2800" dirty="0"/>
              <a:t>Writing</a:t>
            </a:r>
          </a:p>
          <a:p>
            <a:r>
              <a:rPr lang="en-GB" sz="2800" dirty="0"/>
              <a:t>Naming</a:t>
            </a:r>
          </a:p>
        </p:txBody>
      </p:sp>
    </p:spTree>
    <p:extLst>
      <p:ext uri="{BB962C8B-B14F-4D97-AF65-F5344CB8AC3E}">
        <p14:creationId xmlns:p14="http://schemas.microsoft.com/office/powerpoint/2010/main" val="15864484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prstGeom prst="rect">
            <a:avLst/>
          </a:prstGeom>
        </p:spPr>
        <p:txBody>
          <a:bodyPr/>
          <a:lstStyle/>
          <a:p>
            <a:r>
              <a:rPr lang="en-GB"/>
              <a:t>Speech disorders (Aphasias)</a:t>
            </a:r>
            <a:endParaRPr lang="en-GB" dirty="0"/>
          </a:p>
        </p:txBody>
      </p:sp>
      <p:sp>
        <p:nvSpPr>
          <p:cNvPr id="7" name="Content Placeholder 2"/>
          <p:cNvSpPr>
            <a:spLocks noGrp="1"/>
          </p:cNvSpPr>
          <p:nvPr>
            <p:ph type="body" sz="quarter" idx="13"/>
          </p:nvPr>
        </p:nvSpPr>
        <p:spPr>
          <a:xfrm>
            <a:off x="457200" y="1704974"/>
            <a:ext cx="8686800" cy="4429607"/>
          </a:xfrm>
          <a:prstGeom prst="rect">
            <a:avLst/>
          </a:prstGeom>
        </p:spPr>
        <p:txBody>
          <a:bodyPr>
            <a:noAutofit/>
          </a:bodyPr>
          <a:lstStyle/>
          <a:p>
            <a:pPr marL="0" indent="0">
              <a:lnSpc>
                <a:spcPct val="110000"/>
              </a:lnSpc>
              <a:buNone/>
            </a:pPr>
            <a:r>
              <a:rPr lang="en-GB" b="1" dirty="0"/>
              <a:t>Broca’s area </a:t>
            </a:r>
            <a:r>
              <a:rPr lang="en-GB" dirty="0"/>
              <a:t>(frontal lobe; area 44):</a:t>
            </a:r>
          </a:p>
          <a:p>
            <a:pPr marL="457200" indent="-457200">
              <a:lnSpc>
                <a:spcPct val="110000"/>
              </a:lnSpc>
              <a:buFont typeface="Arial" charset="0"/>
              <a:buChar char="•"/>
            </a:pPr>
            <a:r>
              <a:rPr lang="en-GB" sz="2000" dirty="0"/>
              <a:t>Non-fluent speech</a:t>
            </a:r>
          </a:p>
          <a:p>
            <a:pPr marL="457200" indent="-457200">
              <a:lnSpc>
                <a:spcPct val="110000"/>
              </a:lnSpc>
              <a:buFont typeface="Arial" charset="0"/>
              <a:buChar char="•"/>
            </a:pPr>
            <a:r>
              <a:rPr lang="en-GB" sz="2000" dirty="0"/>
              <a:t>Effortful, halting, &amp; telegraphic (“</a:t>
            </a:r>
            <a:r>
              <a:rPr lang="en-GB" sz="2000" i="1" dirty="0"/>
              <a:t>cat sat mat</a:t>
            </a:r>
            <a:r>
              <a:rPr lang="en-GB" sz="2000" dirty="0"/>
              <a:t>”)</a:t>
            </a:r>
          </a:p>
          <a:p>
            <a:pPr marL="457200" indent="-457200">
              <a:lnSpc>
                <a:spcPct val="110000"/>
              </a:lnSpc>
              <a:buFont typeface="Arial" charset="0"/>
              <a:buChar char="•"/>
            </a:pPr>
            <a:r>
              <a:rPr lang="en-GB" sz="2000" dirty="0"/>
              <a:t>Paraphrasias (phonemic) can occur e.g. “</a:t>
            </a:r>
            <a:r>
              <a:rPr lang="en-GB" sz="2000" i="1" dirty="0"/>
              <a:t>sitter</a:t>
            </a:r>
            <a:r>
              <a:rPr lang="en-GB" sz="2000" dirty="0"/>
              <a:t>” (sister); “</a:t>
            </a:r>
            <a:r>
              <a:rPr lang="en-GB" sz="2000" i="1" dirty="0"/>
              <a:t>hen</a:t>
            </a:r>
            <a:r>
              <a:rPr lang="en-GB" sz="2000" dirty="0"/>
              <a:t>” (pen) “</a:t>
            </a:r>
            <a:r>
              <a:rPr lang="en-GB" sz="2000" i="1" dirty="0" err="1"/>
              <a:t>incollect</a:t>
            </a:r>
            <a:r>
              <a:rPr lang="en-GB" sz="2000" dirty="0"/>
              <a:t>” (incorrect)</a:t>
            </a:r>
          </a:p>
          <a:p>
            <a:pPr marL="457200" indent="-457200">
              <a:lnSpc>
                <a:spcPct val="110000"/>
              </a:lnSpc>
              <a:buFont typeface="Arial" charset="0"/>
              <a:buChar char="•"/>
            </a:pPr>
            <a:r>
              <a:rPr lang="en-GB" sz="2000" dirty="0"/>
              <a:t>Comprehension relatively preserved</a:t>
            </a:r>
          </a:p>
          <a:p>
            <a:pPr>
              <a:lnSpc>
                <a:spcPct val="110000"/>
              </a:lnSpc>
            </a:pPr>
            <a:endParaRPr lang="en-GB" dirty="0"/>
          </a:p>
          <a:p>
            <a:pPr marL="0" indent="0">
              <a:lnSpc>
                <a:spcPct val="110000"/>
              </a:lnSpc>
              <a:buNone/>
            </a:pPr>
            <a:r>
              <a:rPr lang="en-GB" b="1" dirty="0"/>
              <a:t>Wernicke’s area</a:t>
            </a:r>
            <a:r>
              <a:rPr lang="en-GB" dirty="0"/>
              <a:t> (dominant temporal; area 22)</a:t>
            </a:r>
          </a:p>
          <a:p>
            <a:pPr marL="457200" indent="-457200">
              <a:lnSpc>
                <a:spcPct val="110000"/>
              </a:lnSpc>
              <a:buFont typeface="Arial" charset="0"/>
              <a:buChar char="•"/>
            </a:pPr>
            <a:r>
              <a:rPr lang="en-GB" sz="2000" dirty="0"/>
              <a:t>Fluent; lack of content; circumlocutions</a:t>
            </a:r>
          </a:p>
          <a:p>
            <a:pPr marL="457200" indent="-457200">
              <a:lnSpc>
                <a:spcPct val="110000"/>
              </a:lnSpc>
              <a:buFont typeface="Arial" charset="0"/>
              <a:buChar char="•"/>
            </a:pPr>
            <a:r>
              <a:rPr lang="en-GB" sz="2000" dirty="0"/>
              <a:t>Phonemic &amp; semantic (words close in meaning) (e.g. dad for husband) paraphrasias; neologisms</a:t>
            </a:r>
          </a:p>
          <a:p>
            <a:pPr marL="457200" indent="-457200">
              <a:lnSpc>
                <a:spcPct val="110000"/>
              </a:lnSpc>
              <a:buFont typeface="Arial" charset="0"/>
              <a:buChar char="•"/>
            </a:pPr>
            <a:r>
              <a:rPr lang="en-GB" sz="2000" dirty="0"/>
              <a:t>Poor comprehension</a:t>
            </a:r>
          </a:p>
        </p:txBody>
      </p:sp>
    </p:spTree>
    <p:extLst>
      <p:ext uri="{BB962C8B-B14F-4D97-AF65-F5344CB8AC3E}">
        <p14:creationId xmlns:p14="http://schemas.microsoft.com/office/powerpoint/2010/main" val="2821884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p:cNvGrpSpPr/>
          <p:nvPr/>
        </p:nvGrpSpPr>
        <p:grpSpPr>
          <a:xfrm>
            <a:off x="584708" y="1052423"/>
            <a:ext cx="8300499" cy="5045587"/>
            <a:chOff x="757237" y="287411"/>
            <a:chExt cx="7508390" cy="5693343"/>
          </a:xfrm>
        </p:grpSpPr>
        <p:grpSp>
          <p:nvGrpSpPr>
            <p:cNvPr id="31" name="Group 30"/>
            <p:cNvGrpSpPr/>
            <p:nvPr/>
          </p:nvGrpSpPr>
          <p:grpSpPr>
            <a:xfrm>
              <a:off x="757237" y="287411"/>
              <a:ext cx="7508390" cy="5693343"/>
              <a:chOff x="857250" y="1014861"/>
              <a:chExt cx="6583168" cy="4945470"/>
            </a:xfrm>
          </p:grpSpPr>
          <p:sp>
            <p:nvSpPr>
              <p:cNvPr id="4" name="Text Box 2"/>
              <p:cNvSpPr txBox="1">
                <a:spLocks noChangeArrowheads="1"/>
              </p:cNvSpPr>
              <p:nvPr/>
            </p:nvSpPr>
            <p:spPr bwMode="auto">
              <a:xfrm>
                <a:off x="857250" y="1024387"/>
                <a:ext cx="2447925" cy="514350"/>
              </a:xfrm>
              <a:prstGeom prst="rect">
                <a:avLst/>
              </a:prstGeom>
              <a:solidFill>
                <a:srgbClr val="92D050"/>
              </a:solidFill>
              <a:ln w="9525">
                <a:solidFill>
                  <a:schemeClr val="accent5">
                    <a:lumMod val="40000"/>
                    <a:lumOff val="60000"/>
                  </a:schemeClr>
                </a:solidFill>
                <a:miter lim="800000"/>
                <a:headEnd/>
                <a:tailEnd/>
              </a:ln>
            </p:spPr>
            <p:txBody>
              <a:bodyPr rot="0" vert="horz" wrap="square" lIns="91440" tIns="45720" rIns="91440" bIns="45720" anchor="t" anchorCtr="0">
                <a:noAutofit/>
              </a:bodyPr>
              <a:lstStyle/>
              <a:p>
                <a:pPr algn="ctr">
                  <a:lnSpc>
                    <a:spcPct val="115000"/>
                  </a:lnSpc>
                  <a:spcAft>
                    <a:spcPts val="0"/>
                  </a:spcAft>
                </a:pPr>
                <a:r>
                  <a:rPr lang="en-GB" sz="1600" b="1">
                    <a:effectLst/>
                    <a:latin typeface="Calibri" charset="0"/>
                    <a:ea typeface="Calibri" charset="0"/>
                    <a:cs typeface="Times New Roman" charset="0"/>
                  </a:rPr>
                  <a:t>Is their speech fluent?</a:t>
                </a:r>
                <a:endParaRPr lang="en-US" sz="1100">
                  <a:effectLst/>
                  <a:latin typeface="Calibri" charset="0"/>
                  <a:ea typeface="Calibri" charset="0"/>
                  <a:cs typeface="Times New Roman" charset="0"/>
                </a:endParaRPr>
              </a:p>
            </p:txBody>
          </p:sp>
          <p:sp>
            <p:nvSpPr>
              <p:cNvPr id="5" name="Text Box 2"/>
              <p:cNvSpPr txBox="1">
                <a:spLocks noChangeArrowheads="1"/>
              </p:cNvSpPr>
              <p:nvPr/>
            </p:nvSpPr>
            <p:spPr bwMode="auto">
              <a:xfrm>
                <a:off x="857250" y="3081496"/>
                <a:ext cx="2447925" cy="457200"/>
              </a:xfrm>
              <a:prstGeom prst="rect">
                <a:avLst/>
              </a:prstGeom>
              <a:solidFill>
                <a:schemeClr val="accent6">
                  <a:lumMod val="40000"/>
                  <a:lumOff val="60000"/>
                </a:schemeClr>
              </a:solidFill>
              <a:ln w="9525">
                <a:solidFill>
                  <a:schemeClr val="accent6">
                    <a:lumMod val="40000"/>
                    <a:lumOff val="60000"/>
                  </a:schemeClr>
                </a:solidFill>
                <a:miter lim="800000"/>
                <a:headEnd/>
                <a:tailEnd/>
              </a:ln>
            </p:spPr>
            <p:txBody>
              <a:bodyPr rot="0" vert="horz" wrap="square" lIns="91440" tIns="45720" rIns="91440" bIns="45720" anchor="t" anchorCtr="0">
                <a:noAutofit/>
              </a:bodyPr>
              <a:lstStyle/>
              <a:p>
                <a:pPr algn="ctr">
                  <a:lnSpc>
                    <a:spcPct val="115000"/>
                  </a:lnSpc>
                  <a:spcAft>
                    <a:spcPts val="0"/>
                  </a:spcAft>
                </a:pPr>
                <a:r>
                  <a:rPr lang="en-GB" sz="1600" b="1" dirty="0">
                    <a:effectLst/>
                    <a:latin typeface="Calibri" charset="0"/>
                    <a:ea typeface="Calibri" charset="0"/>
                    <a:cs typeface="Times New Roman" charset="0"/>
                  </a:rPr>
                  <a:t>Is comprehension intact?</a:t>
                </a:r>
                <a:endParaRPr lang="en-US" sz="1100" dirty="0">
                  <a:effectLst/>
                  <a:latin typeface="Calibri" charset="0"/>
                  <a:ea typeface="Calibri" charset="0"/>
                  <a:cs typeface="Times New Roman" charset="0"/>
                </a:endParaRPr>
              </a:p>
            </p:txBody>
          </p:sp>
          <p:sp>
            <p:nvSpPr>
              <p:cNvPr id="6" name="Text Box 2"/>
              <p:cNvSpPr txBox="1">
                <a:spLocks noChangeArrowheads="1"/>
              </p:cNvSpPr>
              <p:nvPr/>
            </p:nvSpPr>
            <p:spPr bwMode="auto">
              <a:xfrm>
                <a:off x="4495800" y="1014861"/>
                <a:ext cx="2944617" cy="1873161"/>
              </a:xfrm>
              <a:prstGeom prst="rect">
                <a:avLst/>
              </a:prstGeom>
              <a:solidFill>
                <a:schemeClr val="accent5">
                  <a:lumMod val="40000"/>
                  <a:lumOff val="60000"/>
                </a:schemeClr>
              </a:solidFill>
              <a:ln w="9525">
                <a:solidFill>
                  <a:schemeClr val="accent5">
                    <a:lumMod val="40000"/>
                    <a:lumOff val="60000"/>
                  </a:schemeClr>
                </a:solidFill>
                <a:miter lim="800000"/>
                <a:headEnd/>
                <a:tailEnd/>
              </a:ln>
            </p:spPr>
            <p:txBody>
              <a:bodyPr rot="0" vert="horz" wrap="square" lIns="91440" tIns="45720" rIns="91440" bIns="45720" anchor="t" anchorCtr="0">
                <a:noAutofit/>
              </a:bodyPr>
              <a:lstStyle/>
              <a:p>
                <a:pPr lvl="0">
                  <a:lnSpc>
                    <a:spcPct val="115000"/>
                  </a:lnSpc>
                  <a:spcAft>
                    <a:spcPts val="0"/>
                  </a:spcAft>
                </a:pPr>
                <a:r>
                  <a:rPr lang="en-GB" sz="1600" b="1" dirty="0">
                    <a:effectLst/>
                    <a:latin typeface="Calibri" charset="0"/>
                    <a:ea typeface="Calibri" charset="0"/>
                    <a:cs typeface="Times New Roman" charset="0"/>
                  </a:rPr>
                  <a:t>“Non-fluent aphasias” </a:t>
                </a:r>
              </a:p>
              <a:p>
                <a:pPr lvl="0">
                  <a:lnSpc>
                    <a:spcPct val="115000"/>
                  </a:lnSpc>
                  <a:spcAft>
                    <a:spcPts val="0"/>
                  </a:spcAft>
                </a:pPr>
                <a:r>
                  <a:rPr lang="en-GB" sz="1600" b="1" dirty="0">
                    <a:latin typeface="Calibri" charset="0"/>
                    <a:ea typeface="Calibri" charset="0"/>
                    <a:cs typeface="Times New Roman" charset="0"/>
                  </a:rPr>
                  <a:t>1 Transcortical motor</a:t>
                </a:r>
                <a:r>
                  <a:rPr lang="en-GB" sz="1600" dirty="0">
                    <a:latin typeface="Calibri" charset="0"/>
                    <a:ea typeface="Calibri" charset="0"/>
                    <a:cs typeface="Times New Roman" charset="0"/>
                  </a:rPr>
                  <a:t> </a:t>
                </a:r>
              </a:p>
              <a:p>
                <a:pPr lvl="0">
                  <a:lnSpc>
                    <a:spcPct val="115000"/>
                  </a:lnSpc>
                  <a:spcAft>
                    <a:spcPts val="0"/>
                  </a:spcAft>
                </a:pPr>
                <a:r>
                  <a:rPr lang="en-GB" sz="1400" dirty="0">
                    <a:latin typeface="Calibri" charset="0"/>
                    <a:ea typeface="Calibri" charset="0"/>
                    <a:cs typeface="Times New Roman" charset="0"/>
                  </a:rPr>
                  <a:t>Repetition intact </a:t>
                </a:r>
                <a:endParaRPr lang="en-US" sz="1100" dirty="0">
                  <a:latin typeface="Calibri" charset="0"/>
                  <a:ea typeface="Calibri" charset="0"/>
                  <a:cs typeface="Times New Roman" charset="0"/>
                </a:endParaRPr>
              </a:p>
              <a:p>
                <a:pPr lvl="0">
                  <a:lnSpc>
                    <a:spcPct val="115000"/>
                  </a:lnSpc>
                  <a:spcAft>
                    <a:spcPts val="0"/>
                  </a:spcAft>
                </a:pPr>
                <a:r>
                  <a:rPr lang="en-GB" sz="1600" b="1" dirty="0">
                    <a:latin typeface="Calibri" charset="0"/>
                    <a:ea typeface="Calibri" charset="0"/>
                    <a:cs typeface="Times New Roman" charset="0"/>
                  </a:rPr>
                  <a:t>2 Broca’s (primary motor aphasia)</a:t>
                </a:r>
              </a:p>
              <a:p>
                <a:pPr lvl="0">
                  <a:lnSpc>
                    <a:spcPct val="115000"/>
                  </a:lnSpc>
                  <a:spcAft>
                    <a:spcPts val="0"/>
                  </a:spcAft>
                </a:pPr>
                <a:r>
                  <a:rPr lang="en-GB" sz="1400" dirty="0">
                    <a:latin typeface="Calibri" charset="0"/>
                    <a:ea typeface="Calibri" charset="0"/>
                    <a:cs typeface="Times New Roman" charset="0"/>
                  </a:rPr>
                  <a:t>Repetition impaired</a:t>
                </a:r>
                <a:endParaRPr lang="en-US" sz="1400" dirty="0">
                  <a:latin typeface="Calibri" charset="0"/>
                  <a:ea typeface="Calibri" charset="0"/>
                  <a:cs typeface="Times New Roman" charset="0"/>
                </a:endParaRPr>
              </a:p>
              <a:p>
                <a:pPr lvl="0">
                  <a:lnSpc>
                    <a:spcPct val="115000"/>
                  </a:lnSpc>
                  <a:spcAft>
                    <a:spcPts val="0"/>
                  </a:spcAft>
                </a:pPr>
                <a:r>
                  <a:rPr lang="en-GB" sz="1600" b="1" dirty="0">
                    <a:effectLst/>
                    <a:latin typeface="Calibri" charset="0"/>
                    <a:ea typeface="Calibri" charset="0"/>
                    <a:cs typeface="Times New Roman" charset="0"/>
                  </a:rPr>
                  <a:t>3 Global aphasia</a:t>
                </a:r>
                <a:r>
                  <a:rPr lang="en-GB" sz="1600" dirty="0">
                    <a:effectLst/>
                    <a:latin typeface="Calibri" charset="0"/>
                    <a:ea typeface="Calibri" charset="0"/>
                    <a:cs typeface="Times New Roman" charset="0"/>
                  </a:rPr>
                  <a:t> </a:t>
                </a:r>
              </a:p>
              <a:p>
                <a:pPr lvl="0">
                  <a:lnSpc>
                    <a:spcPct val="115000"/>
                  </a:lnSpc>
                  <a:spcAft>
                    <a:spcPts val="0"/>
                  </a:spcAft>
                </a:pPr>
                <a:r>
                  <a:rPr lang="en-GB" sz="1400" dirty="0">
                    <a:effectLst/>
                    <a:latin typeface="Calibri" charset="0"/>
                    <a:ea typeface="Calibri" charset="0"/>
                    <a:cs typeface="Times New Roman" charset="0"/>
                  </a:rPr>
                  <a:t>Repetition &amp; comprehension impaired</a:t>
                </a:r>
                <a:endParaRPr lang="en-US" sz="1200" dirty="0">
                  <a:effectLst/>
                  <a:latin typeface="Calibri" charset="0"/>
                  <a:ea typeface="Calibri" charset="0"/>
                  <a:cs typeface="Times New Roman" charset="0"/>
                </a:endParaRPr>
              </a:p>
            </p:txBody>
          </p:sp>
          <p:sp>
            <p:nvSpPr>
              <p:cNvPr id="7" name="Text Box 2"/>
              <p:cNvSpPr txBox="1">
                <a:spLocks noChangeArrowheads="1"/>
              </p:cNvSpPr>
              <p:nvPr/>
            </p:nvSpPr>
            <p:spPr bwMode="auto">
              <a:xfrm>
                <a:off x="4495800" y="3084961"/>
                <a:ext cx="2944617" cy="1331579"/>
              </a:xfrm>
              <a:prstGeom prst="rect">
                <a:avLst/>
              </a:prstGeom>
              <a:solidFill>
                <a:schemeClr val="accent5">
                  <a:lumMod val="40000"/>
                  <a:lumOff val="60000"/>
                </a:schemeClr>
              </a:solidFill>
              <a:ln w="9525">
                <a:solidFill>
                  <a:schemeClr val="accent5">
                    <a:lumMod val="40000"/>
                    <a:lumOff val="60000"/>
                  </a:schemeClr>
                </a:solidFill>
                <a:miter lim="800000"/>
                <a:headEnd/>
                <a:tailEnd/>
              </a:ln>
            </p:spPr>
            <p:txBody>
              <a:bodyPr rot="0" vert="horz" wrap="square" lIns="91440" tIns="45720" rIns="91440" bIns="45720" anchor="t" anchorCtr="0">
                <a:noAutofit/>
              </a:bodyPr>
              <a:lstStyle/>
              <a:p>
                <a:pPr lvl="0">
                  <a:lnSpc>
                    <a:spcPct val="115000"/>
                  </a:lnSpc>
                  <a:spcAft>
                    <a:spcPts val="0"/>
                  </a:spcAft>
                </a:pPr>
                <a:r>
                  <a:rPr lang="en-GB" sz="1600" b="1" dirty="0">
                    <a:effectLst/>
                    <a:latin typeface="Calibri" charset="0"/>
                    <a:ea typeface="Calibri" charset="0"/>
                    <a:cs typeface="Times New Roman" charset="0"/>
                  </a:rPr>
                  <a:t>“Receptive speech disorders”</a:t>
                </a:r>
              </a:p>
              <a:p>
                <a:pPr lvl="0">
                  <a:lnSpc>
                    <a:spcPct val="115000"/>
                  </a:lnSpc>
                  <a:spcAft>
                    <a:spcPts val="0"/>
                  </a:spcAft>
                </a:pPr>
                <a:r>
                  <a:rPr lang="en-GB" sz="1600" b="1" dirty="0">
                    <a:latin typeface="Calibri" charset="0"/>
                    <a:ea typeface="Calibri" charset="0"/>
                    <a:cs typeface="Times New Roman" charset="0"/>
                  </a:rPr>
                  <a:t>1 Transcortical sensory aphasia </a:t>
                </a:r>
              </a:p>
              <a:p>
                <a:pPr lvl="0">
                  <a:lnSpc>
                    <a:spcPct val="115000"/>
                  </a:lnSpc>
                  <a:spcAft>
                    <a:spcPts val="0"/>
                  </a:spcAft>
                </a:pPr>
                <a:r>
                  <a:rPr lang="en-GB" sz="1400" dirty="0">
                    <a:latin typeface="Calibri" charset="0"/>
                    <a:ea typeface="Calibri" charset="0"/>
                    <a:cs typeface="Times New Roman" charset="0"/>
                  </a:rPr>
                  <a:t>Repetition intact but poor comprehension</a:t>
                </a:r>
                <a:endParaRPr lang="en-US" sz="1600" b="1" dirty="0">
                  <a:latin typeface="Calibri" charset="0"/>
                  <a:ea typeface="Calibri" charset="0"/>
                  <a:cs typeface="Times New Roman" charset="0"/>
                </a:endParaRPr>
              </a:p>
              <a:p>
                <a:pPr lvl="0">
                  <a:lnSpc>
                    <a:spcPct val="115000"/>
                  </a:lnSpc>
                  <a:spcAft>
                    <a:spcPts val="0"/>
                  </a:spcAft>
                </a:pPr>
                <a:r>
                  <a:rPr lang="en-GB" sz="1600" b="1" dirty="0">
                    <a:effectLst/>
                    <a:latin typeface="Calibri" charset="0"/>
                    <a:ea typeface="Calibri" charset="0"/>
                    <a:cs typeface="Times New Roman" charset="0"/>
                  </a:rPr>
                  <a:t>2 Wernicke’s (primary sensory aphasia)</a:t>
                </a:r>
              </a:p>
              <a:p>
                <a:pPr lvl="0">
                  <a:lnSpc>
                    <a:spcPct val="115000"/>
                  </a:lnSpc>
                  <a:spcAft>
                    <a:spcPts val="0"/>
                  </a:spcAft>
                </a:pPr>
                <a:r>
                  <a:rPr lang="en-GB" sz="1400" dirty="0">
                    <a:latin typeface="Calibri" charset="0"/>
                    <a:ea typeface="Calibri" charset="0"/>
                    <a:cs typeface="Times New Roman" charset="0"/>
                  </a:rPr>
                  <a:t>Repetition &amp; comprehension impaired</a:t>
                </a:r>
                <a:endParaRPr lang="en-US" sz="1200" dirty="0">
                  <a:effectLst/>
                  <a:latin typeface="Calibri" charset="0"/>
                  <a:ea typeface="Calibri" charset="0"/>
                  <a:cs typeface="Times New Roman" charset="0"/>
                </a:endParaRPr>
              </a:p>
            </p:txBody>
          </p:sp>
          <p:sp>
            <p:nvSpPr>
              <p:cNvPr id="8" name="Text Box 2"/>
              <p:cNvSpPr txBox="1">
                <a:spLocks noChangeArrowheads="1"/>
              </p:cNvSpPr>
              <p:nvPr/>
            </p:nvSpPr>
            <p:spPr bwMode="auto">
              <a:xfrm>
                <a:off x="4495801" y="4635239"/>
                <a:ext cx="2944617" cy="1325092"/>
              </a:xfrm>
              <a:prstGeom prst="rect">
                <a:avLst/>
              </a:prstGeom>
              <a:solidFill>
                <a:schemeClr val="accent5">
                  <a:lumMod val="40000"/>
                  <a:lumOff val="60000"/>
                </a:schemeClr>
              </a:solidFill>
              <a:ln w="9525">
                <a:solidFill>
                  <a:schemeClr val="accent5">
                    <a:lumMod val="40000"/>
                    <a:lumOff val="60000"/>
                  </a:schemeClr>
                </a:solidFill>
                <a:miter lim="800000"/>
                <a:headEnd/>
                <a:tailEnd/>
              </a:ln>
            </p:spPr>
            <p:txBody>
              <a:bodyPr rot="0" vert="horz" wrap="square" lIns="91440" tIns="45720" rIns="91440" bIns="45720" anchor="t" anchorCtr="0">
                <a:noAutofit/>
              </a:bodyPr>
              <a:lstStyle/>
              <a:p>
                <a:pPr lvl="0">
                  <a:lnSpc>
                    <a:spcPct val="115000"/>
                  </a:lnSpc>
                  <a:spcAft>
                    <a:spcPts val="0"/>
                  </a:spcAft>
                </a:pPr>
                <a:r>
                  <a:rPr lang="en-GB" sz="1600" b="1" dirty="0">
                    <a:effectLst/>
                    <a:latin typeface="Calibri" charset="0"/>
                    <a:ea typeface="Calibri" charset="0"/>
                    <a:cs typeface="Times New Roman" charset="0"/>
                  </a:rPr>
                  <a:t>Conduction aphasia</a:t>
                </a:r>
                <a:endParaRPr lang="en-GB" sz="1400" dirty="0">
                  <a:latin typeface="Calibri" charset="0"/>
                  <a:ea typeface="Calibri" charset="0"/>
                  <a:cs typeface="Times New Roman" charset="0"/>
                </a:endParaRPr>
              </a:p>
              <a:p>
                <a:pPr lvl="0">
                  <a:lnSpc>
                    <a:spcPct val="115000"/>
                  </a:lnSpc>
                  <a:spcAft>
                    <a:spcPts val="0"/>
                  </a:spcAft>
                </a:pPr>
                <a:r>
                  <a:rPr lang="en-GB" sz="1400" b="1" dirty="0">
                    <a:effectLst/>
                    <a:latin typeface="Calibri" charset="0"/>
                    <a:ea typeface="Calibri" charset="0"/>
                    <a:cs typeface="Times New Roman" charset="0"/>
                  </a:rPr>
                  <a:t>A selective </a:t>
                </a:r>
                <a:r>
                  <a:rPr lang="en-GB" sz="1400" dirty="0">
                    <a:effectLst/>
                    <a:latin typeface="Calibri" charset="0"/>
                    <a:ea typeface="Calibri" charset="0"/>
                    <a:cs typeface="Times New Roman" charset="0"/>
                  </a:rPr>
                  <a:t>impairment of repetition</a:t>
                </a:r>
                <a:endParaRPr lang="en-GB" sz="1400" dirty="0">
                  <a:latin typeface="Calibri" charset="0"/>
                  <a:ea typeface="Calibri" charset="0"/>
                  <a:cs typeface="Times New Roman" charset="0"/>
                </a:endParaRPr>
              </a:p>
              <a:p>
                <a:pPr lvl="0">
                  <a:lnSpc>
                    <a:spcPct val="115000"/>
                  </a:lnSpc>
                  <a:spcAft>
                    <a:spcPts val="0"/>
                  </a:spcAft>
                </a:pPr>
                <a:r>
                  <a:rPr lang="en-GB" sz="1400" dirty="0">
                    <a:effectLst/>
                    <a:latin typeface="Calibri" charset="0"/>
                    <a:ea typeface="Calibri" charset="0"/>
                    <a:cs typeface="Times New Roman" charset="0"/>
                  </a:rPr>
                  <a:t>(Damage to arcuate fasciculus which conducts information between Wernicke’s &amp; Broca’s areas)</a:t>
                </a:r>
                <a:endParaRPr lang="en-US" sz="1400" dirty="0">
                  <a:effectLst/>
                  <a:latin typeface="Calibri" charset="0"/>
                  <a:ea typeface="Calibri" charset="0"/>
                  <a:cs typeface="Times New Roman" charset="0"/>
                </a:endParaRPr>
              </a:p>
            </p:txBody>
          </p:sp>
          <p:sp>
            <p:nvSpPr>
              <p:cNvPr id="9" name="Text Box 2"/>
              <p:cNvSpPr txBox="1">
                <a:spLocks noChangeArrowheads="1"/>
              </p:cNvSpPr>
              <p:nvPr/>
            </p:nvSpPr>
            <p:spPr bwMode="auto">
              <a:xfrm>
                <a:off x="3585150" y="1103672"/>
                <a:ext cx="514350" cy="352425"/>
              </a:xfrm>
              <a:prstGeom prst="rect">
                <a:avLst/>
              </a:prstGeom>
              <a:solidFill>
                <a:schemeClr val="accent5">
                  <a:lumMod val="40000"/>
                  <a:lumOff val="60000"/>
                </a:schemeClr>
              </a:solidFill>
              <a:ln w="12700">
                <a:solidFill>
                  <a:schemeClr val="accent5">
                    <a:lumMod val="40000"/>
                    <a:lumOff val="60000"/>
                  </a:schemeClr>
                </a:solidFill>
                <a:miter lim="800000"/>
                <a:headEnd/>
                <a:tailEnd/>
              </a:ln>
            </p:spPr>
            <p:txBody>
              <a:bodyPr rot="0" vert="horz" wrap="square" lIns="91440" tIns="45720" rIns="91440" bIns="45720" anchor="t" anchorCtr="0">
                <a:noAutofit/>
              </a:bodyPr>
              <a:lstStyle/>
              <a:p>
                <a:pPr algn="ctr">
                  <a:lnSpc>
                    <a:spcPct val="115000"/>
                  </a:lnSpc>
                  <a:spcAft>
                    <a:spcPts val="0"/>
                  </a:spcAft>
                </a:pPr>
                <a:r>
                  <a:rPr lang="en-GB" sz="1600" b="1" dirty="0">
                    <a:effectLst/>
                    <a:latin typeface="Calibri" charset="0"/>
                    <a:ea typeface="Calibri" charset="0"/>
                    <a:cs typeface="Times New Roman" charset="0"/>
                  </a:rPr>
                  <a:t>NO</a:t>
                </a:r>
                <a:endParaRPr lang="en-US" sz="1100" dirty="0">
                  <a:effectLst/>
                  <a:latin typeface="Calibri" charset="0"/>
                  <a:ea typeface="Calibri" charset="0"/>
                  <a:cs typeface="Times New Roman" charset="0"/>
                </a:endParaRPr>
              </a:p>
            </p:txBody>
          </p:sp>
          <p:sp>
            <p:nvSpPr>
              <p:cNvPr id="10" name="Text Box 2"/>
              <p:cNvSpPr txBox="1">
                <a:spLocks noChangeArrowheads="1"/>
              </p:cNvSpPr>
              <p:nvPr/>
            </p:nvSpPr>
            <p:spPr bwMode="auto">
              <a:xfrm>
                <a:off x="857250" y="4817328"/>
                <a:ext cx="2447925" cy="457200"/>
              </a:xfrm>
              <a:prstGeom prst="rect">
                <a:avLst/>
              </a:prstGeom>
              <a:solidFill>
                <a:schemeClr val="accent6">
                  <a:lumMod val="60000"/>
                  <a:lumOff val="40000"/>
                </a:schemeClr>
              </a:solidFill>
              <a:ln w="9525">
                <a:solidFill>
                  <a:schemeClr val="accent6">
                    <a:lumMod val="60000"/>
                    <a:lumOff val="40000"/>
                  </a:schemeClr>
                </a:solidFill>
                <a:miter lim="800000"/>
                <a:headEnd/>
                <a:tailEnd/>
              </a:ln>
            </p:spPr>
            <p:txBody>
              <a:bodyPr rot="0" vert="horz" wrap="square" lIns="91440" tIns="45720" rIns="91440" bIns="45720" anchor="t" anchorCtr="0">
                <a:noAutofit/>
              </a:bodyPr>
              <a:lstStyle/>
              <a:p>
                <a:pPr algn="ctr">
                  <a:lnSpc>
                    <a:spcPct val="115000"/>
                  </a:lnSpc>
                  <a:spcAft>
                    <a:spcPts val="0"/>
                  </a:spcAft>
                </a:pPr>
                <a:r>
                  <a:rPr lang="en-GB" sz="1600" b="1">
                    <a:effectLst/>
                    <a:latin typeface="Calibri" charset="0"/>
                    <a:ea typeface="Calibri" charset="0"/>
                    <a:cs typeface="Times New Roman" charset="0"/>
                  </a:rPr>
                  <a:t>Is repetition intact?</a:t>
                </a:r>
                <a:endParaRPr lang="en-US" sz="1100" dirty="0">
                  <a:effectLst/>
                  <a:latin typeface="Calibri" charset="0"/>
                  <a:ea typeface="Calibri" charset="0"/>
                  <a:cs typeface="Times New Roman" charset="0"/>
                </a:endParaRPr>
              </a:p>
            </p:txBody>
          </p:sp>
          <p:sp>
            <p:nvSpPr>
              <p:cNvPr id="11" name="Text Box 2"/>
              <p:cNvSpPr txBox="1">
                <a:spLocks noChangeArrowheads="1"/>
              </p:cNvSpPr>
              <p:nvPr/>
            </p:nvSpPr>
            <p:spPr bwMode="auto">
              <a:xfrm>
                <a:off x="1685925" y="1885328"/>
                <a:ext cx="523875" cy="352425"/>
              </a:xfrm>
              <a:prstGeom prst="rect">
                <a:avLst/>
              </a:prstGeom>
              <a:solidFill>
                <a:srgbClr val="00B0F0"/>
              </a:solidFill>
              <a:ln w="12700">
                <a:solidFill>
                  <a:srgbClr val="00B0F0"/>
                </a:solidFill>
                <a:miter lim="800000"/>
                <a:headEnd/>
                <a:tailEnd/>
              </a:ln>
            </p:spPr>
            <p:txBody>
              <a:bodyPr rot="0" vert="horz" wrap="square" lIns="91440" tIns="45720" rIns="91440" bIns="45720" anchor="t" anchorCtr="0">
                <a:noAutofit/>
              </a:bodyPr>
              <a:lstStyle/>
              <a:p>
                <a:pPr algn="ctr">
                  <a:lnSpc>
                    <a:spcPct val="115000"/>
                  </a:lnSpc>
                  <a:spcAft>
                    <a:spcPts val="0"/>
                  </a:spcAft>
                </a:pPr>
                <a:r>
                  <a:rPr lang="en-GB" sz="1600" b="1">
                    <a:effectLst/>
                    <a:latin typeface="Calibri" charset="0"/>
                    <a:ea typeface="Calibri" charset="0"/>
                    <a:cs typeface="Times New Roman" charset="0"/>
                  </a:rPr>
                  <a:t>YES</a:t>
                </a:r>
                <a:endParaRPr lang="en-US" sz="1100">
                  <a:effectLst/>
                  <a:latin typeface="Calibri" charset="0"/>
                  <a:ea typeface="Calibri" charset="0"/>
                  <a:cs typeface="Times New Roman" charset="0"/>
                </a:endParaRPr>
              </a:p>
            </p:txBody>
          </p:sp>
          <p:sp>
            <p:nvSpPr>
              <p:cNvPr id="12" name="Text Box 2"/>
              <p:cNvSpPr txBox="1">
                <a:spLocks noChangeArrowheads="1"/>
              </p:cNvSpPr>
              <p:nvPr/>
            </p:nvSpPr>
            <p:spPr bwMode="auto">
              <a:xfrm>
                <a:off x="3585151" y="4903054"/>
                <a:ext cx="514350" cy="352425"/>
              </a:xfrm>
              <a:prstGeom prst="rect">
                <a:avLst/>
              </a:prstGeom>
              <a:solidFill>
                <a:schemeClr val="accent5">
                  <a:lumMod val="40000"/>
                  <a:lumOff val="60000"/>
                </a:schemeClr>
              </a:solidFill>
              <a:ln w="12700">
                <a:solidFill>
                  <a:schemeClr val="accent5">
                    <a:lumMod val="40000"/>
                    <a:lumOff val="60000"/>
                  </a:schemeClr>
                </a:solidFill>
                <a:miter lim="800000"/>
                <a:headEnd/>
                <a:tailEnd/>
              </a:ln>
            </p:spPr>
            <p:txBody>
              <a:bodyPr rot="0" vert="horz" wrap="square" lIns="91440" tIns="45720" rIns="91440" bIns="45720" anchor="t" anchorCtr="0">
                <a:noAutofit/>
              </a:bodyPr>
              <a:lstStyle/>
              <a:p>
                <a:pPr algn="ctr">
                  <a:lnSpc>
                    <a:spcPct val="115000"/>
                  </a:lnSpc>
                  <a:spcAft>
                    <a:spcPts val="0"/>
                  </a:spcAft>
                </a:pPr>
                <a:r>
                  <a:rPr lang="en-GB" sz="1600" b="1" dirty="0">
                    <a:effectLst/>
                    <a:latin typeface="Calibri" charset="0"/>
                    <a:ea typeface="Calibri" charset="0"/>
                    <a:cs typeface="Times New Roman" charset="0"/>
                  </a:rPr>
                  <a:t>NO</a:t>
                </a:r>
                <a:endParaRPr lang="en-US" sz="1100" dirty="0">
                  <a:effectLst/>
                  <a:latin typeface="Calibri" charset="0"/>
                  <a:ea typeface="Calibri" charset="0"/>
                  <a:cs typeface="Times New Roman" charset="0"/>
                </a:endParaRPr>
              </a:p>
            </p:txBody>
          </p:sp>
          <p:sp>
            <p:nvSpPr>
              <p:cNvPr id="13" name="Text Box 2"/>
              <p:cNvSpPr txBox="1">
                <a:spLocks noChangeArrowheads="1"/>
              </p:cNvSpPr>
              <p:nvPr/>
            </p:nvSpPr>
            <p:spPr bwMode="auto">
              <a:xfrm>
                <a:off x="3573372" y="3132209"/>
                <a:ext cx="514350" cy="352425"/>
              </a:xfrm>
              <a:prstGeom prst="rect">
                <a:avLst/>
              </a:prstGeom>
              <a:solidFill>
                <a:schemeClr val="accent5">
                  <a:lumMod val="40000"/>
                  <a:lumOff val="60000"/>
                </a:schemeClr>
              </a:solidFill>
              <a:ln w="12700">
                <a:solidFill>
                  <a:schemeClr val="accent5">
                    <a:lumMod val="40000"/>
                    <a:lumOff val="60000"/>
                  </a:schemeClr>
                </a:solidFill>
                <a:miter lim="800000"/>
                <a:headEnd/>
                <a:tailEnd/>
              </a:ln>
            </p:spPr>
            <p:txBody>
              <a:bodyPr rot="0" vert="horz" wrap="square" lIns="91440" tIns="45720" rIns="91440" bIns="45720" anchor="t" anchorCtr="0">
                <a:noAutofit/>
              </a:bodyPr>
              <a:lstStyle/>
              <a:p>
                <a:pPr algn="ctr">
                  <a:lnSpc>
                    <a:spcPct val="115000"/>
                  </a:lnSpc>
                  <a:spcAft>
                    <a:spcPts val="0"/>
                  </a:spcAft>
                </a:pPr>
                <a:r>
                  <a:rPr lang="en-GB" sz="1600" b="1" dirty="0">
                    <a:effectLst/>
                    <a:latin typeface="Calibri" charset="0"/>
                    <a:ea typeface="Calibri" charset="0"/>
                    <a:cs typeface="Times New Roman" charset="0"/>
                  </a:rPr>
                  <a:t>NO</a:t>
                </a:r>
                <a:endParaRPr lang="en-US" sz="1100" dirty="0">
                  <a:effectLst/>
                  <a:latin typeface="Calibri" charset="0"/>
                  <a:ea typeface="Calibri" charset="0"/>
                  <a:cs typeface="Times New Roman" charset="0"/>
                </a:endParaRPr>
              </a:p>
            </p:txBody>
          </p:sp>
          <p:sp>
            <p:nvSpPr>
              <p:cNvPr id="14" name="Text Box 2"/>
              <p:cNvSpPr txBox="1">
                <a:spLocks noChangeArrowheads="1"/>
              </p:cNvSpPr>
              <p:nvPr/>
            </p:nvSpPr>
            <p:spPr bwMode="auto">
              <a:xfrm>
                <a:off x="1657350" y="5598379"/>
                <a:ext cx="523875" cy="352425"/>
              </a:xfrm>
              <a:prstGeom prst="rect">
                <a:avLst/>
              </a:prstGeom>
              <a:solidFill>
                <a:srgbClr val="00B0F0"/>
              </a:solidFill>
              <a:ln w="12700">
                <a:solidFill>
                  <a:srgbClr val="00B0F0"/>
                </a:solidFill>
                <a:miter lim="800000"/>
                <a:headEnd/>
                <a:tailEnd/>
              </a:ln>
            </p:spPr>
            <p:txBody>
              <a:bodyPr rot="0" vert="horz" wrap="square" lIns="91440" tIns="45720" rIns="91440" bIns="45720" anchor="t" anchorCtr="0">
                <a:noAutofit/>
              </a:bodyPr>
              <a:lstStyle/>
              <a:p>
                <a:pPr algn="ctr">
                  <a:lnSpc>
                    <a:spcPct val="115000"/>
                  </a:lnSpc>
                  <a:spcAft>
                    <a:spcPts val="0"/>
                  </a:spcAft>
                </a:pPr>
                <a:r>
                  <a:rPr lang="en-GB" sz="1600" b="1">
                    <a:effectLst/>
                    <a:latin typeface="Calibri" charset="0"/>
                    <a:ea typeface="Calibri" charset="0"/>
                    <a:cs typeface="Times New Roman" charset="0"/>
                  </a:rPr>
                  <a:t>YES</a:t>
                </a:r>
                <a:endParaRPr lang="en-US" sz="1100">
                  <a:effectLst/>
                  <a:latin typeface="Calibri" charset="0"/>
                  <a:ea typeface="Calibri" charset="0"/>
                  <a:cs typeface="Times New Roman" charset="0"/>
                </a:endParaRPr>
              </a:p>
            </p:txBody>
          </p:sp>
          <p:cxnSp>
            <p:nvCxnSpPr>
              <p:cNvPr id="15" name="Straight Arrow Connector 14"/>
              <p:cNvCxnSpPr/>
              <p:nvPr/>
            </p:nvCxnSpPr>
            <p:spPr>
              <a:xfrm>
                <a:off x="1924050" y="1543499"/>
                <a:ext cx="0" cy="341828"/>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924050" y="2237753"/>
                <a:ext cx="0" cy="798611"/>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305175" y="1262512"/>
                <a:ext cx="266700" cy="0"/>
              </a:xfrm>
              <a:prstGeom prst="straightConnector1">
                <a:avLst/>
              </a:prstGeom>
              <a:ln w="38100">
                <a:solidFill>
                  <a:schemeClr val="accent5">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3318451" y="5068067"/>
                <a:ext cx="266700" cy="0"/>
              </a:xfrm>
              <a:prstGeom prst="straightConnector1">
                <a:avLst/>
              </a:prstGeom>
              <a:ln w="38100">
                <a:solidFill>
                  <a:schemeClr val="accent5">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4086225" y="1262512"/>
                <a:ext cx="409575" cy="0"/>
              </a:xfrm>
              <a:prstGeom prst="straightConnector1">
                <a:avLst/>
              </a:prstGeom>
              <a:ln w="38100">
                <a:solidFill>
                  <a:schemeClr val="accent5">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3318451" y="3303659"/>
                <a:ext cx="266700" cy="0"/>
              </a:xfrm>
              <a:prstGeom prst="straightConnector1">
                <a:avLst/>
              </a:prstGeom>
              <a:ln w="38100">
                <a:solidFill>
                  <a:schemeClr val="accent5">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4112777" y="3303659"/>
                <a:ext cx="409575" cy="0"/>
              </a:xfrm>
              <a:prstGeom prst="straightConnector1">
                <a:avLst/>
              </a:prstGeom>
              <a:ln w="38100">
                <a:solidFill>
                  <a:schemeClr val="accent5">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086225" y="5058540"/>
                <a:ext cx="409575" cy="0"/>
              </a:xfrm>
              <a:prstGeom prst="straightConnector1">
                <a:avLst/>
              </a:prstGeom>
              <a:ln w="38100">
                <a:solidFill>
                  <a:schemeClr val="accent5">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sp>
            <p:nvSpPr>
              <p:cNvPr id="26" name="Text Box 2"/>
              <p:cNvSpPr txBox="1">
                <a:spLocks noChangeArrowheads="1"/>
              </p:cNvSpPr>
              <p:nvPr/>
            </p:nvSpPr>
            <p:spPr bwMode="auto">
              <a:xfrm>
                <a:off x="2857927" y="5579843"/>
                <a:ext cx="984398" cy="352425"/>
              </a:xfrm>
              <a:prstGeom prst="rect">
                <a:avLst/>
              </a:prstGeom>
              <a:solidFill>
                <a:srgbClr val="00B0F0"/>
              </a:solidFill>
              <a:ln w="9525">
                <a:solidFill>
                  <a:srgbClr val="00B0F0"/>
                </a:solidFill>
                <a:miter lim="800000"/>
                <a:headEnd/>
                <a:tailEnd/>
              </a:ln>
            </p:spPr>
            <p:txBody>
              <a:bodyPr rot="0" vert="horz" wrap="square" lIns="91440" tIns="45720" rIns="91440" bIns="45720" anchor="t" anchorCtr="0">
                <a:noAutofit/>
              </a:bodyPr>
              <a:lstStyle/>
              <a:p>
                <a:pPr lvl="0">
                  <a:lnSpc>
                    <a:spcPct val="115000"/>
                  </a:lnSpc>
                  <a:spcAft>
                    <a:spcPts val="0"/>
                  </a:spcAft>
                </a:pPr>
                <a:r>
                  <a:rPr lang="en-GB" sz="1400" b="1">
                    <a:effectLst/>
                    <a:latin typeface="Calibri" charset="0"/>
                    <a:ea typeface="Calibri" charset="0"/>
                    <a:cs typeface="Times New Roman" charset="0"/>
                  </a:rPr>
                  <a:t>Anomia </a:t>
                </a:r>
                <a:r>
                  <a:rPr lang="en-GB" sz="1400">
                    <a:effectLst/>
                    <a:latin typeface="Calibri" charset="0"/>
                    <a:ea typeface="Calibri" charset="0"/>
                    <a:cs typeface="Times New Roman" charset="0"/>
                  </a:rPr>
                  <a:t>only</a:t>
                </a:r>
                <a:endParaRPr lang="en-US" sz="1200" dirty="0">
                  <a:effectLst/>
                  <a:latin typeface="Calibri" charset="0"/>
                  <a:ea typeface="Calibri" charset="0"/>
                  <a:cs typeface="Times New Roman" charset="0"/>
                </a:endParaRPr>
              </a:p>
            </p:txBody>
          </p:sp>
          <p:cxnSp>
            <p:nvCxnSpPr>
              <p:cNvPr id="27" name="Straight Arrow Connector 26"/>
              <p:cNvCxnSpPr/>
              <p:nvPr/>
            </p:nvCxnSpPr>
            <p:spPr>
              <a:xfrm>
                <a:off x="1924050" y="5274529"/>
                <a:ext cx="0" cy="323850"/>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4" idx="3"/>
                <a:endCxn id="26" idx="1"/>
              </p:cNvCxnSpPr>
              <p:nvPr/>
            </p:nvCxnSpPr>
            <p:spPr>
              <a:xfrm flipV="1">
                <a:off x="2181226" y="5756055"/>
                <a:ext cx="676702" cy="18537"/>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grpSp>
        <p:sp>
          <p:nvSpPr>
            <p:cNvPr id="32" name="Text Box 2"/>
            <p:cNvSpPr txBox="1">
              <a:spLocks noChangeArrowheads="1"/>
            </p:cNvSpPr>
            <p:nvPr/>
          </p:nvSpPr>
          <p:spPr bwMode="auto">
            <a:xfrm>
              <a:off x="1703254" y="3590260"/>
              <a:ext cx="597502" cy="405720"/>
            </a:xfrm>
            <a:prstGeom prst="rect">
              <a:avLst/>
            </a:prstGeom>
            <a:solidFill>
              <a:srgbClr val="00B0F0"/>
            </a:solidFill>
            <a:ln w="12700">
              <a:solidFill>
                <a:srgbClr val="00B0F0"/>
              </a:solidFill>
              <a:miter lim="800000"/>
              <a:headEnd/>
              <a:tailEnd/>
            </a:ln>
          </p:spPr>
          <p:txBody>
            <a:bodyPr rot="0" vert="horz" wrap="square" lIns="91440" tIns="45720" rIns="91440" bIns="45720" anchor="t" anchorCtr="0">
              <a:noAutofit/>
            </a:bodyPr>
            <a:lstStyle/>
            <a:p>
              <a:pPr algn="ctr">
                <a:lnSpc>
                  <a:spcPct val="115000"/>
                </a:lnSpc>
                <a:spcAft>
                  <a:spcPts val="0"/>
                </a:spcAft>
              </a:pPr>
              <a:r>
                <a:rPr lang="en-GB" sz="1600" b="1">
                  <a:effectLst/>
                  <a:latin typeface="Calibri" charset="0"/>
                  <a:ea typeface="Calibri" charset="0"/>
                  <a:cs typeface="Times New Roman" charset="0"/>
                </a:rPr>
                <a:t>YES</a:t>
              </a:r>
              <a:endParaRPr lang="en-US" sz="1100">
                <a:effectLst/>
                <a:latin typeface="Calibri" charset="0"/>
                <a:ea typeface="Calibri" charset="0"/>
                <a:cs typeface="Times New Roman" charset="0"/>
              </a:endParaRPr>
            </a:p>
          </p:txBody>
        </p:sp>
        <p:cxnSp>
          <p:nvCxnSpPr>
            <p:cNvPr id="33" name="Straight Arrow Connector 32"/>
            <p:cNvCxnSpPr/>
            <p:nvPr/>
          </p:nvCxnSpPr>
          <p:spPr>
            <a:xfrm>
              <a:off x="1974846" y="3196739"/>
              <a:ext cx="0" cy="393521"/>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1973969" y="3995980"/>
              <a:ext cx="877" cy="668926"/>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197906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prstGeom prst="rect">
            <a:avLst/>
          </a:prstGeom>
        </p:spPr>
        <p:txBody>
          <a:bodyPr/>
          <a:lstStyle/>
          <a:p>
            <a:r>
              <a:rPr lang="en-GB"/>
              <a:t>Reading</a:t>
            </a:r>
          </a:p>
        </p:txBody>
      </p:sp>
      <p:sp>
        <p:nvSpPr>
          <p:cNvPr id="7" name="Content Placeholder 2"/>
          <p:cNvSpPr>
            <a:spLocks noGrp="1"/>
          </p:cNvSpPr>
          <p:nvPr>
            <p:ph type="body" sz="quarter" idx="13"/>
          </p:nvPr>
        </p:nvSpPr>
        <p:spPr>
          <a:prstGeom prst="rect">
            <a:avLst/>
          </a:prstGeom>
        </p:spPr>
        <p:txBody>
          <a:bodyPr/>
          <a:lstStyle/>
          <a:p>
            <a:pPr marL="0" indent="0">
              <a:buNone/>
            </a:pPr>
            <a:r>
              <a:rPr lang="en-GB" b="1" dirty="0"/>
              <a:t>Alexia</a:t>
            </a:r>
            <a:r>
              <a:rPr lang="en-GB" dirty="0"/>
              <a:t>: acquired inability to comprehend written language caused by brain damage (Jacobson </a:t>
            </a:r>
            <a:r>
              <a:rPr lang="en-GB" i="1" dirty="0"/>
              <a:t>et al</a:t>
            </a:r>
            <a:r>
              <a:rPr lang="en-GB" dirty="0"/>
              <a:t>, 2007)</a:t>
            </a:r>
          </a:p>
          <a:p>
            <a:pPr marL="0" indent="0">
              <a:buNone/>
            </a:pPr>
            <a:endParaRPr lang="en-GB" b="1" dirty="0"/>
          </a:p>
          <a:p>
            <a:pPr marL="0" indent="0">
              <a:buNone/>
            </a:pPr>
            <a:r>
              <a:rPr lang="en-GB" b="1" dirty="0"/>
              <a:t>Dyslexia: </a:t>
            </a:r>
            <a:r>
              <a:rPr lang="en-GB" dirty="0"/>
              <a:t>Partial loss of reading abilities (also applies to development impairments)</a:t>
            </a:r>
          </a:p>
          <a:p>
            <a:endParaRPr lang="en-GB" b="1" dirty="0"/>
          </a:p>
          <a:p>
            <a:pPr marL="0" indent="0">
              <a:buNone/>
            </a:pPr>
            <a:r>
              <a:rPr lang="en-GB" b="1" dirty="0"/>
              <a:t>Two forms of alexia:</a:t>
            </a:r>
          </a:p>
          <a:p>
            <a:pPr marL="457200" indent="-457200">
              <a:buFont typeface="Arial" charset="0"/>
              <a:buChar char="•"/>
            </a:pPr>
            <a:r>
              <a:rPr lang="en-GB" dirty="0"/>
              <a:t>Alexia with agraphia (</a:t>
            </a:r>
            <a:r>
              <a:rPr lang="en-GB" dirty="0" err="1"/>
              <a:t>parieto</a:t>
            </a:r>
            <a:r>
              <a:rPr lang="en-GB" dirty="0"/>
              <a:t>-temporal)</a:t>
            </a:r>
          </a:p>
          <a:p>
            <a:pPr marL="457200" indent="-457200">
              <a:buFont typeface="Arial" charset="0"/>
              <a:buChar char="•"/>
            </a:pPr>
            <a:r>
              <a:rPr lang="en-GB" dirty="0"/>
              <a:t>Alexia without agraphia (occipital)- “pure alexia” – </a:t>
            </a:r>
            <a:r>
              <a:rPr lang="en-GB" i="1" dirty="0"/>
              <a:t>letter by letter reading</a:t>
            </a:r>
          </a:p>
        </p:txBody>
      </p:sp>
    </p:spTree>
    <p:extLst>
      <p:ext uri="{BB962C8B-B14F-4D97-AF65-F5344CB8AC3E}">
        <p14:creationId xmlns:p14="http://schemas.microsoft.com/office/powerpoint/2010/main" val="12919682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prstGeom prst="rect">
            <a:avLst/>
          </a:prstGeom>
        </p:spPr>
        <p:txBody>
          <a:bodyPr/>
          <a:lstStyle/>
          <a:p>
            <a:r>
              <a:rPr lang="en-GB" dirty="0"/>
              <a:t>Reading &amp; Alexia</a:t>
            </a:r>
          </a:p>
        </p:txBody>
      </p:sp>
      <p:sp>
        <p:nvSpPr>
          <p:cNvPr id="3" name="Content Placeholder 2"/>
          <p:cNvSpPr>
            <a:spLocks noGrp="1"/>
          </p:cNvSpPr>
          <p:nvPr>
            <p:ph type="body" sz="quarter" idx="13"/>
          </p:nvPr>
        </p:nvSpPr>
        <p:spPr>
          <a:prstGeom prst="rect">
            <a:avLst/>
          </a:prstGeom>
        </p:spPr>
        <p:txBody>
          <a:bodyPr>
            <a:normAutofit/>
          </a:bodyPr>
          <a:lstStyle/>
          <a:p>
            <a:pPr marL="0" indent="0">
              <a:buNone/>
            </a:pPr>
            <a:r>
              <a:rPr lang="en-GB" b="1" dirty="0"/>
              <a:t>Peripheral dyslexia:</a:t>
            </a:r>
          </a:p>
          <a:p>
            <a:pPr marL="457200" indent="-457200">
              <a:buFont typeface="Arial" charset="0"/>
              <a:buChar char="•"/>
            </a:pPr>
            <a:r>
              <a:rPr lang="en-GB" dirty="0"/>
              <a:t>The impairment is in visual perception – the language centres remain intact</a:t>
            </a:r>
          </a:p>
          <a:p>
            <a:pPr marL="457200" indent="-457200">
              <a:buFont typeface="Arial" charset="0"/>
              <a:buChar char="•"/>
            </a:pPr>
            <a:r>
              <a:rPr lang="en-GB" dirty="0"/>
              <a:t>Can result from impaired acuity / visual neglect / eye movement abnormalities</a:t>
            </a:r>
          </a:p>
          <a:p>
            <a:endParaRPr lang="en-GB" dirty="0"/>
          </a:p>
          <a:p>
            <a:pPr marL="0" indent="0">
              <a:buNone/>
            </a:pPr>
            <a:r>
              <a:rPr lang="en-GB" b="1" dirty="0"/>
              <a:t>Central dyslexia:</a:t>
            </a:r>
          </a:p>
          <a:p>
            <a:pPr marL="457200" indent="-457200">
              <a:buFont typeface="Arial" charset="0"/>
              <a:buChar char="•"/>
            </a:pPr>
            <a:r>
              <a:rPr lang="en-GB" dirty="0"/>
              <a:t>Impairment of language centres</a:t>
            </a:r>
          </a:p>
        </p:txBody>
      </p:sp>
    </p:spTree>
    <p:extLst>
      <p:ext uri="{BB962C8B-B14F-4D97-AF65-F5344CB8AC3E}">
        <p14:creationId xmlns:p14="http://schemas.microsoft.com/office/powerpoint/2010/main" val="1321669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prstGeom prst="rect">
            <a:avLst/>
          </a:prstGeom>
        </p:spPr>
        <p:txBody>
          <a:bodyPr/>
          <a:lstStyle/>
          <a:p>
            <a:r>
              <a:rPr lang="en-GB" dirty="0"/>
              <a:t>“Peripheral” dyslexia</a:t>
            </a:r>
          </a:p>
        </p:txBody>
      </p:sp>
      <p:sp>
        <p:nvSpPr>
          <p:cNvPr id="3" name="Content Placeholder 2"/>
          <p:cNvSpPr>
            <a:spLocks noGrp="1"/>
          </p:cNvSpPr>
          <p:nvPr>
            <p:ph type="body" sz="quarter" idx="13"/>
          </p:nvPr>
        </p:nvSpPr>
        <p:spPr>
          <a:xfrm>
            <a:off x="457199" y="1704974"/>
            <a:ext cx="8169215" cy="4429607"/>
          </a:xfrm>
          <a:prstGeom prst="rect">
            <a:avLst/>
          </a:prstGeom>
        </p:spPr>
        <p:txBody>
          <a:bodyPr>
            <a:normAutofit fontScale="85000" lnSpcReduction="20000"/>
          </a:bodyPr>
          <a:lstStyle/>
          <a:p>
            <a:pPr marL="0" indent="0">
              <a:lnSpc>
                <a:spcPct val="120000"/>
              </a:lnSpc>
              <a:buNone/>
            </a:pPr>
            <a:r>
              <a:rPr lang="en-GB" sz="2800" b="1" dirty="0"/>
              <a:t>Neglect dyslexia:</a:t>
            </a:r>
          </a:p>
          <a:p>
            <a:pPr indent="-457200">
              <a:lnSpc>
                <a:spcPct val="120000"/>
              </a:lnSpc>
              <a:buFont typeface="Arial" charset="0"/>
              <a:buChar char="•"/>
            </a:pPr>
            <a:r>
              <a:rPr lang="en-GB" dirty="0"/>
              <a:t>Difficulty in reading initial part of word</a:t>
            </a:r>
          </a:p>
          <a:p>
            <a:pPr indent="-457200">
              <a:lnSpc>
                <a:spcPct val="120000"/>
              </a:lnSpc>
              <a:buFont typeface="Arial" charset="0"/>
              <a:buChar char="•"/>
            </a:pPr>
            <a:r>
              <a:rPr lang="en-GB" dirty="0"/>
              <a:t>Right hemisphere damage</a:t>
            </a:r>
          </a:p>
          <a:p>
            <a:pPr marL="457200" lvl="2" indent="0">
              <a:lnSpc>
                <a:spcPct val="120000"/>
              </a:lnSpc>
              <a:buNone/>
            </a:pPr>
            <a:r>
              <a:rPr lang="en-GB" dirty="0"/>
              <a:t>SISTER 	</a:t>
            </a:r>
            <a:r>
              <a:rPr lang="en-GB" dirty="0">
                <a:sym typeface="Wingdings"/>
              </a:rPr>
              <a:t>  	</a:t>
            </a:r>
            <a:r>
              <a:rPr lang="en-GB" dirty="0">
                <a:solidFill>
                  <a:schemeClr val="bg1">
                    <a:lumMod val="85000"/>
                  </a:schemeClr>
                </a:solidFill>
                <a:sym typeface="Wingdings"/>
              </a:rPr>
              <a:t>SIS</a:t>
            </a:r>
            <a:r>
              <a:rPr lang="en-GB" dirty="0">
                <a:sym typeface="Wingdings"/>
              </a:rPr>
              <a:t>TER</a:t>
            </a:r>
          </a:p>
          <a:p>
            <a:pPr marL="457200" lvl="2" indent="0">
              <a:lnSpc>
                <a:spcPct val="120000"/>
              </a:lnSpc>
              <a:buNone/>
            </a:pPr>
            <a:r>
              <a:rPr lang="en-GB" dirty="0">
                <a:sym typeface="Wingdings"/>
              </a:rPr>
              <a:t>TRACTOR	 	</a:t>
            </a:r>
            <a:r>
              <a:rPr lang="en-GB" dirty="0">
                <a:solidFill>
                  <a:schemeClr val="bg1">
                    <a:lumMod val="85000"/>
                  </a:schemeClr>
                </a:solidFill>
                <a:sym typeface="Wingdings"/>
              </a:rPr>
              <a:t>TRA</a:t>
            </a:r>
            <a:r>
              <a:rPr lang="en-GB" dirty="0">
                <a:solidFill>
                  <a:schemeClr val="bg1">
                    <a:lumMod val="50000"/>
                  </a:schemeClr>
                </a:solidFill>
                <a:sym typeface="Wingdings"/>
              </a:rPr>
              <a:t>C</a:t>
            </a:r>
            <a:r>
              <a:rPr lang="en-GB" dirty="0">
                <a:sym typeface="Wingdings"/>
              </a:rPr>
              <a:t>TOR</a:t>
            </a:r>
          </a:p>
          <a:p>
            <a:pPr marL="457200" lvl="2" indent="0">
              <a:lnSpc>
                <a:spcPct val="120000"/>
              </a:lnSpc>
              <a:buNone/>
            </a:pPr>
            <a:r>
              <a:rPr lang="en-GB" dirty="0">
                <a:sym typeface="Wingdings"/>
              </a:rPr>
              <a:t>COMPUTER		 </a:t>
            </a:r>
            <a:r>
              <a:rPr lang="en-GB" dirty="0">
                <a:solidFill>
                  <a:schemeClr val="bg1">
                    <a:lumMod val="85000"/>
                  </a:schemeClr>
                </a:solidFill>
                <a:sym typeface="Wingdings"/>
              </a:rPr>
              <a:t>COM</a:t>
            </a:r>
            <a:r>
              <a:rPr lang="en-GB" dirty="0">
                <a:solidFill>
                  <a:schemeClr val="bg1">
                    <a:lumMod val="50000"/>
                  </a:schemeClr>
                </a:solidFill>
                <a:sym typeface="Wingdings"/>
              </a:rPr>
              <a:t>P</a:t>
            </a:r>
            <a:r>
              <a:rPr lang="en-GB" dirty="0">
                <a:sym typeface="Wingdings"/>
              </a:rPr>
              <a:t>UTER</a:t>
            </a:r>
            <a:endParaRPr lang="en-GB" dirty="0"/>
          </a:p>
          <a:p>
            <a:pPr>
              <a:lnSpc>
                <a:spcPct val="120000"/>
              </a:lnSpc>
            </a:pPr>
            <a:endParaRPr lang="en-GB" dirty="0"/>
          </a:p>
          <a:p>
            <a:pPr marL="0" indent="0">
              <a:lnSpc>
                <a:spcPct val="120000"/>
              </a:lnSpc>
              <a:buNone/>
            </a:pPr>
            <a:r>
              <a:rPr lang="en-GB" sz="2800" b="1" dirty="0"/>
              <a:t>Alexia without agraphia</a:t>
            </a:r>
            <a:r>
              <a:rPr lang="en-GB" dirty="0"/>
              <a:t> (rare) (“pure word blindness”)</a:t>
            </a:r>
          </a:p>
          <a:p>
            <a:pPr marL="457200" indent="-457200">
              <a:lnSpc>
                <a:spcPct val="120000"/>
              </a:lnSpc>
              <a:buFont typeface="Arial" charset="0"/>
              <a:buChar char="•"/>
            </a:pPr>
            <a:r>
              <a:rPr lang="en-GB" dirty="0"/>
              <a:t>Very specific form of visual agnosia</a:t>
            </a:r>
          </a:p>
          <a:p>
            <a:pPr marL="457200" indent="-457200">
              <a:lnSpc>
                <a:spcPct val="120000"/>
              </a:lnSpc>
              <a:buFont typeface="Arial" charset="0"/>
              <a:buChar char="•"/>
            </a:pPr>
            <a:r>
              <a:rPr lang="en-GB" dirty="0"/>
              <a:t>Disconnection syndrome</a:t>
            </a:r>
          </a:p>
          <a:p>
            <a:pPr marL="457200" indent="-457200">
              <a:lnSpc>
                <a:spcPct val="120000"/>
              </a:lnSpc>
              <a:buFont typeface="Arial" charset="0"/>
              <a:buChar char="•"/>
            </a:pPr>
            <a:r>
              <a:rPr lang="en-GB" dirty="0"/>
              <a:t>Can write words seen but not read words back</a:t>
            </a:r>
          </a:p>
          <a:p>
            <a:pPr marL="457200" indent="-457200">
              <a:lnSpc>
                <a:spcPct val="120000"/>
              </a:lnSpc>
              <a:buFont typeface="Arial" charset="0"/>
              <a:buChar char="•"/>
            </a:pPr>
            <a:r>
              <a:rPr lang="en-GB" dirty="0"/>
              <a:t>Caused by lesions to occipital lobe / posterior fibres of corpus callosum (splenium)</a:t>
            </a:r>
          </a:p>
        </p:txBody>
      </p:sp>
    </p:spTree>
    <p:extLst>
      <p:ext uri="{BB962C8B-B14F-4D97-AF65-F5344CB8AC3E}">
        <p14:creationId xmlns:p14="http://schemas.microsoft.com/office/powerpoint/2010/main" val="18726650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prstGeom prst="rect">
            <a:avLst/>
          </a:prstGeom>
        </p:spPr>
        <p:txBody>
          <a:bodyPr/>
          <a:lstStyle/>
          <a:p>
            <a:r>
              <a:rPr lang="en-GB" dirty="0"/>
              <a:t>“Central” dyslexia</a:t>
            </a:r>
          </a:p>
        </p:txBody>
      </p:sp>
      <p:sp>
        <p:nvSpPr>
          <p:cNvPr id="5" name="Content Placeholder 4"/>
          <p:cNvSpPr>
            <a:spLocks noGrp="1"/>
          </p:cNvSpPr>
          <p:nvPr>
            <p:ph type="body" sz="quarter" idx="13"/>
          </p:nvPr>
        </p:nvSpPr>
        <p:spPr>
          <a:xfrm>
            <a:off x="457199" y="1704974"/>
            <a:ext cx="8203721" cy="4429607"/>
          </a:xfrm>
          <a:prstGeom prst="rect">
            <a:avLst/>
          </a:prstGeom>
        </p:spPr>
        <p:txBody>
          <a:bodyPr>
            <a:noAutofit/>
          </a:bodyPr>
          <a:lstStyle/>
          <a:p>
            <a:pPr marL="0" indent="0">
              <a:spcBef>
                <a:spcPts val="0"/>
              </a:spcBef>
              <a:buNone/>
            </a:pPr>
            <a:r>
              <a:rPr lang="en-GB" b="1" u="sng" dirty="0"/>
              <a:t>Surface dyslexia </a:t>
            </a:r>
            <a:r>
              <a:rPr lang="en-GB" b="1" dirty="0">
                <a:solidFill>
                  <a:schemeClr val="tx1">
                    <a:lumMod val="65000"/>
                    <a:lumOff val="35000"/>
                  </a:schemeClr>
                </a:solidFill>
              </a:rPr>
              <a:t>(</a:t>
            </a:r>
            <a:r>
              <a:rPr lang="en-GB" dirty="0">
                <a:solidFill>
                  <a:schemeClr val="tx1">
                    <a:lumMod val="65000"/>
                    <a:lumOff val="35000"/>
                  </a:schemeClr>
                </a:solidFill>
              </a:rPr>
              <a:t>L inferior temporo-parietal)</a:t>
            </a:r>
          </a:p>
          <a:p>
            <a:pPr marL="457200" indent="-457200">
              <a:spcBef>
                <a:spcPts val="0"/>
              </a:spcBef>
              <a:buFont typeface="Arial" charset="0"/>
              <a:buChar char="•"/>
            </a:pPr>
            <a:r>
              <a:rPr lang="en-GB" dirty="0"/>
              <a:t>Difficulty with </a:t>
            </a:r>
            <a:r>
              <a:rPr lang="en-GB" b="1" dirty="0"/>
              <a:t>irregular words </a:t>
            </a:r>
            <a:r>
              <a:rPr lang="en-GB" dirty="0"/>
              <a:t>(e.g. pint / sew / thyme)</a:t>
            </a:r>
          </a:p>
          <a:p>
            <a:pPr marL="457200" indent="-457200">
              <a:spcBef>
                <a:spcPts val="0"/>
              </a:spcBef>
              <a:buFont typeface="Arial" charset="0"/>
              <a:buChar char="•"/>
            </a:pPr>
            <a:r>
              <a:rPr lang="en-GB" dirty="0"/>
              <a:t>Phonologically plausible errors</a:t>
            </a:r>
          </a:p>
          <a:p>
            <a:pPr marL="457200" indent="-457200">
              <a:spcBef>
                <a:spcPts val="0"/>
              </a:spcBef>
              <a:buFont typeface="Arial" charset="0"/>
              <a:buChar char="•"/>
            </a:pPr>
            <a:r>
              <a:rPr lang="en-GB" dirty="0"/>
              <a:t>Breakdown in links between word and meaning</a:t>
            </a:r>
          </a:p>
          <a:p>
            <a:pPr>
              <a:spcBef>
                <a:spcPts val="0"/>
              </a:spcBef>
            </a:pPr>
            <a:endParaRPr lang="en-GB" dirty="0"/>
          </a:p>
          <a:p>
            <a:pPr marL="0" indent="0">
              <a:spcBef>
                <a:spcPts val="0"/>
              </a:spcBef>
              <a:buNone/>
            </a:pPr>
            <a:r>
              <a:rPr lang="en-GB" b="1" u="sng" dirty="0"/>
              <a:t>Deep dyslexia </a:t>
            </a:r>
            <a:r>
              <a:rPr lang="en-GB" dirty="0">
                <a:solidFill>
                  <a:schemeClr val="tx1">
                    <a:lumMod val="65000"/>
                    <a:lumOff val="35000"/>
                  </a:schemeClr>
                </a:solidFill>
              </a:rPr>
              <a:t>(L hemisphere damage)</a:t>
            </a:r>
          </a:p>
          <a:p>
            <a:pPr marL="457200" indent="-457200">
              <a:spcBef>
                <a:spcPts val="0"/>
              </a:spcBef>
              <a:buFont typeface="Arial" charset="0"/>
              <a:buChar char="•"/>
            </a:pPr>
            <a:r>
              <a:rPr lang="en-GB" dirty="0"/>
              <a:t>Loss of sound-based reading (deficits in grapheme-phoneme conversion)</a:t>
            </a:r>
          </a:p>
          <a:p>
            <a:pPr marL="457200" indent="-457200">
              <a:spcBef>
                <a:spcPts val="0"/>
              </a:spcBef>
              <a:buFont typeface="Arial" charset="0"/>
              <a:buChar char="•"/>
            </a:pPr>
            <a:r>
              <a:rPr lang="en-GB" dirty="0"/>
              <a:t>Problems reading </a:t>
            </a:r>
            <a:r>
              <a:rPr lang="en-GB" b="1" dirty="0"/>
              <a:t>non-words </a:t>
            </a:r>
            <a:r>
              <a:rPr lang="en-GB" dirty="0"/>
              <a:t>(</a:t>
            </a:r>
            <a:r>
              <a:rPr lang="en-GB" dirty="0" err="1"/>
              <a:t>rint</a:t>
            </a:r>
            <a:r>
              <a:rPr lang="en-GB" dirty="0"/>
              <a:t> / glint / </a:t>
            </a:r>
            <a:r>
              <a:rPr lang="en-GB" dirty="0" err="1"/>
              <a:t>deak</a:t>
            </a:r>
            <a:r>
              <a:rPr lang="en-GB" dirty="0"/>
              <a:t>)</a:t>
            </a:r>
          </a:p>
          <a:p>
            <a:pPr marL="457200" indent="-457200">
              <a:spcBef>
                <a:spcPts val="0"/>
              </a:spcBef>
              <a:buFont typeface="Arial" charset="0"/>
              <a:buChar char="•"/>
            </a:pPr>
            <a:r>
              <a:rPr lang="en-GB" dirty="0"/>
              <a:t>Associated deficits in working memory</a:t>
            </a:r>
          </a:p>
          <a:p>
            <a:pPr marL="457200" indent="-457200">
              <a:spcBef>
                <a:spcPts val="0"/>
              </a:spcBef>
              <a:buFont typeface="Arial" charset="0"/>
              <a:buChar char="•"/>
            </a:pPr>
            <a:r>
              <a:rPr lang="en-GB" dirty="0"/>
              <a:t>Semantic errors (bird/pheasant for goose)</a:t>
            </a:r>
            <a:endParaRPr lang="en-GB" b="1" dirty="0"/>
          </a:p>
        </p:txBody>
      </p:sp>
    </p:spTree>
    <p:extLst>
      <p:ext uri="{BB962C8B-B14F-4D97-AF65-F5344CB8AC3E}">
        <p14:creationId xmlns:p14="http://schemas.microsoft.com/office/powerpoint/2010/main" val="17081427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prstGeom prst="rect">
            <a:avLst/>
          </a:prstGeom>
        </p:spPr>
        <p:txBody>
          <a:bodyPr/>
          <a:lstStyle/>
          <a:p>
            <a:r>
              <a:rPr lang="en-GB" dirty="0"/>
              <a:t>Writing &amp; dysgraphia</a:t>
            </a:r>
          </a:p>
        </p:txBody>
      </p:sp>
      <p:sp>
        <p:nvSpPr>
          <p:cNvPr id="3" name="Content Placeholder 2"/>
          <p:cNvSpPr>
            <a:spLocks noGrp="1"/>
          </p:cNvSpPr>
          <p:nvPr>
            <p:ph type="body" sz="quarter" idx="13"/>
          </p:nvPr>
        </p:nvSpPr>
        <p:spPr>
          <a:prstGeom prst="rect">
            <a:avLst/>
          </a:prstGeom>
        </p:spPr>
        <p:txBody>
          <a:bodyPr bIns="36000">
            <a:normAutofit fontScale="85000" lnSpcReduction="10000"/>
          </a:bodyPr>
          <a:lstStyle/>
          <a:p>
            <a:pPr marL="0" indent="0">
              <a:lnSpc>
                <a:spcPct val="120000"/>
              </a:lnSpc>
              <a:spcBef>
                <a:spcPts val="0"/>
              </a:spcBef>
              <a:buNone/>
            </a:pPr>
            <a:r>
              <a:rPr lang="en-GB" dirty="0"/>
              <a:t>Requires coordination of central (spelling) and peripheral (formation of letters) abilities. Affected more commonly than reading</a:t>
            </a:r>
          </a:p>
          <a:p>
            <a:pPr marL="0" indent="0">
              <a:lnSpc>
                <a:spcPct val="120000"/>
              </a:lnSpc>
              <a:spcBef>
                <a:spcPts val="0"/>
              </a:spcBef>
              <a:buNone/>
            </a:pPr>
            <a:endParaRPr lang="en-GB" dirty="0"/>
          </a:p>
          <a:p>
            <a:pPr marL="0" indent="0">
              <a:lnSpc>
                <a:spcPct val="120000"/>
              </a:lnSpc>
              <a:spcBef>
                <a:spcPts val="0"/>
              </a:spcBef>
              <a:buNone/>
            </a:pPr>
            <a:r>
              <a:rPr lang="en-GB" b="1" dirty="0"/>
              <a:t>Central dysgraphia </a:t>
            </a:r>
            <a:r>
              <a:rPr lang="en-GB" dirty="0"/>
              <a:t>– impairment of written </a:t>
            </a:r>
            <a:r>
              <a:rPr lang="en-GB" b="1" dirty="0"/>
              <a:t>AND </a:t>
            </a:r>
            <a:r>
              <a:rPr lang="en-GB" dirty="0"/>
              <a:t>oral spelling</a:t>
            </a:r>
          </a:p>
          <a:p>
            <a:pPr marL="0" indent="0">
              <a:lnSpc>
                <a:spcPct val="120000"/>
              </a:lnSpc>
              <a:spcBef>
                <a:spcPts val="0"/>
              </a:spcBef>
              <a:buNone/>
            </a:pPr>
            <a:endParaRPr lang="en-GB" dirty="0"/>
          </a:p>
          <a:p>
            <a:pPr marL="0" indent="0">
              <a:lnSpc>
                <a:spcPct val="120000"/>
              </a:lnSpc>
              <a:spcBef>
                <a:spcPts val="0"/>
              </a:spcBef>
              <a:buNone/>
            </a:pPr>
            <a:r>
              <a:rPr lang="en-GB" b="1" dirty="0"/>
              <a:t>Peripheral dysgraphia </a:t>
            </a:r>
            <a:r>
              <a:rPr lang="en-GB" dirty="0"/>
              <a:t>- Intact oral spelling with </a:t>
            </a:r>
            <a:r>
              <a:rPr lang="en-GB" b="1" dirty="0"/>
              <a:t>impaired written spelling </a:t>
            </a:r>
            <a:r>
              <a:rPr lang="en-GB" dirty="0"/>
              <a:t>suggests a writing dyspraxia </a:t>
            </a:r>
            <a:r>
              <a:rPr lang="en-GB" dirty="0">
                <a:solidFill>
                  <a:schemeClr val="tx1">
                    <a:lumMod val="65000"/>
                    <a:lumOff val="35000"/>
                  </a:schemeClr>
                </a:solidFill>
              </a:rPr>
              <a:t>(</a:t>
            </a:r>
            <a:r>
              <a:rPr lang="en-GB" dirty="0" err="1">
                <a:solidFill>
                  <a:schemeClr val="tx1">
                    <a:lumMod val="65000"/>
                    <a:lumOff val="35000"/>
                  </a:schemeClr>
                </a:solidFill>
              </a:rPr>
              <a:t>dyspraxic</a:t>
            </a:r>
            <a:r>
              <a:rPr lang="en-GB" dirty="0">
                <a:solidFill>
                  <a:schemeClr val="tx1">
                    <a:lumMod val="65000"/>
                    <a:lumOff val="35000"/>
                  </a:schemeClr>
                </a:solidFill>
              </a:rPr>
              <a:t> dysgraphia) </a:t>
            </a:r>
            <a:r>
              <a:rPr lang="en-GB" dirty="0"/>
              <a:t>or a neglect dysgraphia </a:t>
            </a:r>
            <a:r>
              <a:rPr lang="en-GB" dirty="0">
                <a:solidFill>
                  <a:schemeClr val="tx1">
                    <a:lumMod val="65000"/>
                    <a:lumOff val="35000"/>
                  </a:schemeClr>
                </a:solidFill>
              </a:rPr>
              <a:t>(a peripheral dysgraphia)</a:t>
            </a:r>
          </a:p>
          <a:p>
            <a:pPr marL="0" indent="0">
              <a:lnSpc>
                <a:spcPct val="120000"/>
              </a:lnSpc>
              <a:spcBef>
                <a:spcPts val="0"/>
              </a:spcBef>
              <a:buNone/>
            </a:pPr>
            <a:endParaRPr lang="en-GB" dirty="0"/>
          </a:p>
          <a:p>
            <a:pPr marL="400050" lvl="1" indent="0">
              <a:lnSpc>
                <a:spcPct val="120000"/>
              </a:lnSpc>
              <a:spcBef>
                <a:spcPts val="0"/>
              </a:spcBef>
              <a:buNone/>
            </a:pPr>
            <a:r>
              <a:rPr lang="en-GB" i="1" dirty="0"/>
              <a:t>Neglect dysgraphia:</a:t>
            </a:r>
          </a:p>
          <a:p>
            <a:pPr marL="400050" lvl="1" indent="0">
              <a:lnSpc>
                <a:spcPct val="120000"/>
              </a:lnSpc>
              <a:spcBef>
                <a:spcPts val="0"/>
              </a:spcBef>
              <a:buNone/>
            </a:pPr>
            <a:r>
              <a:rPr lang="en-GB" dirty="0"/>
              <a:t>Initial parts of word misspelt</a:t>
            </a:r>
          </a:p>
          <a:p>
            <a:pPr marL="400050" lvl="1" indent="0">
              <a:lnSpc>
                <a:spcPct val="120000"/>
              </a:lnSpc>
              <a:spcBef>
                <a:spcPts val="0"/>
              </a:spcBef>
              <a:buNone/>
            </a:pPr>
            <a:r>
              <a:rPr lang="en-GB" dirty="0"/>
              <a:t>Seen with other non-dominant parietal lobe deficits</a:t>
            </a:r>
          </a:p>
        </p:txBody>
      </p:sp>
    </p:spTree>
    <p:extLst>
      <p:ext uri="{BB962C8B-B14F-4D97-AF65-F5344CB8AC3E}">
        <p14:creationId xmlns:p14="http://schemas.microsoft.com/office/powerpoint/2010/main" val="19973292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OA Module: Cognitive Assessment</a:t>
            </a:r>
          </a:p>
        </p:txBody>
      </p:sp>
      <p:sp>
        <p:nvSpPr>
          <p:cNvPr id="3" name="Subtitle 2"/>
          <p:cNvSpPr>
            <a:spLocks noGrp="1"/>
          </p:cNvSpPr>
          <p:nvPr>
            <p:ph type="subTitle" idx="1"/>
          </p:nvPr>
        </p:nvSpPr>
        <p:spPr/>
        <p:txBody>
          <a:bodyPr/>
          <a:lstStyle/>
          <a:p>
            <a:r>
              <a:rPr lang="en-US" dirty="0"/>
              <a:t>To achieve this</a:t>
            </a:r>
          </a:p>
        </p:txBody>
      </p:sp>
      <p:sp>
        <p:nvSpPr>
          <p:cNvPr id="4" name="Text Placeholder 3"/>
          <p:cNvSpPr>
            <a:spLocks noGrp="1"/>
          </p:cNvSpPr>
          <p:nvPr>
            <p:ph type="body" sz="quarter" idx="13"/>
          </p:nvPr>
        </p:nvSpPr>
        <p:spPr/>
        <p:txBody>
          <a:bodyPr/>
          <a:lstStyle/>
          <a:p>
            <a:r>
              <a:rPr lang="en-US" dirty="0"/>
              <a:t>Case Presentation</a:t>
            </a:r>
          </a:p>
          <a:p>
            <a:r>
              <a:rPr lang="en-US" dirty="0"/>
              <a:t>Journal Club</a:t>
            </a:r>
          </a:p>
          <a:p>
            <a:r>
              <a:rPr lang="en-US" dirty="0"/>
              <a:t>555 Presentation</a:t>
            </a:r>
          </a:p>
          <a:p>
            <a:r>
              <a:rPr lang="en-US" dirty="0"/>
              <a:t>Expert-Led Session</a:t>
            </a:r>
          </a:p>
          <a:p>
            <a:r>
              <a:rPr lang="en-US" dirty="0"/>
              <a:t>MCQs</a:t>
            </a:r>
          </a:p>
          <a:p>
            <a:pPr marL="0" indent="0">
              <a:buNone/>
            </a:pPr>
            <a:endParaRPr lang="en-US" dirty="0"/>
          </a:p>
          <a:p>
            <a:r>
              <a:rPr lang="en-US" dirty="0"/>
              <a:t>Please sign the register and complete the feedback</a:t>
            </a:r>
          </a:p>
        </p:txBody>
      </p:sp>
    </p:spTree>
    <p:extLst>
      <p:ext uri="{BB962C8B-B14F-4D97-AF65-F5344CB8AC3E}">
        <p14:creationId xmlns:p14="http://schemas.microsoft.com/office/powerpoint/2010/main" val="18627975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prstGeom prst="rect">
            <a:avLst/>
          </a:prstGeom>
        </p:spPr>
        <p:txBody>
          <a:bodyPr/>
          <a:lstStyle/>
          <a:p>
            <a:r>
              <a:rPr lang="en-GB" dirty="0"/>
              <a:t>Classification – as per dyslexia</a:t>
            </a:r>
          </a:p>
        </p:txBody>
      </p:sp>
      <p:sp>
        <p:nvSpPr>
          <p:cNvPr id="3" name="Content Placeholder 2"/>
          <p:cNvSpPr>
            <a:spLocks noGrp="1"/>
          </p:cNvSpPr>
          <p:nvPr>
            <p:ph type="body" sz="quarter" idx="13"/>
          </p:nvPr>
        </p:nvSpPr>
        <p:spPr>
          <a:prstGeom prst="rect">
            <a:avLst/>
          </a:prstGeom>
        </p:spPr>
        <p:txBody>
          <a:bodyPr>
            <a:normAutofit/>
          </a:bodyPr>
          <a:lstStyle/>
          <a:p>
            <a:endParaRPr lang="en-GB" b="1" dirty="0"/>
          </a:p>
          <a:p>
            <a:pPr marL="0" indent="0">
              <a:buNone/>
            </a:pPr>
            <a:r>
              <a:rPr lang="en-GB" b="1" dirty="0"/>
              <a:t>Surface dysgraphia </a:t>
            </a:r>
            <a:r>
              <a:rPr lang="en-GB" dirty="0">
                <a:solidFill>
                  <a:schemeClr val="tx1">
                    <a:lumMod val="65000"/>
                    <a:lumOff val="35000"/>
                  </a:schemeClr>
                </a:solidFill>
              </a:rPr>
              <a:t>(</a:t>
            </a:r>
            <a:r>
              <a:rPr lang="en-GB" sz="2000" dirty="0">
                <a:solidFill>
                  <a:schemeClr val="tx1">
                    <a:lumMod val="65000"/>
                    <a:lumOff val="35000"/>
                  </a:schemeClr>
                </a:solidFill>
              </a:rPr>
              <a:t>Left temporo-parietal)</a:t>
            </a:r>
            <a:endParaRPr lang="en-GB" sz="2400" dirty="0">
              <a:solidFill>
                <a:schemeClr val="tx1">
                  <a:lumMod val="65000"/>
                  <a:lumOff val="35000"/>
                </a:schemeClr>
              </a:solidFill>
            </a:endParaRPr>
          </a:p>
          <a:p>
            <a:pPr marL="457200" indent="-457200">
              <a:buFont typeface="Arial" charset="0"/>
              <a:buChar char="•"/>
            </a:pPr>
            <a:r>
              <a:rPr lang="en-GB" dirty="0"/>
              <a:t>Difficulty spelling irregular words</a:t>
            </a:r>
          </a:p>
          <a:p>
            <a:pPr marL="457200" indent="-457200">
              <a:buFont typeface="Arial" charset="0"/>
              <a:buChar char="•"/>
            </a:pPr>
            <a:r>
              <a:rPr lang="en-GB" dirty="0"/>
              <a:t>Phonologically plausible errors</a:t>
            </a:r>
          </a:p>
          <a:p>
            <a:pPr marL="457200" indent="-457200">
              <a:buFont typeface="Arial" charset="0"/>
              <a:buChar char="•"/>
            </a:pPr>
            <a:endParaRPr lang="en-GB" dirty="0"/>
          </a:p>
          <a:p>
            <a:pPr marL="0" indent="0">
              <a:buNone/>
            </a:pPr>
            <a:r>
              <a:rPr lang="en-GB" b="1" dirty="0"/>
              <a:t>Deep dysgraphia </a:t>
            </a:r>
            <a:r>
              <a:rPr lang="en-GB" dirty="0">
                <a:solidFill>
                  <a:schemeClr val="tx1">
                    <a:lumMod val="65000"/>
                    <a:lumOff val="35000"/>
                  </a:schemeClr>
                </a:solidFill>
              </a:rPr>
              <a:t>(</a:t>
            </a:r>
            <a:r>
              <a:rPr lang="en-GB" sz="2000" dirty="0">
                <a:solidFill>
                  <a:schemeClr val="tx1">
                    <a:lumMod val="65000"/>
                    <a:lumOff val="35000"/>
                  </a:schemeClr>
                </a:solidFill>
              </a:rPr>
              <a:t>Left hemisphere damage)</a:t>
            </a:r>
            <a:endParaRPr lang="en-GB" sz="2400" dirty="0">
              <a:solidFill>
                <a:schemeClr val="tx1">
                  <a:lumMod val="65000"/>
                  <a:lumOff val="35000"/>
                </a:schemeClr>
              </a:solidFill>
            </a:endParaRPr>
          </a:p>
          <a:p>
            <a:pPr marL="457200" indent="-457200">
              <a:buFont typeface="Arial" charset="0"/>
              <a:buChar char="•"/>
            </a:pPr>
            <a:r>
              <a:rPr lang="en-GB" dirty="0"/>
              <a:t>Breakdown of sound-based route for spelling</a:t>
            </a:r>
          </a:p>
          <a:p>
            <a:pPr marL="457200" indent="-457200">
              <a:buFont typeface="Arial" charset="0"/>
              <a:buChar char="•"/>
            </a:pPr>
            <a:r>
              <a:rPr lang="en-GB" dirty="0"/>
              <a:t>Unable to spell </a:t>
            </a:r>
            <a:r>
              <a:rPr lang="en-GB" b="1" dirty="0"/>
              <a:t>non-words </a:t>
            </a:r>
          </a:p>
          <a:p>
            <a:pPr marL="457200" indent="-457200">
              <a:buFont typeface="Arial" charset="0"/>
              <a:buChar char="•"/>
            </a:pPr>
            <a:r>
              <a:rPr lang="en-GB" dirty="0"/>
              <a:t>Semantic errors</a:t>
            </a:r>
            <a:endParaRPr lang="en-GB" b="1" dirty="0"/>
          </a:p>
        </p:txBody>
      </p:sp>
    </p:spTree>
    <p:extLst>
      <p:ext uri="{BB962C8B-B14F-4D97-AF65-F5344CB8AC3E}">
        <p14:creationId xmlns:p14="http://schemas.microsoft.com/office/powerpoint/2010/main" val="5652954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prstGeom prst="rect">
            <a:avLst/>
          </a:prstGeom>
        </p:spPr>
        <p:txBody>
          <a:bodyPr/>
          <a:lstStyle/>
          <a:p>
            <a:r>
              <a:rPr lang="en-GB"/>
              <a:t>Language</a:t>
            </a:r>
          </a:p>
        </p:txBody>
      </p:sp>
      <p:sp>
        <p:nvSpPr>
          <p:cNvPr id="3" name="Content Placeholder 2"/>
          <p:cNvSpPr>
            <a:spLocks noGrp="1"/>
          </p:cNvSpPr>
          <p:nvPr>
            <p:ph type="body" sz="quarter" idx="13"/>
          </p:nvPr>
        </p:nvSpPr>
        <p:spPr>
          <a:prstGeom prst="rect">
            <a:avLst/>
          </a:prstGeom>
        </p:spPr>
        <p:txBody>
          <a:bodyPr>
            <a:normAutofit fontScale="92500" lnSpcReduction="20000"/>
          </a:bodyPr>
          <a:lstStyle/>
          <a:p>
            <a:pPr marL="0" indent="0">
              <a:buNone/>
            </a:pPr>
            <a:r>
              <a:rPr lang="en-GB" b="1" dirty="0"/>
              <a:t>Comprehension:</a:t>
            </a:r>
          </a:p>
          <a:p>
            <a:r>
              <a:rPr lang="en-GB" dirty="0"/>
              <a:t>Simple commands</a:t>
            </a:r>
          </a:p>
          <a:p>
            <a:pPr marL="354013" indent="-354013">
              <a:buFont typeface="Arial" charset="0"/>
              <a:buChar char="•"/>
            </a:pPr>
            <a:r>
              <a:rPr lang="en-GB" i="1" dirty="0"/>
              <a:t>“Please point to the ceiling”</a:t>
            </a:r>
          </a:p>
          <a:p>
            <a:pPr marL="354013" indent="-354013">
              <a:buFont typeface="Arial" charset="0"/>
              <a:buChar char="•"/>
            </a:pPr>
            <a:r>
              <a:rPr lang="en-GB" i="1" dirty="0"/>
              <a:t>“Point to the pen</a:t>
            </a:r>
            <a:r>
              <a:rPr lang="is-IS" i="1" dirty="0"/>
              <a:t>…....”(etc)</a:t>
            </a:r>
            <a:endParaRPr lang="en-GB" i="1" dirty="0"/>
          </a:p>
          <a:p>
            <a:r>
              <a:rPr lang="en-GB" dirty="0"/>
              <a:t>More complex (3-stage) commands</a:t>
            </a:r>
          </a:p>
          <a:p>
            <a:pPr marL="354013" indent="-354013">
              <a:buFont typeface="Arial" charset="0"/>
              <a:buChar char="•"/>
            </a:pPr>
            <a:r>
              <a:rPr lang="en-GB" dirty="0"/>
              <a:t>Graded sentences</a:t>
            </a:r>
          </a:p>
          <a:p>
            <a:pPr marL="1143000" lvl="1" indent="-457200">
              <a:buFont typeface="Arial" charset="0"/>
              <a:buChar char="•"/>
            </a:pPr>
            <a:endParaRPr lang="en-GB" dirty="0"/>
          </a:p>
          <a:p>
            <a:pPr marL="0" indent="0">
              <a:buNone/>
            </a:pPr>
            <a:r>
              <a:rPr lang="en-GB" b="1" dirty="0"/>
              <a:t>Repetition:</a:t>
            </a:r>
          </a:p>
          <a:p>
            <a:r>
              <a:rPr lang="en-GB" dirty="0"/>
              <a:t>Single words: e.g. </a:t>
            </a:r>
            <a:r>
              <a:rPr lang="en-GB" i="1" dirty="0"/>
              <a:t>Hippopotamus, caterpillar, specificity</a:t>
            </a:r>
            <a:endParaRPr lang="en-GB" dirty="0"/>
          </a:p>
          <a:p>
            <a:r>
              <a:rPr lang="en-GB" dirty="0"/>
              <a:t>Phrases: e.g. “</a:t>
            </a:r>
            <a:r>
              <a:rPr lang="en-GB" i="1" dirty="0"/>
              <a:t>A stitch in time saves nine”; “no ifs, ands, or buts”.</a:t>
            </a:r>
            <a:endParaRPr lang="en-GB" b="1" dirty="0"/>
          </a:p>
          <a:p>
            <a:r>
              <a:rPr lang="en-GB" u="sng" dirty="0"/>
              <a:t>Listen carefully for errors in speech sounds (articulation) or phonemic paraphrasias</a:t>
            </a:r>
          </a:p>
        </p:txBody>
      </p:sp>
    </p:spTree>
    <p:extLst>
      <p:ext uri="{BB962C8B-B14F-4D97-AF65-F5344CB8AC3E}">
        <p14:creationId xmlns:p14="http://schemas.microsoft.com/office/powerpoint/2010/main" val="4536292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mt="75000"/>
            <a:extLst>
              <a:ext uri="{28A0092B-C50C-407E-A947-70E740481C1C}">
                <a14:useLocalDpi xmlns:a14="http://schemas.microsoft.com/office/drawing/2010/main"/>
              </a:ext>
            </a:extLst>
          </a:blip>
          <a:stretch>
            <a:fillRect/>
          </a:stretch>
        </p:blipFill>
        <p:spPr>
          <a:xfrm rot="760443">
            <a:off x="4787046" y="1398161"/>
            <a:ext cx="3859766" cy="4168864"/>
          </a:xfrm>
          <a:prstGeom prst="rect">
            <a:avLst/>
          </a:prstGeom>
        </p:spPr>
      </p:pic>
      <p:sp>
        <p:nvSpPr>
          <p:cNvPr id="2" name="Title 1"/>
          <p:cNvSpPr>
            <a:spLocks noGrp="1"/>
          </p:cNvSpPr>
          <p:nvPr>
            <p:ph type="ctrTitle"/>
          </p:nvPr>
        </p:nvSpPr>
        <p:spPr>
          <a:prstGeom prst="rect">
            <a:avLst/>
          </a:prstGeom>
        </p:spPr>
        <p:txBody>
          <a:bodyPr/>
          <a:lstStyle/>
          <a:p>
            <a:r>
              <a:rPr lang="en-GB"/>
              <a:t>Language</a:t>
            </a:r>
          </a:p>
        </p:txBody>
      </p:sp>
      <p:sp>
        <p:nvSpPr>
          <p:cNvPr id="3" name="Content Placeholder 2"/>
          <p:cNvSpPr>
            <a:spLocks noGrp="1"/>
          </p:cNvSpPr>
          <p:nvPr>
            <p:ph type="body" sz="quarter" idx="13"/>
          </p:nvPr>
        </p:nvSpPr>
        <p:spPr>
          <a:prstGeom prst="rect">
            <a:avLst/>
          </a:prstGeom>
        </p:spPr>
        <p:txBody>
          <a:bodyPr/>
          <a:lstStyle/>
          <a:p>
            <a:pPr marL="0" indent="0">
              <a:buNone/>
            </a:pPr>
            <a:r>
              <a:rPr lang="en-GB" b="1" dirty="0"/>
              <a:t>Naming</a:t>
            </a:r>
          </a:p>
          <a:p>
            <a:r>
              <a:rPr lang="en-GB" dirty="0"/>
              <a:t>Anomia (word-finding)</a:t>
            </a:r>
          </a:p>
          <a:p>
            <a:r>
              <a:rPr lang="en-GB" dirty="0"/>
              <a:t>Naming errors</a:t>
            </a:r>
          </a:p>
          <a:p>
            <a:r>
              <a:rPr lang="en-GB" dirty="0"/>
              <a:t>Paraphrasias</a:t>
            </a:r>
          </a:p>
          <a:p>
            <a:endParaRPr lang="en-GB" dirty="0"/>
          </a:p>
          <a:p>
            <a:r>
              <a:rPr lang="en-GB" dirty="0"/>
              <a:t>Frequency effect (less common items harder)</a:t>
            </a:r>
          </a:p>
          <a:p>
            <a:r>
              <a:rPr lang="en-GB" dirty="0"/>
              <a:t>May identify agnosia</a:t>
            </a:r>
          </a:p>
        </p:txBody>
      </p:sp>
      <p:sp>
        <p:nvSpPr>
          <p:cNvPr id="5" name="TextBox 4"/>
          <p:cNvSpPr txBox="1"/>
          <p:nvPr/>
        </p:nvSpPr>
        <p:spPr>
          <a:xfrm>
            <a:off x="3278039" y="5796028"/>
            <a:ext cx="5865962" cy="338553"/>
          </a:xfrm>
          <a:prstGeom prst="rect">
            <a:avLst/>
          </a:prstGeom>
          <a:noFill/>
        </p:spPr>
        <p:txBody>
          <a:bodyPr wrap="square" rtlCol="0">
            <a:spAutoFit/>
          </a:bodyPr>
          <a:lstStyle/>
          <a:p>
            <a:r>
              <a:rPr lang="en-GB" sz="1600" dirty="0"/>
              <a:t>Objects from Addenbrooke’s Cognitive Examination (ACE-III)</a:t>
            </a:r>
          </a:p>
        </p:txBody>
      </p:sp>
    </p:spTree>
    <p:extLst>
      <p:ext uri="{BB962C8B-B14F-4D97-AF65-F5344CB8AC3E}">
        <p14:creationId xmlns:p14="http://schemas.microsoft.com/office/powerpoint/2010/main" val="2174195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prstGeom prst="rect">
            <a:avLst/>
          </a:prstGeom>
        </p:spPr>
        <p:txBody>
          <a:bodyPr/>
          <a:lstStyle/>
          <a:p>
            <a:r>
              <a:rPr lang="en-GB"/>
              <a:t>Language</a:t>
            </a:r>
          </a:p>
        </p:txBody>
      </p:sp>
      <p:sp>
        <p:nvSpPr>
          <p:cNvPr id="3" name="Content Placeholder 2"/>
          <p:cNvSpPr>
            <a:spLocks noGrp="1"/>
          </p:cNvSpPr>
          <p:nvPr>
            <p:ph type="body" sz="quarter" idx="13"/>
          </p:nvPr>
        </p:nvSpPr>
        <p:spPr>
          <a:prstGeom prst="rect">
            <a:avLst/>
          </a:prstGeom>
        </p:spPr>
        <p:txBody>
          <a:bodyPr>
            <a:normAutofit/>
          </a:bodyPr>
          <a:lstStyle/>
          <a:p>
            <a:pPr marL="0" indent="0">
              <a:buNone/>
            </a:pPr>
            <a:r>
              <a:rPr lang="en-GB" b="1" dirty="0"/>
              <a:t>Reading</a:t>
            </a:r>
            <a:endParaRPr lang="en-GB" dirty="0"/>
          </a:p>
          <a:p>
            <a:pPr marL="0" indent="0">
              <a:buNone/>
            </a:pPr>
            <a:endParaRPr lang="en-GB" dirty="0"/>
          </a:p>
          <a:p>
            <a:pPr marL="0" indent="0">
              <a:buNone/>
            </a:pPr>
            <a:r>
              <a:rPr lang="en-GB" dirty="0"/>
              <a:t>In simplest form:</a:t>
            </a:r>
          </a:p>
          <a:p>
            <a:r>
              <a:rPr lang="en-GB" dirty="0"/>
              <a:t>“Please follow this instruction”</a:t>
            </a:r>
            <a:r>
              <a:rPr lang="is-IS" dirty="0"/>
              <a:t>…..[CLOSE YOUR EYES]</a:t>
            </a:r>
          </a:p>
          <a:p>
            <a:pPr marL="0" indent="0">
              <a:buNone/>
            </a:pPr>
            <a:r>
              <a:rPr lang="en-US" b="1" dirty="0"/>
              <a:t>and/o</a:t>
            </a:r>
            <a:r>
              <a:rPr lang="is-IS" b="1" dirty="0"/>
              <a:t>r </a:t>
            </a:r>
          </a:p>
          <a:p>
            <a:r>
              <a:rPr lang="is-IS" dirty="0"/>
              <a:t>Ask to read aloud a paragraph from newspaper</a:t>
            </a:r>
          </a:p>
          <a:p>
            <a:pPr marL="457200" indent="-457200">
              <a:buFont typeface="Arial" panose="020B0604020202020204" pitchFamily="34" charset="0"/>
              <a:buChar char="•"/>
            </a:pPr>
            <a:endParaRPr lang="is-IS" dirty="0"/>
          </a:p>
          <a:p>
            <a:r>
              <a:rPr lang="is-IS" dirty="0"/>
              <a:t>Can be tested (if necessary) using list of regular and irregular words</a:t>
            </a:r>
          </a:p>
        </p:txBody>
      </p:sp>
    </p:spTree>
    <p:extLst>
      <p:ext uri="{BB962C8B-B14F-4D97-AF65-F5344CB8AC3E}">
        <p14:creationId xmlns:p14="http://schemas.microsoft.com/office/powerpoint/2010/main" val="21390897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prstGeom prst="rect">
            <a:avLst/>
          </a:prstGeom>
        </p:spPr>
        <p:txBody>
          <a:bodyPr/>
          <a:lstStyle/>
          <a:p>
            <a:r>
              <a:rPr lang="en-GB" dirty="0"/>
              <a:t>Language	</a:t>
            </a:r>
          </a:p>
        </p:txBody>
      </p:sp>
      <p:sp>
        <p:nvSpPr>
          <p:cNvPr id="3" name="Content Placeholder 2"/>
          <p:cNvSpPr>
            <a:spLocks noGrp="1"/>
          </p:cNvSpPr>
          <p:nvPr>
            <p:ph type="body" sz="quarter" idx="13"/>
          </p:nvPr>
        </p:nvSpPr>
        <p:spPr>
          <a:prstGeom prst="rect">
            <a:avLst/>
          </a:prstGeom>
        </p:spPr>
        <p:txBody>
          <a:bodyPr/>
          <a:lstStyle/>
          <a:p>
            <a:pPr marL="0" indent="0">
              <a:buNone/>
            </a:pPr>
            <a:r>
              <a:rPr lang="is-IS" b="1" dirty="0"/>
              <a:t>Writing</a:t>
            </a:r>
          </a:p>
          <a:p>
            <a:endParaRPr lang="is-IS" dirty="0"/>
          </a:p>
          <a:p>
            <a:r>
              <a:rPr lang="is-IS" dirty="0"/>
              <a:t>Write a sentence</a:t>
            </a:r>
          </a:p>
          <a:p>
            <a:r>
              <a:rPr lang="is-IS" dirty="0"/>
              <a:t>Write a dictated sentence</a:t>
            </a:r>
          </a:p>
          <a:p>
            <a:r>
              <a:rPr lang="is-IS" dirty="0"/>
              <a:t>What errors are there? </a:t>
            </a:r>
            <a:r>
              <a:rPr lang="is-IS" sz="2000" dirty="0"/>
              <a:t> (see ealier cognitive domain slides)</a:t>
            </a:r>
            <a:endParaRPr lang="is-IS" dirty="0"/>
          </a:p>
          <a:p>
            <a:r>
              <a:rPr lang="is-IS" dirty="0"/>
              <a:t>Is oral spelling preserved? </a:t>
            </a:r>
            <a:r>
              <a:rPr lang="is-IS" sz="2000" dirty="0"/>
              <a:t>(suggests peripheral dysgraphia)</a:t>
            </a:r>
            <a:endParaRPr lang="is-IS" dirty="0"/>
          </a:p>
          <a:p>
            <a:endParaRPr lang="is-IS" dirty="0"/>
          </a:p>
        </p:txBody>
      </p:sp>
    </p:spTree>
    <p:extLst>
      <p:ext uri="{BB962C8B-B14F-4D97-AF65-F5344CB8AC3E}">
        <p14:creationId xmlns:p14="http://schemas.microsoft.com/office/powerpoint/2010/main" val="7039134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Apraxia</a:t>
            </a:r>
          </a:p>
        </p:txBody>
      </p:sp>
      <p:sp>
        <p:nvSpPr>
          <p:cNvPr id="3" name="Text Placeholder 2"/>
          <p:cNvSpPr>
            <a:spLocks noGrp="1"/>
          </p:cNvSpPr>
          <p:nvPr>
            <p:ph type="body" idx="4294967295"/>
          </p:nvPr>
        </p:nvSpPr>
        <p:spPr>
          <a:xfrm>
            <a:off x="623888" y="2363849"/>
            <a:ext cx="7886700" cy="1500187"/>
          </a:xfrm>
          <a:prstGeom prst="rect">
            <a:avLst/>
          </a:prstGeom>
        </p:spPr>
        <p:txBody>
          <a:bodyPr/>
          <a:lstStyle/>
          <a:p>
            <a:pPr marL="0" indent="0">
              <a:buNone/>
            </a:pPr>
            <a:r>
              <a:rPr lang="en-GB" sz="2400" b="1" i="1" dirty="0"/>
              <a:t>An inability to perform skilled previously learned actions despite intact understanding, sensory &amp; motor systems</a:t>
            </a:r>
          </a:p>
        </p:txBody>
      </p:sp>
    </p:spTree>
    <p:extLst>
      <p:ext uri="{BB962C8B-B14F-4D97-AF65-F5344CB8AC3E}">
        <p14:creationId xmlns:p14="http://schemas.microsoft.com/office/powerpoint/2010/main" val="1866655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prstGeom prst="rect">
            <a:avLst/>
          </a:prstGeom>
        </p:spPr>
        <p:txBody>
          <a:bodyPr/>
          <a:lstStyle/>
          <a:p>
            <a:r>
              <a:rPr lang="en-GB" dirty="0"/>
              <a:t>Apraxia</a:t>
            </a:r>
          </a:p>
        </p:txBody>
      </p:sp>
      <p:sp>
        <p:nvSpPr>
          <p:cNvPr id="3" name="Content Placeholder 2"/>
          <p:cNvSpPr>
            <a:spLocks noGrp="1"/>
          </p:cNvSpPr>
          <p:nvPr>
            <p:ph type="body" sz="quarter" idx="13"/>
          </p:nvPr>
        </p:nvSpPr>
        <p:spPr>
          <a:prstGeom prst="rect">
            <a:avLst/>
          </a:prstGeom>
        </p:spPr>
        <p:txBody>
          <a:bodyPr>
            <a:normAutofit lnSpcReduction="10000"/>
          </a:bodyPr>
          <a:lstStyle/>
          <a:p>
            <a:pPr marL="0" indent="0">
              <a:buNone/>
            </a:pPr>
            <a:r>
              <a:rPr lang="en-GB" dirty="0"/>
              <a:t>Requires both a conceptual knowledge </a:t>
            </a:r>
            <a:r>
              <a:rPr lang="en-GB" b="1" dirty="0"/>
              <a:t>and</a:t>
            </a:r>
            <a:r>
              <a:rPr lang="en-GB" dirty="0"/>
              <a:t> an ability to ”produce” and control the necessary movements</a:t>
            </a:r>
          </a:p>
          <a:p>
            <a:r>
              <a:rPr lang="en-GB" dirty="0"/>
              <a:t>Ideational: loss of conceptual knowledge</a:t>
            </a:r>
          </a:p>
          <a:p>
            <a:r>
              <a:rPr lang="en-GB" dirty="0" err="1"/>
              <a:t>Ideomotor</a:t>
            </a:r>
            <a:r>
              <a:rPr lang="en-GB" dirty="0"/>
              <a:t>: impaired production of action</a:t>
            </a:r>
          </a:p>
          <a:p>
            <a:pPr marL="457200" indent="-457200">
              <a:buFontTx/>
              <a:buChar char="-"/>
            </a:pPr>
            <a:endParaRPr lang="en-GB" dirty="0"/>
          </a:p>
          <a:p>
            <a:pPr marL="0" indent="0">
              <a:buNone/>
            </a:pPr>
            <a:r>
              <a:rPr lang="en-GB" dirty="0"/>
              <a:t>Some confusion around terms &amp; inconsistent use</a:t>
            </a:r>
          </a:p>
          <a:p>
            <a:pPr marL="0" indent="0">
              <a:buNone/>
            </a:pPr>
            <a:r>
              <a:rPr lang="en-GB" dirty="0"/>
              <a:t>Best described by region (e.g. limb vs orobuccal)</a:t>
            </a:r>
          </a:p>
          <a:p>
            <a:endParaRPr lang="en-GB" dirty="0"/>
          </a:p>
          <a:p>
            <a:pPr marL="0" indent="0">
              <a:buNone/>
            </a:pPr>
            <a:r>
              <a:rPr lang="en-GB" dirty="0"/>
              <a:t>Brain regions:</a:t>
            </a:r>
          </a:p>
          <a:p>
            <a:pPr marL="457200" indent="-457200">
              <a:buFont typeface="Arial" charset="0"/>
              <a:buChar char="•"/>
            </a:pPr>
            <a:r>
              <a:rPr lang="en-GB" dirty="0"/>
              <a:t>Limited localising value – involvement of frontal &amp; parietal lobes of dominant hemisphere</a:t>
            </a:r>
          </a:p>
        </p:txBody>
      </p:sp>
    </p:spTree>
    <p:extLst>
      <p:ext uri="{BB962C8B-B14F-4D97-AF65-F5344CB8AC3E}">
        <p14:creationId xmlns:p14="http://schemas.microsoft.com/office/powerpoint/2010/main" val="14510466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prstGeom prst="rect">
            <a:avLst/>
          </a:prstGeom>
        </p:spPr>
        <p:txBody>
          <a:bodyPr/>
          <a:lstStyle/>
          <a:p>
            <a:r>
              <a:rPr lang="en-GB" dirty="0"/>
              <a:t>Apraxia – testing:</a:t>
            </a:r>
          </a:p>
        </p:txBody>
      </p:sp>
      <p:sp>
        <p:nvSpPr>
          <p:cNvPr id="3" name="Content Placeholder 2"/>
          <p:cNvSpPr>
            <a:spLocks noGrp="1"/>
          </p:cNvSpPr>
          <p:nvPr>
            <p:ph type="body" sz="quarter" idx="13"/>
          </p:nvPr>
        </p:nvSpPr>
        <p:spPr>
          <a:prstGeom prst="rect">
            <a:avLst/>
          </a:prstGeom>
        </p:spPr>
        <p:txBody>
          <a:bodyPr>
            <a:normAutofit fontScale="77500" lnSpcReduction="20000"/>
          </a:bodyPr>
          <a:lstStyle/>
          <a:p>
            <a:pPr marL="0" indent="0">
              <a:buNone/>
            </a:pPr>
            <a:r>
              <a:rPr lang="en-GB" b="1" dirty="0"/>
              <a:t>Imitation of gestures:</a:t>
            </a:r>
          </a:p>
          <a:p>
            <a:pPr marL="457200" indent="-457200">
              <a:buFont typeface="Arial" charset="0"/>
              <a:buChar char="•"/>
            </a:pPr>
            <a:r>
              <a:rPr lang="en-GB" dirty="0"/>
              <a:t>Wave / salute / thumbs up / “ok”</a:t>
            </a:r>
          </a:p>
          <a:p>
            <a:pPr marL="457200" indent="-457200">
              <a:buFont typeface="Arial" charset="0"/>
              <a:buChar char="•"/>
            </a:pPr>
            <a:r>
              <a:rPr lang="en-GB" dirty="0"/>
              <a:t>Meaningless gestures</a:t>
            </a:r>
          </a:p>
          <a:p>
            <a:endParaRPr lang="en-GB" dirty="0"/>
          </a:p>
          <a:p>
            <a:pPr marL="0" indent="0">
              <a:buNone/>
            </a:pPr>
            <a:r>
              <a:rPr lang="en-GB" b="1" dirty="0"/>
              <a:t>Miming (use of objects)</a:t>
            </a:r>
          </a:p>
          <a:p>
            <a:pPr marL="457200" indent="-457200">
              <a:buFont typeface="Arial" charset="0"/>
              <a:buChar char="•"/>
            </a:pPr>
            <a:r>
              <a:rPr lang="en-GB" dirty="0"/>
              <a:t>Pretend to comb hair / brush teeth</a:t>
            </a:r>
          </a:p>
          <a:p>
            <a:pPr marL="457200" indent="-457200">
              <a:buFont typeface="Arial" charset="0"/>
              <a:buChar char="•"/>
            </a:pPr>
            <a:r>
              <a:rPr lang="en-GB" dirty="0"/>
              <a:t>Shouldn’t use body part as object</a:t>
            </a:r>
          </a:p>
          <a:p>
            <a:endParaRPr lang="en-GB" dirty="0"/>
          </a:p>
          <a:p>
            <a:pPr marL="0" indent="0">
              <a:buNone/>
            </a:pPr>
            <a:r>
              <a:rPr lang="en-GB" b="1" dirty="0"/>
              <a:t>Orobuccal movements:			</a:t>
            </a:r>
            <a:r>
              <a:rPr lang="en-GB" dirty="0"/>
              <a:t>(Insular/L inferior frontal lesions)</a:t>
            </a:r>
          </a:p>
          <a:p>
            <a:pPr marL="457200" indent="-457200">
              <a:buFont typeface="Arial" charset="0"/>
              <a:buChar char="•"/>
            </a:pPr>
            <a:r>
              <a:rPr lang="en-GB" dirty="0"/>
              <a:t>Ask to blow out imaginary match</a:t>
            </a:r>
          </a:p>
          <a:p>
            <a:pPr marL="457200" indent="-457200">
              <a:buFont typeface="Arial" charset="0"/>
              <a:buChar char="•"/>
            </a:pPr>
            <a:r>
              <a:rPr lang="en-GB" dirty="0"/>
              <a:t>Cough</a:t>
            </a:r>
          </a:p>
          <a:p>
            <a:pPr marL="457200" indent="-457200">
              <a:buFont typeface="Arial" charset="0"/>
              <a:buChar char="•"/>
            </a:pPr>
            <a:r>
              <a:rPr lang="en-GB" dirty="0"/>
              <a:t>Lick lips</a:t>
            </a:r>
          </a:p>
          <a:p>
            <a:endParaRPr lang="en-GB" dirty="0"/>
          </a:p>
          <a:p>
            <a:pPr marL="0" indent="0">
              <a:buNone/>
            </a:pPr>
            <a:r>
              <a:rPr lang="en-GB" b="1" dirty="0"/>
              <a:t>Motor sequencing</a:t>
            </a:r>
          </a:p>
          <a:p>
            <a:r>
              <a:rPr lang="en-GB" dirty="0"/>
              <a:t>e.g. Luria (also forms part of frontal / executive assessment)</a:t>
            </a:r>
          </a:p>
        </p:txBody>
      </p:sp>
    </p:spTree>
    <p:extLst>
      <p:ext uri="{BB962C8B-B14F-4D97-AF65-F5344CB8AC3E}">
        <p14:creationId xmlns:p14="http://schemas.microsoft.com/office/powerpoint/2010/main" val="918270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prstGeom prst="rect">
            <a:avLst/>
          </a:prstGeom>
        </p:spPr>
        <p:txBody>
          <a:bodyPr/>
          <a:lstStyle/>
          <a:p>
            <a:r>
              <a:rPr lang="en-GB" altLang="en-US"/>
              <a:t>Hand movements in apraxia</a:t>
            </a:r>
            <a:endParaRPr lang="en-GB"/>
          </a:p>
        </p:txBody>
      </p:sp>
      <p:sp>
        <p:nvSpPr>
          <p:cNvPr id="3" name="Text Placeholder 2"/>
          <p:cNvSpPr>
            <a:spLocks noGrp="1"/>
          </p:cNvSpPr>
          <p:nvPr>
            <p:ph type="body" sz="quarter" idx="13"/>
          </p:nvPr>
        </p:nvSpPr>
        <p:spPr/>
        <p:txBody>
          <a:bodyPr/>
          <a:lstStyle/>
          <a:p>
            <a:endParaRPr lang="en-GB"/>
          </a:p>
        </p:txBody>
      </p:sp>
      <p:pic>
        <p:nvPicPr>
          <p:cNvPr id="307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35841" y="6205321"/>
            <a:ext cx="816480" cy="52272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71040" y="1734121"/>
            <a:ext cx="7804800" cy="36079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671040" y="5820281"/>
            <a:ext cx="6195585" cy="46136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en-US" sz="1200" b="1" dirty="0">
                <a:latin typeface="Arial" panose="020B0604020202020204" pitchFamily="34" charset="0"/>
              </a:rPr>
              <a:t>Kipps C M , and Hodges J R J </a:t>
            </a:r>
            <a:r>
              <a:rPr lang="en-GB" altLang="en-US" sz="1200" b="1" dirty="0" err="1">
                <a:latin typeface="Arial" panose="020B0604020202020204" pitchFamily="34" charset="0"/>
              </a:rPr>
              <a:t>Neurol</a:t>
            </a:r>
            <a:r>
              <a:rPr lang="en-GB" altLang="en-US" sz="1200" b="1" dirty="0">
                <a:latin typeface="Arial" panose="020B0604020202020204" pitchFamily="34" charset="0"/>
              </a:rPr>
              <a:t> </a:t>
            </a:r>
            <a:r>
              <a:rPr lang="en-GB" altLang="en-US" sz="1200" b="1" dirty="0" err="1">
                <a:latin typeface="Arial" panose="020B0604020202020204" pitchFamily="34" charset="0"/>
              </a:rPr>
              <a:t>Neurosurg</a:t>
            </a:r>
            <a:r>
              <a:rPr lang="en-GB" altLang="en-US" sz="1200" b="1" dirty="0">
                <a:latin typeface="Arial" panose="020B0604020202020204" pitchFamily="34" charset="0"/>
              </a:rPr>
              <a:t> Psychiatry 2005;76:i22-i30</a:t>
            </a:r>
          </a:p>
        </p:txBody>
      </p:sp>
      <p:sp>
        <p:nvSpPr>
          <p:cNvPr id="3077" name="Text Box 5"/>
          <p:cNvSpPr txBox="1">
            <a:spLocks noChangeArrowheads="1"/>
          </p:cNvSpPr>
          <p:nvPr/>
        </p:nvSpPr>
        <p:spPr bwMode="auto">
          <a:xfrm>
            <a:off x="97920" y="6612841"/>
            <a:ext cx="4930560" cy="3470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9pPr>
          </a:lstStyle>
          <a:p>
            <a:r>
              <a:rPr lang="en-GB" altLang="en-US" sz="907">
                <a:latin typeface="Arial" panose="020B0604020202020204" pitchFamily="34" charset="0"/>
              </a:rPr>
              <a:t>©2005 by BMJ Publishing Group Ltd</a:t>
            </a:r>
          </a:p>
        </p:txBody>
      </p:sp>
    </p:spTree>
    <p:extLst>
      <p:ext uri="{BB962C8B-B14F-4D97-AF65-F5344CB8AC3E}">
        <p14:creationId xmlns:p14="http://schemas.microsoft.com/office/powerpoint/2010/main" val="2714062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Visuospatial</a:t>
            </a:r>
          </a:p>
        </p:txBody>
      </p:sp>
      <p:sp>
        <p:nvSpPr>
          <p:cNvPr id="3" name="Text Placeholder 2"/>
          <p:cNvSpPr>
            <a:spLocks noGrp="1"/>
          </p:cNvSpPr>
          <p:nvPr>
            <p:ph type="body" idx="4294967295"/>
          </p:nvPr>
        </p:nvSpPr>
        <p:spPr>
          <a:xfrm>
            <a:off x="623888" y="4589464"/>
            <a:ext cx="7886700" cy="1500187"/>
          </a:xfrm>
          <a:prstGeom prst="rect">
            <a:avLst/>
          </a:prstGeom>
        </p:spPr>
        <p:txBody>
          <a:bodyPr/>
          <a:lstStyle/>
          <a:p>
            <a:endParaRPr lang="en-GB"/>
          </a:p>
        </p:txBody>
      </p:sp>
    </p:spTree>
    <p:extLst>
      <p:ext uri="{BB962C8B-B14F-4D97-AF65-F5344CB8AC3E}">
        <p14:creationId xmlns:p14="http://schemas.microsoft.com/office/powerpoint/2010/main" val="1749759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OA Module: Cognitive Assessment</a:t>
            </a:r>
          </a:p>
        </p:txBody>
      </p:sp>
      <p:sp>
        <p:nvSpPr>
          <p:cNvPr id="3" name="Subtitle 2"/>
          <p:cNvSpPr>
            <a:spLocks noGrp="1"/>
          </p:cNvSpPr>
          <p:nvPr>
            <p:ph type="subTitle" idx="1"/>
          </p:nvPr>
        </p:nvSpPr>
        <p:spPr/>
        <p:txBody>
          <a:bodyPr/>
          <a:lstStyle/>
          <a:p>
            <a:r>
              <a:rPr lang="en-US" dirty="0"/>
              <a:t>Expert Led Session</a:t>
            </a:r>
          </a:p>
        </p:txBody>
      </p:sp>
      <p:sp>
        <p:nvSpPr>
          <p:cNvPr id="4" name="Text Placeholder 3"/>
          <p:cNvSpPr>
            <a:spLocks noGrp="1"/>
          </p:cNvSpPr>
          <p:nvPr>
            <p:ph type="body" sz="quarter" idx="13"/>
          </p:nvPr>
        </p:nvSpPr>
        <p:spPr/>
        <p:txBody>
          <a:bodyPr/>
          <a:lstStyle/>
          <a:p>
            <a:pPr marL="0" indent="0" algn="ctr">
              <a:buNone/>
            </a:pPr>
            <a:endParaRPr lang="en-US" dirty="0"/>
          </a:p>
          <a:p>
            <a:pPr marL="0" indent="0" algn="ctr">
              <a:buNone/>
            </a:pPr>
            <a:r>
              <a:rPr lang="en-US" sz="4000" b="1" dirty="0"/>
              <a:t>Cognitive Assessment</a:t>
            </a:r>
          </a:p>
          <a:p>
            <a:pPr marL="0" indent="0" algn="ctr">
              <a:buNone/>
            </a:pPr>
            <a:r>
              <a:rPr lang="en-US" dirty="0"/>
              <a:t>Dr Mark Worthington </a:t>
            </a:r>
          </a:p>
          <a:p>
            <a:pPr marL="0" indent="0" algn="ctr">
              <a:buNone/>
            </a:pPr>
            <a:r>
              <a:rPr lang="en-US" dirty="0"/>
              <a:t>Consultant Old Age Psychiatrist</a:t>
            </a:r>
          </a:p>
          <a:p>
            <a:pPr marL="0" indent="0" algn="ctr">
              <a:buNone/>
            </a:pPr>
            <a:r>
              <a:rPr lang="en-US" dirty="0"/>
              <a:t>Lancashire Care NHS Foundation Trust</a:t>
            </a:r>
          </a:p>
        </p:txBody>
      </p:sp>
    </p:spTree>
    <p:extLst>
      <p:ext uri="{BB962C8B-B14F-4D97-AF65-F5344CB8AC3E}">
        <p14:creationId xmlns:p14="http://schemas.microsoft.com/office/powerpoint/2010/main" val="21180441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prstGeom prst="rect">
            <a:avLst/>
          </a:prstGeom>
        </p:spPr>
        <p:txBody>
          <a:bodyPr/>
          <a:lstStyle/>
          <a:p>
            <a:r>
              <a:rPr lang="en-GB"/>
              <a:t>Deficits</a:t>
            </a:r>
          </a:p>
        </p:txBody>
      </p:sp>
      <p:sp>
        <p:nvSpPr>
          <p:cNvPr id="3" name="Content Placeholder 2"/>
          <p:cNvSpPr>
            <a:spLocks noGrp="1"/>
          </p:cNvSpPr>
          <p:nvPr>
            <p:ph type="body" sz="quarter" idx="13"/>
          </p:nvPr>
        </p:nvSpPr>
        <p:spPr>
          <a:prstGeom prst="rect">
            <a:avLst/>
          </a:prstGeom>
        </p:spPr>
        <p:txBody>
          <a:bodyPr>
            <a:normAutofit/>
          </a:bodyPr>
          <a:lstStyle/>
          <a:p>
            <a:pPr marL="0" indent="0">
              <a:buNone/>
            </a:pPr>
            <a:r>
              <a:rPr lang="en-GB" b="1" dirty="0"/>
              <a:t>Visual agnosia </a:t>
            </a:r>
            <a:r>
              <a:rPr lang="en-GB" dirty="0"/>
              <a:t>- failure of object recognition</a:t>
            </a:r>
          </a:p>
          <a:p>
            <a:pPr marL="0" indent="0">
              <a:buNone/>
            </a:pPr>
            <a:endParaRPr lang="en-GB" dirty="0"/>
          </a:p>
          <a:p>
            <a:pPr marL="0" indent="0">
              <a:buNone/>
            </a:pPr>
            <a:r>
              <a:rPr lang="en-GB" b="1" dirty="0"/>
              <a:t>Visual neglect</a:t>
            </a:r>
          </a:p>
          <a:p>
            <a:pPr marL="0" indent="0">
              <a:buNone/>
            </a:pPr>
            <a:endParaRPr lang="en-GB" dirty="0"/>
          </a:p>
          <a:p>
            <a:pPr marL="0" indent="0">
              <a:buNone/>
            </a:pPr>
            <a:r>
              <a:rPr lang="en-GB" b="1" dirty="0"/>
              <a:t>Visual inattention </a:t>
            </a:r>
            <a:r>
              <a:rPr lang="en-GB" dirty="0"/>
              <a:t>/ sensory extinction</a:t>
            </a:r>
          </a:p>
          <a:p>
            <a:pPr marL="0" indent="0">
              <a:buNone/>
            </a:pPr>
            <a:endParaRPr lang="en-GB" dirty="0"/>
          </a:p>
          <a:p>
            <a:pPr marL="0" indent="0">
              <a:buNone/>
            </a:pPr>
            <a:r>
              <a:rPr lang="en-GB" b="1" dirty="0"/>
              <a:t>Dressing &amp; constructional dyspraxia </a:t>
            </a:r>
            <a:r>
              <a:rPr lang="en-GB" dirty="0"/>
              <a:t>– technically not dyspraxia but visuospatial impairment</a:t>
            </a:r>
          </a:p>
          <a:p>
            <a:pPr marL="0" indent="0">
              <a:buNone/>
            </a:pPr>
            <a:endParaRPr lang="en-GB" dirty="0"/>
          </a:p>
          <a:p>
            <a:pPr marL="0" indent="0">
              <a:buNone/>
            </a:pPr>
            <a:r>
              <a:rPr lang="en-GB" b="1" dirty="0"/>
              <a:t>Topographical disorientation </a:t>
            </a:r>
            <a:r>
              <a:rPr lang="en-GB" dirty="0"/>
              <a:t>(novel environments)</a:t>
            </a:r>
          </a:p>
        </p:txBody>
      </p:sp>
    </p:spTree>
    <p:extLst>
      <p:ext uri="{BB962C8B-B14F-4D97-AF65-F5344CB8AC3E}">
        <p14:creationId xmlns:p14="http://schemas.microsoft.com/office/powerpoint/2010/main" val="5669217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txBox="1">
            <a:spLocks noGrp="1"/>
          </p:cNvSpPr>
          <p:nvPr>
            <p:ph type="body" sz="quarter" idx="13"/>
          </p:nvPr>
        </p:nvSpPr>
        <p:spPr>
          <a:xfrm>
            <a:off x="457200" y="1704974"/>
            <a:ext cx="8197702" cy="4216539"/>
          </a:xfrm>
          <a:prstGeom prst="rect">
            <a:avLst/>
          </a:prstGeom>
          <a:noFill/>
        </p:spPr>
        <p:txBody>
          <a:bodyPr wrap="square" rtlCol="0">
            <a:spAutoFit/>
          </a:bodyPr>
          <a:lstStyle/>
          <a:p>
            <a:pPr marL="0" indent="0">
              <a:buNone/>
            </a:pPr>
            <a:r>
              <a:rPr lang="en-GB" sz="2000" dirty="0"/>
              <a:t>Signals pass from the retina to the lateral geniculate nucleus and then to primary visual cortex (V</a:t>
            </a:r>
            <a:r>
              <a:rPr lang="en-GB" sz="2000" baseline="-25000" dirty="0"/>
              <a:t>1</a:t>
            </a:r>
            <a:r>
              <a:rPr lang="en-GB" sz="2000" dirty="0"/>
              <a:t>)(striate cortex) – specific parts of cortex map to specific  parts of visual field (“</a:t>
            </a:r>
            <a:r>
              <a:rPr lang="en-GB" sz="2000" dirty="0" err="1"/>
              <a:t>retinotopic</a:t>
            </a:r>
            <a:r>
              <a:rPr lang="en-GB" sz="2000" dirty="0"/>
              <a:t>”)</a:t>
            </a:r>
          </a:p>
          <a:p>
            <a:pPr marL="0" indent="0">
              <a:buNone/>
            </a:pPr>
            <a:endParaRPr lang="en-GB" sz="2000" dirty="0"/>
          </a:p>
          <a:p>
            <a:pPr marL="0" indent="0">
              <a:buNone/>
            </a:pPr>
            <a:r>
              <a:rPr lang="en-GB" sz="2000" dirty="0"/>
              <a:t>Extra-striate areas are organised by function – e.g. detection of motion or colour</a:t>
            </a:r>
          </a:p>
          <a:p>
            <a:pPr marL="0" indent="0">
              <a:buNone/>
            </a:pPr>
            <a:endParaRPr lang="en-GB" sz="2000" dirty="0"/>
          </a:p>
          <a:p>
            <a:pPr marL="0" indent="0">
              <a:buNone/>
            </a:pPr>
            <a:r>
              <a:rPr lang="en-GB" sz="2000" dirty="0"/>
              <a:t>Visual information passes in 2 “streams” – a dorsal (occipitoparietal) stream and a ventral (occipitotemporal) stream from V</a:t>
            </a:r>
            <a:r>
              <a:rPr lang="en-GB" sz="2000" baseline="-25000" dirty="0"/>
              <a:t>1</a:t>
            </a:r>
            <a:r>
              <a:rPr lang="en-GB" sz="2000" dirty="0"/>
              <a:t> </a:t>
            </a:r>
          </a:p>
          <a:p>
            <a:pPr marL="0" indent="0">
              <a:buNone/>
            </a:pPr>
            <a:r>
              <a:rPr lang="en-GB" sz="2000" dirty="0"/>
              <a:t>to the visual association areas</a:t>
            </a:r>
          </a:p>
          <a:p>
            <a:pPr marL="0" indent="0">
              <a:buNone/>
            </a:pPr>
            <a:r>
              <a:rPr lang="en-GB" sz="2000" b="1" dirty="0"/>
              <a:t>Dorsal stream:	</a:t>
            </a:r>
            <a:r>
              <a:rPr lang="en-GB" sz="2000" dirty="0"/>
              <a:t>spatial processing</a:t>
            </a:r>
          </a:p>
          <a:p>
            <a:pPr marL="0" indent="0">
              <a:buNone/>
            </a:pPr>
            <a:r>
              <a:rPr lang="en-GB" sz="2000" b="1" dirty="0"/>
              <a:t>Ventral stream:	</a:t>
            </a:r>
            <a:r>
              <a:rPr lang="en-GB" sz="2000" dirty="0"/>
              <a:t>object recognition</a:t>
            </a:r>
          </a:p>
        </p:txBody>
      </p:sp>
      <p:sp>
        <p:nvSpPr>
          <p:cNvPr id="2" name="Title 1"/>
          <p:cNvSpPr>
            <a:spLocks noGrp="1"/>
          </p:cNvSpPr>
          <p:nvPr>
            <p:ph type="ctrTitle"/>
          </p:nvPr>
        </p:nvSpPr>
        <p:spPr>
          <a:prstGeom prst="rect">
            <a:avLst/>
          </a:prstGeom>
        </p:spPr>
        <p:txBody>
          <a:bodyPr/>
          <a:lstStyle/>
          <a:p>
            <a:r>
              <a:rPr lang="en-GB" dirty="0"/>
              <a:t>Vision</a:t>
            </a:r>
          </a:p>
        </p:txBody>
      </p:sp>
      <p:sp>
        <p:nvSpPr>
          <p:cNvPr id="4" name="TextBox 3"/>
          <p:cNvSpPr txBox="1"/>
          <p:nvPr/>
        </p:nvSpPr>
        <p:spPr>
          <a:xfrm>
            <a:off x="628650" y="2945219"/>
            <a:ext cx="8026252" cy="400110"/>
          </a:xfrm>
          <a:prstGeom prst="rect">
            <a:avLst/>
          </a:prstGeom>
          <a:noFill/>
        </p:spPr>
        <p:txBody>
          <a:bodyPr wrap="square" rtlCol="0">
            <a:spAutoFit/>
          </a:bodyPr>
          <a:lstStyle/>
          <a:p>
            <a:endParaRPr lang="en-GB" sz="2000" dirty="0"/>
          </a:p>
        </p:txBody>
      </p:sp>
      <p:cxnSp>
        <p:nvCxnSpPr>
          <p:cNvPr id="8" name="Straight Arrow Connector 7"/>
          <p:cNvCxnSpPr/>
          <p:nvPr/>
        </p:nvCxnSpPr>
        <p:spPr>
          <a:xfrm flipV="1">
            <a:off x="4917057" y="5633299"/>
            <a:ext cx="3196414" cy="20262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4412921" y="4899654"/>
            <a:ext cx="3700550" cy="39238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descr="File:Ventral-dorsal streams.svg"/>
          <p:cNvPicPr>
            <a:picLocks noChangeAspect="1" noChangeArrowheads="1"/>
          </p:cNvPicPr>
          <p:nvPr/>
        </p:nvPicPr>
        <p:blipFill>
          <a:blip r:embed="rId3" cstate="screen">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6354852" y="4463927"/>
            <a:ext cx="2520280" cy="17988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0157218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prstGeom prst="rect">
            <a:avLst/>
          </a:prstGeom>
        </p:spPr>
        <p:txBody>
          <a:bodyPr>
            <a:normAutofit fontScale="90000"/>
          </a:bodyPr>
          <a:lstStyle/>
          <a:p>
            <a:r>
              <a:rPr lang="en-GB"/>
              <a:t>Visual object agnosia </a:t>
            </a:r>
            <a:br>
              <a:rPr lang="en-GB"/>
            </a:br>
            <a:r>
              <a:rPr lang="en-GB" sz="2200">
                <a:solidFill>
                  <a:schemeClr val="tx1">
                    <a:lumMod val="50000"/>
                    <a:lumOff val="50000"/>
                  </a:schemeClr>
                </a:solidFill>
              </a:rPr>
              <a:t>(associative or semantic visual agnosia)</a:t>
            </a:r>
          </a:p>
        </p:txBody>
      </p:sp>
      <p:sp>
        <p:nvSpPr>
          <p:cNvPr id="3" name="Content Placeholder 2"/>
          <p:cNvSpPr>
            <a:spLocks noGrp="1"/>
          </p:cNvSpPr>
          <p:nvPr>
            <p:ph type="body" sz="quarter" idx="13"/>
          </p:nvPr>
        </p:nvSpPr>
        <p:spPr>
          <a:prstGeom prst="rect">
            <a:avLst/>
          </a:prstGeom>
        </p:spPr>
        <p:txBody>
          <a:bodyPr>
            <a:normAutofit fontScale="92500" lnSpcReduction="20000"/>
          </a:bodyPr>
          <a:lstStyle/>
          <a:p>
            <a:pPr marL="0" indent="0">
              <a:buNone/>
            </a:pPr>
            <a:endParaRPr lang="en-GB" sz="2400" dirty="0"/>
          </a:p>
          <a:p>
            <a:pPr marL="0" indent="0">
              <a:buNone/>
            </a:pPr>
            <a:r>
              <a:rPr lang="en-GB" sz="2400" dirty="0"/>
              <a:t>Most commonly encountered form of agnosia</a:t>
            </a:r>
          </a:p>
          <a:p>
            <a:pPr marL="0" indent="0">
              <a:buNone/>
            </a:pPr>
            <a:endParaRPr lang="en-GB" sz="2400" dirty="0"/>
          </a:p>
          <a:p>
            <a:pPr marL="0" indent="0">
              <a:buNone/>
            </a:pPr>
            <a:r>
              <a:rPr lang="en-GB" sz="2400" b="1" u="sng" dirty="0"/>
              <a:t>Perception intact: </a:t>
            </a:r>
            <a:r>
              <a:rPr lang="en-GB" sz="2400" dirty="0"/>
              <a:t>images of objects can be copied &amp; drawn</a:t>
            </a:r>
          </a:p>
          <a:p>
            <a:pPr marL="0" indent="0">
              <a:buNone/>
            </a:pPr>
            <a:endParaRPr lang="en-GB" sz="2400" dirty="0"/>
          </a:p>
          <a:p>
            <a:pPr marL="0" indent="0">
              <a:buNone/>
            </a:pPr>
            <a:r>
              <a:rPr lang="en-GB" sz="2400" dirty="0"/>
              <a:t>Due to impairment of semantic knowledge – can affect any modality – visual agnosia refers to inability to access by vision. (NB - Associative agnosia usually refers to more generalised semantic loss). </a:t>
            </a:r>
          </a:p>
          <a:p>
            <a:pPr marL="0" indent="0">
              <a:buNone/>
            </a:pPr>
            <a:endParaRPr lang="en-GB" sz="2400" dirty="0"/>
          </a:p>
          <a:p>
            <a:pPr marL="0" indent="0">
              <a:buNone/>
            </a:pPr>
            <a:r>
              <a:rPr lang="en-GB" sz="2400" dirty="0"/>
              <a:t>Lesions of anterior left temporal lobe</a:t>
            </a:r>
          </a:p>
          <a:p>
            <a:pPr marL="0" indent="0">
              <a:buNone/>
            </a:pPr>
            <a:endParaRPr lang="en-GB" sz="2400" dirty="0"/>
          </a:p>
          <a:p>
            <a:pPr marL="0" indent="0">
              <a:buNone/>
            </a:pPr>
            <a:r>
              <a:rPr lang="en-GB" sz="2400" b="1" dirty="0"/>
              <a:t>Tests: </a:t>
            </a:r>
            <a:r>
              <a:rPr lang="en-GB" sz="2400" dirty="0"/>
              <a:t>Pyramid &amp; Palms Test</a:t>
            </a:r>
          </a:p>
        </p:txBody>
      </p:sp>
      <p:grpSp>
        <p:nvGrpSpPr>
          <p:cNvPr id="4" name="Group 3"/>
          <p:cNvGrpSpPr/>
          <p:nvPr/>
        </p:nvGrpSpPr>
        <p:grpSpPr>
          <a:xfrm>
            <a:off x="6354852" y="4463927"/>
            <a:ext cx="2520280" cy="1798850"/>
            <a:chOff x="6441116" y="128482"/>
            <a:chExt cx="2520280" cy="1798850"/>
          </a:xfrm>
        </p:grpSpPr>
        <p:pic>
          <p:nvPicPr>
            <p:cNvPr id="9" name="Picture 2" descr="File:Ventral-dorsal streams.svg"/>
            <p:cNvPicPr>
              <a:picLocks noChangeAspect="1" noChangeArrowheads="1"/>
            </p:cNvPicPr>
            <p:nvPr/>
          </p:nvPicPr>
          <p:blipFill>
            <a:blip r:embed="rId3" cstate="screen">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6441116" y="128482"/>
              <a:ext cx="2520280" cy="1798850"/>
            </a:xfrm>
            <a:prstGeom prst="rect">
              <a:avLst/>
            </a:prstGeom>
            <a:noFill/>
            <a:extLst>
              <a:ext uri="{909E8E84-426E-40dd-AFC4-6F175D3DCCD1}">
                <a14:hiddenFill xmlns="" xmlns:a14="http://schemas.microsoft.com/office/drawing/2010/main">
                  <a:solidFill>
                    <a:srgbClr val="FFFFFF"/>
                  </a:solidFill>
                </a14:hiddenFill>
              </a:ext>
            </a:extLst>
          </p:spPr>
        </p:pic>
        <p:sp>
          <p:nvSpPr>
            <p:cNvPr id="6" name="Oval 5"/>
            <p:cNvSpPr/>
            <p:nvPr/>
          </p:nvSpPr>
          <p:spPr>
            <a:xfrm rot="14675899">
              <a:off x="8004124" y="761929"/>
              <a:ext cx="342990" cy="108308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7385393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199" y="1025526"/>
            <a:ext cx="8686801" cy="679449"/>
          </a:xfrm>
          <a:prstGeom prst="rect">
            <a:avLst/>
          </a:prstGeom>
        </p:spPr>
        <p:txBody>
          <a:bodyPr/>
          <a:lstStyle/>
          <a:p>
            <a:r>
              <a:rPr lang="en-GB" dirty="0" err="1"/>
              <a:t>Apperceptive</a:t>
            </a:r>
            <a:r>
              <a:rPr lang="en-GB" dirty="0"/>
              <a:t> visual agnosia</a:t>
            </a:r>
          </a:p>
        </p:txBody>
      </p:sp>
      <p:sp>
        <p:nvSpPr>
          <p:cNvPr id="3" name="Content Placeholder 2"/>
          <p:cNvSpPr>
            <a:spLocks noGrp="1"/>
          </p:cNvSpPr>
          <p:nvPr>
            <p:ph type="body" sz="quarter" idx="13"/>
          </p:nvPr>
        </p:nvSpPr>
        <p:spPr>
          <a:xfrm>
            <a:off x="457200" y="1704974"/>
            <a:ext cx="6392174" cy="4429607"/>
          </a:xfrm>
          <a:prstGeom prst="rect">
            <a:avLst/>
          </a:prstGeom>
        </p:spPr>
        <p:txBody>
          <a:bodyPr>
            <a:normAutofit lnSpcReduction="10000"/>
          </a:bodyPr>
          <a:lstStyle/>
          <a:p>
            <a:pPr marL="0" indent="0">
              <a:buNone/>
            </a:pPr>
            <a:r>
              <a:rPr lang="en-GB" sz="2400" dirty="0"/>
              <a:t>Objects not seen as whole or meaningful  - </a:t>
            </a:r>
            <a:r>
              <a:rPr lang="en-GB" sz="2400" b="1" u="sng" dirty="0"/>
              <a:t>impairment of perception</a:t>
            </a:r>
          </a:p>
          <a:p>
            <a:pPr marL="0" indent="0">
              <a:buNone/>
            </a:pPr>
            <a:r>
              <a:rPr lang="en-GB" sz="2400" dirty="0"/>
              <a:t>(can name objects by description; knowledge retained)</a:t>
            </a:r>
          </a:p>
          <a:p>
            <a:pPr marL="0" indent="0">
              <a:buNone/>
            </a:pPr>
            <a:endParaRPr lang="en-GB" sz="2400" dirty="0"/>
          </a:p>
          <a:p>
            <a:pPr marL="0" indent="0">
              <a:buNone/>
            </a:pPr>
            <a:r>
              <a:rPr lang="en-GB" sz="2400" dirty="0"/>
              <a:t>Difficulty copying images but do better when draw pictures from memory</a:t>
            </a:r>
          </a:p>
          <a:p>
            <a:pPr marL="0" indent="0">
              <a:buNone/>
            </a:pPr>
            <a:endParaRPr lang="en-GB" sz="2400" dirty="0"/>
          </a:p>
          <a:p>
            <a:pPr marL="0" indent="0">
              <a:buNone/>
            </a:pPr>
            <a:r>
              <a:rPr lang="en-GB" sz="2400" dirty="0"/>
              <a:t>Struggle on tests of object matching</a:t>
            </a:r>
          </a:p>
          <a:p>
            <a:pPr marL="0" indent="0">
              <a:buNone/>
            </a:pPr>
            <a:endParaRPr lang="en-GB" sz="2400" b="1" dirty="0"/>
          </a:p>
          <a:p>
            <a:pPr marL="0" indent="0">
              <a:buNone/>
            </a:pPr>
            <a:r>
              <a:rPr lang="en-GB" sz="2400" b="1" dirty="0"/>
              <a:t>Tests: </a:t>
            </a:r>
            <a:r>
              <a:rPr lang="en-GB" sz="2400" dirty="0"/>
              <a:t>incomplete letters, VOSP</a:t>
            </a:r>
          </a:p>
        </p:txBody>
      </p:sp>
      <p:pic>
        <p:nvPicPr>
          <p:cNvPr id="1027" name="Picture 3"/>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380756" y="1704973"/>
            <a:ext cx="2607038" cy="182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6354852" y="4463927"/>
            <a:ext cx="2520280" cy="1798850"/>
            <a:chOff x="6354852" y="4463927"/>
            <a:chExt cx="2520280" cy="1798850"/>
          </a:xfrm>
        </p:grpSpPr>
        <p:pic>
          <p:nvPicPr>
            <p:cNvPr id="10" name="Picture 9" descr="File:Ventral-dorsal streams.svg"/>
            <p:cNvPicPr>
              <a:picLocks noChangeAspect="1" noChangeArrowheads="1"/>
            </p:cNvPicPr>
            <p:nvPr/>
          </p:nvPicPr>
          <p:blipFill>
            <a:blip r:embed="rId4" cstate="screen">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6354852" y="4463927"/>
              <a:ext cx="2520280" cy="179885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Oval 4"/>
            <p:cNvSpPr/>
            <p:nvPr/>
          </p:nvSpPr>
          <p:spPr>
            <a:xfrm rot="18289875">
              <a:off x="8113464" y="4456837"/>
              <a:ext cx="491406" cy="9736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5705497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5262113" y="1177109"/>
            <a:ext cx="3650700" cy="502850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9pPr>
          </a:lstStyle>
          <a:p>
            <a:endParaRPr lang="en-GB" altLang="en-US" sz="3200" b="1" dirty="0">
              <a:latin typeface="+mj-lt"/>
            </a:endParaRPr>
          </a:p>
        </p:txBody>
      </p:sp>
      <p:pic>
        <p:nvPicPr>
          <p:cNvPr id="3074"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748020" y="6205612"/>
            <a:ext cx="816480" cy="522774"/>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628649" y="6375748"/>
            <a:ext cx="7886701" cy="40088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9pPr>
          </a:lstStyle>
          <a:p>
            <a:r>
              <a:rPr lang="en-GB" altLang="en-US" sz="1400" b="1" dirty="0">
                <a:latin typeface="+mj-lt"/>
              </a:rPr>
              <a:t>J D W Greene J </a:t>
            </a:r>
            <a:r>
              <a:rPr lang="en-GB" altLang="en-US" sz="1400" b="1" dirty="0" err="1">
                <a:latin typeface="+mj-lt"/>
              </a:rPr>
              <a:t>Neurol</a:t>
            </a:r>
            <a:r>
              <a:rPr lang="en-GB" altLang="en-US" sz="1400" b="1" dirty="0">
                <a:latin typeface="+mj-lt"/>
              </a:rPr>
              <a:t> </a:t>
            </a:r>
            <a:r>
              <a:rPr lang="en-GB" altLang="en-US" sz="1400" b="1" dirty="0" err="1">
                <a:latin typeface="+mj-lt"/>
              </a:rPr>
              <a:t>Neurosurg</a:t>
            </a:r>
            <a:r>
              <a:rPr lang="en-GB" altLang="en-US" sz="1400" b="1" dirty="0">
                <a:latin typeface="+mj-lt"/>
              </a:rPr>
              <a:t> Psychiatry 2005;76:v25-v34</a:t>
            </a:r>
          </a:p>
        </p:txBody>
      </p:sp>
      <p:sp>
        <p:nvSpPr>
          <p:cNvPr id="3077" name="Text Box 5"/>
          <p:cNvSpPr txBox="1">
            <a:spLocks noChangeArrowheads="1"/>
          </p:cNvSpPr>
          <p:nvPr/>
        </p:nvSpPr>
        <p:spPr bwMode="auto">
          <a:xfrm>
            <a:off x="628649" y="6621815"/>
            <a:ext cx="4930560" cy="3470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9pPr>
          </a:lstStyle>
          <a:p>
            <a:r>
              <a:rPr lang="en-GB" altLang="en-US" sz="1050" dirty="0">
                <a:latin typeface="+mj-lt"/>
              </a:rPr>
              <a:t>©2005 by BMJ Publishing Group Ltd (Modified)</a:t>
            </a:r>
          </a:p>
        </p:txBody>
      </p:sp>
      <p:sp>
        <p:nvSpPr>
          <p:cNvPr id="2" name="Title 1"/>
          <p:cNvSpPr>
            <a:spLocks noGrp="1"/>
          </p:cNvSpPr>
          <p:nvPr>
            <p:ph type="ctrTitle"/>
          </p:nvPr>
        </p:nvSpPr>
        <p:spPr>
          <a:prstGeom prst="rect">
            <a:avLst/>
          </a:prstGeom>
        </p:spPr>
        <p:txBody>
          <a:bodyPr/>
          <a:lstStyle/>
          <a:p>
            <a:r>
              <a:rPr lang="en-GB" dirty="0"/>
              <a:t>Visual neglect</a:t>
            </a:r>
          </a:p>
        </p:txBody>
      </p:sp>
      <p:sp>
        <p:nvSpPr>
          <p:cNvPr id="3" name="Content Placeholder 2"/>
          <p:cNvSpPr>
            <a:spLocks noGrp="1"/>
          </p:cNvSpPr>
          <p:nvPr>
            <p:ph type="body" sz="quarter" idx="13"/>
          </p:nvPr>
        </p:nvSpPr>
        <p:spPr>
          <a:xfrm>
            <a:off x="457200" y="1704974"/>
            <a:ext cx="4804913" cy="4429607"/>
          </a:xfrm>
          <a:prstGeom prst="rect">
            <a:avLst/>
          </a:prstGeom>
        </p:spPr>
        <p:txBody>
          <a:bodyPr>
            <a:normAutofit/>
          </a:bodyPr>
          <a:lstStyle/>
          <a:p>
            <a:pPr marL="0" indent="0">
              <a:buNone/>
            </a:pPr>
            <a:r>
              <a:rPr lang="en-GB" sz="2400" dirty="0"/>
              <a:t>Deficit of visual attention to external space/body</a:t>
            </a:r>
          </a:p>
          <a:p>
            <a:pPr marL="0" indent="0">
              <a:buNone/>
            </a:pPr>
            <a:endParaRPr lang="en-GB" sz="2400" dirty="0"/>
          </a:p>
          <a:p>
            <a:pPr marL="0" indent="0">
              <a:buNone/>
            </a:pPr>
            <a:r>
              <a:rPr lang="en-GB" sz="2400" dirty="0"/>
              <a:t>Usually left-sided (lack of bilateral representation)</a:t>
            </a:r>
          </a:p>
          <a:p>
            <a:pPr marL="0" indent="0">
              <a:buNone/>
            </a:pPr>
            <a:endParaRPr lang="en-GB" altLang="en-US" sz="2400" b="1" dirty="0"/>
          </a:p>
          <a:p>
            <a:pPr marL="0" indent="0">
              <a:buNone/>
            </a:pPr>
            <a:r>
              <a:rPr lang="en-GB" altLang="en-US" sz="2400" b="1" dirty="0"/>
              <a:t>Left hemisphere damage results in no visual field deficit, while right hemisphere damage results in neglect to the left</a:t>
            </a:r>
          </a:p>
          <a:p>
            <a:pPr marL="0" indent="0">
              <a:buNone/>
            </a:pPr>
            <a:endParaRPr lang="en-GB" sz="2400" dirty="0"/>
          </a:p>
        </p:txBody>
      </p:sp>
    </p:spTree>
    <p:extLst>
      <p:ext uri="{BB962C8B-B14F-4D97-AF65-F5344CB8AC3E}">
        <p14:creationId xmlns:p14="http://schemas.microsoft.com/office/powerpoint/2010/main" val="5811309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35841" y="6205321"/>
            <a:ext cx="816480" cy="52272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2223522" y="6410292"/>
            <a:ext cx="5609916" cy="31774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1pPr>
            <a:lvl2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2pPr>
            <a:lvl3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3pPr>
            <a:lvl4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4pPr>
            <a:lvl5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9pPr>
          </a:lstStyle>
          <a:p>
            <a:r>
              <a:rPr lang="en-GB" altLang="en-US" sz="1400" b="1" dirty="0" err="1">
                <a:latin typeface="Calibri" charset="0"/>
                <a:ea typeface="Calibri" charset="0"/>
                <a:cs typeface="Calibri" charset="0"/>
              </a:rPr>
              <a:t>Korina</a:t>
            </a:r>
            <a:r>
              <a:rPr lang="en-GB" altLang="en-US" sz="1400" b="1" dirty="0">
                <a:latin typeface="Calibri" charset="0"/>
                <a:ea typeface="Calibri" charset="0"/>
                <a:cs typeface="Calibri" charset="0"/>
              </a:rPr>
              <a:t> Li, and </a:t>
            </a:r>
            <a:r>
              <a:rPr lang="en-GB" altLang="en-US" sz="1400" b="1" dirty="0" err="1">
                <a:latin typeface="Calibri" charset="0"/>
                <a:ea typeface="Calibri" charset="0"/>
                <a:cs typeface="Calibri" charset="0"/>
              </a:rPr>
              <a:t>Paresh</a:t>
            </a:r>
            <a:r>
              <a:rPr lang="en-GB" altLang="en-US" sz="1400" b="1" dirty="0">
                <a:latin typeface="Calibri" charset="0"/>
                <a:ea typeface="Calibri" charset="0"/>
                <a:cs typeface="Calibri" charset="0"/>
              </a:rPr>
              <a:t> A Malhotra </a:t>
            </a:r>
            <a:r>
              <a:rPr lang="en-GB" altLang="en-US" sz="1400" b="1" dirty="0" err="1">
                <a:latin typeface="Calibri" charset="0"/>
                <a:ea typeface="Calibri" charset="0"/>
                <a:cs typeface="Calibri" charset="0"/>
              </a:rPr>
              <a:t>Pract</a:t>
            </a:r>
            <a:r>
              <a:rPr lang="en-GB" altLang="en-US" sz="1400" b="1" dirty="0">
                <a:latin typeface="Calibri" charset="0"/>
                <a:ea typeface="Calibri" charset="0"/>
                <a:cs typeface="Calibri" charset="0"/>
              </a:rPr>
              <a:t> </a:t>
            </a:r>
            <a:r>
              <a:rPr lang="en-GB" altLang="en-US" sz="1400" b="1" dirty="0" err="1">
                <a:latin typeface="Calibri" charset="0"/>
                <a:ea typeface="Calibri" charset="0"/>
                <a:cs typeface="Calibri" charset="0"/>
              </a:rPr>
              <a:t>Neurol</a:t>
            </a:r>
            <a:r>
              <a:rPr lang="en-GB" altLang="en-US" sz="1400" b="1" dirty="0">
                <a:latin typeface="Calibri" charset="0"/>
                <a:ea typeface="Calibri" charset="0"/>
                <a:cs typeface="Calibri" charset="0"/>
              </a:rPr>
              <a:t> doi:10.1136/practneurol-2015-001115</a:t>
            </a:r>
          </a:p>
        </p:txBody>
      </p:sp>
      <p:sp>
        <p:nvSpPr>
          <p:cNvPr id="3077" name="Text Box 5"/>
          <p:cNvSpPr txBox="1">
            <a:spLocks noChangeArrowheads="1"/>
          </p:cNvSpPr>
          <p:nvPr/>
        </p:nvSpPr>
        <p:spPr bwMode="auto">
          <a:xfrm>
            <a:off x="97920" y="6612841"/>
            <a:ext cx="4930560" cy="3470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9pPr>
          </a:lstStyle>
          <a:p>
            <a:r>
              <a:rPr lang="en-GB" altLang="en-US" sz="1050" dirty="0">
                <a:latin typeface="Calibri" charset="0"/>
                <a:ea typeface="Calibri" charset="0"/>
                <a:cs typeface="Calibri" charset="0"/>
              </a:rPr>
              <a:t>©2015 by BMJ Publishing Group Ltd</a:t>
            </a:r>
          </a:p>
        </p:txBody>
      </p:sp>
      <p:grpSp>
        <p:nvGrpSpPr>
          <p:cNvPr id="5" name="Group 4"/>
          <p:cNvGrpSpPr/>
          <p:nvPr/>
        </p:nvGrpSpPr>
        <p:grpSpPr>
          <a:xfrm>
            <a:off x="0" y="28760"/>
            <a:ext cx="9144000" cy="6699281"/>
            <a:chOff x="189581" y="152658"/>
            <a:chExt cx="6920477" cy="6699281"/>
          </a:xfrm>
        </p:grpSpPr>
        <p:sp>
          <p:nvSpPr>
            <p:cNvPr id="7" name="Text Box 1"/>
            <p:cNvSpPr txBox="1">
              <a:spLocks noChangeArrowheads="1"/>
            </p:cNvSpPr>
            <p:nvPr/>
          </p:nvSpPr>
          <p:spPr bwMode="auto">
            <a:xfrm>
              <a:off x="3072271" y="1689651"/>
              <a:ext cx="4037787" cy="51622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9pPr>
            </a:lstStyle>
            <a:p>
              <a:r>
                <a:rPr lang="en-GB" altLang="en-US" sz="1800" b="1" dirty="0">
                  <a:latin typeface="Arial" charset="0"/>
                  <a:ea typeface="Arial" charset="0"/>
                  <a:cs typeface="Arial" charset="0"/>
                </a:rPr>
                <a:t>Schematic representation of how a visual scene might appear to people with left homonymous hemianopia (middle panel) and left neglect (bottom panel). </a:t>
              </a:r>
            </a:p>
            <a:p>
              <a:endParaRPr lang="en-GB" altLang="en-US" sz="1800" dirty="0">
                <a:latin typeface="Arial" charset="0"/>
                <a:ea typeface="Arial" charset="0"/>
                <a:cs typeface="Arial" charset="0"/>
              </a:endParaRPr>
            </a:p>
            <a:p>
              <a:endParaRPr lang="en-GB" altLang="en-US" sz="1800" dirty="0">
                <a:latin typeface="Arial" charset="0"/>
                <a:ea typeface="Arial" charset="0"/>
                <a:cs typeface="Arial" charset="0"/>
              </a:endParaRPr>
            </a:p>
            <a:p>
              <a:r>
                <a:rPr lang="en-GB" altLang="en-US" sz="1800" b="1" dirty="0">
                  <a:latin typeface="Arial" charset="0"/>
                  <a:ea typeface="Arial" charset="0"/>
                  <a:cs typeface="Arial" charset="0"/>
                </a:rPr>
                <a:t>Hemianopia</a:t>
              </a:r>
              <a:r>
                <a:rPr lang="en-GB" altLang="en-US" sz="1800" dirty="0">
                  <a:latin typeface="Arial" charset="0"/>
                  <a:ea typeface="Arial" charset="0"/>
                  <a:cs typeface="Arial" charset="0"/>
                </a:rPr>
                <a:t> obeys the midline and affects only the contralesional visual field.</a:t>
              </a:r>
            </a:p>
            <a:p>
              <a:endParaRPr lang="en-GB" altLang="en-US" sz="1800" dirty="0">
                <a:latin typeface="Arial" charset="0"/>
                <a:ea typeface="Arial" charset="0"/>
                <a:cs typeface="Arial" charset="0"/>
              </a:endParaRPr>
            </a:p>
            <a:p>
              <a:endParaRPr lang="en-GB" altLang="en-US" sz="1800" dirty="0">
                <a:latin typeface="Arial" charset="0"/>
                <a:ea typeface="Arial" charset="0"/>
                <a:cs typeface="Arial" charset="0"/>
              </a:endParaRPr>
            </a:p>
            <a:p>
              <a:endParaRPr lang="en-GB" altLang="en-US" sz="1800" dirty="0">
                <a:latin typeface="Arial" charset="0"/>
                <a:ea typeface="Arial" charset="0"/>
                <a:cs typeface="Arial" charset="0"/>
              </a:endParaRPr>
            </a:p>
            <a:p>
              <a:r>
                <a:rPr lang="en-GB" altLang="en-US" sz="1800" b="1" dirty="0">
                  <a:latin typeface="Arial" charset="0"/>
                  <a:ea typeface="Arial" charset="0"/>
                  <a:cs typeface="Arial" charset="0"/>
                </a:rPr>
                <a:t>Neglect</a:t>
              </a:r>
              <a:r>
                <a:rPr lang="en-GB" altLang="en-US" sz="1800" dirty="0">
                  <a:latin typeface="Arial" charset="0"/>
                  <a:ea typeface="Arial" charset="0"/>
                  <a:cs typeface="Arial" charset="0"/>
                </a:rPr>
                <a:t> affects parts of the ipsilesional field in addition to the contralesional field – so there is a lateralised bias of attention towards the side of the lesion.</a:t>
              </a:r>
            </a:p>
            <a:p>
              <a:endParaRPr lang="en-GB" altLang="en-US" sz="1800" dirty="0">
                <a:latin typeface="Arial" charset="0"/>
                <a:ea typeface="Arial" charset="0"/>
                <a:cs typeface="Arial" charset="0"/>
              </a:endParaRPr>
            </a:p>
          </p:txBody>
        </p:sp>
        <p:pic>
          <p:nvPicPr>
            <p:cNvPr id="8"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9581" y="152658"/>
              <a:ext cx="2766270" cy="605266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grpSp>
    </p:spTree>
    <p:extLst>
      <p:ext uri="{BB962C8B-B14F-4D97-AF65-F5344CB8AC3E}">
        <p14:creationId xmlns:p14="http://schemas.microsoft.com/office/powerpoint/2010/main" val="19147523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prstGeom prst="rect">
            <a:avLst/>
          </a:prstGeom>
        </p:spPr>
        <p:txBody>
          <a:bodyPr/>
          <a:lstStyle/>
          <a:p>
            <a:r>
              <a:rPr lang="en-GB" dirty="0"/>
              <a:t>Sensory inattention</a:t>
            </a:r>
          </a:p>
        </p:txBody>
      </p:sp>
      <p:sp>
        <p:nvSpPr>
          <p:cNvPr id="3" name="Content Placeholder 2"/>
          <p:cNvSpPr>
            <a:spLocks noGrp="1"/>
          </p:cNvSpPr>
          <p:nvPr>
            <p:ph type="body" sz="quarter" idx="13"/>
          </p:nvPr>
        </p:nvSpPr>
        <p:spPr>
          <a:prstGeom prst="rect">
            <a:avLst/>
          </a:prstGeom>
        </p:spPr>
        <p:txBody>
          <a:bodyPr>
            <a:normAutofit fontScale="92500" lnSpcReduction="10000"/>
          </a:bodyPr>
          <a:lstStyle/>
          <a:p>
            <a:pPr marL="0" indent="0">
              <a:buNone/>
            </a:pPr>
            <a:r>
              <a:rPr lang="en-GB" dirty="0"/>
              <a:t>Sensory inattention (“extinction”) – related sign</a:t>
            </a:r>
          </a:p>
          <a:p>
            <a:pPr marL="0" indent="0">
              <a:buNone/>
            </a:pPr>
            <a:endParaRPr lang="en-GB" dirty="0"/>
          </a:p>
          <a:p>
            <a:pPr marL="0" indent="0">
              <a:buNone/>
            </a:pPr>
            <a:r>
              <a:rPr lang="en-GB" dirty="0"/>
              <a:t>Test by bilateral stimulation of visual fields (moving one or both fingers) – ipsilesional stimulus “extinguishes” the other stimulus from conscious awareness (ensure visual fields intact before testing)</a:t>
            </a:r>
          </a:p>
          <a:p>
            <a:endParaRPr lang="en-GB" dirty="0"/>
          </a:p>
          <a:p>
            <a:r>
              <a:rPr lang="en-GB" b="1" dirty="0"/>
              <a:t>Bedside tests of neglect:</a:t>
            </a:r>
          </a:p>
          <a:p>
            <a:pPr marL="457200" indent="-457200">
              <a:buFont typeface="Arial" panose="020B0604020202020204" pitchFamily="34" charset="0"/>
              <a:buChar char="•"/>
            </a:pPr>
            <a:r>
              <a:rPr lang="en-GB" dirty="0"/>
              <a:t>Line bisection</a:t>
            </a:r>
          </a:p>
          <a:p>
            <a:pPr marL="457200" indent="-457200">
              <a:buFont typeface="Arial" panose="020B0604020202020204" pitchFamily="34" charset="0"/>
              <a:buChar char="•"/>
            </a:pPr>
            <a:r>
              <a:rPr lang="en-GB" dirty="0"/>
              <a:t>Clock face</a:t>
            </a:r>
          </a:p>
          <a:p>
            <a:pPr marL="457200" indent="-457200">
              <a:buFont typeface="Arial" panose="020B0604020202020204" pitchFamily="34" charset="0"/>
              <a:buChar char="•"/>
            </a:pPr>
            <a:r>
              <a:rPr lang="en-GB" dirty="0"/>
              <a:t>Double-headed daisy</a:t>
            </a:r>
          </a:p>
          <a:p>
            <a:pPr marL="457200" indent="-457200">
              <a:buFont typeface="Arial" panose="020B0604020202020204" pitchFamily="34" charset="0"/>
              <a:buChar char="•"/>
            </a:pPr>
            <a:r>
              <a:rPr lang="en-GB" dirty="0"/>
              <a:t>Letter cancellation task</a:t>
            </a:r>
          </a:p>
        </p:txBody>
      </p:sp>
      <p:grpSp>
        <p:nvGrpSpPr>
          <p:cNvPr id="15" name="Group 14"/>
          <p:cNvGrpSpPr/>
          <p:nvPr/>
        </p:nvGrpSpPr>
        <p:grpSpPr>
          <a:xfrm>
            <a:off x="4041227" y="4293870"/>
            <a:ext cx="3993932" cy="1544231"/>
            <a:chOff x="4041227" y="4293870"/>
            <a:chExt cx="3993932" cy="1544231"/>
          </a:xfrm>
        </p:grpSpPr>
        <p:grpSp>
          <p:nvGrpSpPr>
            <p:cNvPr id="13" name="Group 12"/>
            <p:cNvGrpSpPr/>
            <p:nvPr/>
          </p:nvGrpSpPr>
          <p:grpSpPr>
            <a:xfrm>
              <a:off x="4572000" y="4293870"/>
              <a:ext cx="3310759" cy="461665"/>
              <a:chOff x="4572000" y="4293870"/>
              <a:chExt cx="3310759" cy="461665"/>
            </a:xfrm>
          </p:grpSpPr>
          <p:cxnSp>
            <p:nvCxnSpPr>
              <p:cNvPr id="5" name="Straight Connector 4"/>
              <p:cNvCxnSpPr/>
              <p:nvPr/>
            </p:nvCxnSpPr>
            <p:spPr>
              <a:xfrm>
                <a:off x="4572000" y="4524703"/>
                <a:ext cx="33107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050087" y="4293870"/>
                <a:ext cx="354584" cy="461665"/>
              </a:xfrm>
              <a:prstGeom prst="rect">
                <a:avLst/>
              </a:prstGeom>
              <a:noFill/>
            </p:spPr>
            <p:txBody>
              <a:bodyPr wrap="none" rtlCol="0">
                <a:spAutoFit/>
              </a:bodyPr>
              <a:lstStyle/>
              <a:p>
                <a:r>
                  <a:rPr lang="en-GB" sz="2400" b="1" dirty="0"/>
                  <a:t>X</a:t>
                </a:r>
                <a:endParaRPr lang="en-GB" b="1" dirty="0"/>
              </a:p>
            </p:txBody>
          </p:sp>
        </p:grpSp>
        <p:grpSp>
          <p:nvGrpSpPr>
            <p:cNvPr id="12" name="Group 11"/>
            <p:cNvGrpSpPr/>
            <p:nvPr/>
          </p:nvGrpSpPr>
          <p:grpSpPr>
            <a:xfrm>
              <a:off x="4041227" y="4834365"/>
              <a:ext cx="3310759" cy="461665"/>
              <a:chOff x="4041227" y="4834365"/>
              <a:chExt cx="3310759" cy="461665"/>
            </a:xfrm>
          </p:grpSpPr>
          <p:cxnSp>
            <p:nvCxnSpPr>
              <p:cNvPr id="7" name="Straight Connector 6"/>
              <p:cNvCxnSpPr/>
              <p:nvPr/>
            </p:nvCxnSpPr>
            <p:spPr>
              <a:xfrm>
                <a:off x="4041227" y="5081751"/>
                <a:ext cx="33107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345893" y="4834365"/>
                <a:ext cx="354584" cy="461665"/>
              </a:xfrm>
              <a:prstGeom prst="rect">
                <a:avLst/>
              </a:prstGeom>
              <a:noFill/>
            </p:spPr>
            <p:txBody>
              <a:bodyPr wrap="none" rtlCol="0">
                <a:spAutoFit/>
              </a:bodyPr>
              <a:lstStyle/>
              <a:p>
                <a:r>
                  <a:rPr lang="en-GB" sz="2400" b="1" dirty="0"/>
                  <a:t>X</a:t>
                </a:r>
                <a:endParaRPr lang="en-GB" b="1" dirty="0"/>
              </a:p>
            </p:txBody>
          </p:sp>
        </p:grpSp>
        <p:grpSp>
          <p:nvGrpSpPr>
            <p:cNvPr id="14" name="Group 13"/>
            <p:cNvGrpSpPr/>
            <p:nvPr/>
          </p:nvGrpSpPr>
          <p:grpSpPr>
            <a:xfrm>
              <a:off x="5696606" y="5376436"/>
              <a:ext cx="2338553" cy="461665"/>
              <a:chOff x="5696606" y="5376436"/>
              <a:chExt cx="2338553" cy="461665"/>
            </a:xfrm>
          </p:grpSpPr>
          <p:cxnSp>
            <p:nvCxnSpPr>
              <p:cNvPr id="6" name="Straight Connector 5"/>
              <p:cNvCxnSpPr/>
              <p:nvPr/>
            </p:nvCxnSpPr>
            <p:spPr>
              <a:xfrm>
                <a:off x="5696606" y="5607269"/>
                <a:ext cx="233855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688590" y="5376436"/>
                <a:ext cx="354584" cy="461665"/>
              </a:xfrm>
              <a:prstGeom prst="rect">
                <a:avLst/>
              </a:prstGeom>
              <a:noFill/>
            </p:spPr>
            <p:txBody>
              <a:bodyPr wrap="none" rtlCol="0">
                <a:spAutoFit/>
              </a:bodyPr>
              <a:lstStyle/>
              <a:p>
                <a:r>
                  <a:rPr lang="en-GB" sz="2400" b="1" dirty="0"/>
                  <a:t>X</a:t>
                </a:r>
                <a:endParaRPr lang="en-GB" b="1" dirty="0"/>
              </a:p>
            </p:txBody>
          </p:sp>
        </p:grpSp>
      </p:grpSp>
    </p:spTree>
    <p:extLst>
      <p:ext uri="{BB962C8B-B14F-4D97-AF65-F5344CB8AC3E}">
        <p14:creationId xmlns:p14="http://schemas.microsoft.com/office/powerpoint/2010/main" val="18355853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prstGeom prst="rect">
            <a:avLst/>
          </a:prstGeom>
        </p:spPr>
        <p:txBody>
          <a:bodyPr/>
          <a:lstStyle/>
          <a:p>
            <a:r>
              <a:rPr lang="en-GB" dirty="0"/>
              <a:t>Other perceptual deficits</a:t>
            </a:r>
          </a:p>
        </p:txBody>
      </p:sp>
      <p:sp>
        <p:nvSpPr>
          <p:cNvPr id="3" name="Content Placeholder 2"/>
          <p:cNvSpPr>
            <a:spLocks noGrp="1"/>
          </p:cNvSpPr>
          <p:nvPr>
            <p:ph type="body" sz="quarter" idx="13"/>
          </p:nvPr>
        </p:nvSpPr>
        <p:spPr>
          <a:prstGeom prst="rect">
            <a:avLst/>
          </a:prstGeom>
        </p:spPr>
        <p:txBody>
          <a:bodyPr/>
          <a:lstStyle/>
          <a:p>
            <a:pPr marL="0" indent="0">
              <a:buNone/>
            </a:pPr>
            <a:r>
              <a:rPr lang="en-GB" b="1" dirty="0"/>
              <a:t>Anosognosia</a:t>
            </a:r>
            <a:r>
              <a:rPr lang="en-GB" dirty="0"/>
              <a:t> – inability to recognise disability (typically left hemiplegia)</a:t>
            </a:r>
          </a:p>
          <a:p>
            <a:pPr marL="742950" indent="-457200"/>
            <a:r>
              <a:rPr lang="en-GB" dirty="0"/>
              <a:t>Usually  non-dominant parietal lobe lesions</a:t>
            </a:r>
          </a:p>
          <a:p>
            <a:pPr marL="742950" indent="-457200"/>
            <a:r>
              <a:rPr lang="en-GB" dirty="0"/>
              <a:t>Disorder of attention</a:t>
            </a:r>
          </a:p>
          <a:p>
            <a:pPr marL="1143000" lvl="1" indent="-457200">
              <a:buFont typeface="Arial" charset="0"/>
              <a:buChar char="•"/>
            </a:pPr>
            <a:endParaRPr lang="en-GB" dirty="0"/>
          </a:p>
          <a:p>
            <a:pPr marL="0" indent="0">
              <a:buNone/>
            </a:pPr>
            <a:r>
              <a:rPr lang="en-GB" b="1" dirty="0"/>
              <a:t>Constructional </a:t>
            </a:r>
            <a:r>
              <a:rPr lang="en-GB" dirty="0"/>
              <a:t>(&amp; dressing) </a:t>
            </a:r>
            <a:r>
              <a:rPr lang="en-GB" b="1" dirty="0"/>
              <a:t>dyspraxia</a:t>
            </a:r>
          </a:p>
          <a:p>
            <a:pPr marL="457200" indent="-457200">
              <a:buFont typeface="Arial" charset="0"/>
              <a:buChar char="•"/>
            </a:pPr>
            <a:r>
              <a:rPr lang="en-GB" dirty="0"/>
              <a:t>Technically not an apraxia</a:t>
            </a:r>
          </a:p>
          <a:p>
            <a:pPr marL="457200" indent="-457200">
              <a:buFont typeface="Arial" charset="0"/>
              <a:buChar char="•"/>
            </a:pPr>
            <a:r>
              <a:rPr lang="en-GB" dirty="0"/>
              <a:t>Due to impairments in VS processing</a:t>
            </a:r>
          </a:p>
          <a:p>
            <a:pPr marL="457200" indent="-457200">
              <a:buFont typeface="Arial" charset="0"/>
              <a:buChar char="•"/>
            </a:pPr>
            <a:r>
              <a:rPr lang="en-GB" dirty="0"/>
              <a:t>Left hemisphere damage – simplified drawings</a:t>
            </a:r>
          </a:p>
          <a:p>
            <a:pPr marL="457200" indent="-457200">
              <a:buFont typeface="Arial" charset="0"/>
              <a:buChar char="•"/>
            </a:pPr>
            <a:r>
              <a:rPr lang="en-GB" dirty="0"/>
              <a:t>Right hemisphere damage – misaligned/expanded</a:t>
            </a:r>
          </a:p>
        </p:txBody>
      </p:sp>
      <p:grpSp>
        <p:nvGrpSpPr>
          <p:cNvPr id="6" name="Group 5"/>
          <p:cNvGrpSpPr/>
          <p:nvPr/>
        </p:nvGrpSpPr>
        <p:grpSpPr>
          <a:xfrm>
            <a:off x="7147350" y="3057525"/>
            <a:ext cx="1368000" cy="1368000"/>
            <a:chOff x="6800850" y="3286125"/>
            <a:chExt cx="1368000" cy="1368000"/>
          </a:xfrm>
        </p:grpSpPr>
        <p:sp>
          <p:nvSpPr>
            <p:cNvPr id="4" name="Cube 3"/>
            <p:cNvSpPr/>
            <p:nvPr/>
          </p:nvSpPr>
          <p:spPr>
            <a:xfrm>
              <a:off x="6800850" y="3286125"/>
              <a:ext cx="1368000" cy="1368000"/>
            </a:xfrm>
            <a:prstGeom prst="cub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ube 4"/>
            <p:cNvSpPr/>
            <p:nvPr/>
          </p:nvSpPr>
          <p:spPr>
            <a:xfrm rot="10800000">
              <a:off x="6800850" y="3286125"/>
              <a:ext cx="1368000" cy="1368000"/>
            </a:xfrm>
            <a:prstGeom prst="cub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98088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prstGeom prst="rect">
            <a:avLst/>
          </a:prstGeom>
        </p:spPr>
        <p:txBody>
          <a:bodyPr/>
          <a:lstStyle/>
          <a:p>
            <a:r>
              <a:rPr lang="en-GB"/>
              <a:t>Frontal lobes</a:t>
            </a:r>
          </a:p>
        </p:txBody>
      </p:sp>
      <p:sp>
        <p:nvSpPr>
          <p:cNvPr id="3" name="Content Placeholder 2"/>
          <p:cNvSpPr>
            <a:spLocks noGrp="1"/>
          </p:cNvSpPr>
          <p:nvPr>
            <p:ph type="body" sz="quarter" idx="13"/>
          </p:nvPr>
        </p:nvSpPr>
        <p:spPr>
          <a:prstGeom prst="rect">
            <a:avLst/>
          </a:prstGeom>
        </p:spPr>
        <p:txBody>
          <a:bodyPr>
            <a:normAutofit/>
          </a:bodyPr>
          <a:lstStyle/>
          <a:p>
            <a:r>
              <a:rPr lang="en-GB"/>
              <a:t>Motor</a:t>
            </a:r>
          </a:p>
          <a:p>
            <a:r>
              <a:rPr lang="en-GB"/>
              <a:t>Speech</a:t>
            </a:r>
          </a:p>
          <a:p>
            <a:r>
              <a:rPr lang="en-GB"/>
              <a:t>Personality</a:t>
            </a:r>
          </a:p>
          <a:p>
            <a:r>
              <a:rPr lang="en-GB"/>
              <a:t>“Executive function”</a:t>
            </a:r>
          </a:p>
          <a:p>
            <a:endParaRPr lang="en-GB"/>
          </a:p>
          <a:p>
            <a:r>
              <a:rPr lang="en-GB"/>
              <a:t>3 clinical syndromes typically described</a:t>
            </a:r>
          </a:p>
        </p:txBody>
      </p:sp>
      <p:pic>
        <p:nvPicPr>
          <p:cNvPr id="4" name="Picture 3"/>
          <p:cNvPicPr>
            <a:picLocks noChangeAspect="1"/>
          </p:cNvPicPr>
          <p:nvPr/>
        </p:nvPicPr>
        <p:blipFill>
          <a:blip r:embed="rId3">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flipH="1">
            <a:off x="6154029" y="2748552"/>
            <a:ext cx="2989971" cy="3386029"/>
          </a:xfrm>
          <a:prstGeom prst="rect">
            <a:avLst/>
          </a:prstGeom>
        </p:spPr>
      </p:pic>
    </p:spTree>
    <p:extLst>
      <p:ext uri="{BB962C8B-B14F-4D97-AF65-F5344CB8AC3E}">
        <p14:creationId xmlns:p14="http://schemas.microsoft.com/office/powerpoint/2010/main" val="10447872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prstGeom prst="rect">
            <a:avLst/>
          </a:prstGeom>
        </p:spPr>
        <p:txBody>
          <a:bodyPr/>
          <a:lstStyle/>
          <a:p>
            <a:r>
              <a:rPr lang="en-GB" b="1">
                <a:ea typeface="Aharoni" charset="0"/>
                <a:cs typeface="Aharoni" charset="0"/>
              </a:rPr>
              <a:t>Dorsolateral PFC</a:t>
            </a:r>
          </a:p>
        </p:txBody>
      </p:sp>
      <p:sp>
        <p:nvSpPr>
          <p:cNvPr id="3" name="Content Placeholder 2"/>
          <p:cNvSpPr>
            <a:spLocks noGrp="1"/>
          </p:cNvSpPr>
          <p:nvPr>
            <p:ph type="body" sz="quarter" idx="13"/>
          </p:nvPr>
        </p:nvSpPr>
        <p:spPr>
          <a:prstGeom prst="rect">
            <a:avLst/>
          </a:prstGeom>
        </p:spPr>
        <p:txBody>
          <a:bodyPr/>
          <a:lstStyle/>
          <a:p>
            <a:pPr marL="0" indent="0">
              <a:buNone/>
            </a:pPr>
            <a:r>
              <a:rPr lang="en-GB" i="1"/>
              <a:t>“Disorganised”</a:t>
            </a:r>
            <a:endParaRPr lang="en-GB"/>
          </a:p>
          <a:p>
            <a:pPr marL="0" indent="0">
              <a:buNone/>
            </a:pPr>
            <a:endParaRPr lang="en-GB"/>
          </a:p>
          <a:p>
            <a:pPr marL="0" indent="0">
              <a:buNone/>
            </a:pPr>
            <a:r>
              <a:rPr lang="en-GB"/>
              <a:t>Poor attention</a:t>
            </a:r>
          </a:p>
          <a:p>
            <a:pPr marL="0" indent="0">
              <a:buNone/>
            </a:pPr>
            <a:r>
              <a:rPr lang="en-GB"/>
              <a:t>Poor judgement</a:t>
            </a:r>
          </a:p>
          <a:p>
            <a:pPr marL="0" indent="0">
              <a:buNone/>
            </a:pPr>
            <a:r>
              <a:rPr lang="en-GB"/>
              <a:t>Poor planning</a:t>
            </a:r>
          </a:p>
          <a:p>
            <a:pPr marL="0" indent="0">
              <a:buNone/>
            </a:pPr>
            <a:r>
              <a:rPr lang="en-GB"/>
              <a:t>Poor insight</a:t>
            </a:r>
          </a:p>
          <a:p>
            <a:pPr marL="0" indent="0">
              <a:buNone/>
            </a:pPr>
            <a:r>
              <a:rPr lang="en-GB"/>
              <a:t>Rigidity (concrete)</a:t>
            </a:r>
          </a:p>
        </p:txBody>
      </p:sp>
      <p:pic>
        <p:nvPicPr>
          <p:cNvPr id="5" name="Picture 2" descr="http://sites.sinauer.com/animalcommunication2e/images/08/WT08.07Fig4.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32848" y="2139350"/>
            <a:ext cx="5411152" cy="399523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787541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Outline</a:t>
            </a:r>
          </a:p>
        </p:txBody>
      </p:sp>
      <p:sp>
        <p:nvSpPr>
          <p:cNvPr id="3" name="Text Placeholder 2"/>
          <p:cNvSpPr>
            <a:spLocks noGrp="1"/>
          </p:cNvSpPr>
          <p:nvPr>
            <p:ph type="body" sz="quarter" idx="13"/>
          </p:nvPr>
        </p:nvSpPr>
        <p:spPr/>
        <p:txBody>
          <a:bodyPr/>
          <a:lstStyle/>
          <a:p>
            <a:pPr lvl="0">
              <a:lnSpc>
                <a:spcPct val="200000"/>
              </a:lnSpc>
            </a:pPr>
            <a:r>
              <a:rPr lang="en-GB" dirty="0"/>
              <a:t>Brain landmarks</a:t>
            </a:r>
          </a:p>
          <a:p>
            <a:pPr lvl="0">
              <a:lnSpc>
                <a:spcPct val="200000"/>
              </a:lnSpc>
            </a:pPr>
            <a:r>
              <a:rPr lang="en-GB" dirty="0"/>
              <a:t>Cognitive domains</a:t>
            </a:r>
          </a:p>
          <a:p>
            <a:pPr lvl="0">
              <a:lnSpc>
                <a:spcPct val="200000"/>
              </a:lnSpc>
            </a:pPr>
            <a:r>
              <a:rPr lang="en-GB" dirty="0"/>
              <a:t>Functional anatomy</a:t>
            </a:r>
          </a:p>
          <a:p>
            <a:pPr lvl="0">
              <a:lnSpc>
                <a:spcPct val="200000"/>
              </a:lnSpc>
            </a:pPr>
            <a:r>
              <a:rPr lang="en-GB" dirty="0"/>
              <a:t>Cognitive assessment</a:t>
            </a:r>
          </a:p>
        </p:txBody>
      </p:sp>
    </p:spTree>
    <p:extLst>
      <p:ext uri="{BB962C8B-B14F-4D97-AF65-F5344CB8AC3E}">
        <p14:creationId xmlns:p14="http://schemas.microsoft.com/office/powerpoint/2010/main" val="4743237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prstGeom prst="rect">
            <a:avLst/>
          </a:prstGeom>
        </p:spPr>
        <p:txBody>
          <a:bodyPr/>
          <a:lstStyle/>
          <a:p>
            <a:r>
              <a:rPr lang="en-GB" b="1">
                <a:ea typeface="Aharoni" charset="0"/>
                <a:cs typeface="Aharoni" charset="0"/>
              </a:rPr>
              <a:t>Orbitofrontal PFC</a:t>
            </a:r>
          </a:p>
        </p:txBody>
      </p:sp>
      <p:sp>
        <p:nvSpPr>
          <p:cNvPr id="3" name="Content Placeholder 2"/>
          <p:cNvSpPr>
            <a:spLocks noGrp="1"/>
          </p:cNvSpPr>
          <p:nvPr>
            <p:ph type="body" sz="quarter" idx="13"/>
          </p:nvPr>
        </p:nvSpPr>
        <p:spPr>
          <a:prstGeom prst="rect">
            <a:avLst/>
          </a:prstGeom>
        </p:spPr>
        <p:txBody>
          <a:bodyPr/>
          <a:lstStyle/>
          <a:p>
            <a:pPr marL="0" indent="0">
              <a:buNone/>
            </a:pPr>
            <a:r>
              <a:rPr lang="en-GB"/>
              <a:t>“</a:t>
            </a:r>
            <a:r>
              <a:rPr lang="en-GB" i="1"/>
              <a:t>Pseudo-psychopathic”</a:t>
            </a:r>
            <a:endParaRPr lang="en-GB"/>
          </a:p>
          <a:p>
            <a:pPr marL="0" indent="0">
              <a:buNone/>
            </a:pPr>
            <a:endParaRPr lang="en-GB"/>
          </a:p>
          <a:p>
            <a:pPr marL="0" indent="0">
              <a:buNone/>
            </a:pPr>
            <a:r>
              <a:rPr lang="en-GB"/>
              <a:t>Disinhibited</a:t>
            </a:r>
          </a:p>
          <a:p>
            <a:pPr marL="0" indent="0">
              <a:buNone/>
            </a:pPr>
            <a:r>
              <a:rPr lang="en-GB"/>
              <a:t>Poor impulse control</a:t>
            </a:r>
          </a:p>
          <a:p>
            <a:pPr marL="0" indent="0">
              <a:buNone/>
            </a:pPr>
            <a:r>
              <a:rPr lang="en-GB"/>
              <a:t>Explosive outburst</a:t>
            </a:r>
          </a:p>
          <a:p>
            <a:pPr marL="0" indent="0">
              <a:buNone/>
            </a:pPr>
            <a:r>
              <a:rPr lang="en-GB"/>
              <a:t>Inappropriate behaviour</a:t>
            </a:r>
          </a:p>
        </p:txBody>
      </p:sp>
      <p:pic>
        <p:nvPicPr>
          <p:cNvPr id="6" name="Picture 2" descr="http://sites.sinauer.com/animalcommunication2e/images/08/WT08.07Fig4.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32848" y="2139350"/>
            <a:ext cx="5411152" cy="399523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1610074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prstGeom prst="rect">
            <a:avLst/>
          </a:prstGeom>
        </p:spPr>
        <p:txBody>
          <a:bodyPr/>
          <a:lstStyle/>
          <a:p>
            <a:r>
              <a:rPr lang="en-GB" b="1">
                <a:ea typeface="Aharoni" charset="0"/>
                <a:cs typeface="Aharoni" charset="0"/>
              </a:rPr>
              <a:t>Ventromedial PFC</a:t>
            </a:r>
          </a:p>
        </p:txBody>
      </p:sp>
      <p:sp>
        <p:nvSpPr>
          <p:cNvPr id="3" name="Content Placeholder 2"/>
          <p:cNvSpPr>
            <a:spLocks noGrp="1"/>
          </p:cNvSpPr>
          <p:nvPr>
            <p:ph type="body" sz="quarter" idx="13"/>
          </p:nvPr>
        </p:nvSpPr>
        <p:spPr>
          <a:prstGeom prst="rect">
            <a:avLst/>
          </a:prstGeom>
        </p:spPr>
        <p:txBody>
          <a:bodyPr/>
          <a:lstStyle/>
          <a:p>
            <a:pPr marL="0" indent="0">
              <a:buNone/>
            </a:pPr>
            <a:r>
              <a:rPr lang="en-GB" i="1"/>
              <a:t>“Pseudo-depressive”</a:t>
            </a:r>
          </a:p>
          <a:p>
            <a:pPr marL="0" indent="0">
              <a:buNone/>
            </a:pPr>
            <a:endParaRPr lang="en-GB"/>
          </a:p>
          <a:p>
            <a:pPr marL="0" indent="0">
              <a:buNone/>
            </a:pPr>
            <a:r>
              <a:rPr lang="en-GB"/>
              <a:t>Apathetic</a:t>
            </a:r>
          </a:p>
          <a:p>
            <a:pPr marL="0" indent="0">
              <a:buNone/>
            </a:pPr>
            <a:r>
              <a:rPr lang="en-GB"/>
              <a:t>Lack of initiation</a:t>
            </a:r>
          </a:p>
          <a:p>
            <a:pPr marL="0" indent="0">
              <a:buNone/>
            </a:pPr>
            <a:r>
              <a:rPr lang="en-GB"/>
              <a:t>Poverty of speech</a:t>
            </a:r>
          </a:p>
          <a:p>
            <a:pPr marL="0" indent="0">
              <a:buNone/>
            </a:pPr>
            <a:r>
              <a:rPr lang="en-GB"/>
              <a:t>Lack of social knowledge</a:t>
            </a:r>
          </a:p>
          <a:p>
            <a:pPr marL="0" indent="0">
              <a:buNone/>
            </a:pPr>
            <a:endParaRPr lang="en-GB"/>
          </a:p>
        </p:txBody>
      </p:sp>
      <p:pic>
        <p:nvPicPr>
          <p:cNvPr id="12290" name="Picture 2" descr="http://upload.wikimedia.org/wikipedia/commons/thumb/c/c8/Ventromedial_prefrontal_cortex.png/387px-Ventromedial_prefrontal_cortex.p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974815" y="1704974"/>
            <a:ext cx="2894672" cy="448786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1133690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Executive Function</a:t>
            </a:r>
          </a:p>
        </p:txBody>
      </p:sp>
      <p:sp>
        <p:nvSpPr>
          <p:cNvPr id="3" name="Text Placeholder 2"/>
          <p:cNvSpPr>
            <a:spLocks noGrp="1"/>
          </p:cNvSpPr>
          <p:nvPr>
            <p:ph type="body" idx="4294967295"/>
          </p:nvPr>
        </p:nvSpPr>
        <p:spPr>
          <a:xfrm>
            <a:off x="623888" y="4589464"/>
            <a:ext cx="7886700" cy="1500187"/>
          </a:xfrm>
          <a:prstGeom prst="rect">
            <a:avLst/>
          </a:prstGeom>
        </p:spPr>
        <p:txBody>
          <a:bodyPr/>
          <a:lstStyle/>
          <a:p>
            <a:pPr marL="0" indent="0">
              <a:buNone/>
            </a:pPr>
            <a:r>
              <a:rPr lang="is-IS" sz="2400" b="1" i="1" dirty="0"/>
              <a:t>Abilities that allow us to plan, adapt, solve, initiate, organise &amp; monitor our thoughts &amp; behaviours</a:t>
            </a:r>
          </a:p>
        </p:txBody>
      </p:sp>
    </p:spTree>
    <p:extLst>
      <p:ext uri="{BB962C8B-B14F-4D97-AF65-F5344CB8AC3E}">
        <p14:creationId xmlns:p14="http://schemas.microsoft.com/office/powerpoint/2010/main" val="2753905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prstGeom prst="rect">
            <a:avLst/>
          </a:prstGeom>
        </p:spPr>
        <p:txBody>
          <a:bodyPr/>
          <a:lstStyle/>
          <a:p>
            <a:r>
              <a:rPr lang="en-GB"/>
              <a:t>Executive function</a:t>
            </a:r>
          </a:p>
        </p:txBody>
      </p:sp>
      <p:sp>
        <p:nvSpPr>
          <p:cNvPr id="5" name="Content Placeholder 4"/>
          <p:cNvSpPr>
            <a:spLocks noGrp="1"/>
          </p:cNvSpPr>
          <p:nvPr>
            <p:ph type="body" sz="quarter" idx="13"/>
          </p:nvPr>
        </p:nvSpPr>
        <p:spPr>
          <a:prstGeom prst="rect">
            <a:avLst/>
          </a:prstGeom>
        </p:spPr>
        <p:txBody>
          <a:bodyPr>
            <a:normAutofit lnSpcReduction="10000"/>
          </a:bodyPr>
          <a:lstStyle/>
          <a:p>
            <a:pPr marL="0" indent="0">
              <a:buNone/>
            </a:pPr>
            <a:r>
              <a:rPr lang="is-IS" dirty="0"/>
              <a:t>Executive dysfunction is not synonymous with frontal lobe but PFC is essential for normal EF.</a:t>
            </a:r>
          </a:p>
          <a:p>
            <a:pPr marL="0" indent="0">
              <a:buNone/>
            </a:pPr>
            <a:endParaRPr lang="is-IS" dirty="0"/>
          </a:p>
          <a:p>
            <a:pPr marL="0" indent="0">
              <a:buNone/>
            </a:pPr>
            <a:r>
              <a:rPr lang="is-IS" b="1" dirty="0"/>
              <a:t>May see environmental dependency:</a:t>
            </a:r>
          </a:p>
          <a:p>
            <a:r>
              <a:rPr lang="is-IS" dirty="0"/>
              <a:t>Perseveration of speech: Palilalia</a:t>
            </a:r>
          </a:p>
          <a:p>
            <a:r>
              <a:rPr lang="is-IS" dirty="0"/>
              <a:t>Repetition of speech heard: Echolialia</a:t>
            </a:r>
          </a:p>
          <a:p>
            <a:r>
              <a:rPr lang="is-IS" dirty="0"/>
              <a:t>Utilisation behaviours</a:t>
            </a:r>
          </a:p>
          <a:p>
            <a:pPr marL="0" indent="0">
              <a:buNone/>
            </a:pPr>
            <a:endParaRPr lang="is-IS" dirty="0"/>
          </a:p>
          <a:p>
            <a:pPr marL="0" indent="0">
              <a:buNone/>
            </a:pPr>
            <a:r>
              <a:rPr lang="is-IS" b="1" dirty="0"/>
              <a:t>Primitive reflexes:</a:t>
            </a:r>
          </a:p>
          <a:p>
            <a:r>
              <a:rPr lang="is-IS" dirty="0"/>
              <a:t>Grasp reflex </a:t>
            </a:r>
          </a:p>
          <a:p>
            <a:r>
              <a:rPr lang="is-IS" dirty="0"/>
              <a:t>Pout reflex (tap spatula placed on lips)</a:t>
            </a:r>
            <a:endParaRPr lang="en-GB" dirty="0"/>
          </a:p>
        </p:txBody>
      </p:sp>
    </p:spTree>
    <p:extLst>
      <p:ext uri="{BB962C8B-B14F-4D97-AF65-F5344CB8AC3E}">
        <p14:creationId xmlns:p14="http://schemas.microsoft.com/office/powerpoint/2010/main" val="6611935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p:cNvGraphicFramePr>
          <p:nvPr>
            <p:extLst>
              <p:ext uri="{D42A27DB-BD31-4B8C-83A1-F6EECF244321}">
                <p14:modId xmlns:p14="http://schemas.microsoft.com/office/powerpoint/2010/main" val="2051606806"/>
              </p:ext>
            </p:extLst>
          </p:nvPr>
        </p:nvGraphicFramePr>
        <p:xfrm>
          <a:off x="457199" y="1704974"/>
          <a:ext cx="8466825" cy="49988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ctrTitle"/>
          </p:nvPr>
        </p:nvSpPr>
        <p:spPr>
          <a:prstGeom prst="rect">
            <a:avLst/>
          </a:prstGeom>
        </p:spPr>
        <p:txBody>
          <a:bodyPr/>
          <a:lstStyle/>
          <a:p>
            <a:r>
              <a:rPr lang="en-GB"/>
              <a:t>Executive Function Tests</a:t>
            </a:r>
          </a:p>
        </p:txBody>
      </p:sp>
    </p:spTree>
    <p:extLst>
      <p:ext uri="{BB962C8B-B14F-4D97-AF65-F5344CB8AC3E}">
        <p14:creationId xmlns:p14="http://schemas.microsoft.com/office/powerpoint/2010/main" val="18005628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a:ea typeface="Aharoni" charset="0"/>
                <a:cs typeface="Aharoni" charset="0"/>
              </a:rPr>
              <a:t>Temporal lobes</a:t>
            </a:r>
          </a:p>
        </p:txBody>
      </p:sp>
      <p:graphicFrame>
        <p:nvGraphicFramePr>
          <p:cNvPr id="7" name="Diagram 6"/>
          <p:cNvGraphicFramePr/>
          <p:nvPr>
            <p:extLst>
              <p:ext uri="{D42A27DB-BD31-4B8C-83A1-F6EECF244321}">
                <p14:modId xmlns:p14="http://schemas.microsoft.com/office/powerpoint/2010/main" val="1231839082"/>
              </p:ext>
            </p:extLst>
          </p:nvPr>
        </p:nvGraphicFramePr>
        <p:xfrm>
          <a:off x="1227221" y="1800225"/>
          <a:ext cx="6689558" cy="43590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674050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prstGeom prst="rect">
            <a:avLst/>
          </a:prstGeom>
        </p:spPr>
        <p:txBody>
          <a:bodyPr/>
          <a:lstStyle/>
          <a:p>
            <a:r>
              <a:rPr lang="en-GB"/>
              <a:t>Temporal lobe syndromes</a:t>
            </a:r>
          </a:p>
        </p:txBody>
      </p:sp>
      <p:sp>
        <p:nvSpPr>
          <p:cNvPr id="6" name="Content Placeholder 5"/>
          <p:cNvSpPr>
            <a:spLocks noGrp="1"/>
          </p:cNvSpPr>
          <p:nvPr>
            <p:ph type="body" sz="quarter" idx="13"/>
          </p:nvPr>
        </p:nvSpPr>
        <p:spPr>
          <a:xfrm>
            <a:off x="457199" y="1704974"/>
            <a:ext cx="8376249" cy="4429607"/>
          </a:xfrm>
          <a:prstGeom prst="rect">
            <a:avLst/>
          </a:prstGeom>
        </p:spPr>
        <p:txBody>
          <a:bodyPr>
            <a:noAutofit/>
          </a:bodyPr>
          <a:lstStyle/>
          <a:p>
            <a:pPr marL="0" indent="0">
              <a:spcBef>
                <a:spcPts val="0"/>
              </a:spcBef>
              <a:buNone/>
            </a:pPr>
            <a:r>
              <a:rPr lang="en-GB" sz="1800" b="1" dirty="0"/>
              <a:t>Klüver-Bucy Syndrome:</a:t>
            </a:r>
          </a:p>
          <a:p>
            <a:pPr>
              <a:spcBef>
                <a:spcPts val="0"/>
              </a:spcBef>
            </a:pPr>
            <a:r>
              <a:rPr lang="en-GB" sz="1800" i="1" dirty="0"/>
              <a:t>Hyperphagia / Hypersexuality / Hyperorality / Hypermetamorphosis / Docility / Visual agnosia</a:t>
            </a:r>
          </a:p>
          <a:p>
            <a:pPr>
              <a:spcBef>
                <a:spcPts val="0"/>
              </a:spcBef>
            </a:pPr>
            <a:r>
              <a:rPr lang="en-GB" sz="1800" dirty="0"/>
              <a:t>Bilateral temporal lobe damage (including amygdalae).</a:t>
            </a:r>
          </a:p>
          <a:p>
            <a:pPr marL="0" indent="0">
              <a:spcBef>
                <a:spcPts val="0"/>
              </a:spcBef>
              <a:buNone/>
            </a:pPr>
            <a:endParaRPr lang="en-GB" sz="1800" dirty="0"/>
          </a:p>
          <a:p>
            <a:pPr marL="0" indent="0">
              <a:spcBef>
                <a:spcPts val="0"/>
              </a:spcBef>
              <a:buNone/>
            </a:pPr>
            <a:r>
              <a:rPr lang="en-GB" sz="1800" b="1" dirty="0"/>
              <a:t>Amnesic syndrome (e.g. Korsakoff’s)</a:t>
            </a:r>
          </a:p>
          <a:p>
            <a:pPr>
              <a:spcBef>
                <a:spcPts val="0"/>
              </a:spcBef>
            </a:pPr>
            <a:r>
              <a:rPr lang="en-GB" sz="1800" dirty="0"/>
              <a:t>Anterograde memory impairment; variable retrograde</a:t>
            </a:r>
          </a:p>
          <a:p>
            <a:pPr>
              <a:spcBef>
                <a:spcPts val="0"/>
              </a:spcBef>
            </a:pPr>
            <a:r>
              <a:rPr lang="en-GB" sz="1800" dirty="0"/>
              <a:t>Preserved digit span and ability to learn new skills (but won’t remember learning)</a:t>
            </a:r>
          </a:p>
          <a:p>
            <a:pPr>
              <a:spcBef>
                <a:spcPts val="0"/>
              </a:spcBef>
            </a:pPr>
            <a:r>
              <a:rPr lang="en-GB" sz="1800" dirty="0"/>
              <a:t>Can result from malnutrition, infection (HSV), vascular lesions, head injury, hypoxia (including CO poisoning),  or tumours etc.</a:t>
            </a:r>
          </a:p>
          <a:p>
            <a:pPr marL="0" indent="0">
              <a:spcBef>
                <a:spcPts val="0"/>
              </a:spcBef>
              <a:buNone/>
            </a:pPr>
            <a:endParaRPr lang="en-GB" sz="1800" dirty="0"/>
          </a:p>
          <a:p>
            <a:pPr marL="0" indent="0">
              <a:spcBef>
                <a:spcPts val="0"/>
              </a:spcBef>
              <a:buNone/>
            </a:pPr>
            <a:r>
              <a:rPr lang="en-GB" sz="1800" b="1" dirty="0"/>
              <a:t>Temporal lobe epilepsy</a:t>
            </a:r>
          </a:p>
          <a:p>
            <a:pPr>
              <a:spcBef>
                <a:spcPts val="0"/>
              </a:spcBef>
            </a:pPr>
            <a:r>
              <a:rPr lang="en-GB" sz="1800" i="1" dirty="0"/>
              <a:t>Autonomic sensations / dysphasia / forced thinking / lip smacking / absences</a:t>
            </a:r>
          </a:p>
          <a:p>
            <a:pPr>
              <a:spcBef>
                <a:spcPts val="0"/>
              </a:spcBef>
            </a:pPr>
            <a:r>
              <a:rPr lang="en-GB" sz="1800" i="1" dirty="0"/>
              <a:t>Panoramic memory / depersonalisation</a:t>
            </a:r>
          </a:p>
          <a:p>
            <a:pPr>
              <a:spcBef>
                <a:spcPts val="0"/>
              </a:spcBef>
            </a:pPr>
            <a:r>
              <a:rPr lang="en-GB" sz="1800" i="1" dirty="0"/>
              <a:t>Déjà vu &amp; </a:t>
            </a:r>
            <a:r>
              <a:rPr lang="en-GB" sz="1800" i="1" dirty="0" err="1"/>
              <a:t>jamais</a:t>
            </a:r>
            <a:r>
              <a:rPr lang="en-GB" sz="1800" i="1" dirty="0"/>
              <a:t> vu</a:t>
            </a:r>
          </a:p>
        </p:txBody>
      </p:sp>
    </p:spTree>
    <p:extLst>
      <p:ext uri="{BB962C8B-B14F-4D97-AF65-F5344CB8AC3E}">
        <p14:creationId xmlns:p14="http://schemas.microsoft.com/office/powerpoint/2010/main" val="15228975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a:ea typeface="Aharoni" charset="0"/>
                <a:cs typeface="Aharoni" charset="0"/>
              </a:rPr>
              <a:t>Parietal lobes</a:t>
            </a:r>
          </a:p>
        </p:txBody>
      </p:sp>
      <p:grpSp>
        <p:nvGrpSpPr>
          <p:cNvPr id="5" name="Group 4"/>
          <p:cNvGrpSpPr/>
          <p:nvPr/>
        </p:nvGrpSpPr>
        <p:grpSpPr>
          <a:xfrm>
            <a:off x="1049003" y="1800000"/>
            <a:ext cx="7045994" cy="4583026"/>
            <a:chOff x="1049003" y="1800000"/>
            <a:chExt cx="7045994" cy="4583026"/>
          </a:xfrm>
        </p:grpSpPr>
        <p:graphicFrame>
          <p:nvGraphicFramePr>
            <p:cNvPr id="6" name="Diagram 5"/>
            <p:cNvGraphicFramePr/>
            <p:nvPr>
              <p:extLst>
                <p:ext uri="{D42A27DB-BD31-4B8C-83A1-F6EECF244321}">
                  <p14:modId xmlns:p14="http://schemas.microsoft.com/office/powerpoint/2010/main" val="357718287"/>
                </p:ext>
              </p:extLst>
            </p:nvPr>
          </p:nvGraphicFramePr>
          <p:xfrm>
            <a:off x="1049003" y="1800000"/>
            <a:ext cx="7045994" cy="45830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1892968" y="2992629"/>
              <a:ext cx="3561348" cy="2197768"/>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435200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prstGeom prst="rect">
            <a:avLst/>
          </a:prstGeom>
        </p:spPr>
        <p:txBody>
          <a:bodyPr/>
          <a:lstStyle/>
          <a:p>
            <a:r>
              <a:rPr lang="en-GB"/>
              <a:t>Occipital lobe syndromes</a:t>
            </a:r>
          </a:p>
        </p:txBody>
      </p:sp>
      <p:sp>
        <p:nvSpPr>
          <p:cNvPr id="6" name="Content Placeholder 5"/>
          <p:cNvSpPr>
            <a:spLocks noGrp="1"/>
          </p:cNvSpPr>
          <p:nvPr>
            <p:ph type="body" sz="quarter" idx="13"/>
          </p:nvPr>
        </p:nvSpPr>
        <p:spPr>
          <a:prstGeom prst="rect">
            <a:avLst/>
          </a:prstGeom>
        </p:spPr>
        <p:txBody>
          <a:bodyPr>
            <a:normAutofit fontScale="92500" lnSpcReduction="20000"/>
          </a:bodyPr>
          <a:lstStyle/>
          <a:p>
            <a:pPr marL="0" indent="0">
              <a:buNone/>
            </a:pPr>
            <a:r>
              <a:rPr lang="en-GB" b="1" dirty="0"/>
              <a:t>Contralateral homonymous hemianopia</a:t>
            </a:r>
          </a:p>
          <a:p>
            <a:endParaRPr lang="en-GB" b="1" dirty="0"/>
          </a:p>
          <a:p>
            <a:pPr marL="0" indent="0">
              <a:buNone/>
            </a:pPr>
            <a:r>
              <a:rPr lang="en-GB" b="1" dirty="0"/>
              <a:t>Prosopagnosia </a:t>
            </a:r>
            <a:r>
              <a:rPr lang="en-GB" dirty="0"/>
              <a:t>(ventral stream defect)</a:t>
            </a:r>
          </a:p>
          <a:p>
            <a:endParaRPr lang="en-GB" dirty="0"/>
          </a:p>
          <a:p>
            <a:pPr marL="0" indent="0">
              <a:buNone/>
            </a:pPr>
            <a:r>
              <a:rPr lang="en-GB" b="1" dirty="0"/>
              <a:t>Bálint's syndrome</a:t>
            </a:r>
            <a:r>
              <a:rPr lang="en-GB" dirty="0"/>
              <a:t> (dorsal stream defect)</a:t>
            </a:r>
            <a:r>
              <a:rPr lang="en-GB" b="1" dirty="0"/>
              <a:t>:</a:t>
            </a:r>
          </a:p>
          <a:p>
            <a:r>
              <a:rPr lang="en-GB" dirty="0"/>
              <a:t>	Simultagnosia</a:t>
            </a:r>
          </a:p>
          <a:p>
            <a:r>
              <a:rPr lang="en-GB" dirty="0"/>
              <a:t>	Optic ataxia</a:t>
            </a:r>
          </a:p>
          <a:p>
            <a:r>
              <a:rPr lang="en-GB" dirty="0"/>
              <a:t>	Optic apraxia</a:t>
            </a:r>
          </a:p>
          <a:p>
            <a:endParaRPr lang="en-GB" dirty="0"/>
          </a:p>
          <a:p>
            <a:pPr marL="0" indent="0">
              <a:buNone/>
            </a:pPr>
            <a:r>
              <a:rPr lang="en-GB" b="1" dirty="0"/>
              <a:t>ANTON syndrome (Anton-Babinski):</a:t>
            </a:r>
          </a:p>
          <a:p>
            <a:pPr marL="342900" indent="-342900">
              <a:buFont typeface="Arial" charset="0"/>
              <a:buChar char="•"/>
            </a:pPr>
            <a:r>
              <a:rPr lang="en-GB" dirty="0"/>
              <a:t>Cortically blind</a:t>
            </a:r>
          </a:p>
          <a:p>
            <a:pPr marL="342900" indent="-342900">
              <a:buFont typeface="Arial" charset="0"/>
              <a:buChar char="•"/>
            </a:pPr>
            <a:r>
              <a:rPr lang="en-GB" dirty="0"/>
              <a:t>Visual anosognosia (with confabulation)</a:t>
            </a:r>
          </a:p>
        </p:txBody>
      </p:sp>
    </p:spTree>
    <p:extLst>
      <p:ext uri="{BB962C8B-B14F-4D97-AF65-F5344CB8AC3E}">
        <p14:creationId xmlns:p14="http://schemas.microsoft.com/office/powerpoint/2010/main" val="6032090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Cognitive Assessment</a:t>
            </a:r>
          </a:p>
        </p:txBody>
      </p:sp>
      <p:sp>
        <p:nvSpPr>
          <p:cNvPr id="3" name="Text Placeholder 2"/>
          <p:cNvSpPr>
            <a:spLocks noGrp="1"/>
          </p:cNvSpPr>
          <p:nvPr>
            <p:ph type="body" idx="4294967295"/>
          </p:nvPr>
        </p:nvSpPr>
        <p:spPr>
          <a:xfrm>
            <a:off x="623888" y="4589464"/>
            <a:ext cx="7886700" cy="1500187"/>
          </a:xfrm>
          <a:prstGeom prst="rect">
            <a:avLst/>
          </a:prstGeom>
        </p:spPr>
        <p:txBody>
          <a:bodyPr/>
          <a:lstStyle/>
          <a:p>
            <a:endParaRPr lang="en-GB"/>
          </a:p>
        </p:txBody>
      </p:sp>
    </p:spTree>
    <p:extLst>
      <p:ext uri="{BB962C8B-B14F-4D97-AF65-F5344CB8AC3E}">
        <p14:creationId xmlns:p14="http://schemas.microsoft.com/office/powerpoint/2010/main" val="9901681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70936" y="990683"/>
            <a:ext cx="7840800" cy="680400"/>
          </a:xfrm>
          <a:prstGeom prst="rect">
            <a:avLst/>
          </a:prstGeom>
        </p:spPr>
        <p:txBody>
          <a:bodyPr/>
          <a:lstStyle/>
          <a:p>
            <a:r>
              <a:rPr lang="en-GB" dirty="0"/>
              <a:t>Key brain landmarks</a:t>
            </a:r>
          </a:p>
        </p:txBody>
      </p:sp>
      <p:grpSp>
        <p:nvGrpSpPr>
          <p:cNvPr id="2" name="Group 1"/>
          <p:cNvGrpSpPr/>
          <p:nvPr/>
        </p:nvGrpSpPr>
        <p:grpSpPr>
          <a:xfrm>
            <a:off x="712263" y="1628258"/>
            <a:ext cx="7598968" cy="4444605"/>
            <a:chOff x="863610" y="2195704"/>
            <a:chExt cx="8482788" cy="4662296"/>
          </a:xfrm>
        </p:grpSpPr>
        <p:pic>
          <p:nvPicPr>
            <p:cNvPr id="6" name="Picture 5"/>
            <p:cNvPicPr>
              <a:picLocks noChangeAspect="1"/>
            </p:cNvPicPr>
            <p:nvPr/>
          </p:nvPicPr>
          <p:blipFill>
            <a:blip r:embed="rId3">
              <a:duotone>
                <a:prstClr val="black"/>
                <a:schemeClr val="accent1">
                  <a:tint val="45000"/>
                  <a:satMod val="400000"/>
                </a:schemeClr>
              </a:duotone>
            </a:blip>
            <a:stretch>
              <a:fillRect/>
            </a:stretch>
          </p:blipFill>
          <p:spPr>
            <a:xfrm>
              <a:off x="1403875" y="2334759"/>
              <a:ext cx="6336250" cy="4523241"/>
            </a:xfrm>
            <a:prstGeom prst="rect">
              <a:avLst/>
            </a:prstGeom>
          </p:spPr>
        </p:pic>
        <p:cxnSp>
          <p:nvCxnSpPr>
            <p:cNvPr id="8" name="Straight Arrow Connector 7"/>
            <p:cNvCxnSpPr/>
            <p:nvPr/>
          </p:nvCxnSpPr>
          <p:spPr>
            <a:xfrm>
              <a:off x="3462390" y="2691329"/>
              <a:ext cx="1040600" cy="65572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502078" y="2195704"/>
              <a:ext cx="2325772" cy="738664"/>
            </a:xfrm>
            <a:prstGeom prst="rect">
              <a:avLst/>
            </a:prstGeom>
            <a:noFill/>
          </p:spPr>
          <p:txBody>
            <a:bodyPr wrap="square" rtlCol="0">
              <a:spAutoFit/>
            </a:bodyPr>
            <a:lstStyle/>
            <a:p>
              <a:r>
                <a:rPr lang="en-GB" sz="2400" dirty="0"/>
                <a:t>Central Sulcus</a:t>
              </a:r>
              <a:r>
                <a:rPr lang="en-GB" dirty="0"/>
                <a:t> (</a:t>
              </a:r>
              <a:r>
                <a:rPr lang="en-GB" dirty="0" err="1"/>
                <a:t>Rolandic</a:t>
              </a:r>
              <a:r>
                <a:rPr lang="en-GB" dirty="0"/>
                <a:t> fissure)</a:t>
              </a:r>
              <a:endParaRPr lang="en-GB" sz="2400" dirty="0"/>
            </a:p>
          </p:txBody>
        </p:sp>
        <p:sp>
          <p:nvSpPr>
            <p:cNvPr id="13" name="TextBox 12"/>
            <p:cNvSpPr txBox="1"/>
            <p:nvPr/>
          </p:nvSpPr>
          <p:spPr>
            <a:xfrm>
              <a:off x="7544914" y="4178046"/>
              <a:ext cx="1362974" cy="830997"/>
            </a:xfrm>
            <a:prstGeom prst="rect">
              <a:avLst/>
            </a:prstGeom>
            <a:noFill/>
          </p:spPr>
          <p:txBody>
            <a:bodyPr wrap="square" rtlCol="0">
              <a:spAutoFit/>
            </a:bodyPr>
            <a:lstStyle/>
            <a:p>
              <a:r>
                <a:rPr lang="en-GB" sz="2400" dirty="0"/>
                <a:t>Occipital lobe</a:t>
              </a:r>
            </a:p>
          </p:txBody>
        </p:sp>
        <p:sp>
          <p:nvSpPr>
            <p:cNvPr id="14" name="TextBox 13"/>
            <p:cNvSpPr txBox="1"/>
            <p:nvPr/>
          </p:nvSpPr>
          <p:spPr>
            <a:xfrm>
              <a:off x="917599" y="5450761"/>
              <a:ext cx="1362974" cy="1384995"/>
            </a:xfrm>
            <a:prstGeom prst="rect">
              <a:avLst/>
            </a:prstGeom>
            <a:noFill/>
          </p:spPr>
          <p:txBody>
            <a:bodyPr wrap="square" rtlCol="0">
              <a:spAutoFit/>
            </a:bodyPr>
            <a:lstStyle/>
            <a:p>
              <a:r>
                <a:rPr lang="en-GB" sz="2400" dirty="0"/>
                <a:t>Lateral sulcus </a:t>
              </a:r>
              <a:r>
                <a:rPr lang="en-GB" dirty="0"/>
                <a:t>(Sylvian fissure)</a:t>
              </a:r>
            </a:p>
          </p:txBody>
        </p:sp>
        <p:sp>
          <p:nvSpPr>
            <p:cNvPr id="15" name="TextBox 14"/>
            <p:cNvSpPr txBox="1"/>
            <p:nvPr/>
          </p:nvSpPr>
          <p:spPr>
            <a:xfrm>
              <a:off x="6279546" y="2438232"/>
              <a:ext cx="1362974" cy="830997"/>
            </a:xfrm>
            <a:prstGeom prst="rect">
              <a:avLst/>
            </a:prstGeom>
            <a:noFill/>
          </p:spPr>
          <p:txBody>
            <a:bodyPr wrap="square" rtlCol="0">
              <a:spAutoFit/>
            </a:bodyPr>
            <a:lstStyle/>
            <a:p>
              <a:r>
                <a:rPr lang="en-GB" sz="2400" dirty="0"/>
                <a:t>Parietal lobe</a:t>
              </a:r>
            </a:p>
          </p:txBody>
        </p:sp>
        <p:sp>
          <p:nvSpPr>
            <p:cNvPr id="16" name="TextBox 15"/>
            <p:cNvSpPr txBox="1"/>
            <p:nvPr/>
          </p:nvSpPr>
          <p:spPr>
            <a:xfrm>
              <a:off x="863610" y="3347049"/>
              <a:ext cx="1362974" cy="830997"/>
            </a:xfrm>
            <a:prstGeom prst="rect">
              <a:avLst/>
            </a:prstGeom>
            <a:noFill/>
          </p:spPr>
          <p:txBody>
            <a:bodyPr wrap="square" rtlCol="0">
              <a:spAutoFit/>
            </a:bodyPr>
            <a:lstStyle/>
            <a:p>
              <a:r>
                <a:rPr lang="en-GB" sz="2400"/>
                <a:t>Frontal lobe</a:t>
              </a:r>
            </a:p>
          </p:txBody>
        </p:sp>
        <p:sp>
          <p:nvSpPr>
            <p:cNvPr id="17" name="TextBox 16"/>
            <p:cNvSpPr txBox="1"/>
            <p:nvPr/>
          </p:nvSpPr>
          <p:spPr>
            <a:xfrm>
              <a:off x="2085361" y="5997764"/>
              <a:ext cx="1751679" cy="830997"/>
            </a:xfrm>
            <a:prstGeom prst="rect">
              <a:avLst/>
            </a:prstGeom>
            <a:noFill/>
          </p:spPr>
          <p:txBody>
            <a:bodyPr wrap="square" rtlCol="0">
              <a:spAutoFit/>
            </a:bodyPr>
            <a:lstStyle/>
            <a:p>
              <a:r>
                <a:rPr lang="en-GB" sz="2400" dirty="0"/>
                <a:t>Temporal lobe</a:t>
              </a:r>
            </a:p>
          </p:txBody>
        </p:sp>
        <p:cxnSp>
          <p:nvCxnSpPr>
            <p:cNvPr id="18" name="Straight Arrow Connector 17"/>
            <p:cNvCxnSpPr/>
            <p:nvPr/>
          </p:nvCxnSpPr>
          <p:spPr>
            <a:xfrm flipV="1">
              <a:off x="1932317" y="5003409"/>
              <a:ext cx="1485825" cy="93011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2766849" y="5450761"/>
              <a:ext cx="1391083" cy="69249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7335007" y="4570160"/>
              <a:ext cx="254155" cy="18722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5957656" y="3165756"/>
              <a:ext cx="526048" cy="64407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1670341" y="3809826"/>
              <a:ext cx="610232" cy="36822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7347783" y="3165756"/>
              <a:ext cx="1757236" cy="646331"/>
            </a:xfrm>
            <a:prstGeom prst="rect">
              <a:avLst/>
            </a:prstGeom>
            <a:noFill/>
          </p:spPr>
          <p:txBody>
            <a:bodyPr wrap="square" rtlCol="0">
              <a:spAutoFit/>
            </a:bodyPr>
            <a:lstStyle/>
            <a:p>
              <a:r>
                <a:rPr lang="en-GB" err="1"/>
                <a:t>Parieto</a:t>
              </a:r>
              <a:r>
                <a:rPr lang="en-GB"/>
                <a:t>-occipital sulcus</a:t>
              </a:r>
            </a:p>
          </p:txBody>
        </p:sp>
        <p:cxnSp>
          <p:nvCxnSpPr>
            <p:cNvPr id="32" name="Straight Arrow Connector 31"/>
            <p:cNvCxnSpPr>
              <a:stCxn id="31" idx="1"/>
            </p:cNvCxnSpPr>
            <p:nvPr/>
          </p:nvCxnSpPr>
          <p:spPr>
            <a:xfrm flipH="1">
              <a:off x="7023969" y="3488922"/>
              <a:ext cx="323814" cy="46328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7589162" y="5515461"/>
              <a:ext cx="1757236" cy="646331"/>
            </a:xfrm>
            <a:prstGeom prst="rect">
              <a:avLst/>
            </a:prstGeom>
            <a:noFill/>
          </p:spPr>
          <p:txBody>
            <a:bodyPr wrap="square" rtlCol="0">
              <a:spAutoFit/>
            </a:bodyPr>
            <a:lstStyle/>
            <a:p>
              <a:r>
                <a:rPr lang="en-GB"/>
                <a:t>Pre-occipital notch</a:t>
              </a:r>
            </a:p>
          </p:txBody>
        </p:sp>
        <p:cxnSp>
          <p:nvCxnSpPr>
            <p:cNvPr id="37" name="Straight Arrow Connector 36"/>
            <p:cNvCxnSpPr/>
            <p:nvPr/>
          </p:nvCxnSpPr>
          <p:spPr>
            <a:xfrm flipH="1" flipV="1">
              <a:off x="6614628" y="5515461"/>
              <a:ext cx="1027892" cy="28154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5004804" y="4064645"/>
              <a:ext cx="1710158" cy="223001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683216" y="6170176"/>
              <a:ext cx="1757236" cy="646331"/>
            </a:xfrm>
            <a:prstGeom prst="rect">
              <a:avLst/>
            </a:prstGeom>
            <a:noFill/>
          </p:spPr>
          <p:txBody>
            <a:bodyPr wrap="square" rtlCol="0">
              <a:spAutoFit/>
            </a:bodyPr>
            <a:lstStyle/>
            <a:p>
              <a:r>
                <a:rPr lang="en-GB"/>
                <a:t>Supramarginal gyrus</a:t>
              </a:r>
            </a:p>
          </p:txBody>
        </p:sp>
      </p:grpSp>
    </p:spTree>
    <p:extLst>
      <p:ext uri="{BB962C8B-B14F-4D97-AF65-F5344CB8AC3E}">
        <p14:creationId xmlns:p14="http://schemas.microsoft.com/office/powerpoint/2010/main" val="19578540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prstGeom prst="rect">
            <a:avLst/>
          </a:prstGeom>
        </p:spPr>
        <p:txBody>
          <a:bodyPr/>
          <a:lstStyle/>
          <a:p>
            <a:r>
              <a:rPr lang="en-GB" dirty="0"/>
              <a:t>Cognitive assessment tools</a:t>
            </a:r>
          </a:p>
        </p:txBody>
      </p:sp>
      <p:sp>
        <p:nvSpPr>
          <p:cNvPr id="5" name="Content Placeholder 4"/>
          <p:cNvSpPr>
            <a:spLocks noGrp="1"/>
          </p:cNvSpPr>
          <p:nvPr>
            <p:ph type="body" sz="quarter" idx="13"/>
          </p:nvPr>
        </p:nvSpPr>
        <p:spPr>
          <a:prstGeom prst="rect">
            <a:avLst/>
          </a:prstGeom>
        </p:spPr>
        <p:txBody>
          <a:bodyPr>
            <a:normAutofit fontScale="92500" lnSpcReduction="10000"/>
          </a:bodyPr>
          <a:lstStyle/>
          <a:p>
            <a:pPr marL="0" indent="0">
              <a:buNone/>
            </a:pPr>
            <a:r>
              <a:rPr lang="en-GB" i="1" dirty="0"/>
              <a:t>More than just a MMSE, MOCA or ACE</a:t>
            </a:r>
          </a:p>
          <a:p>
            <a:pPr marL="457200" indent="-457200">
              <a:buFont typeface="Arial" charset="0"/>
              <a:buChar char="•"/>
            </a:pPr>
            <a:r>
              <a:rPr lang="en-GB" dirty="0"/>
              <a:t>Screening tools with limitations</a:t>
            </a:r>
          </a:p>
          <a:p>
            <a:pPr marL="457200" indent="-457200">
              <a:buFont typeface="Arial" charset="0"/>
              <a:buChar char="•"/>
            </a:pPr>
            <a:r>
              <a:rPr lang="en-GB" dirty="0"/>
              <a:t>Need to take into account educational attainment and what is “normal” function for an individual</a:t>
            </a:r>
          </a:p>
          <a:p>
            <a:pPr marL="457200" indent="-457200">
              <a:buFont typeface="Arial" charset="0"/>
              <a:buChar char="•"/>
            </a:pPr>
            <a:r>
              <a:rPr lang="en-GB" dirty="0"/>
              <a:t>Remember – don’t replace formal neuropsychological assessment</a:t>
            </a:r>
          </a:p>
          <a:p>
            <a:endParaRPr lang="en-GB" dirty="0"/>
          </a:p>
          <a:p>
            <a:pPr marL="0" indent="0">
              <a:buNone/>
            </a:pPr>
            <a:r>
              <a:rPr lang="en-GB" dirty="0"/>
              <a:t>MMSE</a:t>
            </a:r>
            <a:r>
              <a:rPr lang="en-GB" baseline="30000" dirty="0"/>
              <a:t>©</a:t>
            </a:r>
          </a:p>
          <a:p>
            <a:pPr marL="0" indent="0">
              <a:buNone/>
            </a:pPr>
            <a:r>
              <a:rPr lang="en-GB" dirty="0"/>
              <a:t>MOCA</a:t>
            </a:r>
          </a:p>
          <a:p>
            <a:pPr marL="0" indent="0">
              <a:buNone/>
            </a:pPr>
            <a:r>
              <a:rPr lang="en-GB" dirty="0"/>
              <a:t>ACE-III (&amp; Mini-ACE)</a:t>
            </a:r>
          </a:p>
          <a:p>
            <a:pPr marL="0" indent="0">
              <a:buNone/>
            </a:pPr>
            <a:r>
              <a:rPr lang="en-GB" dirty="0"/>
              <a:t>6-CIT</a:t>
            </a:r>
          </a:p>
          <a:p>
            <a:pPr marL="0" indent="0">
              <a:buNone/>
            </a:pPr>
            <a:r>
              <a:rPr lang="en-GB" dirty="0"/>
              <a:t>AMTS</a:t>
            </a:r>
          </a:p>
        </p:txBody>
      </p:sp>
      <p:sp>
        <p:nvSpPr>
          <p:cNvPr id="6" name="TextBox 5"/>
          <p:cNvSpPr txBox="1"/>
          <p:nvPr/>
        </p:nvSpPr>
        <p:spPr>
          <a:xfrm>
            <a:off x="5417390" y="4176122"/>
            <a:ext cx="3080708" cy="1754326"/>
          </a:xfrm>
          <a:prstGeom prst="rect">
            <a:avLst/>
          </a:prstGeom>
          <a:noFill/>
          <a:ln>
            <a:solidFill>
              <a:srgbClr val="00B0F0"/>
            </a:solidFill>
          </a:ln>
        </p:spPr>
        <p:txBody>
          <a:bodyPr wrap="square" rtlCol="0">
            <a:spAutoFit/>
          </a:bodyPr>
          <a:lstStyle/>
          <a:p>
            <a:r>
              <a:rPr lang="en-GB" b="1" i="1" dirty="0"/>
              <a:t>Terms to understand!</a:t>
            </a:r>
          </a:p>
          <a:p>
            <a:pPr marL="285750" indent="-285750">
              <a:buFont typeface="Arial" charset="0"/>
              <a:buChar char="•"/>
            </a:pPr>
            <a:endParaRPr lang="en-GB" b="1" dirty="0"/>
          </a:p>
          <a:p>
            <a:pPr marL="285750" indent="-285750">
              <a:buFont typeface="Arial" charset="0"/>
              <a:buChar char="•"/>
            </a:pPr>
            <a:r>
              <a:rPr lang="en-GB" b="1" dirty="0"/>
              <a:t>Face validity</a:t>
            </a:r>
          </a:p>
          <a:p>
            <a:pPr marL="285750" indent="-285750">
              <a:buFont typeface="Arial" charset="0"/>
              <a:buChar char="•"/>
            </a:pPr>
            <a:r>
              <a:rPr lang="en-GB" b="1" dirty="0"/>
              <a:t>Construct validity</a:t>
            </a:r>
          </a:p>
          <a:p>
            <a:pPr marL="285750" indent="-285750">
              <a:buFont typeface="Arial" charset="0"/>
              <a:buChar char="•"/>
            </a:pPr>
            <a:r>
              <a:rPr lang="en-GB" b="1" dirty="0"/>
              <a:t>Inter-rater reliability</a:t>
            </a:r>
          </a:p>
          <a:p>
            <a:pPr marL="285750" indent="-285750">
              <a:buFont typeface="Arial" charset="0"/>
              <a:buChar char="•"/>
            </a:pPr>
            <a:r>
              <a:rPr lang="en-GB" b="1" dirty="0"/>
              <a:t>Test-retest reliability</a:t>
            </a:r>
          </a:p>
        </p:txBody>
      </p:sp>
    </p:spTree>
    <p:extLst>
      <p:ext uri="{BB962C8B-B14F-4D97-AF65-F5344CB8AC3E}">
        <p14:creationId xmlns:p14="http://schemas.microsoft.com/office/powerpoint/2010/main" val="9051651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prstGeom prst="rect">
            <a:avLst/>
          </a:prstGeom>
        </p:spPr>
        <p:txBody>
          <a:bodyPr/>
          <a:lstStyle/>
          <a:p>
            <a:r>
              <a:rPr lang="en-GB" dirty="0"/>
              <a:t>Selected brief tools</a:t>
            </a:r>
          </a:p>
        </p:txBody>
      </p:sp>
      <p:sp>
        <p:nvSpPr>
          <p:cNvPr id="3" name="Text Placeholder 2"/>
          <p:cNvSpPr>
            <a:spLocks noGrp="1"/>
          </p:cNvSpPr>
          <p:nvPr>
            <p:ph type="body" sz="quarter" idx="13"/>
          </p:nvPr>
        </p:nvSpPr>
        <p:spPr>
          <a:xfrm>
            <a:off x="457199" y="1704975"/>
            <a:ext cx="8289985" cy="4429607"/>
          </a:xfrm>
        </p:spPr>
        <p:txBody>
          <a:bodyPr/>
          <a:lstStyle/>
          <a:p>
            <a:pPr marL="0" lvl="0" indent="0">
              <a:buNone/>
            </a:pPr>
            <a:r>
              <a:rPr lang="en-GB" sz="1800" b="1" dirty="0">
                <a:solidFill>
                  <a:schemeClr val="tx1">
                    <a:lumMod val="85000"/>
                    <a:lumOff val="15000"/>
                  </a:schemeClr>
                </a:solidFill>
              </a:rPr>
              <a:t>Mini-Mental State Examination (MMSE) </a:t>
            </a:r>
            <a:r>
              <a:rPr lang="en-GB" sz="1100" dirty="0">
                <a:solidFill>
                  <a:schemeClr val="tx1">
                    <a:lumMod val="85000"/>
                    <a:lumOff val="15000"/>
                  </a:schemeClr>
                </a:solidFill>
              </a:rPr>
              <a:t>(</a:t>
            </a:r>
            <a:r>
              <a:rPr lang="en-GB" sz="1100" dirty="0" err="1">
                <a:solidFill>
                  <a:schemeClr val="tx1">
                    <a:lumMod val="85000"/>
                    <a:lumOff val="15000"/>
                  </a:schemeClr>
                </a:solidFill>
              </a:rPr>
              <a:t>Folstein</a:t>
            </a:r>
            <a:r>
              <a:rPr lang="en-GB" sz="1100" dirty="0">
                <a:solidFill>
                  <a:schemeClr val="tx1">
                    <a:lumMod val="85000"/>
                    <a:lumOff val="15000"/>
                  </a:schemeClr>
                </a:solidFill>
              </a:rPr>
              <a:t>, </a:t>
            </a:r>
            <a:r>
              <a:rPr lang="en-GB" sz="1100" dirty="0" err="1">
                <a:solidFill>
                  <a:schemeClr val="tx1">
                    <a:lumMod val="85000"/>
                    <a:lumOff val="15000"/>
                  </a:schemeClr>
                </a:solidFill>
              </a:rPr>
              <a:t>Folstein</a:t>
            </a:r>
            <a:r>
              <a:rPr lang="en-GB" sz="1100" dirty="0">
                <a:solidFill>
                  <a:schemeClr val="tx1">
                    <a:lumMod val="85000"/>
                    <a:lumOff val="15000"/>
                  </a:schemeClr>
                </a:solidFill>
              </a:rPr>
              <a:t> &amp; Hugh, 1975)</a:t>
            </a:r>
          </a:p>
          <a:p>
            <a:r>
              <a:rPr lang="en-GB" sz="1400" dirty="0">
                <a:solidFill>
                  <a:schemeClr val="tx1">
                    <a:lumMod val="85000"/>
                    <a:lumOff val="15000"/>
                  </a:schemeClr>
                </a:solidFill>
              </a:rPr>
              <a:t>Quick / widely used / copyright</a:t>
            </a:r>
          </a:p>
          <a:p>
            <a:r>
              <a:rPr lang="en-GB" sz="1400" dirty="0">
                <a:solidFill>
                  <a:schemeClr val="tx1">
                    <a:lumMod val="85000"/>
                    <a:lumOff val="15000"/>
                  </a:schemeClr>
                </a:solidFill>
              </a:rPr>
              <a:t>Poor assessment of memory, VS, executive function / ceiling/floor</a:t>
            </a:r>
          </a:p>
          <a:p>
            <a:r>
              <a:rPr lang="en-GB" sz="1400" dirty="0">
                <a:solidFill>
                  <a:schemeClr val="tx1">
                    <a:lumMod val="85000"/>
                    <a:lumOff val="15000"/>
                  </a:schemeClr>
                </a:solidFill>
              </a:rPr>
              <a:t>Sensitivity 0.51-0.79; specificity 0.95 (Brooke &amp; Bullock, 1999; Hancock &amp; Warner, 2011)</a:t>
            </a:r>
          </a:p>
          <a:p>
            <a:endParaRPr lang="en-GB" sz="1400" dirty="0">
              <a:solidFill>
                <a:schemeClr val="tx1">
                  <a:lumMod val="85000"/>
                  <a:lumOff val="15000"/>
                </a:schemeClr>
              </a:solidFill>
            </a:endParaRPr>
          </a:p>
          <a:p>
            <a:pPr marL="0" lvl="0" indent="0">
              <a:buNone/>
            </a:pPr>
            <a:r>
              <a:rPr lang="en-GB" sz="1800" b="1" dirty="0">
                <a:solidFill>
                  <a:schemeClr val="tx1">
                    <a:lumMod val="85000"/>
                    <a:lumOff val="15000"/>
                  </a:schemeClr>
                </a:solidFill>
              </a:rPr>
              <a:t>Montreal Cognitive Assessment (MOCA)</a:t>
            </a:r>
          </a:p>
          <a:p>
            <a:r>
              <a:rPr lang="en-GB" sz="1400" dirty="0">
                <a:solidFill>
                  <a:schemeClr val="tx1">
                    <a:lumMod val="85000"/>
                    <a:lumOff val="15000"/>
                  </a:schemeClr>
                </a:solidFill>
              </a:rPr>
              <a:t>Scored out of 30 (≤25/30)</a:t>
            </a:r>
          </a:p>
          <a:p>
            <a:r>
              <a:rPr lang="en-GB" sz="1400" dirty="0">
                <a:solidFill>
                  <a:schemeClr val="tx1">
                    <a:lumMod val="85000"/>
                    <a:lumOff val="15000"/>
                  </a:schemeClr>
                </a:solidFill>
              </a:rPr>
              <a:t>Sensitivity 0.94-1; specificity 0.5-0.84 (Smith &amp; Holmes, 2007; </a:t>
            </a:r>
            <a:r>
              <a:rPr lang="en-GB" sz="1400" dirty="0" err="1">
                <a:solidFill>
                  <a:schemeClr val="tx1">
                    <a:lumMod val="85000"/>
                    <a:lumOff val="15000"/>
                  </a:schemeClr>
                </a:solidFill>
              </a:rPr>
              <a:t>Nasreddine</a:t>
            </a:r>
            <a:r>
              <a:rPr lang="en-GB" sz="1400" dirty="0">
                <a:solidFill>
                  <a:schemeClr val="tx1">
                    <a:lumMod val="85000"/>
                    <a:lumOff val="15000"/>
                  </a:schemeClr>
                </a:solidFill>
              </a:rPr>
              <a:t> et al, 2005) </a:t>
            </a:r>
          </a:p>
          <a:p>
            <a:pPr lvl="1"/>
            <a:endParaRPr lang="en-GB" sz="1400" dirty="0">
              <a:solidFill>
                <a:schemeClr val="tx1">
                  <a:lumMod val="85000"/>
                  <a:lumOff val="15000"/>
                </a:schemeClr>
              </a:solidFill>
            </a:endParaRPr>
          </a:p>
          <a:p>
            <a:pPr marL="0" lvl="0" indent="0">
              <a:buNone/>
            </a:pPr>
            <a:r>
              <a:rPr lang="en-GB" sz="1800" b="1" dirty="0">
                <a:solidFill>
                  <a:schemeClr val="tx1">
                    <a:lumMod val="85000"/>
                    <a:lumOff val="15000"/>
                  </a:schemeClr>
                </a:solidFill>
              </a:rPr>
              <a:t>Abbreviated Mental Test Score (AMTS) </a:t>
            </a:r>
            <a:r>
              <a:rPr lang="en-GB" sz="1100" b="1" dirty="0">
                <a:solidFill>
                  <a:schemeClr val="tx1">
                    <a:lumMod val="85000"/>
                    <a:lumOff val="15000"/>
                  </a:schemeClr>
                </a:solidFill>
              </a:rPr>
              <a:t>(Hodkinson 1972)</a:t>
            </a:r>
          </a:p>
          <a:p>
            <a:r>
              <a:rPr lang="en-GB" sz="1400" dirty="0">
                <a:solidFill>
                  <a:schemeClr val="tx1">
                    <a:lumMod val="85000"/>
                    <a:lumOff val="15000"/>
                  </a:schemeClr>
                </a:solidFill>
              </a:rPr>
              <a:t>10-item scale (4-item version AMT-4 used in A&amp;E/AMU) and in 4-AT (delirium test) </a:t>
            </a:r>
            <a:r>
              <a:rPr lang="en-GB" sz="1400" dirty="0" err="1">
                <a:solidFill>
                  <a:schemeClr val="tx1">
                    <a:lumMod val="85000"/>
                    <a:lumOff val="15000"/>
                  </a:schemeClr>
                </a:solidFill>
              </a:rPr>
              <a:t>Cutoff</a:t>
            </a:r>
            <a:r>
              <a:rPr lang="en-GB" sz="1400" dirty="0">
                <a:solidFill>
                  <a:schemeClr val="tx1">
                    <a:lumMod val="85000"/>
                    <a:lumOff val="15000"/>
                  </a:schemeClr>
                </a:solidFill>
              </a:rPr>
              <a:t> &lt;8</a:t>
            </a:r>
          </a:p>
          <a:p>
            <a:r>
              <a:rPr lang="en-GB" sz="1400" dirty="0">
                <a:solidFill>
                  <a:schemeClr val="tx1">
                    <a:lumMod val="85000"/>
                    <a:lumOff val="15000"/>
                  </a:schemeClr>
                </a:solidFill>
              </a:rPr>
              <a:t>Sensitivity 0.81; specificity 0.84 (</a:t>
            </a:r>
            <a:r>
              <a:rPr lang="en-GB" sz="1400" dirty="0" err="1">
                <a:solidFill>
                  <a:schemeClr val="tx1">
                    <a:lumMod val="85000"/>
                    <a:lumOff val="15000"/>
                  </a:schemeClr>
                </a:solidFill>
              </a:rPr>
              <a:t>Incalzi</a:t>
            </a:r>
            <a:r>
              <a:rPr lang="en-GB" sz="1400" dirty="0">
                <a:solidFill>
                  <a:schemeClr val="tx1">
                    <a:lumMod val="85000"/>
                    <a:lumOff val="15000"/>
                  </a:schemeClr>
                </a:solidFill>
              </a:rPr>
              <a:t> et al, 2003)</a:t>
            </a:r>
          </a:p>
          <a:p>
            <a:pPr lvl="1"/>
            <a:endParaRPr lang="en-GB" sz="1600" dirty="0">
              <a:solidFill>
                <a:schemeClr val="tx1">
                  <a:lumMod val="85000"/>
                  <a:lumOff val="15000"/>
                </a:schemeClr>
              </a:solidFill>
            </a:endParaRPr>
          </a:p>
          <a:p>
            <a:pPr marL="0" lvl="0" indent="0">
              <a:buNone/>
            </a:pPr>
            <a:r>
              <a:rPr lang="en-GB" sz="1800" b="1" dirty="0">
                <a:solidFill>
                  <a:schemeClr val="tx1">
                    <a:lumMod val="85000"/>
                    <a:lumOff val="15000"/>
                  </a:schemeClr>
                </a:solidFill>
              </a:rPr>
              <a:t>6-item cognitive impairment test (6-CIT)</a:t>
            </a:r>
          </a:p>
          <a:p>
            <a:r>
              <a:rPr lang="en-GB" sz="1400" dirty="0">
                <a:solidFill>
                  <a:schemeClr val="tx1">
                    <a:lumMod val="85000"/>
                    <a:lumOff val="15000"/>
                  </a:schemeClr>
                </a:solidFill>
              </a:rPr>
              <a:t>Inverse scoring (≥8/24)</a:t>
            </a:r>
          </a:p>
          <a:p>
            <a:r>
              <a:rPr lang="en-GB" sz="1400" dirty="0">
                <a:solidFill>
                  <a:schemeClr val="tx1">
                    <a:lumMod val="85000"/>
                    <a:lumOff val="15000"/>
                  </a:schemeClr>
                </a:solidFill>
              </a:rPr>
              <a:t>Validated in primary care</a:t>
            </a:r>
          </a:p>
          <a:p>
            <a:r>
              <a:rPr lang="en-GB" sz="1400" dirty="0">
                <a:solidFill>
                  <a:schemeClr val="tx1">
                    <a:lumMod val="85000"/>
                    <a:lumOff val="15000"/>
                  </a:schemeClr>
                </a:solidFill>
              </a:rPr>
              <a:t>Sensitivity 0.9; specificity 1 (Brooke &amp; Bullock, 1999)</a:t>
            </a:r>
          </a:p>
          <a:p>
            <a:r>
              <a:rPr lang="en-GB" sz="1400" dirty="0">
                <a:solidFill>
                  <a:schemeClr val="tx1">
                    <a:lumMod val="85000"/>
                    <a:lumOff val="15000"/>
                  </a:schemeClr>
                </a:solidFill>
              </a:rPr>
              <a:t>No cultural bias</a:t>
            </a:r>
          </a:p>
        </p:txBody>
      </p:sp>
    </p:spTree>
    <p:extLst>
      <p:ext uri="{BB962C8B-B14F-4D97-AF65-F5344CB8AC3E}">
        <p14:creationId xmlns:p14="http://schemas.microsoft.com/office/powerpoint/2010/main" val="3370921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prstGeom prst="rect">
            <a:avLst/>
          </a:prstGeom>
        </p:spPr>
        <p:txBody>
          <a:bodyPr/>
          <a:lstStyle/>
          <a:p>
            <a:r>
              <a:rPr lang="en-GB"/>
              <a:t>Clock drawing test</a:t>
            </a:r>
          </a:p>
        </p:txBody>
      </p:sp>
      <p:sp>
        <p:nvSpPr>
          <p:cNvPr id="3" name="Content Placeholder 2"/>
          <p:cNvSpPr>
            <a:spLocks noGrp="1"/>
          </p:cNvSpPr>
          <p:nvPr>
            <p:ph type="body" sz="quarter" idx="13"/>
          </p:nvPr>
        </p:nvSpPr>
        <p:spPr>
          <a:prstGeom prst="rect">
            <a:avLst/>
          </a:prstGeom>
        </p:spPr>
        <p:txBody>
          <a:bodyPr>
            <a:normAutofit fontScale="85000" lnSpcReduction="20000"/>
          </a:bodyPr>
          <a:lstStyle/>
          <a:p>
            <a:pPr marL="0" indent="0">
              <a:buNone/>
            </a:pPr>
            <a:r>
              <a:rPr lang="en-GB" dirty="0"/>
              <a:t>Clock drawing is a useful supplement to a brief bedside cognitive assessment</a:t>
            </a:r>
          </a:p>
          <a:p>
            <a:endParaRPr lang="en-GB" dirty="0"/>
          </a:p>
          <a:p>
            <a:pPr marL="0" indent="0">
              <a:buNone/>
            </a:pPr>
            <a:r>
              <a:rPr lang="en-GB" dirty="0"/>
              <a:t>Most information obtained by asking subject to:</a:t>
            </a:r>
          </a:p>
          <a:p>
            <a:pPr marL="457200" indent="-457200">
              <a:buFont typeface="Arial" charset="0"/>
              <a:buChar char="•"/>
            </a:pPr>
            <a:r>
              <a:rPr lang="en-GB" dirty="0"/>
              <a:t>draw clock face </a:t>
            </a:r>
          </a:p>
          <a:p>
            <a:pPr marL="457200" indent="-457200">
              <a:buFont typeface="Arial" charset="0"/>
              <a:buChar char="•"/>
            </a:pPr>
            <a:r>
              <a:rPr lang="en-GB" dirty="0"/>
              <a:t>copy a clock face</a:t>
            </a:r>
          </a:p>
          <a:p>
            <a:endParaRPr lang="en-GB" dirty="0"/>
          </a:p>
          <a:p>
            <a:pPr marL="0" indent="0">
              <a:buNone/>
            </a:pPr>
            <a:r>
              <a:rPr lang="en-GB" dirty="0"/>
              <a:t>Clock drawing assesses executive (planning) function as well as visuospatial processing</a:t>
            </a:r>
          </a:p>
          <a:p>
            <a:endParaRPr lang="en-GB" dirty="0"/>
          </a:p>
          <a:p>
            <a:pPr marL="0" indent="0">
              <a:buNone/>
            </a:pPr>
            <a:r>
              <a:rPr lang="en-GB" dirty="0"/>
              <a:t>Type of errors can yield useful information, e.g.:</a:t>
            </a:r>
          </a:p>
          <a:p>
            <a:pPr marL="457200" indent="-457200">
              <a:buFont typeface="Arial" charset="0"/>
              <a:buChar char="•"/>
            </a:pPr>
            <a:r>
              <a:rPr lang="en-GB" dirty="0"/>
              <a:t>Evidence of neglect</a:t>
            </a:r>
          </a:p>
          <a:p>
            <a:pPr marL="457200" indent="-457200">
              <a:buFont typeface="Arial" charset="0"/>
              <a:buChar char="•"/>
            </a:pPr>
            <a:r>
              <a:rPr lang="en-GB" dirty="0"/>
              <a:t>People with AD typically draw larger clocks compared to HD patients</a:t>
            </a:r>
            <a:r>
              <a:rPr lang="en-GB" sz="2400" dirty="0">
                <a:solidFill>
                  <a:schemeClr val="tx1">
                    <a:lumMod val="65000"/>
                    <a:lumOff val="35000"/>
                  </a:schemeClr>
                </a:solidFill>
              </a:rPr>
              <a:t> (</a:t>
            </a:r>
            <a:r>
              <a:rPr lang="en-GB" sz="2400" dirty="0" err="1">
                <a:solidFill>
                  <a:schemeClr val="tx1">
                    <a:lumMod val="65000"/>
                    <a:lumOff val="35000"/>
                  </a:schemeClr>
                </a:solidFill>
              </a:rPr>
              <a:t>Eknoyan</a:t>
            </a:r>
            <a:r>
              <a:rPr lang="en-GB" sz="2400" dirty="0">
                <a:solidFill>
                  <a:schemeClr val="tx1">
                    <a:lumMod val="65000"/>
                    <a:lumOff val="35000"/>
                  </a:schemeClr>
                </a:solidFill>
              </a:rPr>
              <a:t> et al, 2012)</a:t>
            </a:r>
            <a:endParaRPr lang="en-GB" dirty="0">
              <a:solidFill>
                <a:schemeClr val="tx1">
                  <a:lumMod val="65000"/>
                  <a:lumOff val="35000"/>
                </a:schemeClr>
              </a:solidFill>
            </a:endParaRPr>
          </a:p>
          <a:p>
            <a:pPr marL="457200" indent="-457200">
              <a:buFont typeface="Arial" charset="0"/>
              <a:buChar char="•"/>
            </a:pPr>
            <a:endParaRPr lang="en-GB" dirty="0"/>
          </a:p>
        </p:txBody>
      </p:sp>
    </p:spTree>
    <p:extLst>
      <p:ext uri="{BB962C8B-B14F-4D97-AF65-F5344CB8AC3E}">
        <p14:creationId xmlns:p14="http://schemas.microsoft.com/office/powerpoint/2010/main" val="10652518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prstGeom prst="rect">
            <a:avLst/>
          </a:prstGeom>
        </p:spPr>
        <p:txBody>
          <a:bodyPr/>
          <a:lstStyle/>
          <a:p>
            <a:r>
              <a:rPr lang="en-GB"/>
              <a:t>Selected neuropsychological tests</a:t>
            </a:r>
            <a:endParaRPr lang="en-GB" sz="2800" dirty="0"/>
          </a:p>
        </p:txBody>
      </p:sp>
      <p:sp>
        <p:nvSpPr>
          <p:cNvPr id="5" name="Content Placeholder 2"/>
          <p:cNvSpPr>
            <a:spLocks noGrp="1"/>
          </p:cNvSpPr>
          <p:nvPr>
            <p:ph type="body" sz="quarter" idx="13"/>
          </p:nvPr>
        </p:nvSpPr>
        <p:spPr>
          <a:prstGeom prst="rect">
            <a:avLst/>
          </a:prstGeom>
        </p:spPr>
        <p:txBody>
          <a:bodyPr wrap="square" numCol="2" spcCol="180000">
            <a:noAutofit/>
          </a:bodyPr>
          <a:lstStyle/>
          <a:p>
            <a:pPr marL="0" indent="0">
              <a:lnSpc>
                <a:spcPct val="100000"/>
              </a:lnSpc>
              <a:spcBef>
                <a:spcPts val="0"/>
              </a:spcBef>
              <a:buNone/>
            </a:pPr>
            <a:r>
              <a:rPr lang="en-US" sz="1600" b="1" dirty="0">
                <a:solidFill>
                  <a:srgbClr val="00B0F0"/>
                </a:solidFill>
                <a:latin typeface="Calibri" charset="0"/>
                <a:ea typeface="Calibri" charset="0"/>
                <a:cs typeface="Calibri" charset="0"/>
              </a:rPr>
              <a:t>ESTIMATED PREMORBID FUNCTIONING</a:t>
            </a:r>
          </a:p>
          <a:p>
            <a:pPr>
              <a:lnSpc>
                <a:spcPct val="100000"/>
              </a:lnSpc>
              <a:spcBef>
                <a:spcPts val="0"/>
              </a:spcBef>
            </a:pPr>
            <a:r>
              <a:rPr lang="en-US" sz="1600" dirty="0">
                <a:latin typeface="Calibri" charset="0"/>
                <a:ea typeface="Calibri" charset="0"/>
                <a:cs typeface="Calibri" charset="0"/>
              </a:rPr>
              <a:t>Test of Premorbid Functioning (TOPF)</a:t>
            </a:r>
          </a:p>
          <a:p>
            <a:pPr>
              <a:lnSpc>
                <a:spcPct val="100000"/>
              </a:lnSpc>
              <a:spcBef>
                <a:spcPts val="0"/>
              </a:spcBef>
            </a:pPr>
            <a:r>
              <a:rPr lang="en-US" sz="1600" dirty="0">
                <a:latin typeface="Calibri" charset="0"/>
                <a:ea typeface="Calibri" charset="0"/>
                <a:cs typeface="Calibri" charset="0"/>
              </a:rPr>
              <a:t>National Adult Reading Test (NART)</a:t>
            </a:r>
          </a:p>
          <a:p>
            <a:pPr>
              <a:lnSpc>
                <a:spcPct val="100000"/>
              </a:lnSpc>
              <a:spcBef>
                <a:spcPts val="0"/>
              </a:spcBef>
              <a:buFont typeface="Symbol" charset="2"/>
              <a:buChar char="·"/>
            </a:pPr>
            <a:endParaRPr lang="en-US" sz="1600" dirty="0">
              <a:latin typeface="Calibri" charset="0"/>
              <a:ea typeface="Calibri" charset="0"/>
              <a:cs typeface="Calibri" charset="0"/>
            </a:endParaRPr>
          </a:p>
          <a:p>
            <a:pPr marL="0" indent="0">
              <a:lnSpc>
                <a:spcPct val="100000"/>
              </a:lnSpc>
              <a:spcBef>
                <a:spcPts val="0"/>
              </a:spcBef>
              <a:buNone/>
            </a:pPr>
            <a:r>
              <a:rPr lang="en-US" sz="1600" b="1" dirty="0">
                <a:solidFill>
                  <a:srgbClr val="00B0F0"/>
                </a:solidFill>
                <a:latin typeface="Calibri" charset="0"/>
                <a:ea typeface="Calibri" charset="0"/>
                <a:cs typeface="Calibri" charset="0"/>
              </a:rPr>
              <a:t>CURRENT INTELLECTUAL FUNCTIONING</a:t>
            </a:r>
          </a:p>
          <a:p>
            <a:pPr>
              <a:lnSpc>
                <a:spcPct val="100000"/>
              </a:lnSpc>
              <a:spcBef>
                <a:spcPts val="0"/>
              </a:spcBef>
            </a:pPr>
            <a:r>
              <a:rPr lang="en-US" sz="1600" dirty="0">
                <a:latin typeface="Calibri" charset="0"/>
                <a:ea typeface="Calibri" charset="0"/>
                <a:cs typeface="Calibri" charset="0"/>
              </a:rPr>
              <a:t>Wechsler Adult Intelligence Scale -4</a:t>
            </a:r>
            <a:r>
              <a:rPr lang="en-US" sz="1600" baseline="30000" dirty="0">
                <a:latin typeface="Calibri" charset="0"/>
                <a:ea typeface="Calibri" charset="0"/>
                <a:cs typeface="Calibri" charset="0"/>
              </a:rPr>
              <a:t>th</a:t>
            </a:r>
            <a:r>
              <a:rPr lang="en-US" sz="1600" dirty="0">
                <a:latin typeface="Calibri" charset="0"/>
                <a:ea typeface="Calibri" charset="0"/>
                <a:cs typeface="Calibri" charset="0"/>
              </a:rPr>
              <a:t> Edition (WAIS-IV)</a:t>
            </a:r>
          </a:p>
          <a:p>
            <a:pPr>
              <a:lnSpc>
                <a:spcPct val="100000"/>
              </a:lnSpc>
              <a:spcBef>
                <a:spcPts val="0"/>
              </a:spcBef>
            </a:pPr>
            <a:r>
              <a:rPr lang="en-US" sz="1600" dirty="0">
                <a:latin typeface="Calibri" charset="0"/>
                <a:ea typeface="Calibri" charset="0"/>
                <a:cs typeface="Calibri" charset="0"/>
              </a:rPr>
              <a:t>Ravens Matrices</a:t>
            </a:r>
          </a:p>
          <a:p>
            <a:pPr>
              <a:lnSpc>
                <a:spcPct val="100000"/>
              </a:lnSpc>
              <a:spcBef>
                <a:spcPts val="0"/>
              </a:spcBef>
            </a:pPr>
            <a:endParaRPr lang="en-US" sz="1600" dirty="0">
              <a:latin typeface="Calibri" charset="0"/>
              <a:ea typeface="Calibri" charset="0"/>
              <a:cs typeface="Calibri" charset="0"/>
            </a:endParaRPr>
          </a:p>
          <a:p>
            <a:pPr marL="0" indent="0">
              <a:lnSpc>
                <a:spcPct val="100000"/>
              </a:lnSpc>
              <a:spcBef>
                <a:spcPts val="0"/>
              </a:spcBef>
              <a:buNone/>
            </a:pPr>
            <a:r>
              <a:rPr lang="en-US" sz="1600" b="1" dirty="0">
                <a:solidFill>
                  <a:srgbClr val="00B0F0"/>
                </a:solidFill>
                <a:latin typeface="Calibri" charset="0"/>
                <a:ea typeface="Calibri" charset="0"/>
                <a:cs typeface="Calibri" charset="0"/>
              </a:rPr>
              <a:t>ATTENTION/CONCENTRATION</a:t>
            </a:r>
          </a:p>
          <a:p>
            <a:pPr>
              <a:lnSpc>
                <a:spcPct val="100000"/>
              </a:lnSpc>
              <a:spcBef>
                <a:spcPts val="0"/>
              </a:spcBef>
            </a:pPr>
            <a:r>
              <a:rPr lang="en-US" sz="1600" dirty="0">
                <a:latin typeface="Calibri" charset="0"/>
                <a:ea typeface="Calibri" charset="0"/>
                <a:cs typeface="Calibri" charset="0"/>
              </a:rPr>
              <a:t>Digit Span (WAIS-IV) Forwards, Backwards and Sequencing (or if not available the WMS-III subtest).</a:t>
            </a:r>
          </a:p>
          <a:p>
            <a:pPr>
              <a:lnSpc>
                <a:spcPct val="100000"/>
              </a:lnSpc>
              <a:spcBef>
                <a:spcPts val="0"/>
              </a:spcBef>
            </a:pPr>
            <a:r>
              <a:rPr lang="en-GB" sz="1600" dirty="0">
                <a:latin typeface="Calibri" charset="0"/>
                <a:ea typeface="Calibri" charset="0"/>
                <a:cs typeface="Calibri" charset="0"/>
              </a:rPr>
              <a:t>Test of Everyday Attention (TEA)</a:t>
            </a:r>
            <a:endParaRPr lang="en-US" sz="1600" dirty="0">
              <a:latin typeface="Calibri" charset="0"/>
              <a:ea typeface="Calibri" charset="0"/>
              <a:cs typeface="Calibri" charset="0"/>
            </a:endParaRPr>
          </a:p>
          <a:p>
            <a:pPr>
              <a:lnSpc>
                <a:spcPct val="100000"/>
              </a:lnSpc>
              <a:spcBef>
                <a:spcPts val="0"/>
              </a:spcBef>
            </a:pPr>
            <a:endParaRPr lang="en-US" sz="1600" dirty="0">
              <a:latin typeface="Calibri" charset="0"/>
              <a:ea typeface="Calibri" charset="0"/>
              <a:cs typeface="Calibri" charset="0"/>
            </a:endParaRPr>
          </a:p>
          <a:p>
            <a:pPr>
              <a:lnSpc>
                <a:spcPct val="100000"/>
              </a:lnSpc>
              <a:spcBef>
                <a:spcPts val="0"/>
              </a:spcBef>
            </a:pPr>
            <a:endParaRPr lang="en-US" sz="1600" dirty="0">
              <a:latin typeface="Calibri" charset="0"/>
              <a:ea typeface="Calibri" charset="0"/>
              <a:cs typeface="Calibri" charset="0"/>
            </a:endParaRPr>
          </a:p>
          <a:p>
            <a:pPr>
              <a:lnSpc>
                <a:spcPct val="100000"/>
              </a:lnSpc>
              <a:spcBef>
                <a:spcPts val="0"/>
              </a:spcBef>
            </a:pPr>
            <a:endParaRPr lang="en-US" sz="1600" dirty="0">
              <a:latin typeface="Calibri" charset="0"/>
              <a:ea typeface="Calibri" charset="0"/>
              <a:cs typeface="Calibri" charset="0"/>
            </a:endParaRPr>
          </a:p>
          <a:p>
            <a:pPr marL="0" indent="0">
              <a:lnSpc>
                <a:spcPct val="100000"/>
              </a:lnSpc>
              <a:spcBef>
                <a:spcPts val="0"/>
              </a:spcBef>
              <a:buNone/>
            </a:pPr>
            <a:r>
              <a:rPr lang="en-US" sz="1600" b="1" dirty="0">
                <a:solidFill>
                  <a:srgbClr val="00B0F0"/>
                </a:solidFill>
                <a:latin typeface="Calibri" charset="0"/>
                <a:ea typeface="Calibri" charset="0"/>
                <a:cs typeface="Calibri" charset="0"/>
              </a:rPr>
              <a:t>LANGUAGE</a:t>
            </a:r>
          </a:p>
          <a:p>
            <a:pPr>
              <a:lnSpc>
                <a:spcPct val="100000"/>
              </a:lnSpc>
              <a:spcBef>
                <a:spcPts val="0"/>
              </a:spcBef>
            </a:pPr>
            <a:r>
              <a:rPr lang="en-US" sz="1600" dirty="0">
                <a:latin typeface="Calibri" charset="0"/>
                <a:ea typeface="Calibri" charset="0"/>
                <a:cs typeface="Calibri" charset="0"/>
              </a:rPr>
              <a:t>Graded Naming Test</a:t>
            </a:r>
          </a:p>
          <a:p>
            <a:pPr>
              <a:lnSpc>
                <a:spcPct val="100000"/>
              </a:lnSpc>
              <a:spcBef>
                <a:spcPts val="0"/>
              </a:spcBef>
            </a:pPr>
            <a:r>
              <a:rPr lang="en-US" sz="1600" dirty="0">
                <a:latin typeface="Calibri" charset="0"/>
                <a:ea typeface="Calibri" charset="0"/>
                <a:cs typeface="Calibri" charset="0"/>
              </a:rPr>
              <a:t>Boston Naming Test</a:t>
            </a:r>
          </a:p>
          <a:p>
            <a:pPr>
              <a:lnSpc>
                <a:spcPct val="100000"/>
              </a:lnSpc>
              <a:spcBef>
                <a:spcPts val="0"/>
              </a:spcBef>
            </a:pPr>
            <a:endParaRPr lang="en-US" sz="1600" dirty="0">
              <a:latin typeface="Calibri" charset="0"/>
              <a:ea typeface="Calibri" charset="0"/>
              <a:cs typeface="Calibri" charset="0"/>
            </a:endParaRPr>
          </a:p>
          <a:p>
            <a:pPr marL="0" indent="0">
              <a:lnSpc>
                <a:spcPct val="100000"/>
              </a:lnSpc>
              <a:spcBef>
                <a:spcPts val="0"/>
              </a:spcBef>
              <a:buNone/>
            </a:pPr>
            <a:r>
              <a:rPr lang="en-US" sz="1600" b="1" dirty="0">
                <a:solidFill>
                  <a:srgbClr val="00B0F0"/>
                </a:solidFill>
                <a:latin typeface="Calibri" charset="0"/>
                <a:ea typeface="Calibri" charset="0"/>
                <a:cs typeface="Calibri" charset="0"/>
              </a:rPr>
              <a:t>WORKING MEMORY</a:t>
            </a:r>
          </a:p>
          <a:p>
            <a:pPr>
              <a:lnSpc>
                <a:spcPct val="100000"/>
              </a:lnSpc>
              <a:spcBef>
                <a:spcPts val="0"/>
              </a:spcBef>
            </a:pPr>
            <a:r>
              <a:rPr lang="en-US" sz="1600" dirty="0">
                <a:latin typeface="Calibri" charset="0"/>
                <a:ea typeface="Calibri" charset="0"/>
                <a:cs typeface="Calibri" charset="0"/>
              </a:rPr>
              <a:t>Digit span backwards and sequencing (WAIS-IV)</a:t>
            </a:r>
          </a:p>
          <a:p>
            <a:pPr>
              <a:lnSpc>
                <a:spcPct val="100000"/>
              </a:lnSpc>
              <a:spcBef>
                <a:spcPts val="0"/>
              </a:spcBef>
            </a:pPr>
            <a:endParaRPr lang="en-US" sz="1600" dirty="0">
              <a:latin typeface="Calibri" charset="0"/>
              <a:ea typeface="Calibri" charset="0"/>
              <a:cs typeface="Calibri" charset="0"/>
            </a:endParaRPr>
          </a:p>
          <a:p>
            <a:pPr marL="0" indent="0">
              <a:lnSpc>
                <a:spcPct val="100000"/>
              </a:lnSpc>
              <a:spcBef>
                <a:spcPts val="0"/>
              </a:spcBef>
              <a:buNone/>
            </a:pPr>
            <a:r>
              <a:rPr lang="en-US" sz="1600" b="1" dirty="0">
                <a:solidFill>
                  <a:srgbClr val="00B0F0"/>
                </a:solidFill>
                <a:latin typeface="Calibri" charset="0"/>
                <a:ea typeface="Calibri" charset="0"/>
                <a:cs typeface="Calibri" charset="0"/>
              </a:rPr>
              <a:t>MEMORY</a:t>
            </a:r>
          </a:p>
          <a:p>
            <a:pPr>
              <a:lnSpc>
                <a:spcPct val="100000"/>
              </a:lnSpc>
              <a:spcBef>
                <a:spcPts val="0"/>
              </a:spcBef>
            </a:pPr>
            <a:r>
              <a:rPr lang="en-US" sz="1600" dirty="0">
                <a:latin typeface="Calibri" charset="0"/>
                <a:ea typeface="Calibri" charset="0"/>
                <a:cs typeface="Calibri" charset="0"/>
              </a:rPr>
              <a:t>Wechsler Memory Scale – 4</a:t>
            </a:r>
            <a:r>
              <a:rPr lang="en-US" sz="1600" baseline="30000" dirty="0">
                <a:latin typeface="Calibri" charset="0"/>
                <a:ea typeface="Calibri" charset="0"/>
                <a:cs typeface="Calibri" charset="0"/>
              </a:rPr>
              <a:t>th</a:t>
            </a:r>
            <a:r>
              <a:rPr lang="en-US" sz="1600" dirty="0">
                <a:latin typeface="Calibri" charset="0"/>
                <a:ea typeface="Calibri" charset="0"/>
                <a:cs typeface="Calibri" charset="0"/>
              </a:rPr>
              <a:t> Edition (WMS-IV)</a:t>
            </a:r>
          </a:p>
          <a:p>
            <a:pPr>
              <a:lnSpc>
                <a:spcPct val="100000"/>
              </a:lnSpc>
              <a:spcBef>
                <a:spcPts val="0"/>
              </a:spcBef>
            </a:pPr>
            <a:r>
              <a:rPr lang="en-US" sz="1600" dirty="0" err="1">
                <a:latin typeface="Calibri" charset="0"/>
                <a:ea typeface="Calibri" charset="0"/>
                <a:cs typeface="Calibri" charset="0"/>
              </a:rPr>
              <a:t>Rivermead</a:t>
            </a:r>
            <a:r>
              <a:rPr lang="en-US" sz="1600" dirty="0">
                <a:latin typeface="Calibri" charset="0"/>
                <a:ea typeface="Calibri" charset="0"/>
                <a:cs typeface="Calibri" charset="0"/>
              </a:rPr>
              <a:t> Behavioural Memory Test –3</a:t>
            </a:r>
            <a:r>
              <a:rPr lang="en-US" sz="1600" baseline="30000" dirty="0">
                <a:latin typeface="Calibri" charset="0"/>
                <a:ea typeface="Calibri" charset="0"/>
                <a:cs typeface="Calibri" charset="0"/>
              </a:rPr>
              <a:t>rd</a:t>
            </a:r>
            <a:r>
              <a:rPr lang="en-US" sz="1600" dirty="0">
                <a:latin typeface="Calibri" charset="0"/>
                <a:ea typeface="Calibri" charset="0"/>
                <a:cs typeface="Calibri" charset="0"/>
              </a:rPr>
              <a:t> Edition (RBMT III)</a:t>
            </a:r>
          </a:p>
          <a:p>
            <a:pPr>
              <a:lnSpc>
                <a:spcPct val="100000"/>
              </a:lnSpc>
              <a:spcBef>
                <a:spcPts val="0"/>
              </a:spcBef>
            </a:pPr>
            <a:endParaRPr lang="en-US" sz="1600" dirty="0">
              <a:latin typeface="Calibri" charset="0"/>
              <a:ea typeface="Calibri" charset="0"/>
              <a:cs typeface="Calibri" charset="0"/>
            </a:endParaRPr>
          </a:p>
        </p:txBody>
      </p:sp>
    </p:spTree>
    <p:extLst>
      <p:ext uri="{BB962C8B-B14F-4D97-AF65-F5344CB8AC3E}">
        <p14:creationId xmlns:p14="http://schemas.microsoft.com/office/powerpoint/2010/main" val="10337080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Selected neuropsychological tests</a:t>
            </a:r>
          </a:p>
        </p:txBody>
      </p:sp>
      <p:sp>
        <p:nvSpPr>
          <p:cNvPr id="3" name="Text Placeholder 2"/>
          <p:cNvSpPr>
            <a:spLocks noGrp="1"/>
          </p:cNvSpPr>
          <p:nvPr>
            <p:ph type="body" sz="quarter" idx="13"/>
          </p:nvPr>
        </p:nvSpPr>
        <p:spPr>
          <a:xfrm>
            <a:off x="457200" y="1704975"/>
            <a:ext cx="8013940" cy="4557802"/>
          </a:xfrm>
        </p:spPr>
        <p:txBody>
          <a:bodyPr numCol="2"/>
          <a:lstStyle/>
          <a:p>
            <a:pPr marL="0" indent="0">
              <a:lnSpc>
                <a:spcPct val="100000"/>
              </a:lnSpc>
              <a:spcBef>
                <a:spcPts val="0"/>
              </a:spcBef>
              <a:buNone/>
            </a:pPr>
            <a:r>
              <a:rPr lang="en-US" sz="1600" b="1" dirty="0">
                <a:solidFill>
                  <a:srgbClr val="00B0F0"/>
                </a:solidFill>
                <a:latin typeface="Calibri" charset="0"/>
                <a:ea typeface="Calibri" charset="0"/>
                <a:cs typeface="Calibri" charset="0"/>
              </a:rPr>
              <a:t>PERCEPTUAL/VISUOSPATIAL SKILLS AND CONSTRUCTIONAL ABILITIES</a:t>
            </a:r>
          </a:p>
          <a:p>
            <a:pPr>
              <a:lnSpc>
                <a:spcPct val="100000"/>
              </a:lnSpc>
              <a:spcBef>
                <a:spcPts val="0"/>
              </a:spcBef>
            </a:pPr>
            <a:r>
              <a:rPr lang="en-US" sz="1600" dirty="0">
                <a:latin typeface="Calibri" charset="0"/>
                <a:ea typeface="Calibri" charset="0"/>
                <a:cs typeface="Calibri" charset="0"/>
              </a:rPr>
              <a:t>Visual Object and Space Perception Battery (VOSP):</a:t>
            </a:r>
          </a:p>
          <a:p>
            <a:pPr>
              <a:lnSpc>
                <a:spcPct val="100000"/>
              </a:lnSpc>
              <a:spcBef>
                <a:spcPts val="0"/>
              </a:spcBef>
            </a:pPr>
            <a:r>
              <a:rPr lang="en-US" sz="1600" dirty="0">
                <a:latin typeface="Calibri" charset="0"/>
                <a:ea typeface="Calibri" charset="0"/>
                <a:cs typeface="Calibri" charset="0"/>
              </a:rPr>
              <a:t>Clock drawing</a:t>
            </a:r>
          </a:p>
          <a:p>
            <a:pPr>
              <a:lnSpc>
                <a:spcPct val="100000"/>
              </a:lnSpc>
              <a:spcBef>
                <a:spcPts val="0"/>
              </a:spcBef>
            </a:pPr>
            <a:r>
              <a:rPr lang="en-US" sz="1600" dirty="0">
                <a:latin typeface="Calibri" charset="0"/>
                <a:ea typeface="Calibri" charset="0"/>
                <a:cs typeface="Calibri" charset="0"/>
              </a:rPr>
              <a:t>Star/Letter Cancellation (Behavioural Inattention test) – tests of neglect</a:t>
            </a:r>
          </a:p>
          <a:p>
            <a:pPr marL="0" indent="0">
              <a:lnSpc>
                <a:spcPct val="100000"/>
              </a:lnSpc>
              <a:spcBef>
                <a:spcPts val="0"/>
              </a:spcBef>
              <a:buNone/>
            </a:pPr>
            <a:endParaRPr lang="en-US" sz="1600" b="1" dirty="0">
              <a:solidFill>
                <a:srgbClr val="00B0F0"/>
              </a:solidFill>
              <a:latin typeface="Calibri" charset="0"/>
              <a:ea typeface="Calibri" charset="0"/>
              <a:cs typeface="Calibri" charset="0"/>
            </a:endParaRPr>
          </a:p>
          <a:p>
            <a:pPr marL="0" indent="0">
              <a:lnSpc>
                <a:spcPct val="100000"/>
              </a:lnSpc>
              <a:spcBef>
                <a:spcPts val="0"/>
              </a:spcBef>
              <a:buNone/>
            </a:pPr>
            <a:r>
              <a:rPr lang="en-US" sz="1600" b="1" dirty="0">
                <a:solidFill>
                  <a:srgbClr val="00B0F0"/>
                </a:solidFill>
                <a:latin typeface="Calibri" charset="0"/>
                <a:ea typeface="Calibri" charset="0"/>
                <a:cs typeface="Calibri" charset="0"/>
              </a:rPr>
              <a:t>INFORMATION PROCESSING SPEED</a:t>
            </a:r>
          </a:p>
          <a:p>
            <a:pPr>
              <a:lnSpc>
                <a:spcPct val="100000"/>
              </a:lnSpc>
              <a:spcBef>
                <a:spcPts val="0"/>
              </a:spcBef>
            </a:pPr>
            <a:r>
              <a:rPr lang="en-US" sz="1600" dirty="0">
                <a:latin typeface="Calibri" charset="0"/>
                <a:ea typeface="Calibri" charset="0"/>
                <a:cs typeface="Calibri" charset="0"/>
              </a:rPr>
              <a:t>Symbol Search (WAIS-IV)</a:t>
            </a:r>
          </a:p>
          <a:p>
            <a:pPr>
              <a:lnSpc>
                <a:spcPct val="100000"/>
              </a:lnSpc>
              <a:spcBef>
                <a:spcPts val="0"/>
              </a:spcBef>
            </a:pPr>
            <a:endParaRPr lang="en-US" sz="1600" dirty="0">
              <a:latin typeface="Calibri" charset="0"/>
              <a:ea typeface="Calibri" charset="0"/>
              <a:cs typeface="Calibri" charset="0"/>
            </a:endParaRPr>
          </a:p>
          <a:p>
            <a:pPr>
              <a:lnSpc>
                <a:spcPct val="100000"/>
              </a:lnSpc>
              <a:spcBef>
                <a:spcPts val="0"/>
              </a:spcBef>
            </a:pPr>
            <a:endParaRPr lang="en-US" sz="1600" dirty="0">
              <a:latin typeface="Calibri" charset="0"/>
              <a:ea typeface="Calibri" charset="0"/>
              <a:cs typeface="Calibri" charset="0"/>
            </a:endParaRPr>
          </a:p>
          <a:p>
            <a:pPr>
              <a:lnSpc>
                <a:spcPct val="100000"/>
              </a:lnSpc>
              <a:spcBef>
                <a:spcPts val="0"/>
              </a:spcBef>
            </a:pPr>
            <a:endParaRPr lang="en-US" sz="1600" dirty="0">
              <a:latin typeface="Calibri" charset="0"/>
              <a:ea typeface="Calibri" charset="0"/>
              <a:cs typeface="Calibri" charset="0"/>
            </a:endParaRPr>
          </a:p>
          <a:p>
            <a:pPr>
              <a:lnSpc>
                <a:spcPct val="100000"/>
              </a:lnSpc>
              <a:spcBef>
                <a:spcPts val="0"/>
              </a:spcBef>
            </a:pPr>
            <a:endParaRPr lang="en-US" sz="1600" dirty="0">
              <a:latin typeface="Calibri" charset="0"/>
              <a:ea typeface="Calibri" charset="0"/>
              <a:cs typeface="Calibri" charset="0"/>
            </a:endParaRPr>
          </a:p>
          <a:p>
            <a:pPr>
              <a:lnSpc>
                <a:spcPct val="100000"/>
              </a:lnSpc>
              <a:spcBef>
                <a:spcPts val="0"/>
              </a:spcBef>
            </a:pPr>
            <a:endParaRPr lang="en-US" sz="1600" dirty="0">
              <a:latin typeface="Calibri" charset="0"/>
              <a:ea typeface="Calibri" charset="0"/>
              <a:cs typeface="Calibri" charset="0"/>
            </a:endParaRPr>
          </a:p>
          <a:p>
            <a:pPr>
              <a:lnSpc>
                <a:spcPct val="100000"/>
              </a:lnSpc>
              <a:spcBef>
                <a:spcPts val="0"/>
              </a:spcBef>
            </a:pPr>
            <a:endParaRPr lang="en-US" sz="1600" dirty="0">
              <a:latin typeface="Calibri" charset="0"/>
              <a:ea typeface="Calibri" charset="0"/>
              <a:cs typeface="Calibri" charset="0"/>
            </a:endParaRPr>
          </a:p>
          <a:p>
            <a:pPr>
              <a:lnSpc>
                <a:spcPct val="100000"/>
              </a:lnSpc>
              <a:spcBef>
                <a:spcPts val="0"/>
              </a:spcBef>
            </a:pPr>
            <a:endParaRPr lang="en-US" sz="1600" dirty="0">
              <a:latin typeface="Calibri" charset="0"/>
              <a:ea typeface="Calibri" charset="0"/>
              <a:cs typeface="Calibri" charset="0"/>
            </a:endParaRPr>
          </a:p>
          <a:p>
            <a:pPr>
              <a:lnSpc>
                <a:spcPct val="100000"/>
              </a:lnSpc>
              <a:spcBef>
                <a:spcPts val="0"/>
              </a:spcBef>
            </a:pPr>
            <a:endParaRPr lang="en-US" sz="1600" dirty="0">
              <a:latin typeface="Calibri" charset="0"/>
              <a:ea typeface="Calibri" charset="0"/>
              <a:cs typeface="Calibri" charset="0"/>
            </a:endParaRPr>
          </a:p>
          <a:p>
            <a:pPr marL="0" indent="0">
              <a:lnSpc>
                <a:spcPct val="100000"/>
              </a:lnSpc>
              <a:spcBef>
                <a:spcPts val="0"/>
              </a:spcBef>
              <a:buNone/>
            </a:pPr>
            <a:r>
              <a:rPr lang="en-US" sz="1600" b="1" dirty="0">
                <a:solidFill>
                  <a:srgbClr val="00B0F0"/>
                </a:solidFill>
                <a:latin typeface="Calibri" charset="0"/>
                <a:ea typeface="Calibri" charset="0"/>
                <a:cs typeface="Calibri" charset="0"/>
              </a:rPr>
              <a:t>EXECUTIVE FUNCTION</a:t>
            </a:r>
          </a:p>
          <a:p>
            <a:pPr marL="0" indent="0">
              <a:lnSpc>
                <a:spcPct val="100000"/>
              </a:lnSpc>
              <a:spcBef>
                <a:spcPts val="0"/>
              </a:spcBef>
              <a:buNone/>
            </a:pPr>
            <a:r>
              <a:rPr lang="en-US" sz="1600" b="1" i="1" dirty="0">
                <a:latin typeface="Calibri" charset="0"/>
                <a:ea typeface="Calibri" charset="0"/>
                <a:cs typeface="Calibri" charset="0"/>
              </a:rPr>
              <a:t>Initiation</a:t>
            </a:r>
          </a:p>
          <a:p>
            <a:pPr>
              <a:lnSpc>
                <a:spcPct val="100000"/>
              </a:lnSpc>
              <a:spcBef>
                <a:spcPts val="0"/>
              </a:spcBef>
            </a:pPr>
            <a:r>
              <a:rPr lang="en-US" sz="1600" dirty="0">
                <a:latin typeface="Calibri" charset="0"/>
                <a:ea typeface="Calibri" charset="0"/>
                <a:cs typeface="Calibri" charset="0"/>
              </a:rPr>
              <a:t>Verbal fluency</a:t>
            </a:r>
            <a:endParaRPr lang="en-US" sz="1600" b="1" i="1" dirty="0">
              <a:latin typeface="Calibri" charset="0"/>
              <a:ea typeface="Calibri" charset="0"/>
              <a:cs typeface="Calibri" charset="0"/>
            </a:endParaRPr>
          </a:p>
          <a:p>
            <a:pPr marL="0" indent="0">
              <a:lnSpc>
                <a:spcPct val="100000"/>
              </a:lnSpc>
              <a:spcBef>
                <a:spcPts val="0"/>
              </a:spcBef>
              <a:buNone/>
            </a:pPr>
            <a:r>
              <a:rPr lang="en-US" sz="1600" b="1" i="1" dirty="0">
                <a:latin typeface="Calibri" charset="0"/>
                <a:ea typeface="Calibri" charset="0"/>
                <a:cs typeface="Calibri" charset="0"/>
              </a:rPr>
              <a:t>Sequencing</a:t>
            </a:r>
          </a:p>
          <a:p>
            <a:pPr>
              <a:lnSpc>
                <a:spcPct val="100000"/>
              </a:lnSpc>
              <a:spcBef>
                <a:spcPts val="0"/>
              </a:spcBef>
            </a:pPr>
            <a:r>
              <a:rPr lang="en-US" sz="1600" dirty="0">
                <a:latin typeface="Calibri" charset="0"/>
                <a:ea typeface="Calibri" charset="0"/>
                <a:cs typeface="Calibri" charset="0"/>
              </a:rPr>
              <a:t>Letter Sequencing/Number Sequencing (Trail Making test (TMT); DKEFS)</a:t>
            </a:r>
            <a:endParaRPr lang="en-US" sz="1600" b="1" i="1" dirty="0">
              <a:latin typeface="Calibri" charset="0"/>
              <a:ea typeface="Calibri" charset="0"/>
              <a:cs typeface="Calibri" charset="0"/>
            </a:endParaRPr>
          </a:p>
          <a:p>
            <a:pPr marL="0" indent="0">
              <a:lnSpc>
                <a:spcPct val="100000"/>
              </a:lnSpc>
              <a:spcBef>
                <a:spcPts val="0"/>
              </a:spcBef>
              <a:buNone/>
            </a:pPr>
            <a:r>
              <a:rPr lang="en-US" sz="1600" b="1" i="1" dirty="0">
                <a:latin typeface="Calibri" charset="0"/>
                <a:ea typeface="Calibri" charset="0"/>
                <a:cs typeface="Calibri" charset="0"/>
              </a:rPr>
              <a:t>Inhibition</a:t>
            </a:r>
          </a:p>
          <a:p>
            <a:pPr>
              <a:lnSpc>
                <a:spcPct val="100000"/>
              </a:lnSpc>
              <a:spcBef>
                <a:spcPts val="0"/>
              </a:spcBef>
            </a:pPr>
            <a:r>
              <a:rPr lang="en-US" sz="1600" dirty="0">
                <a:latin typeface="Calibri" charset="0"/>
                <a:ea typeface="Calibri" charset="0"/>
                <a:cs typeface="Calibri" charset="0"/>
              </a:rPr>
              <a:t>Stroop test</a:t>
            </a:r>
            <a:endParaRPr lang="en-US" sz="1600" b="1" i="1" dirty="0">
              <a:latin typeface="Calibri" charset="0"/>
              <a:ea typeface="Calibri" charset="0"/>
              <a:cs typeface="Calibri" charset="0"/>
            </a:endParaRPr>
          </a:p>
          <a:p>
            <a:pPr marL="0" indent="0">
              <a:lnSpc>
                <a:spcPct val="100000"/>
              </a:lnSpc>
              <a:spcBef>
                <a:spcPts val="0"/>
              </a:spcBef>
              <a:buNone/>
            </a:pPr>
            <a:r>
              <a:rPr lang="en-US" sz="1600" b="1" i="1" dirty="0">
                <a:latin typeface="Calibri" charset="0"/>
                <a:ea typeface="Calibri" charset="0"/>
                <a:cs typeface="Calibri" charset="0"/>
              </a:rPr>
              <a:t>Rule Shifting</a:t>
            </a:r>
          </a:p>
          <a:p>
            <a:pPr>
              <a:lnSpc>
                <a:spcPct val="100000"/>
              </a:lnSpc>
              <a:spcBef>
                <a:spcPts val="0"/>
              </a:spcBef>
            </a:pPr>
            <a:r>
              <a:rPr lang="en-US" sz="1600" dirty="0">
                <a:latin typeface="Calibri" charset="0"/>
                <a:ea typeface="Calibri" charset="0"/>
                <a:cs typeface="Calibri" charset="0"/>
              </a:rPr>
              <a:t>Card Sorting tests e.g., WCST</a:t>
            </a:r>
            <a:endParaRPr lang="en-US" sz="1600" b="1" i="1" dirty="0">
              <a:latin typeface="Calibri" charset="0"/>
              <a:ea typeface="Calibri" charset="0"/>
              <a:cs typeface="Calibri" charset="0"/>
            </a:endParaRPr>
          </a:p>
          <a:p>
            <a:pPr marL="0" indent="0">
              <a:lnSpc>
                <a:spcPct val="100000"/>
              </a:lnSpc>
              <a:spcBef>
                <a:spcPts val="0"/>
              </a:spcBef>
              <a:buNone/>
            </a:pPr>
            <a:r>
              <a:rPr lang="en-US" sz="1600" b="1" i="1" dirty="0">
                <a:latin typeface="Calibri" charset="0"/>
                <a:ea typeface="Calibri" charset="0"/>
                <a:cs typeface="Calibri" charset="0"/>
              </a:rPr>
              <a:t>Planning and organising / Problem Solving</a:t>
            </a:r>
          </a:p>
          <a:p>
            <a:pPr>
              <a:lnSpc>
                <a:spcPct val="100000"/>
              </a:lnSpc>
              <a:spcBef>
                <a:spcPts val="0"/>
              </a:spcBef>
            </a:pPr>
            <a:r>
              <a:rPr lang="en-US" sz="1600" dirty="0">
                <a:latin typeface="Calibri" charset="0"/>
                <a:ea typeface="Calibri" charset="0"/>
                <a:cs typeface="Calibri" charset="0"/>
              </a:rPr>
              <a:t>Key Search/Zoo Map (Behavioural Assessment of the </a:t>
            </a:r>
            <a:r>
              <a:rPr lang="en-US" sz="1600" dirty="0" err="1">
                <a:latin typeface="Calibri" charset="0"/>
                <a:ea typeface="Calibri" charset="0"/>
                <a:cs typeface="Calibri" charset="0"/>
              </a:rPr>
              <a:t>Dysexecutive</a:t>
            </a:r>
            <a:r>
              <a:rPr lang="en-US" sz="1600" dirty="0">
                <a:latin typeface="Calibri" charset="0"/>
                <a:ea typeface="Calibri" charset="0"/>
                <a:cs typeface="Calibri" charset="0"/>
              </a:rPr>
              <a:t> Syndrome, BADS).</a:t>
            </a:r>
          </a:p>
          <a:p>
            <a:pPr>
              <a:lnSpc>
                <a:spcPct val="100000"/>
              </a:lnSpc>
              <a:spcBef>
                <a:spcPts val="0"/>
              </a:spcBef>
            </a:pPr>
            <a:r>
              <a:rPr lang="en-US" sz="1600" dirty="0">
                <a:latin typeface="Calibri" charset="0"/>
                <a:ea typeface="Calibri" charset="0"/>
                <a:cs typeface="Calibri" charset="0"/>
              </a:rPr>
              <a:t>Tower of London</a:t>
            </a:r>
            <a:endParaRPr lang="en-GB" sz="1600" dirty="0"/>
          </a:p>
        </p:txBody>
      </p:sp>
    </p:spTree>
    <p:extLst>
      <p:ext uri="{BB962C8B-B14F-4D97-AF65-F5344CB8AC3E}">
        <p14:creationId xmlns:p14="http://schemas.microsoft.com/office/powerpoint/2010/main" val="6072976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prstGeom prst="rect">
            <a:avLst/>
          </a:prstGeom>
        </p:spPr>
        <p:txBody>
          <a:bodyPr/>
          <a:lstStyle/>
          <a:p>
            <a:r>
              <a:rPr lang="en-GB" dirty="0"/>
              <a:t>Useful resources</a:t>
            </a:r>
          </a:p>
        </p:txBody>
      </p:sp>
      <p:sp>
        <p:nvSpPr>
          <p:cNvPr id="3" name="Content Placeholder 2"/>
          <p:cNvSpPr>
            <a:spLocks noGrp="1"/>
          </p:cNvSpPr>
          <p:nvPr>
            <p:ph type="body" sz="quarter" idx="13"/>
          </p:nvPr>
        </p:nvSpPr>
        <p:spPr>
          <a:prstGeom prst="rect">
            <a:avLst/>
          </a:prstGeom>
        </p:spPr>
        <p:txBody>
          <a:bodyPr>
            <a:normAutofit/>
          </a:bodyPr>
          <a:lstStyle/>
          <a:p>
            <a:pPr lvl="0"/>
            <a:r>
              <a:rPr lang="en-GB" dirty="0"/>
              <a:t>Montreal Cognitive Assessment (MOCA) available at: </a:t>
            </a:r>
            <a:r>
              <a:rPr lang="en-GB" u="sng" dirty="0">
                <a:hlinkClick r:id="rId2"/>
              </a:rPr>
              <a:t>www.mocatest.org</a:t>
            </a:r>
            <a:endParaRPr lang="en-GB" dirty="0"/>
          </a:p>
          <a:p>
            <a:pPr lvl="0"/>
            <a:r>
              <a:rPr lang="en-GB" u="sng" dirty="0">
                <a:hlinkClick r:id="rId3"/>
              </a:rPr>
              <a:t>https://www.alz.org/professionals/health-systems-clinicians/cognitive-assessment</a:t>
            </a:r>
            <a:endParaRPr lang="en-GB" dirty="0"/>
          </a:p>
          <a:p>
            <a:pPr lvl="0"/>
            <a:r>
              <a:rPr lang="en-GB" u="sng" dirty="0">
                <a:hlinkClick r:id="rId4"/>
              </a:rPr>
              <a:t>http://www.psychiatrycpd.co.uk/</a:t>
            </a:r>
            <a:r>
              <a:rPr lang="en-GB" dirty="0"/>
              <a:t>   Bedside assessment of cognition. </a:t>
            </a:r>
          </a:p>
          <a:p>
            <a:pPr lvl="0"/>
            <a:r>
              <a:rPr lang="en-GB" dirty="0" err="1"/>
              <a:t>Rascovsky</a:t>
            </a:r>
            <a:r>
              <a:rPr lang="en-GB" dirty="0"/>
              <a:t>, K., 2016. A primer in neuropsychological assessment for dementia. </a:t>
            </a:r>
            <a:r>
              <a:rPr lang="en-GB" i="1" dirty="0"/>
              <a:t>PRACTICAL NEUROLOGY</a:t>
            </a:r>
            <a:r>
              <a:rPr lang="en-GB" dirty="0"/>
              <a:t>. </a:t>
            </a:r>
            <a:r>
              <a:rPr lang="en-GB" u="sng" dirty="0">
                <a:hlinkClick r:id="rId5"/>
              </a:rPr>
              <a:t>http://v2.practicalneurology.com/pdfs/pn0716_CF_Neuropsych.pdf</a:t>
            </a:r>
            <a:endParaRPr lang="en-GB" dirty="0"/>
          </a:p>
          <a:p>
            <a:pPr marL="0" indent="0">
              <a:buNone/>
            </a:pPr>
            <a:endParaRPr lang="en-GB" dirty="0"/>
          </a:p>
          <a:p>
            <a:pPr marL="0" indent="0">
              <a:buNone/>
            </a:pPr>
            <a:endParaRPr lang="en-GB" dirty="0"/>
          </a:p>
          <a:p>
            <a:pPr marL="0" lvl="1" indent="0">
              <a:spcBef>
                <a:spcPts val="1000"/>
              </a:spcBef>
              <a:buNone/>
            </a:pPr>
            <a:endParaRPr lang="en-GB" sz="2000" dirty="0"/>
          </a:p>
        </p:txBody>
      </p:sp>
    </p:spTree>
    <p:extLst>
      <p:ext uri="{BB962C8B-B14F-4D97-AF65-F5344CB8AC3E}">
        <p14:creationId xmlns:p14="http://schemas.microsoft.com/office/powerpoint/2010/main" val="7628287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199" y="1041761"/>
            <a:ext cx="7839075" cy="679449"/>
          </a:xfrm>
          <a:prstGeom prst="rect">
            <a:avLst/>
          </a:prstGeom>
        </p:spPr>
        <p:txBody>
          <a:bodyPr/>
          <a:lstStyle/>
          <a:p>
            <a:r>
              <a:rPr lang="en-GB" dirty="0"/>
              <a:t>Acknowledgements</a:t>
            </a:r>
          </a:p>
        </p:txBody>
      </p:sp>
      <p:sp>
        <p:nvSpPr>
          <p:cNvPr id="3" name="Content Placeholder 2"/>
          <p:cNvSpPr>
            <a:spLocks noGrp="1"/>
          </p:cNvSpPr>
          <p:nvPr>
            <p:ph type="body" sz="quarter" idx="13"/>
          </p:nvPr>
        </p:nvSpPr>
        <p:spPr>
          <a:prstGeom prst="rect">
            <a:avLst/>
          </a:prstGeom>
        </p:spPr>
        <p:txBody>
          <a:bodyPr>
            <a:normAutofit/>
          </a:bodyPr>
          <a:lstStyle/>
          <a:p>
            <a:pPr marL="457200" indent="-457200">
              <a:buFont typeface="Arial" charset="0"/>
              <a:buChar char="•"/>
            </a:pPr>
            <a:endParaRPr lang="en-GB" dirty="0"/>
          </a:p>
          <a:p>
            <a:pPr marL="457200" indent="-457200">
              <a:buFont typeface="Arial" charset="0"/>
              <a:buChar char="•"/>
            </a:pPr>
            <a:endParaRPr lang="en-GB" dirty="0"/>
          </a:p>
          <a:p>
            <a:pPr marL="457200" indent="-457200">
              <a:buFont typeface="Arial" charset="0"/>
              <a:buChar char="•"/>
            </a:pPr>
            <a:endParaRPr lang="en-GB" dirty="0"/>
          </a:p>
          <a:p>
            <a:endParaRPr lang="en-GB" sz="2400" dirty="0"/>
          </a:p>
          <a:p>
            <a:endParaRPr lang="en-GB" sz="2400" dirty="0"/>
          </a:p>
          <a:p>
            <a:endParaRPr lang="en-GB" sz="2400" dirty="0"/>
          </a:p>
          <a:p>
            <a:endParaRPr lang="en-GB" sz="2400" dirty="0"/>
          </a:p>
          <a:p>
            <a:pPr marL="0" indent="0">
              <a:buNone/>
            </a:pPr>
            <a:r>
              <a:rPr lang="en-GB" sz="2000" dirty="0"/>
              <a:t>Please provide feedback/suggestions on this presentation to</a:t>
            </a:r>
          </a:p>
          <a:p>
            <a:pPr marL="0" indent="0">
              <a:buNone/>
            </a:pPr>
            <a:r>
              <a:rPr lang="en-GB" sz="2000" dirty="0">
                <a:hlinkClick r:id="rId2"/>
              </a:rPr>
              <a:t>Anthony.Peter@lancashirecare.nhs.uk</a:t>
            </a:r>
            <a:endParaRPr lang="en-GB" sz="2000" dirty="0"/>
          </a:p>
          <a:p>
            <a:pPr marL="0" indent="0">
              <a:buNone/>
            </a:pPr>
            <a:endParaRPr lang="en-GB" dirty="0"/>
          </a:p>
        </p:txBody>
      </p:sp>
    </p:spTree>
    <p:extLst>
      <p:ext uri="{BB962C8B-B14F-4D97-AF65-F5344CB8AC3E}">
        <p14:creationId xmlns:p14="http://schemas.microsoft.com/office/powerpoint/2010/main" val="14860473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OA Module: Cognitive Assessment</a:t>
            </a:r>
          </a:p>
        </p:txBody>
      </p:sp>
      <p:sp>
        <p:nvSpPr>
          <p:cNvPr id="4" name="Text Placeholder 3"/>
          <p:cNvSpPr>
            <a:spLocks noGrp="1"/>
          </p:cNvSpPr>
          <p:nvPr>
            <p:ph type="body" sz="quarter" idx="13"/>
          </p:nvPr>
        </p:nvSpPr>
        <p:spPr/>
        <p:txBody>
          <a:bodyPr/>
          <a:lstStyle/>
          <a:p>
            <a:pPr marL="0" indent="0">
              <a:buNone/>
            </a:pPr>
            <a:r>
              <a:rPr lang="en-US" dirty="0"/>
              <a:t>Any Questions?</a:t>
            </a:r>
          </a:p>
          <a:p>
            <a:pPr marL="0" indent="0">
              <a:buNone/>
            </a:pPr>
            <a:endParaRPr lang="en-US" dirty="0"/>
          </a:p>
          <a:p>
            <a:pPr marL="0" indent="0">
              <a:buNone/>
            </a:pPr>
            <a:r>
              <a:rPr lang="en-US" dirty="0"/>
              <a:t>Thank you</a:t>
            </a:r>
            <a:r>
              <a:rPr lang="is-IS" dirty="0"/>
              <a:t>…... MCQs are next....</a:t>
            </a:r>
            <a:endParaRPr lang="en-US" dirty="0"/>
          </a:p>
        </p:txBody>
      </p:sp>
    </p:spTree>
    <p:extLst>
      <p:ext uri="{BB962C8B-B14F-4D97-AF65-F5344CB8AC3E}">
        <p14:creationId xmlns:p14="http://schemas.microsoft.com/office/powerpoint/2010/main" val="36286760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OA Module: Cognitive Assessment</a:t>
            </a:r>
          </a:p>
        </p:txBody>
      </p:sp>
      <p:sp>
        <p:nvSpPr>
          <p:cNvPr id="3" name="Subtitle 2"/>
          <p:cNvSpPr>
            <a:spLocks noGrp="1"/>
          </p:cNvSpPr>
          <p:nvPr>
            <p:ph type="subTitle" idx="1"/>
          </p:nvPr>
        </p:nvSpPr>
        <p:spPr/>
        <p:txBody>
          <a:bodyPr/>
          <a:lstStyle/>
          <a:p>
            <a:r>
              <a:rPr lang="en-GB" dirty="0"/>
              <a:t>MCQs</a:t>
            </a:r>
          </a:p>
        </p:txBody>
      </p:sp>
      <p:sp>
        <p:nvSpPr>
          <p:cNvPr id="5" name="Rectangle 2"/>
          <p:cNvSpPr>
            <a:spLocks noChangeArrowheads="1"/>
          </p:cNvSpPr>
          <p:nvPr/>
        </p:nvSpPr>
        <p:spPr bwMode="auto">
          <a:xfrm>
            <a:off x="526211" y="2439183"/>
            <a:ext cx="515859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anose="020B0604020202020204" pitchFamily="34" charset="0"/>
              </a:defRPr>
            </a:lvl1pPr>
            <a:lvl2pPr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anose="020B0604020202020204" pitchFamily="34" charset="0"/>
              </a:defRPr>
            </a:lvl2pPr>
            <a:lvl3pPr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anose="020B0604020202020204" pitchFamily="34" charset="0"/>
              </a:defRPr>
            </a:lvl3pPr>
            <a:lvl4pPr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anose="020B0604020202020204" pitchFamily="34" charset="0"/>
              </a:defRPr>
            </a:lvl4pPr>
            <a:lvl5pPr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anose="020B0604020202020204" pitchFamily="34" charset="0"/>
              </a:defRPr>
            </a:lvl5pPr>
            <a:lvl6pPr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anose="020B0604020202020204" pitchFamily="34" charset="0"/>
              </a:defRPr>
            </a:lvl6pPr>
            <a:lvl7pPr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anose="020B0604020202020204" pitchFamily="34" charset="0"/>
              </a:defRPr>
            </a:lvl7pPr>
            <a:lvl8pPr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anose="020B0604020202020204" pitchFamily="34" charset="0"/>
              </a:defRPr>
            </a:lvl8pPr>
            <a:lvl9pPr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altLang="en-US"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 A 67 year old left handed male suffered from a cerebral infarct 5 weeks ago. Here is his CT brain scan result.</a:t>
            </a:r>
            <a:endParaRPr kumimoji="0" lang="en-GB" altLang="en-US"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pic>
        <p:nvPicPr>
          <p:cNvPr id="1025" name="Picture 1"/>
          <p:cNvPicPr>
            <a:picLocks noChangeAspect="1" noChangeArrowheads="1"/>
          </p:cNvPicPr>
          <p:nvPr/>
        </p:nvPicPr>
        <p:blipFill>
          <a:blip r:embed="rId2">
            <a:extLst>
              <a:ext uri="{28A0092B-C50C-407E-A947-70E740481C1C}">
                <a14:useLocalDpi xmlns:a14="http://schemas.microsoft.com/office/drawing/2010/main" val="0"/>
              </a:ext>
            </a:extLst>
          </a:blip>
          <a:srcRect r="5096"/>
          <a:stretch>
            <a:fillRect/>
          </a:stretch>
        </p:blipFill>
        <p:spPr bwMode="auto">
          <a:xfrm>
            <a:off x="1072912" y="3740307"/>
            <a:ext cx="1592650" cy="189396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3387486" y="3699882"/>
            <a:ext cx="5031895"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anose="020B0604020202020204" pitchFamily="34" charset="0"/>
              </a:defRPr>
            </a:lvl1pPr>
            <a:lvl2pPr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anose="020B0604020202020204" pitchFamily="34" charset="0"/>
              </a:defRPr>
            </a:lvl2pPr>
            <a:lvl3pPr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anose="020B0604020202020204" pitchFamily="34" charset="0"/>
              </a:defRPr>
            </a:lvl3pPr>
            <a:lvl4pPr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anose="020B0604020202020204" pitchFamily="34" charset="0"/>
              </a:defRPr>
            </a:lvl4pPr>
            <a:lvl5pPr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anose="020B0604020202020204" pitchFamily="34" charset="0"/>
              </a:defRPr>
            </a:lvl5pPr>
            <a:lvl6pPr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anose="020B0604020202020204" pitchFamily="34" charset="0"/>
              </a:defRPr>
            </a:lvl6pPr>
            <a:lvl7pPr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anose="020B0604020202020204" pitchFamily="34" charset="0"/>
              </a:defRPr>
            </a:lvl7pPr>
            <a:lvl8pPr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anose="020B0604020202020204" pitchFamily="34" charset="0"/>
              </a:defRPr>
            </a:lvl8pPr>
            <a:lvl9pPr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altLang="en-US"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Which of the following tests is most likely to detect the related cognitive deficits? </a:t>
            </a:r>
            <a:endParaRPr kumimoji="0" lang="en-GB" altLang="en-US" b="0" i="0" u="none" strike="noStrike" cap="none" normalizeH="0" baseline="0" dirty="0">
              <a:ln>
                <a:noFill/>
              </a:ln>
              <a:solidFill>
                <a:schemeClr val="tx1"/>
              </a:solidFill>
              <a:effectLst/>
            </a:endParaRPr>
          </a:p>
          <a:p>
            <a:pPr marL="342900" marR="0" lvl="0" indent="-342900" algn="just" defTabSz="914400" rtl="0" eaLnBrk="0" fontAlgn="base" latinLnBrk="0" hangingPunct="0">
              <a:lnSpc>
                <a:spcPct val="100000"/>
              </a:lnSpc>
              <a:spcBef>
                <a:spcPct val="0"/>
              </a:spcBef>
              <a:spcAft>
                <a:spcPct val="0"/>
              </a:spcAft>
              <a:buClrTx/>
              <a:buSzTx/>
              <a:buFont typeface="+mj-lt"/>
              <a:buAutoNum type="alphaUcPeriod"/>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altLang="en-US"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Abstract thinking</a:t>
            </a:r>
            <a:endParaRPr kumimoji="0" lang="en-GB" altLang="en-US" b="0" i="0" u="none" strike="noStrike" cap="none" normalizeH="0" baseline="0" dirty="0">
              <a:ln>
                <a:noFill/>
              </a:ln>
              <a:solidFill>
                <a:schemeClr val="tx1"/>
              </a:solidFill>
              <a:effectLst/>
            </a:endParaRPr>
          </a:p>
          <a:p>
            <a:pPr marL="342900" marR="0" lvl="0" indent="-342900" algn="just" defTabSz="914400" rtl="0" eaLnBrk="0" fontAlgn="base" latinLnBrk="0" hangingPunct="0">
              <a:lnSpc>
                <a:spcPct val="100000"/>
              </a:lnSpc>
              <a:spcBef>
                <a:spcPct val="0"/>
              </a:spcBef>
              <a:spcAft>
                <a:spcPct val="0"/>
              </a:spcAft>
              <a:buClrTx/>
              <a:buSzTx/>
              <a:buFont typeface="+mj-lt"/>
              <a:buAutoNum type="alphaUcPeriod"/>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altLang="en-US"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Go-No-Go</a:t>
            </a:r>
            <a:endParaRPr kumimoji="0" lang="en-GB" altLang="en-US" b="0" i="0" u="none" strike="noStrike" cap="none" normalizeH="0" baseline="0" dirty="0">
              <a:ln>
                <a:noFill/>
              </a:ln>
              <a:solidFill>
                <a:schemeClr val="tx1"/>
              </a:solidFill>
              <a:effectLst/>
            </a:endParaRPr>
          </a:p>
          <a:p>
            <a:pPr marL="342900" marR="0" lvl="0" indent="-342900" algn="just" defTabSz="914400" rtl="0" eaLnBrk="0" fontAlgn="base" latinLnBrk="0" hangingPunct="0">
              <a:lnSpc>
                <a:spcPct val="100000"/>
              </a:lnSpc>
              <a:spcBef>
                <a:spcPct val="0"/>
              </a:spcBef>
              <a:spcAft>
                <a:spcPct val="0"/>
              </a:spcAft>
              <a:buClrTx/>
              <a:buSzTx/>
              <a:buFont typeface="+mj-lt"/>
              <a:buAutoNum type="alphaUcPeriod"/>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altLang="en-US"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Cognitive estimates</a:t>
            </a:r>
            <a:endParaRPr kumimoji="0" lang="en-GB" altLang="en-US" b="0" i="0" u="none" strike="noStrike" cap="none" normalizeH="0" baseline="0" dirty="0">
              <a:ln>
                <a:noFill/>
              </a:ln>
              <a:solidFill>
                <a:schemeClr val="tx1"/>
              </a:solidFill>
              <a:effectLst/>
            </a:endParaRPr>
          </a:p>
          <a:p>
            <a:pPr marL="342900" marR="0" lvl="0" indent="-342900" algn="just" defTabSz="914400" rtl="0" eaLnBrk="0" fontAlgn="base" latinLnBrk="0" hangingPunct="0">
              <a:lnSpc>
                <a:spcPct val="100000"/>
              </a:lnSpc>
              <a:spcBef>
                <a:spcPct val="0"/>
              </a:spcBef>
              <a:spcAft>
                <a:spcPct val="0"/>
              </a:spcAft>
              <a:buClrTx/>
              <a:buSzTx/>
              <a:buFont typeface="+mj-lt"/>
              <a:buAutoNum type="alphaUcPeriod"/>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altLang="en-US" b="0" i="0" u="none" strike="noStrike" cap="none" normalizeH="0" baseline="0" dirty="0" err="1">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Stroop</a:t>
            </a:r>
            <a:r>
              <a:rPr kumimoji="0" lang="en-US" altLang="en-US"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test</a:t>
            </a:r>
            <a:endParaRPr kumimoji="0" lang="en-GB" altLang="en-US" b="0" i="0" u="none" strike="noStrike" cap="none" normalizeH="0" baseline="0" dirty="0">
              <a:ln>
                <a:noFill/>
              </a:ln>
              <a:solidFill>
                <a:schemeClr val="tx1"/>
              </a:solidFill>
              <a:effectLst/>
            </a:endParaRPr>
          </a:p>
          <a:p>
            <a:pPr marL="342900" marR="0" lvl="0" indent="-342900" algn="just" defTabSz="914400" rtl="0" eaLnBrk="0" fontAlgn="base" latinLnBrk="0" hangingPunct="0">
              <a:lnSpc>
                <a:spcPct val="100000"/>
              </a:lnSpc>
              <a:spcBef>
                <a:spcPct val="0"/>
              </a:spcBef>
              <a:spcAft>
                <a:spcPct val="0"/>
              </a:spcAft>
              <a:buClrTx/>
              <a:buSzTx/>
              <a:buFont typeface="+mj-lt"/>
              <a:buAutoNum type="alphaUcPeriod"/>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altLang="en-US"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Copying a cube</a:t>
            </a:r>
            <a:endParaRPr kumimoji="0" lang="en-US" altLang="en-US"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18018979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OA Module: Cognitive Assessment</a:t>
            </a:r>
          </a:p>
        </p:txBody>
      </p:sp>
      <p:sp>
        <p:nvSpPr>
          <p:cNvPr id="3" name="Subtitle 2"/>
          <p:cNvSpPr>
            <a:spLocks noGrp="1"/>
          </p:cNvSpPr>
          <p:nvPr>
            <p:ph type="subTitle" idx="1"/>
          </p:nvPr>
        </p:nvSpPr>
        <p:spPr/>
        <p:txBody>
          <a:bodyPr/>
          <a:lstStyle/>
          <a:p>
            <a:r>
              <a:rPr lang="en-GB" dirty="0"/>
              <a:t>MCQs</a:t>
            </a:r>
          </a:p>
        </p:txBody>
      </p:sp>
      <p:sp>
        <p:nvSpPr>
          <p:cNvPr id="5" name="Rectangle 2"/>
          <p:cNvSpPr>
            <a:spLocks noChangeArrowheads="1"/>
          </p:cNvSpPr>
          <p:nvPr/>
        </p:nvSpPr>
        <p:spPr bwMode="auto">
          <a:xfrm>
            <a:off x="526211" y="2439183"/>
            <a:ext cx="515859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anose="020B0604020202020204" pitchFamily="34" charset="0"/>
              </a:defRPr>
            </a:lvl1pPr>
            <a:lvl2pPr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anose="020B0604020202020204" pitchFamily="34" charset="0"/>
              </a:defRPr>
            </a:lvl2pPr>
            <a:lvl3pPr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anose="020B0604020202020204" pitchFamily="34" charset="0"/>
              </a:defRPr>
            </a:lvl3pPr>
            <a:lvl4pPr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anose="020B0604020202020204" pitchFamily="34" charset="0"/>
              </a:defRPr>
            </a:lvl4pPr>
            <a:lvl5pPr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anose="020B0604020202020204" pitchFamily="34" charset="0"/>
              </a:defRPr>
            </a:lvl5pPr>
            <a:lvl6pPr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anose="020B0604020202020204" pitchFamily="34" charset="0"/>
              </a:defRPr>
            </a:lvl6pPr>
            <a:lvl7pPr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anose="020B0604020202020204" pitchFamily="34" charset="0"/>
              </a:defRPr>
            </a:lvl7pPr>
            <a:lvl8pPr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anose="020B0604020202020204" pitchFamily="34" charset="0"/>
              </a:defRPr>
            </a:lvl8pPr>
            <a:lvl9pPr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altLang="en-US"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 A 67 year old left handed male suffered from a cerebral infarct 5 weeks ago. Here is his CT brain scan result.</a:t>
            </a:r>
            <a:endParaRPr kumimoji="0" lang="en-GB" altLang="en-US"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pic>
        <p:nvPicPr>
          <p:cNvPr id="1025" name="Picture 1"/>
          <p:cNvPicPr>
            <a:picLocks noChangeAspect="1" noChangeArrowheads="1"/>
          </p:cNvPicPr>
          <p:nvPr/>
        </p:nvPicPr>
        <p:blipFill>
          <a:blip r:embed="rId2">
            <a:extLst>
              <a:ext uri="{28A0092B-C50C-407E-A947-70E740481C1C}">
                <a14:useLocalDpi xmlns:a14="http://schemas.microsoft.com/office/drawing/2010/main" val="0"/>
              </a:ext>
            </a:extLst>
          </a:blip>
          <a:srcRect r="5096"/>
          <a:stretch>
            <a:fillRect/>
          </a:stretch>
        </p:blipFill>
        <p:spPr bwMode="auto">
          <a:xfrm>
            <a:off x="1072912" y="3740307"/>
            <a:ext cx="1592650" cy="189396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3387486" y="3699882"/>
            <a:ext cx="5031895"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anose="020B0604020202020204" pitchFamily="34" charset="0"/>
              </a:defRPr>
            </a:lvl1pPr>
            <a:lvl2pPr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anose="020B0604020202020204" pitchFamily="34" charset="0"/>
              </a:defRPr>
            </a:lvl2pPr>
            <a:lvl3pPr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anose="020B0604020202020204" pitchFamily="34" charset="0"/>
              </a:defRPr>
            </a:lvl3pPr>
            <a:lvl4pPr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anose="020B0604020202020204" pitchFamily="34" charset="0"/>
              </a:defRPr>
            </a:lvl4pPr>
            <a:lvl5pPr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anose="020B0604020202020204" pitchFamily="34" charset="0"/>
              </a:defRPr>
            </a:lvl5pPr>
            <a:lvl6pPr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anose="020B0604020202020204" pitchFamily="34" charset="0"/>
              </a:defRPr>
            </a:lvl6pPr>
            <a:lvl7pPr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anose="020B0604020202020204" pitchFamily="34" charset="0"/>
              </a:defRPr>
            </a:lvl7pPr>
            <a:lvl8pPr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anose="020B0604020202020204" pitchFamily="34" charset="0"/>
              </a:defRPr>
            </a:lvl8pPr>
            <a:lvl9pPr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altLang="en-US"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Which of the following tests is most likely to detect the related cognitive deficits? </a:t>
            </a:r>
            <a:endParaRPr kumimoji="0" lang="en-GB" altLang="en-US" b="0" i="0" u="none" strike="noStrike" cap="none" normalizeH="0" baseline="0" dirty="0">
              <a:ln>
                <a:noFill/>
              </a:ln>
              <a:solidFill>
                <a:schemeClr val="tx1"/>
              </a:solidFill>
              <a:effectLst/>
            </a:endParaRPr>
          </a:p>
          <a:p>
            <a:pPr marL="342900" marR="0" lvl="0" indent="-342900" algn="just" defTabSz="914400" rtl="0" eaLnBrk="0" fontAlgn="base" latinLnBrk="0" hangingPunct="0">
              <a:lnSpc>
                <a:spcPct val="100000"/>
              </a:lnSpc>
              <a:spcBef>
                <a:spcPct val="0"/>
              </a:spcBef>
              <a:spcAft>
                <a:spcPct val="0"/>
              </a:spcAft>
              <a:buClrTx/>
              <a:buSzTx/>
              <a:buFont typeface="+mj-lt"/>
              <a:buAutoNum type="alphaUcPeriod"/>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altLang="en-US"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Abstract thinking</a:t>
            </a:r>
            <a:endParaRPr kumimoji="0" lang="en-GB" altLang="en-US" b="0" i="0" u="none" strike="noStrike" cap="none" normalizeH="0" baseline="0" dirty="0">
              <a:ln>
                <a:noFill/>
              </a:ln>
              <a:solidFill>
                <a:schemeClr val="tx1"/>
              </a:solidFill>
              <a:effectLst/>
            </a:endParaRPr>
          </a:p>
          <a:p>
            <a:pPr marL="342900" marR="0" lvl="0" indent="-342900" algn="just" defTabSz="914400" rtl="0" eaLnBrk="0" fontAlgn="base" latinLnBrk="0" hangingPunct="0">
              <a:lnSpc>
                <a:spcPct val="100000"/>
              </a:lnSpc>
              <a:spcBef>
                <a:spcPct val="0"/>
              </a:spcBef>
              <a:spcAft>
                <a:spcPct val="0"/>
              </a:spcAft>
              <a:buClrTx/>
              <a:buSzTx/>
              <a:buFont typeface="+mj-lt"/>
              <a:buAutoNum type="alphaUcPeriod"/>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altLang="en-US"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Go-No-Go</a:t>
            </a:r>
            <a:endParaRPr kumimoji="0" lang="en-GB" altLang="en-US" b="0" i="0" u="none" strike="noStrike" cap="none" normalizeH="0" baseline="0" dirty="0">
              <a:ln>
                <a:noFill/>
              </a:ln>
              <a:solidFill>
                <a:schemeClr val="tx1"/>
              </a:solidFill>
              <a:effectLst/>
            </a:endParaRPr>
          </a:p>
          <a:p>
            <a:pPr marL="342900" marR="0" lvl="0" indent="-342900" algn="just" defTabSz="914400" rtl="0" eaLnBrk="0" fontAlgn="base" latinLnBrk="0" hangingPunct="0">
              <a:lnSpc>
                <a:spcPct val="100000"/>
              </a:lnSpc>
              <a:spcBef>
                <a:spcPct val="0"/>
              </a:spcBef>
              <a:spcAft>
                <a:spcPct val="0"/>
              </a:spcAft>
              <a:buClrTx/>
              <a:buSzTx/>
              <a:buFont typeface="+mj-lt"/>
              <a:buAutoNum type="alphaUcPeriod"/>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altLang="en-US"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Cognitive estimates</a:t>
            </a:r>
            <a:endParaRPr kumimoji="0" lang="en-GB" altLang="en-US" b="0" i="0" u="none" strike="noStrike" cap="none" normalizeH="0" baseline="0" dirty="0">
              <a:ln>
                <a:noFill/>
              </a:ln>
              <a:solidFill>
                <a:schemeClr val="tx1"/>
              </a:solidFill>
              <a:effectLst/>
            </a:endParaRPr>
          </a:p>
          <a:p>
            <a:pPr marL="342900" marR="0" lvl="0" indent="-342900" algn="just" defTabSz="914400" rtl="0" eaLnBrk="0" fontAlgn="base" latinLnBrk="0" hangingPunct="0">
              <a:lnSpc>
                <a:spcPct val="100000"/>
              </a:lnSpc>
              <a:spcBef>
                <a:spcPct val="0"/>
              </a:spcBef>
              <a:spcAft>
                <a:spcPct val="0"/>
              </a:spcAft>
              <a:buClrTx/>
              <a:buSzTx/>
              <a:buFont typeface="+mj-lt"/>
              <a:buAutoNum type="alphaUcPeriod"/>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altLang="en-US" b="0" i="0" u="none" strike="noStrike" cap="none" normalizeH="0" baseline="0" dirty="0" err="1">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Stroop</a:t>
            </a:r>
            <a:r>
              <a:rPr kumimoji="0" lang="en-US" altLang="en-US"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test</a:t>
            </a:r>
            <a:endParaRPr kumimoji="0" lang="en-GB" altLang="en-US" b="0" i="0" u="none" strike="noStrike" cap="none" normalizeH="0" baseline="0" dirty="0">
              <a:ln>
                <a:noFill/>
              </a:ln>
              <a:solidFill>
                <a:schemeClr val="tx1"/>
              </a:solidFill>
              <a:effectLst/>
            </a:endParaRPr>
          </a:p>
          <a:p>
            <a:pPr marL="342900" marR="0" lvl="0" indent="-342900" algn="just" defTabSz="914400" rtl="0" eaLnBrk="0" fontAlgn="base" latinLnBrk="0" hangingPunct="0">
              <a:lnSpc>
                <a:spcPct val="100000"/>
              </a:lnSpc>
              <a:spcBef>
                <a:spcPct val="0"/>
              </a:spcBef>
              <a:spcAft>
                <a:spcPct val="0"/>
              </a:spcAft>
              <a:buClrTx/>
              <a:buSzTx/>
              <a:buFont typeface="+mj-lt"/>
              <a:buAutoNum type="alphaUcPeriod"/>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altLang="en-US"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Copying a cube</a:t>
            </a:r>
            <a:endParaRPr kumimoji="0" lang="en-US" altLang="en-US" b="1"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2971275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26000"/>
            <a:ext cx="7840800" cy="680400"/>
          </a:xfrm>
          <a:prstGeom prst="rect">
            <a:avLst/>
          </a:prstGeom>
        </p:spPr>
        <p:txBody>
          <a:bodyPr/>
          <a:lstStyle/>
          <a:p>
            <a:r>
              <a:rPr lang="en-GB" dirty="0"/>
              <a:t>Brodmann areas</a:t>
            </a:r>
          </a:p>
        </p:txBody>
      </p:sp>
      <p:grpSp>
        <p:nvGrpSpPr>
          <p:cNvPr id="22" name="Group 21"/>
          <p:cNvGrpSpPr/>
          <p:nvPr/>
        </p:nvGrpSpPr>
        <p:grpSpPr>
          <a:xfrm>
            <a:off x="878039" y="1690689"/>
            <a:ext cx="7637311" cy="4865386"/>
            <a:chOff x="1127127" y="1690689"/>
            <a:chExt cx="7945719" cy="5167310"/>
          </a:xfrm>
        </p:grpSpPr>
        <p:grpSp>
          <p:nvGrpSpPr>
            <p:cNvPr id="4" name="Group 3"/>
            <p:cNvGrpSpPr/>
            <p:nvPr/>
          </p:nvGrpSpPr>
          <p:grpSpPr>
            <a:xfrm>
              <a:off x="1127127" y="1690689"/>
              <a:ext cx="6889746" cy="5167310"/>
              <a:chOff x="1127127" y="1690689"/>
              <a:chExt cx="6889746" cy="5167310"/>
            </a:xfrm>
          </p:grpSpPr>
          <p:pic>
            <p:nvPicPr>
              <p:cNvPr id="6" name="Picture 5"/>
              <p:cNvPicPr>
                <a:picLocks noChangeAspect="1"/>
              </p:cNvPicPr>
              <p:nvPr/>
            </p:nvPicPr>
            <p:blipFill>
              <a:blip r:embed="rId3">
                <a:clrChange>
                  <a:clrFrom>
                    <a:srgbClr val="FEFEFE"/>
                  </a:clrFrom>
                  <a:clrTo>
                    <a:srgbClr val="FEFEFE">
                      <a:alpha val="0"/>
                    </a:srgbClr>
                  </a:clrTo>
                </a:clrChange>
              </a:blip>
              <a:stretch>
                <a:fillRect/>
              </a:stretch>
            </p:blipFill>
            <p:spPr>
              <a:xfrm>
                <a:off x="1127127" y="1690689"/>
                <a:ext cx="6889746" cy="5167310"/>
              </a:xfrm>
              <a:prstGeom prst="rect">
                <a:avLst/>
              </a:prstGeom>
            </p:spPr>
          </p:pic>
          <p:sp>
            <p:nvSpPr>
              <p:cNvPr id="3" name="Rounded Rectangle 2"/>
              <p:cNvSpPr/>
              <p:nvPr/>
            </p:nvSpPr>
            <p:spPr>
              <a:xfrm>
                <a:off x="4559011" y="2587988"/>
                <a:ext cx="311727" cy="32471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p:cNvSpPr/>
              <p:nvPr/>
            </p:nvSpPr>
            <p:spPr>
              <a:xfrm>
                <a:off x="4832095" y="3059043"/>
                <a:ext cx="535783" cy="28430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a:off x="5240590" y="3963916"/>
                <a:ext cx="311727" cy="32471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6223341" y="3935812"/>
                <a:ext cx="311727" cy="29519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p:cNvSpPr/>
              <p:nvPr/>
            </p:nvSpPr>
            <p:spPr>
              <a:xfrm>
                <a:off x="2718944" y="4410033"/>
                <a:ext cx="311727" cy="32471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ed Rectangle 9"/>
              <p:cNvSpPr/>
              <p:nvPr/>
            </p:nvSpPr>
            <p:spPr>
              <a:xfrm>
                <a:off x="3179068" y="4247676"/>
                <a:ext cx="311727" cy="32471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1" name="Straight Arrow Connector 10"/>
            <p:cNvCxnSpPr/>
            <p:nvPr/>
          </p:nvCxnSpPr>
          <p:spPr>
            <a:xfrm flipH="1" flipV="1">
              <a:off x="5240590" y="4857750"/>
              <a:ext cx="1474372" cy="143690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732517" y="5785383"/>
              <a:ext cx="1757236" cy="369332"/>
            </a:xfrm>
            <a:prstGeom prst="rect">
              <a:avLst/>
            </a:prstGeom>
            <a:noFill/>
          </p:spPr>
          <p:txBody>
            <a:bodyPr wrap="square" rtlCol="0">
              <a:spAutoFit/>
            </a:bodyPr>
            <a:lstStyle/>
            <a:p>
              <a:r>
                <a:rPr lang="en-GB"/>
                <a:t>Auditory cortex</a:t>
              </a:r>
            </a:p>
          </p:txBody>
        </p:sp>
        <p:cxnSp>
          <p:nvCxnSpPr>
            <p:cNvPr id="14" name="Straight Arrow Connector 13"/>
            <p:cNvCxnSpPr>
              <a:stCxn id="15" idx="1"/>
            </p:cNvCxnSpPr>
            <p:nvPr/>
          </p:nvCxnSpPr>
          <p:spPr>
            <a:xfrm flipH="1">
              <a:off x="5843588" y="3124403"/>
              <a:ext cx="1472022" cy="96182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315610" y="2939737"/>
              <a:ext cx="1757236" cy="369332"/>
            </a:xfrm>
            <a:prstGeom prst="rect">
              <a:avLst/>
            </a:prstGeom>
            <a:noFill/>
          </p:spPr>
          <p:txBody>
            <a:bodyPr wrap="square" rtlCol="0">
              <a:spAutoFit/>
            </a:bodyPr>
            <a:lstStyle/>
            <a:p>
              <a:r>
                <a:rPr lang="en-GB"/>
                <a:t>Wernicke’s area</a:t>
              </a:r>
            </a:p>
          </p:txBody>
        </p:sp>
        <p:cxnSp>
          <p:nvCxnSpPr>
            <p:cNvPr id="17" name="Straight Arrow Connector 16"/>
            <p:cNvCxnSpPr>
              <a:stCxn id="18" idx="1"/>
            </p:cNvCxnSpPr>
            <p:nvPr/>
          </p:nvCxnSpPr>
          <p:spPr>
            <a:xfrm flipH="1">
              <a:off x="5589861" y="2127733"/>
              <a:ext cx="892169" cy="179266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482030" y="1804567"/>
              <a:ext cx="1757236" cy="646331"/>
            </a:xfrm>
            <a:prstGeom prst="rect">
              <a:avLst/>
            </a:prstGeom>
            <a:noFill/>
          </p:spPr>
          <p:txBody>
            <a:bodyPr wrap="square" rtlCol="0">
              <a:spAutoFit/>
            </a:bodyPr>
            <a:lstStyle/>
            <a:p>
              <a:r>
                <a:rPr lang="en-GB"/>
                <a:t>Supramarginal gyrus</a:t>
              </a:r>
            </a:p>
          </p:txBody>
        </p:sp>
        <p:sp>
          <p:nvSpPr>
            <p:cNvPr id="21" name="Rounded Rectangle 20"/>
            <p:cNvSpPr/>
            <p:nvPr/>
          </p:nvSpPr>
          <p:spPr>
            <a:xfrm>
              <a:off x="2202755" y="3560933"/>
              <a:ext cx="311727" cy="32471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6944435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99091" y="1893999"/>
            <a:ext cx="1223412" cy="523220"/>
          </a:xfrm>
          <a:prstGeom prst="rect">
            <a:avLst/>
          </a:prstGeom>
        </p:spPr>
        <p:txBody>
          <a:bodyPr wrap="none">
            <a:spAutoFit/>
          </a:bodyPr>
          <a:lstStyle/>
          <a:p>
            <a:r>
              <a:rPr lang="en-GB" sz="2800" b="1" dirty="0" err="1">
                <a:solidFill>
                  <a:schemeClr val="tx2"/>
                </a:solidFill>
              </a:rPr>
              <a:t>MCQs</a:t>
            </a:r>
            <a:endParaRPr lang="en-GB" sz="2800" b="1" dirty="0">
              <a:solidFill>
                <a:schemeClr val="tx2"/>
              </a:solidFill>
            </a:endParaRPr>
          </a:p>
        </p:txBody>
      </p:sp>
      <p:sp>
        <p:nvSpPr>
          <p:cNvPr id="4" name="Rectangle 3"/>
          <p:cNvSpPr/>
          <p:nvPr/>
        </p:nvSpPr>
        <p:spPr>
          <a:xfrm>
            <a:off x="930989" y="1303462"/>
            <a:ext cx="7819192" cy="646331"/>
          </a:xfrm>
          <a:prstGeom prst="rect">
            <a:avLst/>
          </a:prstGeom>
        </p:spPr>
        <p:txBody>
          <a:bodyPr wrap="none">
            <a:spAutoFit/>
          </a:bodyPr>
          <a:lstStyle/>
          <a:p>
            <a:r>
              <a:rPr lang="en-GB" sz="3600" b="1" dirty="0">
                <a:solidFill>
                  <a:srgbClr val="A01853"/>
                </a:solidFill>
              </a:rPr>
              <a:t>OA Module: Cognitive Assessment</a:t>
            </a:r>
          </a:p>
        </p:txBody>
      </p:sp>
      <p:sp>
        <p:nvSpPr>
          <p:cNvPr id="2" name="Rectangle 1"/>
          <p:cNvSpPr/>
          <p:nvPr/>
        </p:nvSpPr>
        <p:spPr>
          <a:xfrm>
            <a:off x="690113" y="2427667"/>
            <a:ext cx="5814204" cy="2303451"/>
          </a:xfrm>
          <a:prstGeom prst="rect">
            <a:avLst/>
          </a:prstGeom>
        </p:spPr>
        <p:txBody>
          <a:bodyPr wrap="square">
            <a:spAutoFit/>
          </a:bodyPr>
          <a:lstStyle/>
          <a:p>
            <a:pPr lvl="0" algn="just">
              <a:lnSpc>
                <a:spcPct val="115000"/>
              </a:lnSpc>
              <a:spcBef>
                <a:spcPts val="600"/>
              </a:spcBef>
              <a:spcAft>
                <a:spcPts val="60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2. 	A 54 year old woman has been falling out with friends 	and her relationship with her husband is increasingly 	strained. She has been saying things in social situations 	that she would have previously found mortifying.  Her 	driving has also become more erratic, often jumping red 	lights. She has also been involved in a couple of road 	rage incidents which is very unusual for her. </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899091" y="4799069"/>
            <a:ext cx="4572000" cy="1047979"/>
          </a:xfrm>
          <a:prstGeom prst="rect">
            <a:avLst/>
          </a:prstGeom>
        </p:spPr>
        <p:txBody>
          <a:bodyPr>
            <a:spAutoFit/>
          </a:bodyPr>
          <a:lstStyle/>
          <a:p>
            <a:pPr marL="228600" algn="just">
              <a:lnSpc>
                <a:spcPct val="115000"/>
              </a:lnSpc>
              <a:spcBef>
                <a:spcPts val="600"/>
              </a:spcBef>
              <a:spcAft>
                <a:spcPts val="60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Which of the following screening tools would be most helpful in picking up associated cognitive deficits? </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6987397" y="2502322"/>
            <a:ext cx="1690777" cy="2300630"/>
          </a:xfrm>
          <a:prstGeom prst="rect">
            <a:avLst/>
          </a:prstGeom>
        </p:spPr>
        <p:txBody>
          <a:bodyPr wrap="square">
            <a:spAutoFit/>
          </a:bodyPr>
          <a:lstStyle/>
          <a:p>
            <a:pPr marL="342900" lvl="0" indent="-342900" algn="just">
              <a:lnSpc>
                <a:spcPct val="115000"/>
              </a:lnSpc>
              <a:spcBef>
                <a:spcPts val="600"/>
              </a:spcBef>
              <a:spcAft>
                <a:spcPts val="600"/>
              </a:spcAft>
              <a:buFont typeface="+mj-lt"/>
              <a:buAutoNum type="alphaUcPeriod"/>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MOCA</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mj-lt"/>
              <a:buAutoNum type="alphaUcPeriod"/>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6-CIT</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mj-lt"/>
              <a:buAutoNum type="alphaUcPeriod"/>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Cornell</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mj-lt"/>
              <a:buAutoNum type="alphaUcPeriod"/>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MUST</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mj-lt"/>
              <a:buAutoNum type="alphaUcPeriod"/>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MMSE</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820599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99091" y="1893999"/>
            <a:ext cx="1223412" cy="523220"/>
          </a:xfrm>
          <a:prstGeom prst="rect">
            <a:avLst/>
          </a:prstGeom>
        </p:spPr>
        <p:txBody>
          <a:bodyPr wrap="none">
            <a:spAutoFit/>
          </a:bodyPr>
          <a:lstStyle/>
          <a:p>
            <a:r>
              <a:rPr lang="en-GB" sz="2800" b="1" dirty="0" err="1">
                <a:solidFill>
                  <a:schemeClr val="tx2"/>
                </a:solidFill>
              </a:rPr>
              <a:t>MCQs</a:t>
            </a:r>
            <a:endParaRPr lang="en-GB" sz="2800" b="1" dirty="0">
              <a:solidFill>
                <a:schemeClr val="tx2"/>
              </a:solidFill>
            </a:endParaRPr>
          </a:p>
        </p:txBody>
      </p:sp>
      <p:sp>
        <p:nvSpPr>
          <p:cNvPr id="4" name="Rectangle 3"/>
          <p:cNvSpPr/>
          <p:nvPr/>
        </p:nvSpPr>
        <p:spPr>
          <a:xfrm>
            <a:off x="930989" y="1303462"/>
            <a:ext cx="7819192" cy="646331"/>
          </a:xfrm>
          <a:prstGeom prst="rect">
            <a:avLst/>
          </a:prstGeom>
        </p:spPr>
        <p:txBody>
          <a:bodyPr wrap="none">
            <a:spAutoFit/>
          </a:bodyPr>
          <a:lstStyle/>
          <a:p>
            <a:r>
              <a:rPr lang="en-GB" sz="3600" b="1" dirty="0">
                <a:solidFill>
                  <a:srgbClr val="A01853"/>
                </a:solidFill>
              </a:rPr>
              <a:t>OA Module: Cognitive Assessment</a:t>
            </a:r>
          </a:p>
        </p:txBody>
      </p:sp>
      <p:sp>
        <p:nvSpPr>
          <p:cNvPr id="2" name="Rectangle 1"/>
          <p:cNvSpPr/>
          <p:nvPr/>
        </p:nvSpPr>
        <p:spPr>
          <a:xfrm>
            <a:off x="690113" y="2427667"/>
            <a:ext cx="5814204" cy="2303451"/>
          </a:xfrm>
          <a:prstGeom prst="rect">
            <a:avLst/>
          </a:prstGeom>
        </p:spPr>
        <p:txBody>
          <a:bodyPr wrap="square">
            <a:spAutoFit/>
          </a:bodyPr>
          <a:lstStyle/>
          <a:p>
            <a:pPr lvl="0" algn="just">
              <a:lnSpc>
                <a:spcPct val="115000"/>
              </a:lnSpc>
              <a:spcBef>
                <a:spcPts val="600"/>
              </a:spcBef>
              <a:spcAft>
                <a:spcPts val="60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2</a:t>
            </a: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 	A </a:t>
            </a: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54 year old woman has been falling out with friends 	and her relationship with her husband is increasingly 	strained. She has been saying things in social situations 	that she would have previously found mortifying.  Her 	driving has also become more erratic, often jumping red 	lights. She has also been involved in a couple of road 	rage incidents which is very unusual for her. </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899091" y="4799069"/>
            <a:ext cx="4572000" cy="1047979"/>
          </a:xfrm>
          <a:prstGeom prst="rect">
            <a:avLst/>
          </a:prstGeom>
        </p:spPr>
        <p:txBody>
          <a:bodyPr>
            <a:spAutoFit/>
          </a:bodyPr>
          <a:lstStyle/>
          <a:p>
            <a:pPr marL="228600" algn="just">
              <a:lnSpc>
                <a:spcPct val="115000"/>
              </a:lnSpc>
              <a:spcBef>
                <a:spcPts val="600"/>
              </a:spcBef>
              <a:spcAft>
                <a:spcPts val="60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Which of the following screening tools would be most helpful in picking up associated cognitive deficits? </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6987397" y="2502322"/>
            <a:ext cx="1690777" cy="2300630"/>
          </a:xfrm>
          <a:prstGeom prst="rect">
            <a:avLst/>
          </a:prstGeom>
        </p:spPr>
        <p:txBody>
          <a:bodyPr wrap="square">
            <a:spAutoFit/>
          </a:bodyPr>
          <a:lstStyle/>
          <a:p>
            <a:pPr marL="342900" lvl="0" indent="-342900" algn="just">
              <a:lnSpc>
                <a:spcPct val="115000"/>
              </a:lnSpc>
              <a:spcBef>
                <a:spcPts val="600"/>
              </a:spcBef>
              <a:spcAft>
                <a:spcPts val="600"/>
              </a:spcAft>
              <a:buFont typeface="+mj-lt"/>
              <a:buAutoNum type="alphaUcPeriod"/>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MOCA</a:t>
            </a:r>
            <a:endParaRPr lang="en-GB"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mj-lt"/>
              <a:buAutoNum type="alphaUcPeriod"/>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6-CIT</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mj-lt"/>
              <a:buAutoNum type="alphaUcPeriod"/>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Cornell</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mj-lt"/>
              <a:buAutoNum type="alphaUcPeriod"/>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MUST</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mj-lt"/>
              <a:buAutoNum type="alphaUcPeriod"/>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MMSE</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495326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OA Module: Cognitive Assessment</a:t>
            </a:r>
          </a:p>
        </p:txBody>
      </p:sp>
      <p:sp>
        <p:nvSpPr>
          <p:cNvPr id="3" name="Subtitle 2"/>
          <p:cNvSpPr>
            <a:spLocks noGrp="1"/>
          </p:cNvSpPr>
          <p:nvPr>
            <p:ph type="subTitle" idx="1"/>
          </p:nvPr>
        </p:nvSpPr>
        <p:spPr/>
        <p:txBody>
          <a:bodyPr/>
          <a:lstStyle/>
          <a:p>
            <a:r>
              <a:rPr lang="en-GB" dirty="0"/>
              <a:t>MCQs</a:t>
            </a:r>
          </a:p>
        </p:txBody>
      </p:sp>
      <p:sp>
        <p:nvSpPr>
          <p:cNvPr id="4" name="Text Placeholder 3"/>
          <p:cNvSpPr>
            <a:spLocks noGrp="1"/>
          </p:cNvSpPr>
          <p:nvPr>
            <p:ph type="body" sz="quarter" idx="13"/>
          </p:nvPr>
        </p:nvSpPr>
        <p:spPr>
          <a:xfrm>
            <a:off x="457200" y="2486024"/>
            <a:ext cx="7720642" cy="990421"/>
          </a:xfrm>
        </p:spPr>
        <p:txBody>
          <a:bodyPr/>
          <a:lstStyle/>
          <a:p>
            <a:pPr marL="0" indent="0">
              <a:buNone/>
            </a:pPr>
            <a:r>
              <a:rPr lang="en-GB" sz="1400" dirty="0"/>
              <a:t>3. 	A 62 year old woman was referred as the GP was concerned she was depressed. She 	presents with loss of volition, blunting of affect, axial rigidity and problems with vision. She 	denies feeling depressed. An MRI brain scan demonstrates the ‘hummingbird sign’. </a:t>
            </a:r>
            <a:r>
              <a:rPr lang="en-GB" sz="1400" b="1" dirty="0"/>
              <a:t>What 	combination of deficits would you be likely to observe on a cognitive profile? </a:t>
            </a:r>
            <a:endParaRPr lang="en-GB" sz="1400" dirty="0"/>
          </a:p>
          <a:p>
            <a:pPr marL="0" indent="0">
              <a:buNone/>
            </a:pPr>
            <a:endParaRPr lang="en-GB" dirty="0"/>
          </a:p>
        </p:txBody>
      </p:sp>
      <p:sp>
        <p:nvSpPr>
          <p:cNvPr id="5" name="Rectangle 4"/>
          <p:cNvSpPr/>
          <p:nvPr/>
        </p:nvSpPr>
        <p:spPr>
          <a:xfrm>
            <a:off x="914400" y="3476445"/>
            <a:ext cx="6010275" cy="2300630"/>
          </a:xfrm>
          <a:prstGeom prst="rect">
            <a:avLst/>
          </a:prstGeom>
        </p:spPr>
        <p:txBody>
          <a:bodyPr wrap="square">
            <a:spAutoFit/>
          </a:bodyPr>
          <a:lstStyle/>
          <a:p>
            <a:pPr marL="342900" lvl="0" indent="-342900" algn="just">
              <a:lnSpc>
                <a:spcPct val="115000"/>
              </a:lnSpc>
              <a:spcBef>
                <a:spcPts val="600"/>
              </a:spcBef>
              <a:spcAft>
                <a:spcPts val="600"/>
              </a:spcAft>
              <a:buFont typeface="+mj-lt"/>
              <a:buAutoNum type="alphaUcPeriod"/>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GB" dirty="0">
                <a:solidFill>
                  <a:srgbClr val="000000"/>
                </a:solidFill>
                <a:latin typeface="Calibri" panose="020F0502020204030204" pitchFamily="34" charset="0"/>
                <a:ea typeface="Times New Roman" panose="02020603050405020304" pitchFamily="18" charset="0"/>
                <a:cs typeface="Calibri" panose="020F0502020204030204" pitchFamily="34" charset="0"/>
              </a:rPr>
              <a:t>Constructional apraxia and prosopagnosia. </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mj-lt"/>
              <a:buAutoNum type="alphaUcPeriod"/>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GB" dirty="0">
                <a:solidFill>
                  <a:srgbClr val="000000"/>
                </a:solidFill>
                <a:latin typeface="Calibri" panose="020F0502020204030204" pitchFamily="34" charset="0"/>
                <a:ea typeface="Times New Roman" panose="02020603050405020304" pitchFamily="18" charset="0"/>
                <a:cs typeface="Calibri" panose="020F0502020204030204" pitchFamily="34" charset="0"/>
              </a:rPr>
              <a:t>Impaired episodic memory an object knowledge.</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mj-lt"/>
              <a:buAutoNum type="alphaUcPeriod"/>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GB" dirty="0">
                <a:solidFill>
                  <a:srgbClr val="000000"/>
                </a:solidFill>
                <a:latin typeface="Calibri" panose="020F0502020204030204" pitchFamily="34" charset="0"/>
                <a:ea typeface="Times New Roman" panose="02020603050405020304" pitchFamily="18" charset="0"/>
                <a:cs typeface="Calibri" panose="020F0502020204030204" pitchFamily="34" charset="0"/>
              </a:rPr>
              <a:t>Visuospatial deficits and impaired naming. </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mj-lt"/>
              <a:buAutoNum type="alphaUcPeriod"/>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GB" dirty="0">
                <a:solidFill>
                  <a:srgbClr val="000000"/>
                </a:solidFill>
                <a:latin typeface="Calibri" panose="020F0502020204030204" pitchFamily="34" charset="0"/>
                <a:ea typeface="Times New Roman" panose="02020603050405020304" pitchFamily="18" charset="0"/>
                <a:cs typeface="Calibri" panose="020F0502020204030204" pitchFamily="34" charset="0"/>
              </a:rPr>
              <a:t>Dyscalculia and tactile agnosia. </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mj-lt"/>
              <a:buAutoNum type="alphaUcPeriod"/>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GB" dirty="0">
                <a:solidFill>
                  <a:srgbClr val="000000"/>
                </a:solidFill>
                <a:latin typeface="Calibri" panose="020F0502020204030204" pitchFamily="34" charset="0"/>
                <a:ea typeface="Times New Roman" panose="02020603050405020304" pitchFamily="18" charset="0"/>
                <a:cs typeface="Calibri" panose="020F0502020204030204" pitchFamily="34" charset="0"/>
              </a:rPr>
              <a:t>Impaired trail making and effortful, halting speech. </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7303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OA Module: Cognitive Assessment</a:t>
            </a:r>
          </a:p>
        </p:txBody>
      </p:sp>
      <p:sp>
        <p:nvSpPr>
          <p:cNvPr id="3" name="Subtitle 2"/>
          <p:cNvSpPr>
            <a:spLocks noGrp="1"/>
          </p:cNvSpPr>
          <p:nvPr>
            <p:ph type="subTitle" idx="1"/>
          </p:nvPr>
        </p:nvSpPr>
        <p:spPr/>
        <p:txBody>
          <a:bodyPr/>
          <a:lstStyle/>
          <a:p>
            <a:r>
              <a:rPr lang="en-GB" dirty="0"/>
              <a:t>MCQs</a:t>
            </a:r>
          </a:p>
        </p:txBody>
      </p:sp>
      <p:sp>
        <p:nvSpPr>
          <p:cNvPr id="4" name="Text Placeholder 3"/>
          <p:cNvSpPr>
            <a:spLocks noGrp="1"/>
          </p:cNvSpPr>
          <p:nvPr>
            <p:ph type="body" sz="quarter" idx="13"/>
          </p:nvPr>
        </p:nvSpPr>
        <p:spPr>
          <a:xfrm>
            <a:off x="457200" y="2486024"/>
            <a:ext cx="7720642" cy="990421"/>
          </a:xfrm>
        </p:spPr>
        <p:txBody>
          <a:bodyPr/>
          <a:lstStyle/>
          <a:p>
            <a:pPr marL="0" indent="0">
              <a:buNone/>
            </a:pPr>
            <a:r>
              <a:rPr lang="en-GB" sz="1400" dirty="0"/>
              <a:t>3. 	A 62 year old woman was referred as the GP was concerned she was depressed. She 	presents with loss of volition, blunting of affect, axial rigidity and problems with vision. She 	denies feeling depressed. An MRI brain scan demonstrates the ‘hummingbird sign’. </a:t>
            </a:r>
            <a:r>
              <a:rPr lang="en-GB" sz="1400" b="1" dirty="0"/>
              <a:t>What 	combination of deficits would you be likely to observe on a cognitive profile? </a:t>
            </a:r>
            <a:endParaRPr lang="en-GB" sz="1400" dirty="0"/>
          </a:p>
          <a:p>
            <a:pPr marL="0" indent="0">
              <a:buNone/>
            </a:pPr>
            <a:endParaRPr lang="en-GB" dirty="0"/>
          </a:p>
        </p:txBody>
      </p:sp>
      <p:sp>
        <p:nvSpPr>
          <p:cNvPr id="5" name="Rectangle 4"/>
          <p:cNvSpPr/>
          <p:nvPr/>
        </p:nvSpPr>
        <p:spPr>
          <a:xfrm>
            <a:off x="914400" y="3476445"/>
            <a:ext cx="6010275" cy="2300630"/>
          </a:xfrm>
          <a:prstGeom prst="rect">
            <a:avLst/>
          </a:prstGeom>
        </p:spPr>
        <p:txBody>
          <a:bodyPr wrap="square">
            <a:spAutoFit/>
          </a:bodyPr>
          <a:lstStyle/>
          <a:p>
            <a:pPr marL="342900" lvl="0" indent="-342900" algn="just">
              <a:lnSpc>
                <a:spcPct val="115000"/>
              </a:lnSpc>
              <a:spcBef>
                <a:spcPts val="600"/>
              </a:spcBef>
              <a:spcAft>
                <a:spcPts val="600"/>
              </a:spcAft>
              <a:buFont typeface="+mj-lt"/>
              <a:buAutoNum type="alphaUcPeriod"/>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GB" dirty="0">
                <a:solidFill>
                  <a:srgbClr val="000000"/>
                </a:solidFill>
                <a:latin typeface="Calibri" panose="020F0502020204030204" pitchFamily="34" charset="0"/>
                <a:ea typeface="Times New Roman" panose="02020603050405020304" pitchFamily="18" charset="0"/>
                <a:cs typeface="Calibri" panose="020F0502020204030204" pitchFamily="34" charset="0"/>
              </a:rPr>
              <a:t>Constructional apraxia and prosopagnosia. </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mj-lt"/>
              <a:buAutoNum type="alphaUcPeriod"/>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GB" dirty="0">
                <a:solidFill>
                  <a:srgbClr val="000000"/>
                </a:solidFill>
                <a:latin typeface="Calibri" panose="020F0502020204030204" pitchFamily="34" charset="0"/>
                <a:ea typeface="Times New Roman" panose="02020603050405020304" pitchFamily="18" charset="0"/>
                <a:cs typeface="Calibri" panose="020F0502020204030204" pitchFamily="34" charset="0"/>
              </a:rPr>
              <a:t>Impaired episodic memory an object knowledge.</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mj-lt"/>
              <a:buAutoNum type="alphaUcPeriod"/>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GB" dirty="0">
                <a:solidFill>
                  <a:srgbClr val="000000"/>
                </a:solidFill>
                <a:latin typeface="Calibri" panose="020F0502020204030204" pitchFamily="34" charset="0"/>
                <a:ea typeface="Times New Roman" panose="02020603050405020304" pitchFamily="18" charset="0"/>
                <a:cs typeface="Calibri" panose="020F0502020204030204" pitchFamily="34" charset="0"/>
              </a:rPr>
              <a:t>Visuospatial deficits and impaired naming. </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mj-lt"/>
              <a:buAutoNum type="alphaUcPeriod"/>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GB" dirty="0">
                <a:solidFill>
                  <a:srgbClr val="000000"/>
                </a:solidFill>
                <a:latin typeface="Calibri" panose="020F0502020204030204" pitchFamily="34" charset="0"/>
                <a:ea typeface="Times New Roman" panose="02020603050405020304" pitchFamily="18" charset="0"/>
                <a:cs typeface="Calibri" panose="020F0502020204030204" pitchFamily="34" charset="0"/>
              </a:rPr>
              <a:t>Dyscalculia and tactile agnosia. </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mj-lt"/>
              <a:buAutoNum type="alphaUcPeriod"/>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GB"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Impaired trail making and effortful, halting speech. </a:t>
            </a:r>
            <a:endParaRPr lang="en-GB"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783124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OA Module: Cognitive Assessment</a:t>
            </a:r>
          </a:p>
        </p:txBody>
      </p:sp>
      <p:sp>
        <p:nvSpPr>
          <p:cNvPr id="3" name="Subtitle 2"/>
          <p:cNvSpPr>
            <a:spLocks noGrp="1"/>
          </p:cNvSpPr>
          <p:nvPr>
            <p:ph type="subTitle" idx="1"/>
          </p:nvPr>
        </p:nvSpPr>
        <p:spPr/>
        <p:txBody>
          <a:bodyPr/>
          <a:lstStyle/>
          <a:p>
            <a:r>
              <a:rPr lang="en-GB" dirty="0"/>
              <a:t>MCQs</a:t>
            </a:r>
          </a:p>
        </p:txBody>
      </p:sp>
      <p:sp>
        <p:nvSpPr>
          <p:cNvPr id="4" name="Text Placeholder 3"/>
          <p:cNvSpPr>
            <a:spLocks noGrp="1"/>
          </p:cNvSpPr>
          <p:nvPr>
            <p:ph type="body" sz="quarter" idx="13"/>
          </p:nvPr>
        </p:nvSpPr>
        <p:spPr/>
        <p:txBody>
          <a:bodyPr/>
          <a:lstStyle/>
          <a:p>
            <a:pPr marL="0" lvl="0" indent="0">
              <a:buNone/>
            </a:pPr>
            <a:r>
              <a:rPr lang="en-GB" sz="1400" b="1" dirty="0"/>
              <a:t>4. In Wernicke’s aphasia, an assessment of language is most likely to demonstrate:</a:t>
            </a:r>
            <a:endParaRPr lang="en-GB" sz="1400" dirty="0"/>
          </a:p>
          <a:p>
            <a:pPr lvl="0"/>
            <a:endParaRPr lang="en-GB" sz="1400" dirty="0"/>
          </a:p>
          <a:p>
            <a:pPr lvl="0">
              <a:buAutoNum type="alphaUcPeriod"/>
            </a:pPr>
            <a:r>
              <a:rPr lang="en-GB" sz="1400" dirty="0"/>
              <a:t>Effortful speech</a:t>
            </a:r>
          </a:p>
          <a:p>
            <a:pPr lvl="0">
              <a:buAutoNum type="alphaUcPeriod"/>
            </a:pPr>
            <a:r>
              <a:rPr lang="en-GB" sz="1400" dirty="0"/>
              <a:t>Telegraphic speech</a:t>
            </a:r>
          </a:p>
          <a:p>
            <a:pPr lvl="0">
              <a:buAutoNum type="alphaUcPeriod"/>
            </a:pPr>
            <a:r>
              <a:rPr lang="en-GB" sz="1400" dirty="0"/>
              <a:t>Intact repetition</a:t>
            </a:r>
          </a:p>
          <a:p>
            <a:pPr lvl="0">
              <a:buAutoNum type="alphaUcPeriod"/>
            </a:pPr>
            <a:r>
              <a:rPr lang="en-GB" sz="1400" dirty="0"/>
              <a:t>Impaired comprehension</a:t>
            </a:r>
          </a:p>
          <a:p>
            <a:pPr lvl="0">
              <a:buAutoNum type="alphaUcPeriod"/>
            </a:pPr>
            <a:r>
              <a:rPr lang="en-GB" sz="1400" dirty="0"/>
              <a:t>Echolalia</a:t>
            </a:r>
          </a:p>
          <a:p>
            <a:pPr marL="0" indent="0">
              <a:buNone/>
            </a:pPr>
            <a:endParaRPr lang="en-GB" dirty="0"/>
          </a:p>
        </p:txBody>
      </p:sp>
    </p:spTree>
    <p:extLst>
      <p:ext uri="{BB962C8B-B14F-4D97-AF65-F5344CB8AC3E}">
        <p14:creationId xmlns:p14="http://schemas.microsoft.com/office/powerpoint/2010/main" val="18314872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OA Module: Cognitive Assessment</a:t>
            </a:r>
          </a:p>
        </p:txBody>
      </p:sp>
      <p:sp>
        <p:nvSpPr>
          <p:cNvPr id="3" name="Subtitle 2"/>
          <p:cNvSpPr>
            <a:spLocks noGrp="1"/>
          </p:cNvSpPr>
          <p:nvPr>
            <p:ph type="subTitle" idx="1"/>
          </p:nvPr>
        </p:nvSpPr>
        <p:spPr/>
        <p:txBody>
          <a:bodyPr/>
          <a:lstStyle/>
          <a:p>
            <a:r>
              <a:rPr lang="en-GB" dirty="0"/>
              <a:t>MCQs</a:t>
            </a:r>
          </a:p>
        </p:txBody>
      </p:sp>
      <p:sp>
        <p:nvSpPr>
          <p:cNvPr id="4" name="Text Placeholder 3"/>
          <p:cNvSpPr>
            <a:spLocks noGrp="1"/>
          </p:cNvSpPr>
          <p:nvPr>
            <p:ph type="body" sz="quarter" idx="13"/>
          </p:nvPr>
        </p:nvSpPr>
        <p:spPr/>
        <p:txBody>
          <a:bodyPr/>
          <a:lstStyle/>
          <a:p>
            <a:pPr marL="0" lvl="0" indent="0">
              <a:buNone/>
            </a:pPr>
            <a:r>
              <a:rPr lang="en-GB" sz="1400" b="1" dirty="0"/>
              <a:t>4. In Wernicke’s aphasia, an assessment of language is most likely to demonstrate:</a:t>
            </a:r>
            <a:endParaRPr lang="en-GB" sz="1400" dirty="0"/>
          </a:p>
          <a:p>
            <a:pPr lvl="0"/>
            <a:endParaRPr lang="en-GB" sz="1400" dirty="0"/>
          </a:p>
          <a:p>
            <a:pPr lvl="0">
              <a:buAutoNum type="alphaUcPeriod"/>
            </a:pPr>
            <a:r>
              <a:rPr lang="en-GB" sz="1400" dirty="0"/>
              <a:t>Effortful speech</a:t>
            </a:r>
          </a:p>
          <a:p>
            <a:pPr lvl="0">
              <a:buAutoNum type="alphaUcPeriod"/>
            </a:pPr>
            <a:r>
              <a:rPr lang="en-GB" sz="1400" dirty="0"/>
              <a:t>Telegraphic speech</a:t>
            </a:r>
          </a:p>
          <a:p>
            <a:pPr lvl="0">
              <a:buAutoNum type="alphaUcPeriod"/>
            </a:pPr>
            <a:r>
              <a:rPr lang="en-GB" sz="1400" dirty="0"/>
              <a:t>Intact repetition</a:t>
            </a:r>
          </a:p>
          <a:p>
            <a:pPr lvl="0">
              <a:buAutoNum type="alphaUcPeriod"/>
            </a:pPr>
            <a:r>
              <a:rPr lang="en-GB" sz="1400" b="1" dirty="0"/>
              <a:t>Impaired comprehension</a:t>
            </a:r>
          </a:p>
          <a:p>
            <a:pPr lvl="0">
              <a:buAutoNum type="alphaUcPeriod"/>
            </a:pPr>
            <a:r>
              <a:rPr lang="en-GB" sz="1400" dirty="0"/>
              <a:t>Echolalia</a:t>
            </a:r>
          </a:p>
          <a:p>
            <a:pPr marL="0" indent="0">
              <a:buNone/>
            </a:pPr>
            <a:endParaRPr lang="en-GB" dirty="0"/>
          </a:p>
        </p:txBody>
      </p:sp>
    </p:spTree>
    <p:extLst>
      <p:ext uri="{BB962C8B-B14F-4D97-AF65-F5344CB8AC3E}">
        <p14:creationId xmlns:p14="http://schemas.microsoft.com/office/powerpoint/2010/main" val="25755865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OA Module: Cognitive Assessment</a:t>
            </a:r>
          </a:p>
        </p:txBody>
      </p:sp>
      <p:sp>
        <p:nvSpPr>
          <p:cNvPr id="3" name="Subtitle 2"/>
          <p:cNvSpPr>
            <a:spLocks noGrp="1"/>
          </p:cNvSpPr>
          <p:nvPr>
            <p:ph type="subTitle" idx="1"/>
          </p:nvPr>
        </p:nvSpPr>
        <p:spPr/>
        <p:txBody>
          <a:bodyPr/>
          <a:lstStyle/>
          <a:p>
            <a:r>
              <a:rPr lang="en-GB" dirty="0"/>
              <a:t>MCQs</a:t>
            </a:r>
          </a:p>
        </p:txBody>
      </p:sp>
      <p:sp>
        <p:nvSpPr>
          <p:cNvPr id="4" name="Text Placeholder 3"/>
          <p:cNvSpPr>
            <a:spLocks noGrp="1"/>
          </p:cNvSpPr>
          <p:nvPr>
            <p:ph type="body" sz="quarter" idx="13"/>
          </p:nvPr>
        </p:nvSpPr>
        <p:spPr>
          <a:xfrm>
            <a:off x="457200" y="2486025"/>
            <a:ext cx="8117457" cy="2457450"/>
          </a:xfrm>
        </p:spPr>
        <p:txBody>
          <a:bodyPr/>
          <a:lstStyle/>
          <a:p>
            <a:pPr marL="0" indent="0">
              <a:buNone/>
            </a:pPr>
            <a:r>
              <a:rPr lang="en-GB" sz="1400" b="1" dirty="0"/>
              <a:t>5. 	</a:t>
            </a:r>
            <a:r>
              <a:rPr lang="en-GB" sz="1400" dirty="0"/>
              <a:t>A 58 year old gentleman presents with early stages of a semantic variant primary 	progressive 	aphasia. Previously a keen amateur cook, he now struggles in the kitchen 	and keeps asking 	his wife what various kitchen utensils are for. Cognitive tests show 	fluent speech and intact 	repetition. However, the content of their speech is vague with 	obvious word omissions and 	substitutions. </a:t>
            </a:r>
            <a:r>
              <a:rPr lang="en-GB" sz="1400" b="1" dirty="0"/>
              <a:t>Which brain region has been affected by pathological change?</a:t>
            </a:r>
            <a:endParaRPr lang="en-GB" sz="1400" dirty="0"/>
          </a:p>
          <a:p>
            <a:pPr marL="0" indent="0">
              <a:buNone/>
            </a:pPr>
            <a:endParaRPr lang="en-GB" dirty="0"/>
          </a:p>
          <a:p>
            <a:pPr lvl="1">
              <a:buAutoNum type="alphaUcPeriod"/>
            </a:pPr>
            <a:r>
              <a:rPr lang="en-GB" sz="1400" dirty="0"/>
              <a:t>Medical temporal lobe</a:t>
            </a:r>
          </a:p>
          <a:p>
            <a:pPr lvl="1">
              <a:buAutoNum type="alphaUcPeriod"/>
            </a:pPr>
            <a:r>
              <a:rPr lang="en-GB" sz="1400" dirty="0"/>
              <a:t>Hippocampus &amp; entorhinal cortex</a:t>
            </a:r>
          </a:p>
          <a:p>
            <a:pPr lvl="1">
              <a:buAutoNum type="alphaUcPeriod"/>
            </a:pPr>
            <a:r>
              <a:rPr lang="en-GB" sz="1400" dirty="0"/>
              <a:t>Anterior inferior temporal lobe</a:t>
            </a:r>
          </a:p>
          <a:p>
            <a:pPr lvl="1">
              <a:buAutoNum type="alphaUcPeriod"/>
            </a:pPr>
            <a:r>
              <a:rPr lang="en-GB" sz="1400" dirty="0"/>
              <a:t>Dorsolateral prefrontal cortex</a:t>
            </a:r>
          </a:p>
          <a:p>
            <a:pPr lvl="1">
              <a:buAutoNum type="alphaUcPeriod"/>
            </a:pPr>
            <a:r>
              <a:rPr lang="en-GB" sz="1400" dirty="0"/>
              <a:t>Cerebellum</a:t>
            </a:r>
          </a:p>
          <a:p>
            <a:pPr lvl="0"/>
            <a:endParaRPr lang="en-GB" sz="1400" dirty="0"/>
          </a:p>
          <a:p>
            <a:pPr marL="0" indent="0">
              <a:buNone/>
            </a:pPr>
            <a:endParaRPr lang="en-GB" dirty="0"/>
          </a:p>
        </p:txBody>
      </p:sp>
    </p:spTree>
    <p:extLst>
      <p:ext uri="{BB962C8B-B14F-4D97-AF65-F5344CB8AC3E}">
        <p14:creationId xmlns:p14="http://schemas.microsoft.com/office/powerpoint/2010/main" val="190863573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OA Module: Cognitive Assessment</a:t>
            </a:r>
          </a:p>
        </p:txBody>
      </p:sp>
      <p:sp>
        <p:nvSpPr>
          <p:cNvPr id="3" name="Subtitle 2"/>
          <p:cNvSpPr>
            <a:spLocks noGrp="1"/>
          </p:cNvSpPr>
          <p:nvPr>
            <p:ph type="subTitle" idx="1"/>
          </p:nvPr>
        </p:nvSpPr>
        <p:spPr/>
        <p:txBody>
          <a:bodyPr/>
          <a:lstStyle/>
          <a:p>
            <a:r>
              <a:rPr lang="en-GB" dirty="0"/>
              <a:t>MCQs</a:t>
            </a:r>
          </a:p>
        </p:txBody>
      </p:sp>
      <p:sp>
        <p:nvSpPr>
          <p:cNvPr id="4" name="Text Placeholder 3"/>
          <p:cNvSpPr>
            <a:spLocks noGrp="1"/>
          </p:cNvSpPr>
          <p:nvPr>
            <p:ph type="body" sz="quarter" idx="13"/>
          </p:nvPr>
        </p:nvSpPr>
        <p:spPr>
          <a:xfrm>
            <a:off x="457200" y="2486025"/>
            <a:ext cx="8117457" cy="2457450"/>
          </a:xfrm>
        </p:spPr>
        <p:txBody>
          <a:bodyPr/>
          <a:lstStyle/>
          <a:p>
            <a:pPr marL="0" indent="0">
              <a:buNone/>
            </a:pPr>
            <a:r>
              <a:rPr lang="en-GB" sz="1400" b="1" dirty="0"/>
              <a:t>5. 	</a:t>
            </a:r>
            <a:r>
              <a:rPr lang="en-GB" sz="1400" dirty="0"/>
              <a:t>A 58 year old gentleman presents with early stages of a semantic variant primary 	progressive 	aphasia. Previously a keen amateur cook, he now struggles in the kitchen 	and keeps asking 	his wife what various kitchen utensils are for. Cognitive tests show 	fluent speech and intact 	repetition. However, the content of their speech is vague with 	obvious word omissions and 	substitutions. </a:t>
            </a:r>
            <a:r>
              <a:rPr lang="en-GB" sz="1400" b="1" dirty="0"/>
              <a:t>Which brain region has been affected by pathological change?</a:t>
            </a:r>
            <a:endParaRPr lang="en-GB" sz="1400" dirty="0"/>
          </a:p>
          <a:p>
            <a:pPr marL="0" indent="0">
              <a:buNone/>
            </a:pPr>
            <a:endParaRPr lang="en-GB" dirty="0"/>
          </a:p>
          <a:p>
            <a:pPr lvl="1">
              <a:buAutoNum type="alphaUcPeriod"/>
            </a:pPr>
            <a:r>
              <a:rPr lang="en-GB" sz="1400" dirty="0"/>
              <a:t>Medical temporal lobe</a:t>
            </a:r>
          </a:p>
          <a:p>
            <a:pPr lvl="1">
              <a:buAutoNum type="alphaUcPeriod"/>
            </a:pPr>
            <a:r>
              <a:rPr lang="en-GB" sz="1400" dirty="0"/>
              <a:t>Hippocampus &amp; entorhinal cortex</a:t>
            </a:r>
          </a:p>
          <a:p>
            <a:pPr lvl="1">
              <a:buAutoNum type="alphaUcPeriod"/>
            </a:pPr>
            <a:r>
              <a:rPr lang="en-GB" sz="1400" b="1" dirty="0"/>
              <a:t>Anterior inferior temporal lobe</a:t>
            </a:r>
          </a:p>
          <a:p>
            <a:pPr lvl="1">
              <a:buAutoNum type="alphaUcPeriod"/>
            </a:pPr>
            <a:r>
              <a:rPr lang="en-GB" sz="1400" dirty="0"/>
              <a:t>Dorsolateral prefrontal cortex</a:t>
            </a:r>
          </a:p>
          <a:p>
            <a:pPr lvl="1">
              <a:buAutoNum type="alphaUcPeriod"/>
            </a:pPr>
            <a:r>
              <a:rPr lang="en-GB" sz="1400" dirty="0"/>
              <a:t>Cerebellum</a:t>
            </a:r>
          </a:p>
          <a:p>
            <a:pPr lvl="0"/>
            <a:endParaRPr lang="en-GB" sz="1400" dirty="0"/>
          </a:p>
          <a:p>
            <a:pPr marL="0" indent="0">
              <a:buNone/>
            </a:pPr>
            <a:endParaRPr lang="en-GB" dirty="0"/>
          </a:p>
        </p:txBody>
      </p:sp>
    </p:spTree>
    <p:extLst>
      <p:ext uri="{BB962C8B-B14F-4D97-AF65-F5344CB8AC3E}">
        <p14:creationId xmlns:p14="http://schemas.microsoft.com/office/powerpoint/2010/main" val="390496319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OA Module: Cognitive Assessment</a:t>
            </a:r>
          </a:p>
        </p:txBody>
      </p:sp>
      <p:sp>
        <p:nvSpPr>
          <p:cNvPr id="3" name="Subtitle 2"/>
          <p:cNvSpPr>
            <a:spLocks noGrp="1"/>
          </p:cNvSpPr>
          <p:nvPr>
            <p:ph type="subTitle" idx="1"/>
          </p:nvPr>
        </p:nvSpPr>
        <p:spPr/>
        <p:txBody>
          <a:bodyPr/>
          <a:lstStyle/>
          <a:p>
            <a:r>
              <a:rPr lang="en-GB" dirty="0"/>
              <a:t>MCQs</a:t>
            </a:r>
          </a:p>
        </p:txBody>
      </p:sp>
      <p:sp>
        <p:nvSpPr>
          <p:cNvPr id="4" name="Text Placeholder 3"/>
          <p:cNvSpPr>
            <a:spLocks noGrp="1"/>
          </p:cNvSpPr>
          <p:nvPr>
            <p:ph type="body" sz="quarter" idx="13"/>
          </p:nvPr>
        </p:nvSpPr>
        <p:spPr>
          <a:xfrm>
            <a:off x="457200" y="2486025"/>
            <a:ext cx="8117457" cy="2457450"/>
          </a:xfrm>
        </p:spPr>
        <p:txBody>
          <a:bodyPr/>
          <a:lstStyle/>
          <a:p>
            <a:pPr marL="0" lvl="0" indent="0">
              <a:buNone/>
            </a:pPr>
            <a:r>
              <a:rPr lang="en-GB" sz="1400" b="1" dirty="0"/>
              <a:t>6. 	</a:t>
            </a:r>
            <a:r>
              <a:rPr lang="en-GB" sz="1400" dirty="0"/>
              <a:t>A 65 year old woman has been referred to the memory assessment service with 	forgetfulness 	causing her significant distress. Her mother had a history of Alzheimer’s 	dementia. She is 	not sleeping very well and struggles to enjoy her usual hobbies.  Her 	MOCA score was 20/30. 	During the assessment she often responded with ‘I don’t know’ 	or gave approximate answers.</a:t>
            </a:r>
          </a:p>
          <a:p>
            <a:pPr marL="0" indent="0">
              <a:buNone/>
            </a:pPr>
            <a:endParaRPr lang="en-GB" sz="1400" b="1" dirty="0"/>
          </a:p>
          <a:p>
            <a:pPr marL="0" indent="0">
              <a:buNone/>
            </a:pPr>
            <a:r>
              <a:rPr lang="en-GB" sz="1400" b="1" dirty="0"/>
              <a:t>	Which would be the most appropriate next step? </a:t>
            </a:r>
            <a:endParaRPr lang="en-GB" sz="1400" dirty="0"/>
          </a:p>
          <a:p>
            <a:pPr marL="0" indent="0">
              <a:buNone/>
            </a:pPr>
            <a:endParaRPr lang="en-GB" dirty="0"/>
          </a:p>
        </p:txBody>
      </p:sp>
      <p:sp>
        <p:nvSpPr>
          <p:cNvPr id="5" name="Rectangle 4"/>
          <p:cNvSpPr/>
          <p:nvPr/>
        </p:nvSpPr>
        <p:spPr>
          <a:xfrm>
            <a:off x="703053" y="4002898"/>
            <a:ext cx="4572000" cy="2388795"/>
          </a:xfrm>
          <a:prstGeom prst="rect">
            <a:avLst/>
          </a:prstGeom>
        </p:spPr>
        <p:txBody>
          <a:bodyPr>
            <a:spAutoFit/>
          </a:bodyPr>
          <a:lstStyle/>
          <a:p>
            <a:pPr marL="800100" lvl="1" indent="-342900" algn="just">
              <a:lnSpc>
                <a:spcPct val="115000"/>
              </a:lnSpc>
              <a:spcBef>
                <a:spcPts val="600"/>
              </a:spcBef>
              <a:spcAft>
                <a:spcPts val="600"/>
              </a:spcAft>
              <a:buFont typeface="+mj-lt"/>
              <a:buAutoNum type="alphaUcPeriod"/>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1200" dirty="0">
                <a:solidFill>
                  <a:srgbClr val="000000"/>
                </a:solidFill>
                <a:ea typeface="Times New Roman" panose="02020603050405020304" pitchFamily="18" charset="0"/>
                <a:cs typeface="Calibri" panose="020F0502020204030204" pitchFamily="34" charset="0"/>
              </a:rPr>
              <a:t>Re-do the MOCA in 1 week with the support of relatives.</a:t>
            </a:r>
            <a:endParaRPr lang="en-GB" sz="1200" dirty="0">
              <a:ea typeface="Calibri" panose="020F0502020204030204" pitchFamily="34" charset="0"/>
              <a:cs typeface="Times New Roman" panose="02020603050405020304" pitchFamily="18" charset="0"/>
            </a:endParaRPr>
          </a:p>
          <a:p>
            <a:pPr marL="800100" lvl="1" indent="-342900" algn="just">
              <a:lnSpc>
                <a:spcPct val="115000"/>
              </a:lnSpc>
              <a:spcBef>
                <a:spcPts val="600"/>
              </a:spcBef>
              <a:spcAft>
                <a:spcPts val="600"/>
              </a:spcAft>
              <a:buFont typeface="+mj-lt"/>
              <a:buAutoNum type="alphaUcPeriod"/>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1200" dirty="0">
                <a:solidFill>
                  <a:srgbClr val="000000"/>
                </a:solidFill>
                <a:ea typeface="Times New Roman" panose="02020603050405020304" pitchFamily="18" charset="0"/>
                <a:cs typeface="Calibri" panose="020F0502020204030204" pitchFamily="34" charset="0"/>
              </a:rPr>
              <a:t>Prescribe low dose benzodiazepines.</a:t>
            </a:r>
            <a:endParaRPr lang="en-GB" sz="1200" dirty="0">
              <a:ea typeface="Calibri" panose="020F0502020204030204" pitchFamily="34" charset="0"/>
              <a:cs typeface="Times New Roman" panose="02020603050405020304" pitchFamily="18" charset="0"/>
            </a:endParaRPr>
          </a:p>
          <a:p>
            <a:pPr marL="800100" lvl="1" indent="-342900" algn="just">
              <a:lnSpc>
                <a:spcPct val="115000"/>
              </a:lnSpc>
              <a:spcBef>
                <a:spcPts val="600"/>
              </a:spcBef>
              <a:spcAft>
                <a:spcPts val="600"/>
              </a:spcAft>
              <a:buFont typeface="+mj-lt"/>
              <a:buAutoNum type="alphaUcPeriod"/>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1200" dirty="0">
                <a:solidFill>
                  <a:srgbClr val="000000"/>
                </a:solidFill>
                <a:ea typeface="Times New Roman" panose="02020603050405020304" pitchFamily="18" charset="0"/>
                <a:cs typeface="Calibri" panose="020F0502020204030204" pitchFamily="34" charset="0"/>
              </a:rPr>
              <a:t>Complete a MADRS scale and consider a trial of antidepressants.</a:t>
            </a:r>
            <a:endParaRPr lang="en-GB" sz="1200" dirty="0">
              <a:ea typeface="Calibri" panose="020F0502020204030204" pitchFamily="34" charset="0"/>
              <a:cs typeface="Times New Roman" panose="02020603050405020304" pitchFamily="18" charset="0"/>
            </a:endParaRPr>
          </a:p>
          <a:p>
            <a:pPr marL="800100" lvl="1" indent="-342900" algn="just">
              <a:lnSpc>
                <a:spcPct val="115000"/>
              </a:lnSpc>
              <a:spcBef>
                <a:spcPts val="600"/>
              </a:spcBef>
              <a:spcAft>
                <a:spcPts val="600"/>
              </a:spcAft>
              <a:buFont typeface="+mj-lt"/>
              <a:buAutoNum type="alphaUcPeriod"/>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1200" dirty="0">
                <a:solidFill>
                  <a:srgbClr val="000000"/>
                </a:solidFill>
                <a:ea typeface="Times New Roman" panose="02020603050405020304" pitchFamily="18" charset="0"/>
                <a:cs typeface="Calibri" panose="020F0502020204030204" pitchFamily="34" charset="0"/>
              </a:rPr>
              <a:t>Arrange an MRI brain scan. </a:t>
            </a:r>
            <a:endParaRPr lang="en-GB" sz="1200" dirty="0">
              <a:ea typeface="Calibri" panose="020F0502020204030204" pitchFamily="34" charset="0"/>
              <a:cs typeface="Times New Roman" panose="02020603050405020304" pitchFamily="18" charset="0"/>
            </a:endParaRPr>
          </a:p>
          <a:p>
            <a:pPr marL="800100" lvl="1" indent="-342900" algn="just">
              <a:lnSpc>
                <a:spcPct val="115000"/>
              </a:lnSpc>
              <a:spcBef>
                <a:spcPts val="600"/>
              </a:spcBef>
              <a:spcAft>
                <a:spcPts val="600"/>
              </a:spcAft>
              <a:buFont typeface="+mj-lt"/>
              <a:buAutoNum type="alphaUcPeriod"/>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1200" dirty="0">
                <a:solidFill>
                  <a:srgbClr val="000000"/>
                </a:solidFill>
                <a:ea typeface="Times New Roman" panose="02020603050405020304" pitchFamily="18" charset="0"/>
                <a:cs typeface="Calibri" panose="020F0502020204030204" pitchFamily="34" charset="0"/>
              </a:rPr>
              <a:t>Complete and ACE-III to look at the cognitive profile in more detail. </a:t>
            </a:r>
            <a:endParaRPr lang="en-GB" sz="12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2641120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OA Module: Cognitive Assessment</a:t>
            </a:r>
          </a:p>
        </p:txBody>
      </p:sp>
      <p:sp>
        <p:nvSpPr>
          <p:cNvPr id="3" name="Subtitle 2"/>
          <p:cNvSpPr>
            <a:spLocks noGrp="1"/>
          </p:cNvSpPr>
          <p:nvPr>
            <p:ph type="subTitle" idx="1"/>
          </p:nvPr>
        </p:nvSpPr>
        <p:spPr/>
        <p:txBody>
          <a:bodyPr/>
          <a:lstStyle/>
          <a:p>
            <a:r>
              <a:rPr lang="en-GB" dirty="0"/>
              <a:t>MCQs</a:t>
            </a:r>
          </a:p>
        </p:txBody>
      </p:sp>
      <p:sp>
        <p:nvSpPr>
          <p:cNvPr id="4" name="Text Placeholder 3"/>
          <p:cNvSpPr>
            <a:spLocks noGrp="1"/>
          </p:cNvSpPr>
          <p:nvPr>
            <p:ph type="body" sz="quarter" idx="13"/>
          </p:nvPr>
        </p:nvSpPr>
        <p:spPr>
          <a:xfrm>
            <a:off x="457200" y="2486025"/>
            <a:ext cx="8117457" cy="2457450"/>
          </a:xfrm>
        </p:spPr>
        <p:txBody>
          <a:bodyPr/>
          <a:lstStyle/>
          <a:p>
            <a:pPr marL="0" lvl="0" indent="0">
              <a:buNone/>
            </a:pPr>
            <a:r>
              <a:rPr lang="en-GB" sz="1400" b="1" dirty="0"/>
              <a:t>6. 	</a:t>
            </a:r>
            <a:r>
              <a:rPr lang="en-GB" sz="1400" dirty="0"/>
              <a:t>A 65 year old woman has been referred to the memory assessment service with 	forgetfulness 	causing her significant distress. Her mother had a history of Alzheimer’s 	dementia. She is 	not sleeping very well and struggles to enjoy her usual hobbies.  Her 	MOCA score was 20/30. 	During the assessment she often responded with ‘I don’t know’ 	or gave approximate answers.</a:t>
            </a:r>
          </a:p>
          <a:p>
            <a:pPr marL="0" indent="0">
              <a:buNone/>
            </a:pPr>
            <a:endParaRPr lang="en-GB" sz="1400" b="1" dirty="0"/>
          </a:p>
          <a:p>
            <a:pPr marL="0" indent="0">
              <a:buNone/>
            </a:pPr>
            <a:r>
              <a:rPr lang="en-GB" sz="1400" b="1" dirty="0"/>
              <a:t>	Which would be the most appropriate next step? </a:t>
            </a:r>
            <a:endParaRPr lang="en-GB" sz="1400" dirty="0"/>
          </a:p>
          <a:p>
            <a:pPr marL="0" indent="0">
              <a:buNone/>
            </a:pPr>
            <a:endParaRPr lang="en-GB" dirty="0"/>
          </a:p>
        </p:txBody>
      </p:sp>
      <p:sp>
        <p:nvSpPr>
          <p:cNvPr id="5" name="Rectangle 4"/>
          <p:cNvSpPr/>
          <p:nvPr/>
        </p:nvSpPr>
        <p:spPr>
          <a:xfrm>
            <a:off x="703053" y="4002898"/>
            <a:ext cx="4572000" cy="2388795"/>
          </a:xfrm>
          <a:prstGeom prst="rect">
            <a:avLst/>
          </a:prstGeom>
        </p:spPr>
        <p:txBody>
          <a:bodyPr>
            <a:spAutoFit/>
          </a:bodyPr>
          <a:lstStyle/>
          <a:p>
            <a:pPr marL="800100" lvl="1" indent="-342900" algn="just">
              <a:lnSpc>
                <a:spcPct val="115000"/>
              </a:lnSpc>
              <a:spcBef>
                <a:spcPts val="600"/>
              </a:spcBef>
              <a:spcAft>
                <a:spcPts val="600"/>
              </a:spcAft>
              <a:buFont typeface="+mj-lt"/>
              <a:buAutoNum type="alphaUcPeriod"/>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1200" dirty="0">
                <a:solidFill>
                  <a:srgbClr val="000000"/>
                </a:solidFill>
                <a:ea typeface="Times New Roman" panose="02020603050405020304" pitchFamily="18" charset="0"/>
                <a:cs typeface="Calibri" panose="020F0502020204030204" pitchFamily="34" charset="0"/>
              </a:rPr>
              <a:t>Re-do the MOCA in 1 week with the support of relatives.</a:t>
            </a:r>
            <a:endParaRPr lang="en-GB" sz="1200" dirty="0">
              <a:ea typeface="Calibri" panose="020F0502020204030204" pitchFamily="34" charset="0"/>
              <a:cs typeface="Times New Roman" panose="02020603050405020304" pitchFamily="18" charset="0"/>
            </a:endParaRPr>
          </a:p>
          <a:p>
            <a:pPr marL="800100" lvl="1" indent="-342900" algn="just">
              <a:lnSpc>
                <a:spcPct val="115000"/>
              </a:lnSpc>
              <a:spcBef>
                <a:spcPts val="600"/>
              </a:spcBef>
              <a:spcAft>
                <a:spcPts val="600"/>
              </a:spcAft>
              <a:buFont typeface="+mj-lt"/>
              <a:buAutoNum type="alphaUcPeriod"/>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1200" dirty="0">
                <a:solidFill>
                  <a:srgbClr val="000000"/>
                </a:solidFill>
                <a:ea typeface="Times New Roman" panose="02020603050405020304" pitchFamily="18" charset="0"/>
                <a:cs typeface="Calibri" panose="020F0502020204030204" pitchFamily="34" charset="0"/>
              </a:rPr>
              <a:t>Prescribe low dose benzodiazepines.</a:t>
            </a:r>
            <a:endParaRPr lang="en-GB" sz="1200" dirty="0">
              <a:ea typeface="Calibri" panose="020F0502020204030204" pitchFamily="34" charset="0"/>
              <a:cs typeface="Times New Roman" panose="02020603050405020304" pitchFamily="18" charset="0"/>
            </a:endParaRPr>
          </a:p>
          <a:p>
            <a:pPr marL="800100" lvl="1" indent="-342900" algn="just">
              <a:lnSpc>
                <a:spcPct val="115000"/>
              </a:lnSpc>
              <a:spcBef>
                <a:spcPts val="600"/>
              </a:spcBef>
              <a:spcAft>
                <a:spcPts val="600"/>
              </a:spcAft>
              <a:buFont typeface="+mj-lt"/>
              <a:buAutoNum type="alphaUcPeriod"/>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1200" b="1" dirty="0">
                <a:solidFill>
                  <a:srgbClr val="000000"/>
                </a:solidFill>
                <a:ea typeface="Times New Roman" panose="02020603050405020304" pitchFamily="18" charset="0"/>
                <a:cs typeface="Calibri" panose="020F0502020204030204" pitchFamily="34" charset="0"/>
              </a:rPr>
              <a:t>Complete a MADRS scale and consider a trial of antidepressants.</a:t>
            </a:r>
            <a:endParaRPr lang="en-GB" sz="1200" b="1" dirty="0">
              <a:ea typeface="Calibri" panose="020F0502020204030204" pitchFamily="34" charset="0"/>
              <a:cs typeface="Times New Roman" panose="02020603050405020304" pitchFamily="18" charset="0"/>
            </a:endParaRPr>
          </a:p>
          <a:p>
            <a:pPr marL="800100" lvl="1" indent="-342900" algn="just">
              <a:lnSpc>
                <a:spcPct val="115000"/>
              </a:lnSpc>
              <a:spcBef>
                <a:spcPts val="600"/>
              </a:spcBef>
              <a:spcAft>
                <a:spcPts val="600"/>
              </a:spcAft>
              <a:buFont typeface="+mj-lt"/>
              <a:buAutoNum type="alphaUcPeriod"/>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1200" dirty="0">
                <a:solidFill>
                  <a:srgbClr val="000000"/>
                </a:solidFill>
                <a:ea typeface="Times New Roman" panose="02020603050405020304" pitchFamily="18" charset="0"/>
                <a:cs typeface="Calibri" panose="020F0502020204030204" pitchFamily="34" charset="0"/>
              </a:rPr>
              <a:t>Arrange an MRI brain scan. </a:t>
            </a:r>
            <a:endParaRPr lang="en-GB" sz="1200" dirty="0">
              <a:ea typeface="Calibri" panose="020F0502020204030204" pitchFamily="34" charset="0"/>
              <a:cs typeface="Times New Roman" panose="02020603050405020304" pitchFamily="18" charset="0"/>
            </a:endParaRPr>
          </a:p>
          <a:p>
            <a:pPr marL="800100" lvl="1" indent="-342900" algn="just">
              <a:lnSpc>
                <a:spcPct val="115000"/>
              </a:lnSpc>
              <a:spcBef>
                <a:spcPts val="600"/>
              </a:spcBef>
              <a:spcAft>
                <a:spcPts val="600"/>
              </a:spcAft>
              <a:buFont typeface="+mj-lt"/>
              <a:buAutoNum type="alphaUcPeriod"/>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1200" dirty="0">
                <a:solidFill>
                  <a:srgbClr val="000000"/>
                </a:solidFill>
                <a:ea typeface="Times New Roman" panose="02020603050405020304" pitchFamily="18" charset="0"/>
                <a:cs typeface="Calibri" panose="020F0502020204030204" pitchFamily="34" charset="0"/>
              </a:rPr>
              <a:t>Complete and ACE-III to look at the cognitive profile in more detail. </a:t>
            </a:r>
            <a:endParaRPr lang="en-GB" sz="12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136014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Bent Arrow 19"/>
          <p:cNvSpPr/>
          <p:nvPr/>
        </p:nvSpPr>
        <p:spPr>
          <a:xfrm rot="2863536" flipH="1">
            <a:off x="6515033" y="3405880"/>
            <a:ext cx="1643316" cy="812322"/>
          </a:xfrm>
          <a:prstGeom prst="bentArrow">
            <a:avLst>
              <a:gd name="adj1" fmla="val 25000"/>
              <a:gd name="adj2" fmla="val 26613"/>
              <a:gd name="adj3" fmla="val 25000"/>
              <a:gd name="adj4" fmla="val 87500"/>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1" name="Bent Arrow 20"/>
          <p:cNvSpPr/>
          <p:nvPr/>
        </p:nvSpPr>
        <p:spPr>
          <a:xfrm rot="217627" flipH="1" flipV="1">
            <a:off x="5804381" y="4761276"/>
            <a:ext cx="1643316" cy="965602"/>
          </a:xfrm>
          <a:prstGeom prst="bentArrow">
            <a:avLst>
              <a:gd name="adj1" fmla="val 25000"/>
              <a:gd name="adj2" fmla="val 26613"/>
              <a:gd name="adj3" fmla="val 25000"/>
              <a:gd name="adj4" fmla="val 87500"/>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22" name="Group 21"/>
          <p:cNvGrpSpPr/>
          <p:nvPr/>
        </p:nvGrpSpPr>
        <p:grpSpPr>
          <a:xfrm>
            <a:off x="628650" y="1690689"/>
            <a:ext cx="8278628" cy="5167311"/>
            <a:chOff x="916209" y="1690689"/>
            <a:chExt cx="8278628" cy="5167311"/>
          </a:xfrm>
        </p:grpSpPr>
        <p:pic>
          <p:nvPicPr>
            <p:cNvPr id="3" name="Picture 2"/>
            <p:cNvPicPr>
              <a:picLocks noChangeAspect="1"/>
            </p:cNvPicPr>
            <p:nvPr/>
          </p:nvPicPr>
          <p:blipFill>
            <a:blip r:embed="rId3">
              <a:clrChange>
                <a:clrFrom>
                  <a:srgbClr val="FEFEFE"/>
                </a:clrFrom>
                <a:clrTo>
                  <a:srgbClr val="FEFEFE">
                    <a:alpha val="0"/>
                  </a:srgbClr>
                </a:clrTo>
              </a:clrChange>
            </a:blip>
            <a:stretch>
              <a:fillRect/>
            </a:stretch>
          </p:blipFill>
          <p:spPr>
            <a:xfrm>
              <a:off x="1127126" y="1690689"/>
              <a:ext cx="6889748" cy="5167311"/>
            </a:xfrm>
            <a:prstGeom prst="rect">
              <a:avLst/>
            </a:prstGeom>
          </p:spPr>
        </p:pic>
        <p:cxnSp>
          <p:nvCxnSpPr>
            <p:cNvPr id="4" name="Straight Arrow Connector 3"/>
            <p:cNvCxnSpPr/>
            <p:nvPr/>
          </p:nvCxnSpPr>
          <p:spPr>
            <a:xfrm flipH="1" flipV="1">
              <a:off x="5514975" y="5486400"/>
              <a:ext cx="115283" cy="48577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597412" y="5588889"/>
              <a:ext cx="1757236" cy="646331"/>
            </a:xfrm>
            <a:prstGeom prst="rect">
              <a:avLst/>
            </a:prstGeom>
            <a:noFill/>
          </p:spPr>
          <p:txBody>
            <a:bodyPr wrap="square" rtlCol="0">
              <a:spAutoFit/>
            </a:bodyPr>
            <a:lstStyle/>
            <a:p>
              <a:r>
                <a:rPr lang="en-GB"/>
                <a:t>Fusiform gyrus (Face area)</a:t>
              </a:r>
            </a:p>
          </p:txBody>
        </p:sp>
        <p:sp>
          <p:nvSpPr>
            <p:cNvPr id="8" name="Rounded Rectangle 7"/>
            <p:cNvSpPr/>
            <p:nvPr/>
          </p:nvSpPr>
          <p:spPr>
            <a:xfrm>
              <a:off x="5359111" y="5163487"/>
              <a:ext cx="311727" cy="32471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p:cNvSpPr/>
            <p:nvPr/>
          </p:nvSpPr>
          <p:spPr>
            <a:xfrm>
              <a:off x="7320732" y="3883891"/>
              <a:ext cx="311727" cy="32471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p:cNvCxnSpPr/>
            <p:nvPr/>
          </p:nvCxnSpPr>
          <p:spPr>
            <a:xfrm>
              <a:off x="1914525" y="2197711"/>
              <a:ext cx="558588" cy="160256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16209" y="1828379"/>
              <a:ext cx="1757236" cy="369332"/>
            </a:xfrm>
            <a:prstGeom prst="rect">
              <a:avLst/>
            </a:prstGeom>
            <a:noFill/>
          </p:spPr>
          <p:txBody>
            <a:bodyPr wrap="square" rtlCol="0">
              <a:spAutoFit/>
            </a:bodyPr>
            <a:lstStyle/>
            <a:p>
              <a:r>
                <a:rPr lang="en-GB"/>
                <a:t>Cingulate cortex</a:t>
              </a:r>
            </a:p>
          </p:txBody>
        </p:sp>
        <p:sp>
          <p:nvSpPr>
            <p:cNvPr id="15" name="Rounded Rectangle 14"/>
            <p:cNvSpPr/>
            <p:nvPr/>
          </p:nvSpPr>
          <p:spPr>
            <a:xfrm>
              <a:off x="7024965" y="4424866"/>
              <a:ext cx="311727" cy="32471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ed Rectangle 15"/>
            <p:cNvSpPr/>
            <p:nvPr/>
          </p:nvSpPr>
          <p:spPr>
            <a:xfrm>
              <a:off x="6635162" y="4775964"/>
              <a:ext cx="311727" cy="32471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7437601" y="5573073"/>
              <a:ext cx="1757236" cy="646331"/>
            </a:xfrm>
            <a:prstGeom prst="rect">
              <a:avLst/>
            </a:prstGeom>
            <a:noFill/>
          </p:spPr>
          <p:txBody>
            <a:bodyPr wrap="square" rtlCol="0">
              <a:spAutoFit/>
            </a:bodyPr>
            <a:lstStyle/>
            <a:p>
              <a:r>
                <a:rPr lang="en-GB" dirty="0"/>
                <a:t>Primary visual cortex (V1)</a:t>
              </a:r>
            </a:p>
          </p:txBody>
        </p:sp>
        <p:cxnSp>
          <p:nvCxnSpPr>
            <p:cNvPr id="17" name="Straight Arrow Connector 16"/>
            <p:cNvCxnSpPr>
              <a:endCxn id="15" idx="2"/>
            </p:cNvCxnSpPr>
            <p:nvPr/>
          </p:nvCxnSpPr>
          <p:spPr>
            <a:xfrm flipH="1" flipV="1">
              <a:off x="7180829" y="4749581"/>
              <a:ext cx="256773" cy="101917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9" name="Title 1"/>
          <p:cNvSpPr txBox="1">
            <a:spLocks/>
          </p:cNvSpPr>
          <p:nvPr/>
        </p:nvSpPr>
        <p:spPr>
          <a:xfrm>
            <a:off x="457200" y="1026000"/>
            <a:ext cx="7840800" cy="680400"/>
          </a:xfrm>
          <a:prstGeom prst="rect">
            <a:avLst/>
          </a:prstGeom>
        </p:spPr>
        <p:txBody>
          <a:bodyPr/>
          <a:lstStyle>
            <a:lvl1pPr algn="l" defTabSz="457200" rtl="0" eaLnBrk="0" fontAlgn="base" hangingPunct="0">
              <a:spcBef>
                <a:spcPct val="0"/>
              </a:spcBef>
              <a:spcAft>
                <a:spcPct val="0"/>
              </a:spcAft>
              <a:defRPr sz="3600" b="1" kern="1200" baseline="0">
                <a:solidFill>
                  <a:srgbClr val="A01853"/>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Arial" charset="0"/>
              </a:defRPr>
            </a:lvl2pPr>
            <a:lvl3pPr algn="ctr" defTabSz="457200" rtl="0" eaLnBrk="0" fontAlgn="base" hangingPunct="0">
              <a:spcBef>
                <a:spcPct val="0"/>
              </a:spcBef>
              <a:spcAft>
                <a:spcPct val="0"/>
              </a:spcAft>
              <a:defRPr sz="4400">
                <a:solidFill>
                  <a:schemeClr val="tx1"/>
                </a:solidFill>
                <a:latin typeface="Arial" charset="0"/>
              </a:defRPr>
            </a:lvl3pPr>
            <a:lvl4pPr algn="ctr" defTabSz="457200" rtl="0" eaLnBrk="0" fontAlgn="base" hangingPunct="0">
              <a:spcBef>
                <a:spcPct val="0"/>
              </a:spcBef>
              <a:spcAft>
                <a:spcPct val="0"/>
              </a:spcAft>
              <a:defRPr sz="4400">
                <a:solidFill>
                  <a:schemeClr val="tx1"/>
                </a:solidFill>
                <a:latin typeface="Arial" charset="0"/>
              </a:defRPr>
            </a:lvl4pPr>
            <a:lvl5pPr algn="ctr" defTabSz="457200" rtl="0" eaLnBrk="0" fontAlgn="base" hangingPunct="0">
              <a:spcBef>
                <a:spcPct val="0"/>
              </a:spcBef>
              <a:spcAft>
                <a:spcPct val="0"/>
              </a:spcAft>
              <a:defRPr sz="4400">
                <a:solidFill>
                  <a:schemeClr val="tx1"/>
                </a:solidFill>
                <a:latin typeface="Arial"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a:lstStyle>
          <a:p>
            <a:r>
              <a:rPr lang="en-GB"/>
              <a:t>Brodmann areas</a:t>
            </a:r>
            <a:endParaRPr lang="en-GB" dirty="0"/>
          </a:p>
        </p:txBody>
      </p:sp>
    </p:spTree>
    <p:extLst>
      <p:ext uri="{BB962C8B-B14F-4D97-AF65-F5344CB8AC3E}">
        <p14:creationId xmlns:p14="http://schemas.microsoft.com/office/powerpoint/2010/main" val="173462224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OA Module: Cognitive Assessment</a:t>
            </a:r>
          </a:p>
        </p:txBody>
      </p:sp>
      <p:sp>
        <p:nvSpPr>
          <p:cNvPr id="4" name="Text Placeholder 3"/>
          <p:cNvSpPr>
            <a:spLocks noGrp="1"/>
          </p:cNvSpPr>
          <p:nvPr>
            <p:ph type="body" sz="quarter" idx="13"/>
          </p:nvPr>
        </p:nvSpPr>
        <p:spPr/>
        <p:txBody>
          <a:bodyPr/>
          <a:lstStyle/>
          <a:p>
            <a:pPr marL="0" indent="0">
              <a:buNone/>
            </a:pPr>
            <a:r>
              <a:rPr lang="en-US" dirty="0"/>
              <a:t>Any Questions?</a:t>
            </a:r>
          </a:p>
          <a:p>
            <a:pPr marL="0" indent="0">
              <a:buNone/>
            </a:pPr>
            <a:endParaRPr lang="en-US" dirty="0"/>
          </a:p>
          <a:p>
            <a:pPr marL="0" indent="0">
              <a:buNone/>
            </a:pPr>
            <a:r>
              <a:rPr lang="en-US" dirty="0"/>
              <a:t>Thank you</a:t>
            </a:r>
          </a:p>
        </p:txBody>
      </p:sp>
    </p:spTree>
    <p:extLst>
      <p:ext uri="{BB962C8B-B14F-4D97-AF65-F5344CB8AC3E}">
        <p14:creationId xmlns:p14="http://schemas.microsoft.com/office/powerpoint/2010/main" val="1300147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Cognitive Domains</a:t>
            </a:r>
          </a:p>
        </p:txBody>
      </p:sp>
      <p:sp>
        <p:nvSpPr>
          <p:cNvPr id="5" name="Text Placeholder 4"/>
          <p:cNvSpPr>
            <a:spLocks noGrp="1"/>
          </p:cNvSpPr>
          <p:nvPr>
            <p:ph type="body" sz="quarter" idx="13"/>
          </p:nvPr>
        </p:nvSpPr>
        <p:spPr/>
        <p:txBody>
          <a:bodyPr/>
          <a:lstStyle/>
          <a:p>
            <a:r>
              <a:rPr lang="en-GB" dirty="0"/>
              <a:t>Sensation</a:t>
            </a:r>
          </a:p>
          <a:p>
            <a:r>
              <a:rPr lang="en-GB" dirty="0"/>
              <a:t>Perception </a:t>
            </a:r>
          </a:p>
          <a:p>
            <a:r>
              <a:rPr lang="en-GB" dirty="0"/>
              <a:t>Motor and constructional </a:t>
            </a:r>
          </a:p>
          <a:p>
            <a:r>
              <a:rPr lang="en-GB" dirty="0"/>
              <a:t>Attention and concentration</a:t>
            </a:r>
          </a:p>
          <a:p>
            <a:r>
              <a:rPr lang="en-GB" dirty="0"/>
              <a:t>Memory </a:t>
            </a:r>
          </a:p>
          <a:p>
            <a:r>
              <a:rPr lang="en-GB" dirty="0"/>
              <a:t>Executive</a:t>
            </a:r>
          </a:p>
          <a:p>
            <a:r>
              <a:rPr lang="en-GB" dirty="0"/>
              <a:t>Processing </a:t>
            </a:r>
          </a:p>
          <a:p>
            <a:r>
              <a:rPr lang="en-GB" dirty="0"/>
              <a:t>Language </a:t>
            </a:r>
          </a:p>
          <a:p>
            <a:endParaRPr lang="en-GB" dirty="0"/>
          </a:p>
        </p:txBody>
      </p:sp>
    </p:spTree>
    <p:extLst>
      <p:ext uri="{BB962C8B-B14F-4D97-AF65-F5344CB8AC3E}">
        <p14:creationId xmlns:p14="http://schemas.microsoft.com/office/powerpoint/2010/main" val="1784789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theme/theme1.xml><?xml version="1.0" encoding="utf-8"?>
<a:theme xmlns:a="http://schemas.openxmlformats.org/drawingml/2006/main" name="1_Psychiatry Recruitment P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297</TotalTime>
  <Words>8962</Words>
  <Application>Microsoft Office PowerPoint</Application>
  <PresentationFormat>On-screen Show (4:3)</PresentationFormat>
  <Paragraphs>1224</Paragraphs>
  <Slides>80</Slides>
  <Notes>47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80</vt:i4>
      </vt:variant>
    </vt:vector>
  </HeadingPairs>
  <TitlesOfParts>
    <vt:vector size="89" baseType="lpstr">
      <vt:lpstr>ＭＳ Ｐゴシック</vt:lpstr>
      <vt:lpstr>Aharoni</vt:lpstr>
      <vt:lpstr>Arial</vt:lpstr>
      <vt:lpstr>Calibri</vt:lpstr>
      <vt:lpstr>msgothic</vt:lpstr>
      <vt:lpstr>Symbol</vt:lpstr>
      <vt:lpstr>Times New Roman</vt:lpstr>
      <vt:lpstr>Wingdings</vt:lpstr>
      <vt:lpstr>1_Psychiatry Recruitment PP</vt:lpstr>
      <vt:lpstr>PowerPoint Presentation</vt:lpstr>
      <vt:lpstr>OA Module: Cognitive Assessment</vt:lpstr>
      <vt:lpstr>OA Module: Cognitive Assessment</vt:lpstr>
      <vt:lpstr>OA Module: Cognitive Assessment</vt:lpstr>
      <vt:lpstr>Outline</vt:lpstr>
      <vt:lpstr>Key brain landmarks</vt:lpstr>
      <vt:lpstr>Brodmann areas</vt:lpstr>
      <vt:lpstr>PowerPoint Presentation</vt:lpstr>
      <vt:lpstr>Cognitive Domains</vt:lpstr>
      <vt:lpstr>Cerebral dominance</vt:lpstr>
      <vt:lpstr>Left-brain / right-brain</vt:lpstr>
      <vt:lpstr>What is attention?</vt:lpstr>
      <vt:lpstr>Neurobiology of attention</vt:lpstr>
      <vt:lpstr>Attention – bedside assessment</vt:lpstr>
      <vt:lpstr>Types of memory</vt:lpstr>
      <vt:lpstr>History</vt:lpstr>
      <vt:lpstr>Neurobiology of memory</vt:lpstr>
      <vt:lpstr>Disorders affecting memory</vt:lpstr>
      <vt:lpstr>Testing verbal memory</vt:lpstr>
      <vt:lpstr>Testing visual memory</vt:lpstr>
      <vt:lpstr>Semantic memory</vt:lpstr>
      <vt:lpstr>Language</vt:lpstr>
      <vt:lpstr>Speech disorders (Aphasias)</vt:lpstr>
      <vt:lpstr>PowerPoint Presentation</vt:lpstr>
      <vt:lpstr>Reading</vt:lpstr>
      <vt:lpstr>Reading &amp; Alexia</vt:lpstr>
      <vt:lpstr>“Peripheral” dyslexia</vt:lpstr>
      <vt:lpstr>“Central” dyslexia</vt:lpstr>
      <vt:lpstr>Writing &amp; dysgraphia</vt:lpstr>
      <vt:lpstr>Classification – as per dyslexia</vt:lpstr>
      <vt:lpstr>Language</vt:lpstr>
      <vt:lpstr>Language</vt:lpstr>
      <vt:lpstr>Language</vt:lpstr>
      <vt:lpstr>Language </vt:lpstr>
      <vt:lpstr>Apraxia</vt:lpstr>
      <vt:lpstr>Apraxia</vt:lpstr>
      <vt:lpstr>Apraxia – testing:</vt:lpstr>
      <vt:lpstr>Hand movements in apraxia</vt:lpstr>
      <vt:lpstr>Visuospatial</vt:lpstr>
      <vt:lpstr>Deficits</vt:lpstr>
      <vt:lpstr>Vision</vt:lpstr>
      <vt:lpstr>Visual object agnosia  (associative or semantic visual agnosia)</vt:lpstr>
      <vt:lpstr>Apperceptive visual agnosia</vt:lpstr>
      <vt:lpstr>Visual neglect</vt:lpstr>
      <vt:lpstr>PowerPoint Presentation</vt:lpstr>
      <vt:lpstr>Sensory inattention</vt:lpstr>
      <vt:lpstr>Other perceptual deficits</vt:lpstr>
      <vt:lpstr>Frontal lobes</vt:lpstr>
      <vt:lpstr>Dorsolateral PFC</vt:lpstr>
      <vt:lpstr>Orbitofrontal PFC</vt:lpstr>
      <vt:lpstr>Ventromedial PFC</vt:lpstr>
      <vt:lpstr>Executive Function</vt:lpstr>
      <vt:lpstr>Executive function</vt:lpstr>
      <vt:lpstr>Executive Function Tests</vt:lpstr>
      <vt:lpstr>Temporal lobes</vt:lpstr>
      <vt:lpstr>Temporal lobe syndromes</vt:lpstr>
      <vt:lpstr>Parietal lobes</vt:lpstr>
      <vt:lpstr>Occipital lobe syndromes</vt:lpstr>
      <vt:lpstr>Cognitive Assessment</vt:lpstr>
      <vt:lpstr>Cognitive assessment tools</vt:lpstr>
      <vt:lpstr>Selected brief tools</vt:lpstr>
      <vt:lpstr>Clock drawing test</vt:lpstr>
      <vt:lpstr>Selected neuropsychological tests</vt:lpstr>
      <vt:lpstr>Selected neuropsychological tests</vt:lpstr>
      <vt:lpstr>Useful resources</vt:lpstr>
      <vt:lpstr>Acknowledgements</vt:lpstr>
      <vt:lpstr>OA Module: Cognitive Assessment</vt:lpstr>
      <vt:lpstr>OA Module: Cognitive Assessment</vt:lpstr>
      <vt:lpstr>OA Module: Cognitive Assessment</vt:lpstr>
      <vt:lpstr>PowerPoint Presentation</vt:lpstr>
      <vt:lpstr>PowerPoint Presentation</vt:lpstr>
      <vt:lpstr>OA Module: Cognitive Assessment</vt:lpstr>
      <vt:lpstr>OA Module: Cognitive Assessment</vt:lpstr>
      <vt:lpstr>OA Module: Cognitive Assessment</vt:lpstr>
      <vt:lpstr>OA Module: Cognitive Assessment</vt:lpstr>
      <vt:lpstr>OA Module: Cognitive Assessment</vt:lpstr>
      <vt:lpstr>OA Module: Cognitive Assessment</vt:lpstr>
      <vt:lpstr>OA Module: Cognitive Assessment</vt:lpstr>
      <vt:lpstr>OA Module: Cognitive Assessment</vt:lpstr>
      <vt:lpstr>OA Module: Cognitive Assessment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Worthington</dc:creator>
  <cp:lastModifiedBy>Helen McEnerney</cp:lastModifiedBy>
  <cp:revision>127</cp:revision>
  <dcterms:created xsi:type="dcterms:W3CDTF">2016-06-27T18:42:38Z</dcterms:created>
  <dcterms:modified xsi:type="dcterms:W3CDTF">2020-07-06T08:58:29Z</dcterms:modified>
</cp:coreProperties>
</file>