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2" r:id="rId3"/>
    <p:sldId id="284" r:id="rId4"/>
    <p:sldId id="289" r:id="rId5"/>
    <p:sldId id="290" r:id="rId6"/>
    <p:sldId id="291" r:id="rId7"/>
    <p:sldId id="292" r:id="rId8"/>
    <p:sldId id="323" r:id="rId9"/>
    <p:sldId id="293" r:id="rId10"/>
    <p:sldId id="294" r:id="rId11"/>
    <p:sldId id="324" r:id="rId12"/>
    <p:sldId id="325" r:id="rId13"/>
    <p:sldId id="326" r:id="rId14"/>
    <p:sldId id="327" r:id="rId15"/>
    <p:sldId id="329" r:id="rId16"/>
    <p:sldId id="330" r:id="rId17"/>
    <p:sldId id="298" r:id="rId18"/>
    <p:sldId id="299" r:id="rId19"/>
    <p:sldId id="328" r:id="rId20"/>
    <p:sldId id="313" r:id="rId21"/>
    <p:sldId id="285" r:id="rId22"/>
    <p:sldId id="320" r:id="rId23"/>
    <p:sldId id="317" r:id="rId24"/>
    <p:sldId id="321" r:id="rId25"/>
    <p:sldId id="315" r:id="rId26"/>
    <p:sldId id="322" r:id="rId27"/>
    <p:sldId id="310" r:id="rId28"/>
    <p:sldId id="318" r:id="rId29"/>
    <p:sldId id="312" r:id="rId30"/>
    <p:sldId id="319" r:id="rId31"/>
    <p:sldId id="287" r:id="rId32"/>
    <p:sldId id="305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93"/>
    <a:srgbClr val="A00054"/>
    <a:srgbClr val="E28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05"/>
    <p:restoredTop sz="75442" autoAdjust="0"/>
  </p:normalViewPr>
  <p:slideViewPr>
    <p:cSldViewPr snapToGrid="0" snapToObjects="1">
      <p:cViewPr varScale="1">
        <p:scale>
          <a:sx n="82" d="100"/>
          <a:sy n="82" d="100"/>
        </p:scale>
        <p:origin x="205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3F6472-0DC5-8443-AC45-780EE1EFB45A}" type="datetimeFigureOut">
              <a:rPr lang="en-US"/>
              <a:pPr>
                <a:defRPr/>
              </a:pPr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8C5B9B9D-1956-F846-A822-275B38080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766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4BB43A-0BA0-FB44-BBBE-6013E1B4FC09}" type="datetimeFigureOut">
              <a:rPr lang="en-US"/>
              <a:pPr>
                <a:defRPr/>
              </a:pPr>
              <a:t>6/29/2020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C0588C8-2298-4448-8C7C-7D3DB3F59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589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AF48386-C2F5-6143-AF5F-219DD3489E86}" type="slidenum">
              <a:rPr lang="en-US" altLang="en-US">
                <a:latin typeface="Calibri" charset="0"/>
              </a:rPr>
              <a:pPr eaLnBrk="1" hangingPunct="1"/>
              <a:t>1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13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8775" indent="-358775">
              <a:buFont typeface="Courier New" panose="02070309020205020404" pitchFamily="49" charset="0"/>
              <a:buChar char="o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Schizophrenia is a disorder with a low incidence but a relatively high prevalence. It is fairly evenly distributed around the globe. </a:t>
            </a:r>
          </a:p>
          <a:p>
            <a:pPr indent="-360000">
              <a:buFont typeface="Courier New" panose="02070309020205020404" pitchFamily="49" charset="0"/>
              <a:buChar char="o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incidence – between 0.17 and 0.54 / 100 population {using broad definition}</a:t>
            </a:r>
          </a:p>
          <a:p>
            <a:pPr marL="0" indent="0">
              <a:buNone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- 2 to 3 times lower using DSM-IV or ICD-10 criteria</a:t>
            </a:r>
          </a:p>
          <a:p>
            <a:pPr indent="-360000">
              <a:buFont typeface="Courier New" panose="02070309020205020404" pitchFamily="49" charset="0"/>
              <a:buChar char="o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 of onset: usually 15-45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yrs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(but may start at </a:t>
            </a:r>
            <a:r>
              <a:rPr lang="en-GB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age)</a:t>
            </a:r>
          </a:p>
          <a:p>
            <a:pPr marL="358775" indent="-358775">
              <a:buFont typeface="Courier New" panose="02070309020205020404" pitchFamily="49" charset="0"/>
              <a:buChar char="o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Occurs equally in men and women but mean age of onset is about 5 years earlier in men. Peak onset in men is 20-24 age group  but female onset is more common with increasing age. </a:t>
            </a:r>
          </a:p>
          <a:p>
            <a:pPr marL="358775" indent="-358775">
              <a:buFont typeface="Courier New" panose="02070309020205020404" pitchFamily="49" charset="0"/>
              <a:buChar char="o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Prevalence: 1.4-4.6 /1000 of the population at risk (Data from 23 prevalence studies between 1931-1999,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Jablensky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2003)</a:t>
            </a:r>
          </a:p>
          <a:p>
            <a:pPr marL="358775" indent="-358775">
              <a:buFont typeface="Courier New" panose="02070309020205020404" pitchFamily="49" charset="0"/>
              <a:buChar char="o"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Worldwide lifetime prevalence approximately 1%</a:t>
            </a:r>
          </a:p>
          <a:p>
            <a:pPr marL="2960688" indent="0">
              <a:buNone/>
            </a:pP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[Shorter Oxford Textbook of Psychiatry, 4</a:t>
            </a:r>
            <a:r>
              <a:rPr lang="en-GB" sz="16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Ed. &amp; Seminar Series, General Adult Psychiatry, 2</a:t>
            </a:r>
            <a:r>
              <a:rPr lang="en-GB" sz="16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</a:t>
            </a:r>
            <a:r>
              <a: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Ed]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588C8-2298-4448-8C7C-7D3DB3F5959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958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Courier New" panose="02070309020205020404" pitchFamily="49" charset="0"/>
              <a:buNone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Urban effect is a complex interplay of factors related to genes, selective migration into and out of cities, possibly over several generations, cultural and socio-economic factors e.g. higher rates of social deprivation and dysfunctional families within urban areas; the interplay possibly occurs early in life or even in utero rather than at the time of illness onset. </a:t>
            </a:r>
          </a:p>
          <a:p>
            <a:pPr marL="0" indent="0" algn="just">
              <a:buFont typeface="Courier New" panose="02070309020205020404" pitchFamily="49" charset="0"/>
              <a:buNone/>
            </a:pPr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buFont typeface="Courier New" panose="02070309020205020404" pitchFamily="49" charset="0"/>
              <a:buNone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 from different countries show that immigrants tend to have a higher risk of schizophrenia than the general population of either their native or their adopted country.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588C8-2298-4448-8C7C-7D3DB3F5959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153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588C8-2298-4448-8C7C-7D3DB3F5959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510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588C8-2298-4448-8C7C-7D3DB3F5959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331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7839075" cy="3720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2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4619297" cy="37206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218113" y="1954213"/>
            <a:ext cx="3673475" cy="372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186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73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4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17573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1" y="2486025"/>
            <a:ext cx="4761186" cy="24574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360988" y="2486025"/>
            <a:ext cx="3451225" cy="2457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4461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7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0363"/>
            <a:ext cx="310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227763"/>
            <a:ext cx="9144000" cy="630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039938"/>
            <a:ext cx="83359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3" descr="bottom_brand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367338"/>
            <a:ext cx="179705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5714" y="3120571"/>
            <a:ext cx="76134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4000" b="1" dirty="0">
                <a:solidFill>
                  <a:srgbClr val="A00054"/>
                </a:solidFill>
              </a:rPr>
              <a:t>Psychosis 1</a:t>
            </a:r>
          </a:p>
          <a:p>
            <a:pPr algn="ctr"/>
            <a:endParaRPr lang="en-US" b="1" dirty="0">
              <a:solidFill>
                <a:srgbClr val="A00054"/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84175" y="1393607"/>
            <a:ext cx="81429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rgbClr val="A00054"/>
                </a:solidFill>
              </a:rPr>
              <a:t>MRCPsych General </a:t>
            </a:r>
            <a:r>
              <a:rPr lang="en-GB" altLang="en-US" sz="3600" b="1" dirty="0">
                <a:solidFill>
                  <a:srgbClr val="A00054"/>
                </a:solidFill>
              </a:rPr>
              <a:t>Adult Module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Epidemiology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2000" b="1" dirty="0"/>
              <a:t>Schizophrenia liability based on affected relatives</a:t>
            </a:r>
          </a:p>
          <a:p>
            <a:pPr marL="0" indent="0" algn="r">
              <a:buNone/>
            </a:pPr>
            <a:endParaRPr lang="en-GB" sz="1800" dirty="0"/>
          </a:p>
          <a:p>
            <a:pPr marL="0" indent="0" algn="r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 [Oxford Handbook of Psychiatry, 7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Ed]</a:t>
            </a:r>
          </a:p>
          <a:p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821BE5A-C99E-F442-8D90-AF0527536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267786"/>
              </p:ext>
            </p:extLst>
          </p:nvPr>
        </p:nvGraphicFramePr>
        <p:xfrm>
          <a:off x="1132114" y="1704975"/>
          <a:ext cx="6096000" cy="3134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21812884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616657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Relative Type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Lifetime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495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Monozygotic twin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041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Dizygotic twin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664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Sibling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412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Half-sibling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5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Child with one affected 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088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Child with two affected parents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27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002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3BC53-E504-634D-B797-D12B904F64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Aetiological</a:t>
            </a:r>
            <a:r>
              <a:rPr lang="en-US" dirty="0"/>
              <a:t> factors and theories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BCBEDA8-6B3F-824F-BF79-F683C5199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292691"/>
              </p:ext>
            </p:extLst>
          </p:nvPr>
        </p:nvGraphicFramePr>
        <p:xfrm>
          <a:off x="1063689" y="1704975"/>
          <a:ext cx="6096000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19812013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28224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292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Genetic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Single Nucleotide polymorphisms, Copy number variation, rare variants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78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Early Enviornment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Maternal malnutrition and maternal infection, Birth Complications, Urban Birth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283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Migration, Ethnic Migration Status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400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Hypothesis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Neurodevelopmental, Neurochemical, Dysconnectivity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16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Early Cannabis use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789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573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864F7-2307-F94E-8F23-38D894DCFB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A74EA-B2A6-8D43-BABB-040637C34E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Family, twin and adoption studies cumulatively provide irrefutable evidence for a major genetic contribution. </a:t>
            </a:r>
          </a:p>
          <a:p>
            <a:endParaRPr lang="en-US" sz="2000" dirty="0"/>
          </a:p>
          <a:p>
            <a:r>
              <a:rPr lang="en-US" sz="2000" dirty="0"/>
              <a:t>Risk of Schizophrenia, Schizoaffective disorder, schizotypal and paranoid personality disorders is increased in first degree relatives of patients with schizophrenia thus supporting the concept of Schizophrenia Spectrum. </a:t>
            </a:r>
          </a:p>
          <a:p>
            <a:endParaRPr lang="en-US" sz="2000" dirty="0"/>
          </a:p>
          <a:p>
            <a:r>
              <a:rPr lang="en-US" sz="2000" dirty="0"/>
              <a:t>Mode of Inheritance – cumulative effect of many genes, each of small effect; thus making it a polygenic or complex genetic disorder. </a:t>
            </a:r>
          </a:p>
        </p:txBody>
      </p:sp>
    </p:spTree>
    <p:extLst>
      <p:ext uri="{BB962C8B-B14F-4D97-AF65-F5344CB8AC3E}">
        <p14:creationId xmlns:p14="http://schemas.microsoft.com/office/powerpoint/2010/main" val="1072918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B8D1-334B-3143-A349-5B64B3A31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Schizophrenia Susceptibility Genes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728AC-F854-594B-8FDB-CFECE7916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704975"/>
            <a:ext cx="7839075" cy="39706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Three types of genetic variations contribute to Schizophrenia risk.</a:t>
            </a:r>
          </a:p>
          <a:p>
            <a:pPr marL="457200" indent="-457200">
              <a:buAutoNum type="arabicPeriod"/>
            </a:pPr>
            <a:r>
              <a:rPr lang="en-US" dirty="0"/>
              <a:t>Single nucleotide polymorphisms </a:t>
            </a:r>
          </a:p>
          <a:p>
            <a:pPr marL="457200" indent="-457200">
              <a:buAutoNum type="arabicPeriod"/>
            </a:pPr>
            <a:r>
              <a:rPr lang="en-US" dirty="0"/>
              <a:t>Copy number variants – deletion of chromosome 22q11 (</a:t>
            </a:r>
            <a:r>
              <a:rPr lang="en-US" dirty="0" err="1"/>
              <a:t>velocardiofacial</a:t>
            </a:r>
            <a:r>
              <a:rPr lang="en-US" dirty="0"/>
              <a:t> syndrome)</a:t>
            </a:r>
          </a:p>
          <a:p>
            <a:pPr marL="457200" indent="-457200">
              <a:buAutoNum type="arabicPeriod"/>
            </a:pPr>
            <a:r>
              <a:rPr lang="en-US" dirty="0"/>
              <a:t>Rare variants – rare single or </a:t>
            </a:r>
            <a:r>
              <a:rPr lang="en-US" dirty="0" err="1"/>
              <a:t>dinuclueotide</a:t>
            </a:r>
            <a:r>
              <a:rPr lang="en-US" dirty="0"/>
              <a:t> variants in individual genes; best example is of a gene called SETD1A</a:t>
            </a:r>
          </a:p>
        </p:txBody>
      </p:sp>
    </p:spTree>
    <p:extLst>
      <p:ext uri="{BB962C8B-B14F-4D97-AF65-F5344CB8AC3E}">
        <p14:creationId xmlns:p14="http://schemas.microsoft.com/office/powerpoint/2010/main" val="1829252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F5807-9290-2E47-91F8-08E34414B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Enviornmental Factors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4A772C-E7B6-6848-A1D6-A92B2E896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420651"/>
              </p:ext>
            </p:extLst>
          </p:nvPr>
        </p:nvGraphicFramePr>
        <p:xfrm>
          <a:off x="1295400" y="2274078"/>
          <a:ext cx="6096000" cy="3235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12791903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249756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Relative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41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Maternal Malnutrition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971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Birth Complications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983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Urban birth and upbringing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802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Childhood trauma and adversity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241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Being an immigrant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315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Cannabis Smoking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00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Winter Birth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569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964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A81E9-B016-4B44-9754-178169517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Neurobiology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EE627-EDFC-2C4E-946D-307C5BB51B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Brain Imaging </a:t>
            </a:r>
          </a:p>
          <a:p>
            <a:pPr marL="0" indent="0">
              <a:buNone/>
            </a:pPr>
            <a:r>
              <a:rPr lang="en-US" dirty="0"/>
              <a:t>. Decreased brain volume</a:t>
            </a:r>
          </a:p>
          <a:p>
            <a:pPr marL="0" indent="0">
              <a:buNone/>
            </a:pPr>
            <a:r>
              <a:rPr lang="en-US" dirty="0"/>
              <a:t>. Decreased intracranial volume</a:t>
            </a:r>
          </a:p>
          <a:p>
            <a:pPr marL="0" indent="0">
              <a:buNone/>
            </a:pPr>
            <a:r>
              <a:rPr lang="en-US" dirty="0"/>
              <a:t>. Enlarged lateral and third ventricles</a:t>
            </a:r>
          </a:p>
          <a:p>
            <a:pPr marL="0" indent="0">
              <a:buNone/>
            </a:pPr>
            <a:r>
              <a:rPr lang="en-US" dirty="0"/>
              <a:t>. Smaller Hippocampus and Thalamus</a:t>
            </a:r>
          </a:p>
          <a:p>
            <a:pPr marL="0" indent="0">
              <a:buNone/>
            </a:pPr>
            <a:r>
              <a:rPr lang="en-US" dirty="0"/>
              <a:t>.Thinner cortical grey matter</a:t>
            </a:r>
          </a:p>
          <a:p>
            <a:pPr marL="0" indent="0">
              <a:buNone/>
            </a:pPr>
            <a:r>
              <a:rPr lang="en-US" dirty="0"/>
              <a:t>.Altered white matter pathways </a:t>
            </a:r>
          </a:p>
        </p:txBody>
      </p:sp>
    </p:spTree>
    <p:extLst>
      <p:ext uri="{BB962C8B-B14F-4D97-AF65-F5344CB8AC3E}">
        <p14:creationId xmlns:p14="http://schemas.microsoft.com/office/powerpoint/2010/main" val="1809133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416AE-CDCB-5843-BC55-78891F5B12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Neurobiology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3C770-7E3A-4947-A4DE-C6EB8ABBDF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Neuropathology</a:t>
            </a:r>
          </a:p>
          <a:p>
            <a:pPr marL="0" indent="0">
              <a:buNone/>
            </a:pPr>
            <a:r>
              <a:rPr lang="en-US" dirty="0"/>
              <a:t>Decreased brain weight</a:t>
            </a:r>
          </a:p>
          <a:p>
            <a:pPr marL="0" indent="0">
              <a:buNone/>
            </a:pPr>
            <a:r>
              <a:rPr lang="en-US" dirty="0"/>
              <a:t>Absence of neurodegenerative changes or gliosis</a:t>
            </a:r>
          </a:p>
          <a:p>
            <a:pPr marL="0" indent="0">
              <a:buNone/>
            </a:pPr>
            <a:r>
              <a:rPr lang="en-US" dirty="0"/>
              <a:t>Reductions in synaptic and dendritic markers</a:t>
            </a:r>
          </a:p>
          <a:p>
            <a:pPr marL="0" indent="0">
              <a:buNone/>
            </a:pPr>
            <a:r>
              <a:rPr lang="en-US" dirty="0"/>
              <a:t>Smaller pyramidal neurons in some areas</a:t>
            </a:r>
          </a:p>
          <a:p>
            <a:pPr marL="0" indent="0">
              <a:buNone/>
            </a:pPr>
            <a:r>
              <a:rPr lang="en-US" dirty="0"/>
              <a:t>Fewer thalamic neurons </a:t>
            </a:r>
          </a:p>
        </p:txBody>
      </p:sp>
    </p:spTree>
    <p:extLst>
      <p:ext uri="{BB962C8B-B14F-4D97-AF65-F5344CB8AC3E}">
        <p14:creationId xmlns:p14="http://schemas.microsoft.com/office/powerpoint/2010/main" val="3004349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Neurochemical abnormality hypothesis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3448050"/>
          </a:xfrm>
        </p:spPr>
        <p:txBody>
          <a:bodyPr/>
          <a:lstStyle/>
          <a:p>
            <a:pPr indent="-360000">
              <a:buFont typeface="Courier New" panose="02070309020205020404" pitchFamily="49" charset="0"/>
              <a:buChar char="o"/>
            </a:pPr>
            <a:endParaRPr lang="en-GB" sz="2000" dirty="0"/>
          </a:p>
          <a:p>
            <a:pPr indent="-360000">
              <a:buFont typeface="Courier New" panose="02070309020205020404" pitchFamily="49" charset="0"/>
              <a:buChar char="o"/>
            </a:pPr>
            <a:endParaRPr lang="en-GB" sz="2000" dirty="0"/>
          </a:p>
          <a:p>
            <a:pPr indent="-360000">
              <a:buFont typeface="Courier New" panose="02070309020205020404" pitchFamily="49" charset="0"/>
              <a:buChar char="o"/>
            </a:pPr>
            <a:r>
              <a:rPr lang="en-GB" sz="2000" dirty="0"/>
              <a:t>Not fully attributable to any single neurotransmitter abnormality</a:t>
            </a:r>
          </a:p>
          <a:p>
            <a:pPr indent="-360000">
              <a:buFont typeface="Courier New" panose="02070309020205020404" pitchFamily="49" charset="0"/>
              <a:buChar char="o"/>
            </a:pPr>
            <a:r>
              <a:rPr lang="en-GB" sz="2000" dirty="0"/>
              <a:t>Dopaminergic overactivity</a:t>
            </a:r>
          </a:p>
          <a:p>
            <a:pPr indent="-360000">
              <a:buFont typeface="Courier New" panose="02070309020205020404" pitchFamily="49" charset="0"/>
              <a:buChar char="o"/>
            </a:pPr>
            <a:r>
              <a:rPr lang="en-GB" sz="2000" dirty="0" err="1"/>
              <a:t>Glutaminergic</a:t>
            </a:r>
            <a:r>
              <a:rPr lang="en-GB" sz="2000" dirty="0"/>
              <a:t> </a:t>
            </a:r>
            <a:r>
              <a:rPr lang="en-GB" sz="2000" dirty="0" err="1"/>
              <a:t>hypoactivity</a:t>
            </a:r>
            <a:endParaRPr lang="en-GB" sz="2000" dirty="0"/>
          </a:p>
          <a:p>
            <a:pPr indent="-360000">
              <a:buFont typeface="Courier New" panose="02070309020205020404" pitchFamily="49" charset="0"/>
              <a:buChar char="o"/>
            </a:pPr>
            <a:r>
              <a:rPr lang="en-GB" sz="2000" dirty="0"/>
              <a:t>Serotonergic (5HT) </a:t>
            </a:r>
            <a:r>
              <a:rPr lang="en-GB" sz="2000" dirty="0" err="1"/>
              <a:t>overactivity</a:t>
            </a:r>
            <a:endParaRPr lang="en-GB" sz="2000" dirty="0"/>
          </a:p>
          <a:p>
            <a:pPr indent="-360000">
              <a:buFont typeface="Courier New" panose="02070309020205020404" pitchFamily="49" charset="0"/>
              <a:buChar char="o"/>
            </a:pPr>
            <a:r>
              <a:rPr lang="en-GB" sz="2000" dirty="0"/>
              <a:t>Alpha- adrenergic </a:t>
            </a:r>
            <a:r>
              <a:rPr lang="en-GB" sz="2000" dirty="0" err="1"/>
              <a:t>overactivity</a:t>
            </a:r>
            <a:endParaRPr lang="en-GB" sz="2000" dirty="0"/>
          </a:p>
          <a:p>
            <a:pPr indent="-360000">
              <a:buFont typeface="Courier New" panose="02070309020205020404" pitchFamily="49" charset="0"/>
              <a:buChar char="o"/>
            </a:pPr>
            <a:r>
              <a:rPr lang="en-GB" sz="2000" dirty="0"/>
              <a:t>GABA </a:t>
            </a:r>
            <a:r>
              <a:rPr lang="en-GB" sz="2000" dirty="0" err="1"/>
              <a:t>hypoactivity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157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Disconnection hypothesis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047164"/>
            <a:ext cx="7839075" cy="3343986"/>
          </a:xfrm>
        </p:spPr>
        <p:txBody>
          <a:bodyPr/>
          <a:lstStyle/>
          <a:p>
            <a:pPr indent="-360000">
              <a:buFont typeface="Courier New" panose="02070309020205020404" pitchFamily="49" charset="0"/>
              <a:buChar char="o"/>
            </a:pPr>
            <a:endParaRPr lang="en-GB" sz="2000" dirty="0"/>
          </a:p>
          <a:p>
            <a:pPr indent="-360000">
              <a:buFont typeface="Courier New" panose="02070309020205020404" pitchFamily="49" charset="0"/>
              <a:buChar char="o"/>
            </a:pPr>
            <a:r>
              <a:rPr lang="en-GB" sz="2000" dirty="0"/>
              <a:t>SPET, PET, fMRI scans</a:t>
            </a:r>
          </a:p>
          <a:p>
            <a:pPr indent="-360000">
              <a:buFont typeface="Courier New" panose="02070309020205020404" pitchFamily="49" charset="0"/>
              <a:buChar char="o"/>
            </a:pPr>
            <a:r>
              <a:rPr lang="en-GB" sz="2000" dirty="0"/>
              <a:t>Widespread reduction of grey matter (particularly temporal lobe)</a:t>
            </a:r>
          </a:p>
          <a:p>
            <a:pPr indent="-360000">
              <a:buFont typeface="Courier New" panose="02070309020205020404" pitchFamily="49" charset="0"/>
              <a:buChar char="o"/>
            </a:pPr>
            <a:r>
              <a:rPr lang="en-GB" sz="2000" dirty="0"/>
              <a:t>Disorder of memory and frontal lobe function on a background of widespread cognitive abnormalities</a:t>
            </a:r>
          </a:p>
          <a:p>
            <a:pPr indent="-360000">
              <a:buFont typeface="Courier New" panose="02070309020205020404" pitchFamily="49" charset="0"/>
              <a:buChar char="o"/>
            </a:pPr>
            <a:r>
              <a:rPr lang="en-GB" sz="2000" dirty="0"/>
              <a:t>Reduced correlation between frontal and temporal blood flow on specific cognitive tasks </a:t>
            </a:r>
          </a:p>
          <a:p>
            <a:pPr indent="-360000">
              <a:buFont typeface="Courier New" panose="02070309020205020404" pitchFamily="49" charset="0"/>
              <a:buChar char="o"/>
            </a:pPr>
            <a:r>
              <a:rPr lang="en-GB" sz="2000" dirty="0"/>
              <a:t>Reduction in white matter integrity in tracts connecting the frontal and temporal lobes</a:t>
            </a:r>
          </a:p>
          <a:p>
            <a:pPr indent="-360000">
              <a:buFont typeface="Courier New" panose="02070309020205020404" pitchFamily="49" charset="0"/>
              <a:buChar char="o"/>
            </a:pP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731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E5EB1-257A-7E43-A806-6141E240C9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Neurodevelopmental hypothesis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A60C6-9028-FE47-BBB6-C8BB01AA0C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Findings supporting the neurodevelopmental hypothesis</a:t>
            </a:r>
          </a:p>
          <a:p>
            <a:pPr>
              <a:buFontTx/>
              <a:buChar char="-"/>
            </a:pPr>
            <a:r>
              <a:rPr lang="en-US" dirty="0"/>
              <a:t>Structural brain changes present at or before illness onset </a:t>
            </a:r>
          </a:p>
          <a:p>
            <a:pPr>
              <a:buFontTx/>
              <a:buChar char="-"/>
            </a:pPr>
            <a:r>
              <a:rPr lang="en-US" dirty="0"/>
              <a:t>Motor cognitive and social impairments in children who later develop schizophrenia </a:t>
            </a:r>
          </a:p>
          <a:p>
            <a:pPr>
              <a:buFontTx/>
              <a:buChar char="-"/>
            </a:pPr>
            <a:r>
              <a:rPr lang="en-US" dirty="0"/>
              <a:t>Enviornmental risk factors relating to prenatal and perinatal period</a:t>
            </a:r>
          </a:p>
          <a:p>
            <a:pPr>
              <a:buFontTx/>
              <a:buChar char="-"/>
            </a:pPr>
            <a:r>
              <a:rPr lang="en-US" dirty="0"/>
              <a:t>Soft neurological signs at presentation </a:t>
            </a:r>
          </a:p>
        </p:txBody>
      </p:sp>
    </p:spTree>
    <p:extLst>
      <p:ext uri="{BB962C8B-B14F-4D97-AF65-F5344CB8AC3E}">
        <p14:creationId xmlns:p14="http://schemas.microsoft.com/office/powerpoint/2010/main" val="316115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GA Module: Psychosis - 1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199" y="1757362"/>
            <a:ext cx="8069943" cy="581025"/>
          </a:xfrm>
        </p:spPr>
        <p:txBody>
          <a:bodyPr/>
          <a:lstStyle/>
          <a:p>
            <a:r>
              <a:rPr lang="en-US" dirty="0"/>
              <a:t>Aims and Objectives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2504168"/>
            <a:ext cx="7839075" cy="3464832"/>
          </a:xfrm>
        </p:spPr>
        <p:txBody>
          <a:bodyPr/>
          <a:lstStyle/>
          <a:p>
            <a:pPr marL="0" lvl="0" indent="0">
              <a:buNone/>
            </a:pPr>
            <a:r>
              <a:rPr lang="en-GB" sz="2000" dirty="0"/>
              <a:t>The overall aim is for the trainees to gain an overview of psychosis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By the end of the session, trainees should have an understanding of:</a:t>
            </a:r>
          </a:p>
          <a:p>
            <a:r>
              <a:rPr lang="en-GB" sz="2000" dirty="0"/>
              <a:t>the clinical presentation of psychotic illnesses</a:t>
            </a:r>
          </a:p>
          <a:p>
            <a:r>
              <a:rPr lang="en-GB" sz="2000" dirty="0"/>
              <a:t>aetiological theories and epidemiology of schizophrenia</a:t>
            </a:r>
          </a:p>
        </p:txBody>
      </p:sp>
    </p:spTree>
    <p:extLst>
      <p:ext uri="{BB962C8B-B14F-4D97-AF65-F5344CB8AC3E}">
        <p14:creationId xmlns:p14="http://schemas.microsoft.com/office/powerpoint/2010/main" val="1557478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GA Module: Psychosis - 1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/>
              <a:t>Any questions?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Thank you</a:t>
            </a:r>
            <a:r>
              <a:rPr lang="is-IS" sz="2000" dirty="0"/>
              <a:t>….. MCQs are next....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3164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GA Module: Psychosis - 1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321945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1. 	A long duration of untreated psychosis is strongly associated with which of the following: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/>
              <a:t>	A. Ethnicity</a:t>
            </a:r>
          </a:p>
          <a:p>
            <a:pPr marL="0" indent="0">
              <a:buNone/>
            </a:pPr>
            <a:r>
              <a:rPr lang="en-GB" sz="2000" dirty="0"/>
              <a:t>	B. Insidious onset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/>
              <a:t>	C. Level of Education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/>
              <a:t>	D. Living alone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/>
              <a:t>	E. Rural residence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85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GA Module: Psychosis - 1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338387"/>
            <a:ext cx="7839075" cy="5010064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1. 	A long duration of untreated psychosis is strongly associated with which of the following: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/>
              <a:t>	A. Ethnicity</a:t>
            </a:r>
          </a:p>
          <a:p>
            <a:pPr marL="0" indent="0">
              <a:buNone/>
            </a:pPr>
            <a:r>
              <a:rPr lang="en-GB" sz="2000" dirty="0"/>
              <a:t>	B. </a:t>
            </a:r>
            <a:r>
              <a:rPr lang="en-GB" sz="2000" b="1" dirty="0"/>
              <a:t>Insidious onset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/>
              <a:t>	C. Level of Education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/>
              <a:t>	D. Living alone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/>
              <a:t>	E. Rural residence</a:t>
            </a:r>
          </a:p>
          <a:p>
            <a:pPr marL="0" indent="0">
              <a:buNone/>
            </a:pPr>
            <a:r>
              <a:rPr lang="en-US" sz="1600" dirty="0"/>
              <a:t>Ref: Clinical and social determinants of DUP in episode psychosis study. Morgan et al, 2014, </a:t>
            </a:r>
            <a:r>
              <a:rPr lang="en-US" sz="1600" dirty="0" err="1"/>
              <a:t>BJPsych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6471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GA Module: Psychosis - 1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390774"/>
            <a:ext cx="7839075" cy="3162128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2. 	What is the most likely long term effect of delirium: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	A. 	Accelerated decline in cognition and function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/>
              <a:t>	B. 	Better physical outcomes in future</a:t>
            </a:r>
          </a:p>
          <a:p>
            <a:pPr marL="0" indent="0">
              <a:buNone/>
            </a:pPr>
            <a:r>
              <a:rPr lang="en-GB" sz="2000" dirty="0"/>
              <a:t>	C. 	Increased chance of late-onset psychosis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/>
              <a:t>	D. 	Increased hospital readmission rates</a:t>
            </a:r>
          </a:p>
          <a:p>
            <a:pPr marL="0" indent="0">
              <a:buNone/>
            </a:pPr>
            <a:r>
              <a:rPr lang="en-GB" sz="2000" dirty="0"/>
              <a:t>	E. 	Increased likelihood of future episodes of delirium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984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GA Module: Psychosis - 1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338386"/>
            <a:ext cx="7839075" cy="451961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2. 	What is the most likely long term effect of delirium: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	A. 	</a:t>
            </a:r>
            <a:r>
              <a:rPr lang="en-GB" sz="2000" b="1" dirty="0"/>
              <a:t>Accelerated decline in cognition and function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/>
              <a:t>	B. 	Better physical outcomes in future.</a:t>
            </a:r>
          </a:p>
          <a:p>
            <a:pPr marL="0" indent="0">
              <a:buNone/>
            </a:pPr>
            <a:r>
              <a:rPr lang="en-GB" sz="2000" dirty="0"/>
              <a:t>	C. 	Increased chance of late-onset psychosis.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/>
              <a:t>	D. 	Increased hospital readmission rates</a:t>
            </a:r>
          </a:p>
          <a:p>
            <a:pPr marL="0" indent="0">
              <a:buNone/>
            </a:pPr>
            <a:r>
              <a:rPr lang="en-GB" sz="2000" dirty="0"/>
              <a:t>	E. 	Increased likelihood of future episodes of delirium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US" sz="1600" dirty="0"/>
              <a:t>Ref: Oxford textbook of OA Psychiatry (2008) p 512-3</a:t>
            </a:r>
          </a:p>
        </p:txBody>
      </p:sp>
    </p:spTree>
    <p:extLst>
      <p:ext uri="{BB962C8B-B14F-4D97-AF65-F5344CB8AC3E}">
        <p14:creationId xmlns:p14="http://schemas.microsoft.com/office/powerpoint/2010/main" val="3232389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GA Module: Psychosis - 1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338387"/>
            <a:ext cx="7839075" cy="3576638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3. 	Which of the following depot antipsychotics has a mandatory requirement of observing the patient for at least 3 hours after administration in a hospital setting :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	A. 	Fluphenazine decanoate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/>
              <a:t>	B. 	Olanzapine </a:t>
            </a:r>
            <a:r>
              <a:rPr lang="en-GB" sz="2000" dirty="0" err="1"/>
              <a:t>embonate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	C. 	Paliperidone palmitate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/>
              <a:t>	D. 	</a:t>
            </a:r>
            <a:r>
              <a:rPr lang="en-GB" sz="2000" dirty="0" err="1"/>
              <a:t>Pipothiazine</a:t>
            </a:r>
            <a:r>
              <a:rPr lang="en-GB" sz="2000" dirty="0"/>
              <a:t> palmitate</a:t>
            </a:r>
          </a:p>
          <a:p>
            <a:pPr marL="0" indent="0">
              <a:buNone/>
            </a:pPr>
            <a:r>
              <a:rPr lang="en-GB" sz="2000" dirty="0"/>
              <a:t>	E. 	Aripiprazole </a:t>
            </a:r>
            <a:r>
              <a:rPr lang="en-GB" sz="2000" dirty="0" err="1"/>
              <a:t>maintena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708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GA Module: Psychosis - 1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338387"/>
            <a:ext cx="7839075" cy="2605088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3. 	Which of the following depot antipsychotics has a mandatory requirement of observing the patient for at least 3 hours after administration in a hospital setting :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	A. 	Fluphenazine Decanoate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/>
              <a:t>	B. 	</a:t>
            </a:r>
            <a:r>
              <a:rPr lang="en-GB" sz="2000" b="1" dirty="0"/>
              <a:t>Olanzapine </a:t>
            </a:r>
            <a:r>
              <a:rPr lang="en-GB" sz="2000" b="1" dirty="0" err="1"/>
              <a:t>embonate</a:t>
            </a:r>
            <a:endParaRPr lang="en-GB" sz="2000" b="1" dirty="0"/>
          </a:p>
          <a:p>
            <a:pPr marL="0" indent="0">
              <a:buNone/>
            </a:pPr>
            <a:r>
              <a:rPr lang="en-GB" sz="2000" dirty="0"/>
              <a:t>	C. 	Paliperidone palmitate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/>
              <a:t>	D. 	</a:t>
            </a:r>
            <a:r>
              <a:rPr lang="en-GB" sz="2000" dirty="0" err="1"/>
              <a:t>Pipothiazine</a:t>
            </a:r>
            <a:r>
              <a:rPr lang="en-GB" sz="2000" dirty="0"/>
              <a:t> palmitate</a:t>
            </a:r>
          </a:p>
          <a:p>
            <a:pPr marL="0" indent="0">
              <a:buNone/>
            </a:pPr>
            <a:r>
              <a:rPr lang="en-GB" sz="2000" dirty="0"/>
              <a:t>	E. 	Aripiprazole </a:t>
            </a:r>
            <a:r>
              <a:rPr lang="en-GB" sz="2000" dirty="0" err="1"/>
              <a:t>maintena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50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GA Module: Psychosis - 1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338387"/>
            <a:ext cx="8420100" cy="3843338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4. 	Which of the following statements is FALSE about ICD-10 criteria of  schizophrenia:</a:t>
            </a:r>
            <a:br>
              <a:rPr lang="en-GB" sz="2000" dirty="0"/>
            </a:br>
            <a:endParaRPr lang="en-GB" sz="2000" dirty="0"/>
          </a:p>
          <a:p>
            <a:pPr marL="0" indent="0">
              <a:buNone/>
            </a:pPr>
            <a:r>
              <a:rPr lang="en-GB" sz="2000" dirty="0"/>
              <a:t>	A. Symptoms must be present for at least 6 months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/>
              <a:t>	B. Neologism is included in the symptoms </a:t>
            </a:r>
          </a:p>
          <a:p>
            <a:pPr marL="0" indent="0">
              <a:buNone/>
            </a:pPr>
            <a:r>
              <a:rPr lang="en-GB" sz="2000" dirty="0"/>
              <a:t>	C. Organic brain disorder, alcohol and drug related intoxication, 	dependence or withdrawal are exclusion criteria</a:t>
            </a:r>
          </a:p>
          <a:p>
            <a:pPr marL="0" indent="0">
              <a:buNone/>
            </a:pPr>
            <a:r>
              <a:rPr lang="en-GB" sz="2000" dirty="0"/>
              <a:t>	D. One of the criteria is: persistent hallucinations in any modality, when accompanied by delusions (fleeting or half-formed), without clear affective content, or when accompanied by persistent overvalued ideas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50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GA Module: Psychosis - 1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338386"/>
            <a:ext cx="8229600" cy="377666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4. 	Which of the following statements is FALSE about ICD-10 	criteria of schizophrenia:</a:t>
            </a:r>
            <a:br>
              <a:rPr lang="en-GB" sz="2000" dirty="0"/>
            </a:br>
            <a:endParaRPr lang="en-GB" sz="2000" dirty="0"/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b="1" dirty="0"/>
              <a:t>A. Symptoms must be present for at least 6 months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/>
              <a:t>	B. Neologism is included in the symptoms </a:t>
            </a:r>
          </a:p>
          <a:p>
            <a:pPr marL="0" indent="0">
              <a:buNone/>
            </a:pPr>
            <a:r>
              <a:rPr lang="en-GB" sz="2000" dirty="0"/>
              <a:t>	C. Organic brain disorder, alcohol and drug related intoxication, 	dependence or withdrawal are exclusion criteria</a:t>
            </a:r>
          </a:p>
          <a:p>
            <a:pPr marL="0" indent="0">
              <a:buNone/>
            </a:pPr>
            <a:r>
              <a:rPr lang="en-GB" sz="2000" dirty="0"/>
              <a:t>	D. One of the criteria is: persistent hallucinations in any modality, when accompanied by delusions (fleeting or half-formed), without clear affective content, or when accompanied by persistent overvalued ideas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41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GA Module: Psychosis - 1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338387"/>
            <a:ext cx="7839075" cy="3633788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5. 	Which of the following antipsychotic has least effect on QTc 	interval: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/>
              <a:t>	A. </a:t>
            </a:r>
            <a:r>
              <a:rPr lang="en-GB" sz="2000" dirty="0" err="1"/>
              <a:t>Aripiprazole</a:t>
            </a:r>
            <a:r>
              <a:rPr lang="en-GB" sz="20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/>
              <a:t>	B. Quetiapine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/>
              <a:t>	C. </a:t>
            </a:r>
            <a:r>
              <a:rPr lang="en-GB" sz="2000" dirty="0" err="1"/>
              <a:t>Risperidone</a:t>
            </a:r>
            <a:endParaRPr lang="en-GB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/>
              <a:t>	D. </a:t>
            </a:r>
            <a:r>
              <a:rPr lang="en-GB" sz="2000" dirty="0" err="1"/>
              <a:t>Sulpiride</a:t>
            </a:r>
            <a:endParaRPr lang="en-GB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/>
              <a:t>	E. Olanzapine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9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GA Module: Psychosis - 1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Expert Led Session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486024"/>
            <a:ext cx="7839075" cy="2867025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GB" sz="3600" b="1" dirty="0"/>
              <a:t>Schizophrenia: </a:t>
            </a:r>
            <a:br>
              <a:rPr lang="en-GB" sz="3600" b="1" dirty="0"/>
            </a:br>
            <a:r>
              <a:rPr lang="en-GB" sz="3600" b="1" dirty="0"/>
              <a:t>epidemiology and aetiological theories</a:t>
            </a: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912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GA Module: Psychosis - 1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338386"/>
            <a:ext cx="7839075" cy="364331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5. 	Which of the following antipsychotic has least effect on QTc 	interval: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GB" sz="2000" b="1" dirty="0"/>
              <a:t>	A. </a:t>
            </a:r>
            <a:r>
              <a:rPr lang="en-GB" sz="2000" b="1" dirty="0" err="1"/>
              <a:t>Aripiprazole</a:t>
            </a:r>
            <a:r>
              <a:rPr lang="en-GB" sz="2000" b="1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/>
              <a:t>	B. Quetiapine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/>
              <a:t>	C. </a:t>
            </a:r>
            <a:r>
              <a:rPr lang="en-GB" sz="2000" dirty="0" err="1"/>
              <a:t>Risperidone</a:t>
            </a:r>
            <a:endParaRPr lang="en-GB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/>
              <a:t>	D. </a:t>
            </a:r>
            <a:r>
              <a:rPr lang="en-GB" sz="2000" dirty="0" err="1"/>
              <a:t>Sulpiride</a:t>
            </a:r>
            <a:endParaRPr lang="en-GB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/>
              <a:t>	E. Olanzapine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311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GA Module: Psychosis - 1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48223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References &amp; further reading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704976"/>
            <a:ext cx="7839075" cy="4448174"/>
          </a:xfrm>
        </p:spPr>
        <p:txBody>
          <a:bodyPr/>
          <a:lstStyle/>
          <a:p>
            <a:pPr marL="358775" lvl="0" indent="-358775">
              <a:buFont typeface="Courier New" panose="02070309020205020404" pitchFamily="49" charset="0"/>
              <a:buChar char="o"/>
            </a:pPr>
            <a:r>
              <a:rPr lang="en-GB" sz="2000" dirty="0" err="1"/>
              <a:t>Gelder</a:t>
            </a:r>
            <a:r>
              <a:rPr lang="en-GB" sz="2000" dirty="0"/>
              <a:t> M, </a:t>
            </a:r>
            <a:r>
              <a:rPr lang="en-GB" sz="2000" dirty="0" err="1"/>
              <a:t>Andreason</a:t>
            </a:r>
            <a:r>
              <a:rPr lang="en-GB" sz="2000" dirty="0"/>
              <a:t> N, Lopez-</a:t>
            </a:r>
            <a:r>
              <a:rPr lang="en-GB" sz="2000" dirty="0" err="1"/>
              <a:t>Ibor</a:t>
            </a:r>
            <a:r>
              <a:rPr lang="en-GB" sz="2000" dirty="0"/>
              <a:t> J, Geddes J (Eds.) 2012. New Oxford textbook of Psychiatry. Oxford University Press</a:t>
            </a:r>
          </a:p>
          <a:p>
            <a:pPr marL="358775" lvl="0" indent="-358775">
              <a:buFont typeface="Courier New" panose="02070309020205020404" pitchFamily="49" charset="0"/>
              <a:buChar char="o"/>
            </a:pPr>
            <a:endParaRPr lang="en-GB" sz="2000" dirty="0"/>
          </a:p>
          <a:p>
            <a:pPr marL="358775" lvl="0" indent="-358775">
              <a:buFont typeface="Courier New" panose="02070309020205020404" pitchFamily="49" charset="0"/>
              <a:buChar char="o"/>
            </a:pPr>
            <a:r>
              <a:rPr lang="en-GB" sz="2000" dirty="0"/>
              <a:t>Stein G &amp; Wilkinson G (Eds.) 2007. Seminars in General Adult Psychiatry (2</a:t>
            </a:r>
            <a:r>
              <a:rPr lang="en-GB" sz="2000" baseline="30000" dirty="0"/>
              <a:t>nd</a:t>
            </a:r>
            <a:r>
              <a:rPr lang="en-GB" sz="2000" dirty="0"/>
              <a:t> Ed). The Royal College of Psychiatrists. Gaskell, London</a:t>
            </a:r>
          </a:p>
          <a:p>
            <a:pPr marL="358775" lvl="0" indent="-358775">
              <a:buFont typeface="Courier New" panose="02070309020205020404" pitchFamily="49" charset="0"/>
              <a:buChar char="o"/>
            </a:pPr>
            <a:endParaRPr lang="en-GB" sz="2000" dirty="0"/>
          </a:p>
          <a:p>
            <a:pPr marL="358775" lvl="0" indent="-358775">
              <a:buFont typeface="Courier New" panose="02070309020205020404" pitchFamily="49" charset="0"/>
              <a:buChar char="o"/>
            </a:pPr>
            <a:r>
              <a:rPr lang="en-GB" sz="2000" dirty="0" err="1"/>
              <a:t>Semple</a:t>
            </a:r>
            <a:r>
              <a:rPr lang="en-GB" sz="2000" dirty="0"/>
              <a:t> D &amp; Smyth R (Eds.) 2013. Oxford Handbook of Psychiatry. Oxford University Press</a:t>
            </a:r>
          </a:p>
          <a:p>
            <a:pPr marL="358775" lvl="0" indent="-358775">
              <a:buFont typeface="Courier New" panose="02070309020205020404" pitchFamily="49" charset="0"/>
              <a:buChar char="o"/>
            </a:pPr>
            <a:endParaRPr lang="en-GB" sz="2000" dirty="0"/>
          </a:p>
          <a:p>
            <a:pPr marL="358775" lvl="0" indent="-358775">
              <a:buFont typeface="Courier New" panose="02070309020205020404" pitchFamily="49" charset="0"/>
              <a:buChar char="o"/>
            </a:pPr>
            <a:r>
              <a:rPr lang="en-GB" sz="2000" dirty="0" err="1"/>
              <a:t>Tiwari</a:t>
            </a:r>
            <a:r>
              <a:rPr lang="en-GB" sz="2000" dirty="0"/>
              <a:t> AK, </a:t>
            </a:r>
            <a:r>
              <a:rPr lang="en-GB" sz="2000" dirty="0" err="1"/>
              <a:t>Zai</a:t>
            </a:r>
            <a:r>
              <a:rPr lang="en-GB" sz="2000" dirty="0"/>
              <a:t> CC, Muller DJ, Kennedy JL (2010) Genetics in Schizophrenia: where are we and what next? Dialogues </a:t>
            </a:r>
            <a:r>
              <a:rPr lang="en-GB" sz="2000" dirty="0" err="1"/>
              <a:t>Clin</a:t>
            </a:r>
            <a:r>
              <a:rPr lang="en-GB" sz="2000" dirty="0"/>
              <a:t> </a:t>
            </a:r>
            <a:r>
              <a:rPr lang="en-GB" sz="2000" dirty="0" err="1"/>
              <a:t>Neurosci</a:t>
            </a:r>
            <a:r>
              <a:rPr lang="en-GB" sz="2000" dirty="0"/>
              <a:t> 12(3) 289-303.</a:t>
            </a:r>
          </a:p>
          <a:p>
            <a:pPr marL="358775" indent="-358775">
              <a:buFont typeface="Courier New" panose="02070309020205020404" pitchFamily="49" charset="0"/>
              <a:buChar char="o"/>
            </a:pPr>
            <a:endParaRPr lang="en-GB" sz="20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17427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933576"/>
            <a:ext cx="7839075" cy="3819524"/>
          </a:xfrm>
        </p:spPr>
        <p:txBody>
          <a:bodyPr/>
          <a:lstStyle/>
          <a:p>
            <a:pPr marL="360000" indent="-360000">
              <a:buFont typeface="Courier New" panose="02070309020205020404" pitchFamily="49" charset="0"/>
              <a:buChar char="o"/>
            </a:pPr>
            <a:endParaRPr lang="en-GB" dirty="0"/>
          </a:p>
          <a:p>
            <a:pPr marL="360000" indent="-360000">
              <a:buFont typeface="Courier New" panose="02070309020205020404" pitchFamily="49" charset="0"/>
              <a:buChar char="o"/>
            </a:pPr>
            <a:r>
              <a:rPr lang="en-GB" sz="2000" b="1" dirty="0"/>
              <a:t>Epidemiology</a:t>
            </a:r>
          </a:p>
          <a:p>
            <a:pPr marL="892175" indent="-358775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000" dirty="0"/>
              <a:t>Methodological problems</a:t>
            </a:r>
          </a:p>
          <a:p>
            <a:pPr marL="892175" indent="-358775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000" dirty="0"/>
              <a:t>Epidemiological statistics</a:t>
            </a:r>
          </a:p>
          <a:p>
            <a:pPr marL="360000" indent="-360000">
              <a:buFont typeface="Courier New" panose="02070309020205020404" pitchFamily="49" charset="0"/>
              <a:buChar char="o"/>
            </a:pPr>
            <a:r>
              <a:rPr lang="en-GB" sz="2000" b="1" dirty="0"/>
              <a:t>Aetiological theories</a:t>
            </a:r>
          </a:p>
          <a:p>
            <a:pPr marL="892175" indent="-358775">
              <a:buFont typeface="Courier New" panose="02070309020205020404" pitchFamily="49" charset="0"/>
              <a:buChar char="o"/>
            </a:pPr>
            <a:r>
              <a:rPr lang="en-GB" sz="2000" dirty="0"/>
              <a:t>Current hypotheses</a:t>
            </a:r>
          </a:p>
          <a:p>
            <a:pPr marL="892175" indent="-358775">
              <a:buFont typeface="Courier New" panose="02070309020205020404" pitchFamily="49" charset="0"/>
              <a:buChar char="o"/>
            </a:pPr>
            <a:r>
              <a:rPr lang="en-GB" sz="2000" dirty="0"/>
              <a:t>Genetics</a:t>
            </a:r>
          </a:p>
          <a:p>
            <a:pPr marL="360000" indent="-360000">
              <a:buFont typeface="Courier New" panose="02070309020205020404" pitchFamily="49" charset="0"/>
              <a:buChar char="o"/>
            </a:pPr>
            <a:r>
              <a:rPr lang="en-GB" sz="2000" b="1" dirty="0"/>
              <a:t>References &amp; further reading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897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1117599"/>
          </a:xfrm>
        </p:spPr>
        <p:txBody>
          <a:bodyPr/>
          <a:lstStyle/>
          <a:p>
            <a:r>
              <a:rPr lang="en-GB" dirty="0"/>
              <a:t>Epidemiology – methodological problems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3238500"/>
          </a:xfrm>
        </p:spPr>
        <p:txBody>
          <a:bodyPr/>
          <a:lstStyle/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Lack of diagnostic uniformity</a:t>
            </a:r>
          </a:p>
          <a:p>
            <a:pPr marL="0" indent="0">
              <a:buNone/>
            </a:pPr>
            <a:endParaRPr lang="en-GB" sz="2000" dirty="0"/>
          </a:p>
          <a:p>
            <a:pPr marL="719138" indent="-358775">
              <a:buFont typeface="Courier New" panose="02070309020205020404" pitchFamily="49" charset="0"/>
              <a:buChar char="o"/>
            </a:pPr>
            <a:r>
              <a:rPr lang="en-GB" sz="2000" dirty="0"/>
              <a:t>Improved with the advent on DSM-V &amp; ICD-10 combined with standardised interview e.g. Present State Examination (PSE), etc</a:t>
            </a:r>
          </a:p>
          <a:p>
            <a:pPr marL="360363" indent="0">
              <a:buNone/>
            </a:pPr>
            <a:r>
              <a:rPr lang="en-GB" sz="2000" dirty="0"/>
              <a:t> </a:t>
            </a:r>
          </a:p>
          <a:p>
            <a:pPr marL="719138" indent="-358775">
              <a:buFont typeface="Courier New" panose="02070309020205020404" pitchFamily="49" charset="0"/>
              <a:buChar char="o"/>
            </a:pPr>
            <a:r>
              <a:rPr lang="en-GB" sz="2000" dirty="0"/>
              <a:t>Good reliability but issues with validity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583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Epidemiology – methodological problems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486024"/>
            <a:ext cx="7839075" cy="3171825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Case finding </a:t>
            </a:r>
          </a:p>
          <a:p>
            <a:pPr marL="0" indent="0">
              <a:buNone/>
            </a:pPr>
            <a:endParaRPr lang="en-GB" sz="2000" dirty="0"/>
          </a:p>
          <a:p>
            <a:pPr marL="719138" indent="-358775">
              <a:buFont typeface="Courier New" panose="02070309020205020404" pitchFamily="49" charset="0"/>
              <a:buChar char="o"/>
            </a:pPr>
            <a:r>
              <a:rPr lang="en-GB" sz="2000" dirty="0"/>
              <a:t>Most common: clinical case detection from hospital admission data, population surveys and follow-up studies of birth cohorts </a:t>
            </a:r>
          </a:p>
          <a:p>
            <a:pPr marL="360363" indent="0">
              <a:buNone/>
            </a:pPr>
            <a:endParaRPr lang="en-GB" sz="2000" dirty="0"/>
          </a:p>
          <a:p>
            <a:pPr marL="719138" indent="-358775">
              <a:buFont typeface="Courier New" panose="02070309020205020404" pitchFamily="49" charset="0"/>
              <a:buChar char="o"/>
            </a:pPr>
            <a:r>
              <a:rPr lang="en-GB" sz="2000" dirty="0"/>
              <a:t>Various biases, pros and cons of each method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613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Epidemiology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965278"/>
            <a:ext cx="8067675" cy="4264072"/>
          </a:xfrm>
        </p:spPr>
        <p:txBody>
          <a:bodyPr/>
          <a:lstStyle/>
          <a:p>
            <a:pPr marL="358775" indent="-358775">
              <a:buFont typeface="Courier New" panose="02070309020205020404" pitchFamily="49" charset="0"/>
              <a:buChar char="o"/>
            </a:pPr>
            <a:endParaRPr lang="en-GB" sz="1800" dirty="0"/>
          </a:p>
          <a:p>
            <a:pPr marL="358775" indent="-358775">
              <a:buFont typeface="Courier New" panose="02070309020205020404" pitchFamily="49" charset="0"/>
              <a:buChar char="o"/>
            </a:pPr>
            <a:r>
              <a:rPr lang="en-GB" sz="2000" dirty="0"/>
              <a:t>Low annual incidence: 0.16 – 1.00 / 1000 population </a:t>
            </a:r>
            <a:br>
              <a:rPr lang="en-GB" sz="2000" dirty="0"/>
            </a:br>
            <a:r>
              <a:rPr lang="en-GB" sz="2000" dirty="0"/>
              <a:t>(using broad definition; 2 to 3 times lower using DSM-IV or ICD-10 criteria)</a:t>
            </a:r>
          </a:p>
          <a:p>
            <a:pPr marL="0" indent="0">
              <a:buNone/>
            </a:pPr>
            <a:endParaRPr lang="en-GB" sz="2000" dirty="0"/>
          </a:p>
          <a:p>
            <a:pPr marL="358775" indent="-358775">
              <a:buFont typeface="Courier New" panose="02070309020205020404" pitchFamily="49" charset="0"/>
              <a:buChar char="o"/>
            </a:pPr>
            <a:r>
              <a:rPr lang="en-GB" sz="2000" dirty="0"/>
              <a:t>Relatively high prevalence: 5 per 1000 and lifetime morbid risk of 7.2 per 1000</a:t>
            </a:r>
          </a:p>
          <a:p>
            <a:pPr marL="0" indent="0">
              <a:buNone/>
            </a:pPr>
            <a:endParaRPr lang="en-GB" sz="2000" dirty="0"/>
          </a:p>
          <a:p>
            <a:pPr marL="358775" indent="-358775">
              <a:buFont typeface="Courier New" panose="02070309020205020404" pitchFamily="49" charset="0"/>
              <a:buChar char="o"/>
            </a:pPr>
            <a:r>
              <a:rPr lang="en-GB" sz="2000" dirty="0"/>
              <a:t>Worldwide lifetime prevalence approximately 1%</a:t>
            </a:r>
          </a:p>
          <a:p>
            <a:pPr marL="358775" indent="-358775">
              <a:buFont typeface="Courier New" panose="02070309020205020404" pitchFamily="49" charset="0"/>
              <a:buChar char="o"/>
            </a:pPr>
            <a:endParaRPr lang="en-GB" sz="1800" dirty="0"/>
          </a:p>
          <a:p>
            <a:pPr marL="0" indent="0" algn="r">
              <a:buNone/>
            </a:pPr>
            <a:r>
              <a:rPr lang="en-GB" sz="1200" dirty="0"/>
              <a:t> [Shorter Oxford Textbook of Psychiatry, 7</a:t>
            </a:r>
            <a:r>
              <a:rPr lang="en-GB" sz="1200" baseline="30000" dirty="0"/>
              <a:t>th</a:t>
            </a:r>
            <a:r>
              <a:rPr lang="en-GB" sz="1200" dirty="0"/>
              <a:t> Ed.]</a:t>
            </a:r>
          </a:p>
          <a:p>
            <a:pPr indent="-360000">
              <a:buFont typeface="Courier New" panose="02070309020205020404" pitchFamily="49" charset="0"/>
              <a:buChar char="o"/>
            </a:pPr>
            <a:endParaRPr lang="en-GB" sz="16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325031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4B097-1985-4896-9F1C-F07F352CDC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Epidemiology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9C662-1904-43CB-8C04-F8B6B4F267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954923"/>
            <a:ext cx="8305800" cy="4112501"/>
          </a:xfrm>
        </p:spPr>
        <p:txBody>
          <a:bodyPr/>
          <a:lstStyle/>
          <a:p>
            <a:endParaRPr lang="en-GB" sz="2000" dirty="0"/>
          </a:p>
          <a:p>
            <a:pPr marL="358775" indent="-358775">
              <a:buFont typeface="Courier New" panose="02070309020205020404" pitchFamily="49" charset="0"/>
              <a:buChar char="o"/>
            </a:pPr>
            <a:r>
              <a:rPr lang="en-GB" sz="2000" dirty="0"/>
              <a:t>Fairly evenly distributed around the globe</a:t>
            </a:r>
          </a:p>
          <a:p>
            <a:pPr marL="358775" indent="-358775">
              <a:buFont typeface="Courier New" panose="02070309020205020404" pitchFamily="49" charset="0"/>
              <a:buChar char="o"/>
            </a:pPr>
            <a:endParaRPr lang="en-GB" sz="2000" dirty="0"/>
          </a:p>
          <a:p>
            <a:pPr marL="358775" indent="-358775">
              <a:buFont typeface="Courier New" panose="02070309020205020404" pitchFamily="49" charset="0"/>
              <a:buChar char="o"/>
            </a:pPr>
            <a:r>
              <a:rPr lang="en-GB" sz="2000" dirty="0"/>
              <a:t>Age of onset: usually 15-54 years (but may start at </a:t>
            </a:r>
            <a:r>
              <a:rPr lang="en-GB" sz="2000" i="1" dirty="0"/>
              <a:t>any</a:t>
            </a:r>
            <a:r>
              <a:rPr lang="en-GB" sz="2000" dirty="0"/>
              <a:t> age). Two peaks – one at 20 years and one at 33 years. </a:t>
            </a:r>
          </a:p>
          <a:p>
            <a:pPr marL="358775" indent="-358775">
              <a:buFont typeface="Courier New" panose="02070309020205020404" pitchFamily="49" charset="0"/>
              <a:buChar char="o"/>
            </a:pPr>
            <a:endParaRPr lang="en-GB" sz="2000" dirty="0"/>
          </a:p>
          <a:p>
            <a:pPr marL="358775" indent="-358775">
              <a:buFont typeface="Courier New" panose="02070309020205020404" pitchFamily="49" charset="0"/>
              <a:buChar char="o"/>
            </a:pPr>
            <a:r>
              <a:rPr lang="en-GB" sz="2000" dirty="0"/>
              <a:t>More common in men , male: female ratio is 1.4:1 </a:t>
            </a:r>
          </a:p>
          <a:p>
            <a:pPr marL="358775" indent="-358775">
              <a:buFont typeface="Courier New" panose="02070309020205020404" pitchFamily="49" charset="0"/>
              <a:buChar char="o"/>
            </a:pPr>
            <a:endParaRPr lang="en-GB" sz="2000" dirty="0"/>
          </a:p>
          <a:p>
            <a:pPr marL="0" indent="0">
              <a:buNone/>
            </a:pPr>
            <a:r>
              <a:rPr lang="en-GB" sz="1200" dirty="0"/>
              <a:t>                     </a:t>
            </a:r>
          </a:p>
          <a:p>
            <a:pPr marL="0" indent="0">
              <a:buNone/>
            </a:pPr>
            <a:r>
              <a:rPr lang="en-GB" sz="1200" dirty="0"/>
              <a:t>                             [Shorter Oxford Textbook of Psychiatry, 7th</a:t>
            </a:r>
            <a:endParaRPr lang="en-GB" sz="1600" dirty="0"/>
          </a:p>
          <a:p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69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Epidemiology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885950"/>
            <a:ext cx="7839075" cy="4229100"/>
          </a:xfrm>
        </p:spPr>
        <p:txBody>
          <a:bodyPr/>
          <a:lstStyle/>
          <a:p>
            <a:pPr marL="358775" indent="-358775" algn="just">
              <a:buFont typeface="Courier New" panose="02070309020205020404" pitchFamily="49" charset="0"/>
              <a:buChar char="o"/>
            </a:pPr>
            <a:r>
              <a:rPr lang="en-GB" sz="2000" dirty="0"/>
              <a:t>Lower socio-economic group: risk factor for schizophrenia (debated)</a:t>
            </a:r>
          </a:p>
          <a:p>
            <a:pPr marL="358775" indent="-358775" algn="just">
              <a:buFont typeface="Courier New" panose="02070309020205020404" pitchFamily="49" charset="0"/>
              <a:buChar char="o"/>
            </a:pPr>
            <a:endParaRPr lang="en-GB" sz="2000" dirty="0"/>
          </a:p>
          <a:p>
            <a:pPr marL="358775" indent="-358775" algn="just">
              <a:buFont typeface="Courier New" panose="02070309020205020404" pitchFamily="49" charset="0"/>
              <a:buChar char="o"/>
            </a:pPr>
            <a:r>
              <a:rPr lang="en-GB" sz="2000" dirty="0"/>
              <a:t>Current literature emphasises a true ‘urban effect’: a high proportion of patients are born in inner cities or deprived areas and do not merely drift into them</a:t>
            </a:r>
          </a:p>
          <a:p>
            <a:pPr marL="651383" lvl="1" indent="-358775" algn="just">
              <a:buFont typeface="Courier New" panose="02070309020205020404" pitchFamily="49" charset="0"/>
              <a:buChar char="o"/>
            </a:pPr>
            <a:r>
              <a:rPr lang="en-GB" sz="2000" i="1" dirty="0"/>
              <a:t>complex, many factors</a:t>
            </a:r>
          </a:p>
          <a:p>
            <a:pPr marL="651383" lvl="1" indent="-358775" algn="just">
              <a:buFont typeface="Courier New" panose="02070309020205020404" pitchFamily="49" charset="0"/>
              <a:buChar char="o"/>
            </a:pPr>
            <a:endParaRPr lang="en-GB" sz="2000" dirty="0"/>
          </a:p>
          <a:p>
            <a:pPr marL="358775" indent="-358775" algn="just">
              <a:buFont typeface="Courier New" panose="02070309020205020404" pitchFamily="49" charset="0"/>
              <a:buChar char="o"/>
            </a:pPr>
            <a:r>
              <a:rPr lang="en-GB" sz="2000" dirty="0"/>
              <a:t>Studies from different countries show that immigrants tend to have a higher risk of schizophrenia than the general population of either their native or their adopted country</a:t>
            </a:r>
          </a:p>
          <a:p>
            <a:pPr marL="0" indent="0" algn="r">
              <a:buNone/>
            </a:pPr>
            <a:endParaRPr lang="en-GB" sz="1200" dirty="0"/>
          </a:p>
          <a:p>
            <a:pPr marL="0" indent="0" algn="r">
              <a:buNone/>
            </a:pPr>
            <a:r>
              <a:rPr lang="en-GB" sz="1200" dirty="0"/>
              <a:t>[Seminar Series, General Adult Psychiatry, 2</a:t>
            </a:r>
            <a:r>
              <a:rPr lang="en-GB" sz="1200" baseline="30000" dirty="0"/>
              <a:t>nd</a:t>
            </a:r>
            <a:r>
              <a:rPr lang="en-GB" sz="1200" dirty="0"/>
              <a:t> Ed]</a:t>
            </a:r>
          </a:p>
          <a:p>
            <a:pPr marL="0" indent="0" algn="r">
              <a:buNone/>
            </a:pPr>
            <a:endParaRPr lang="en-GB" sz="2000" dirty="0"/>
          </a:p>
          <a:p>
            <a:pPr>
              <a:buFont typeface="Courier New" panose="02070309020205020404" pitchFamily="49" charset="0"/>
              <a:buChar char="o"/>
            </a:pP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30907915"/>
      </p:ext>
    </p:extLst>
  </p:cSld>
  <p:clrMapOvr>
    <a:masterClrMapping/>
  </p:clrMapOvr>
</p:sld>
</file>

<file path=ppt/theme/theme1.xml><?xml version="1.0" encoding="utf-8"?>
<a:theme xmlns:a="http://schemas.openxmlformats.org/drawingml/2006/main" name="Psychiatry Recruitment 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Psychiatry Recruitment PP</Template>
  <TotalTime>884</TotalTime>
  <Words>1859</Words>
  <Application>Microsoft Office PowerPoint</Application>
  <PresentationFormat>On-screen Show (4:3)</PresentationFormat>
  <Paragraphs>292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Courier New</vt:lpstr>
      <vt:lpstr>Psychiatry Recruitment PP</vt:lpstr>
      <vt:lpstr>PowerPoint Presentation</vt:lpstr>
      <vt:lpstr>GA Module: Psychosis - 1</vt:lpstr>
      <vt:lpstr>GA Module: Psychosis - 1</vt:lpstr>
      <vt:lpstr>Contents</vt:lpstr>
      <vt:lpstr>Epidemiology – methodological problems 1</vt:lpstr>
      <vt:lpstr>Epidemiology – methodological problems 2</vt:lpstr>
      <vt:lpstr>Epidemiology</vt:lpstr>
      <vt:lpstr>Epidemiology</vt:lpstr>
      <vt:lpstr>Epidemiology</vt:lpstr>
      <vt:lpstr>Epidemiology </vt:lpstr>
      <vt:lpstr>Aetiological factors and theories</vt:lpstr>
      <vt:lpstr>Genetics</vt:lpstr>
      <vt:lpstr>Schizophrenia Susceptibility Genes</vt:lpstr>
      <vt:lpstr>Enviornmental Factors </vt:lpstr>
      <vt:lpstr>Neurobiology </vt:lpstr>
      <vt:lpstr>Neurobiology</vt:lpstr>
      <vt:lpstr>Neurochemical abnormality hypothesis</vt:lpstr>
      <vt:lpstr>Disconnection hypothesis</vt:lpstr>
      <vt:lpstr>Neurodevelopmental hypothesis</vt:lpstr>
      <vt:lpstr>GA Module: Psychosis - 1</vt:lpstr>
      <vt:lpstr>GA Module: Psychosis - 1</vt:lpstr>
      <vt:lpstr>GA Module: Psychosis - 1</vt:lpstr>
      <vt:lpstr>GA Module: Psychosis - 1</vt:lpstr>
      <vt:lpstr>GA Module: Psychosis - 1</vt:lpstr>
      <vt:lpstr>GA Module: Psychosis - 1</vt:lpstr>
      <vt:lpstr>GA Module: Psychosis - 1</vt:lpstr>
      <vt:lpstr>GA Module: Psychosis - 1</vt:lpstr>
      <vt:lpstr>GA Module: Psychosis - 1</vt:lpstr>
      <vt:lpstr>GA Module: Psychosis - 1</vt:lpstr>
      <vt:lpstr>GA Module: Psychosis - 1</vt:lpstr>
      <vt:lpstr>GA Module: Psychosis - 1</vt:lpstr>
      <vt:lpstr>References &amp; 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Kent</dc:creator>
  <cp:lastModifiedBy>Helen McEnerney</cp:lastModifiedBy>
  <cp:revision>74</cp:revision>
  <dcterms:created xsi:type="dcterms:W3CDTF">2016-02-23T11:02:26Z</dcterms:created>
  <dcterms:modified xsi:type="dcterms:W3CDTF">2020-06-29T15:32:25Z</dcterms:modified>
</cp:coreProperties>
</file>