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6" r:id="rId2"/>
    <p:sldId id="317" r:id="rId3"/>
    <p:sldId id="319" r:id="rId4"/>
    <p:sldId id="289" r:id="rId5"/>
    <p:sldId id="290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9" r:id="rId19"/>
    <p:sldId id="310" r:id="rId20"/>
    <p:sldId id="320" r:id="rId21"/>
    <p:sldId id="285" r:id="rId22"/>
    <p:sldId id="321" r:id="rId23"/>
    <p:sldId id="286" r:id="rId24"/>
    <p:sldId id="322" r:id="rId25"/>
    <p:sldId id="313" r:id="rId26"/>
    <p:sldId id="323" r:id="rId27"/>
    <p:sldId id="314" r:id="rId28"/>
    <p:sldId id="324" r:id="rId29"/>
    <p:sldId id="315" r:id="rId30"/>
    <p:sldId id="325" r:id="rId31"/>
    <p:sldId id="287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3"/>
    <p:restoredTop sz="92490" autoAdjust="0"/>
  </p:normalViewPr>
  <p:slideViewPr>
    <p:cSldViewPr snapToGrid="0" snapToObjects="1">
      <p:cViewPr varScale="1">
        <p:scale>
          <a:sx n="101" d="100"/>
          <a:sy n="10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6F59E-F6B9-2E44-8B59-B70B6D0D0D96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0741-A540-4A5F-9E1A-D6AB77CCFCBC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143D-F544-4BF0-8C63-E52E3E7D8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E112-06E6-4459-A28C-488187C83E69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6515-E52B-49E1-9AE8-472A0DC1CB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CDE3-23CB-4E20-B9AB-2D21B42501F5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E39F-3BE1-48F1-8551-DBB1EC262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Alzheimer’s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5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6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84175" y="1393825"/>
            <a:ext cx="8142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600" b="1" dirty="0" err="1">
                <a:solidFill>
                  <a:srgbClr val="A00054"/>
                </a:solidFill>
              </a:rPr>
              <a:t>MRCPsych</a:t>
            </a:r>
            <a:r>
              <a:rPr lang="en-GB" sz="3600" b="1" dirty="0">
                <a:solidFill>
                  <a:srgbClr val="A00054"/>
                </a:solidFill>
              </a:rPr>
              <a:t> General Adult Module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725488" y="3121025"/>
            <a:ext cx="76136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A00054"/>
                </a:solidFill>
              </a:rPr>
              <a:t>Anxiety</a:t>
            </a:r>
            <a:endParaRPr lang="en-US" sz="1800" b="1" dirty="0">
              <a:solidFill>
                <a:srgbClr val="A00054"/>
              </a:solidFill>
            </a:endParaRPr>
          </a:p>
          <a:p>
            <a:pPr algn="ctr" eaLnBrk="1" hangingPunct="1"/>
            <a:endParaRPr lang="en-US" sz="1800" b="1" dirty="0">
              <a:solidFill>
                <a:srgbClr val="A00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GB" sz="3600" dirty="0"/>
              <a:t>Agoraphobia - Aetiology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Genetic and environmental: </a:t>
            </a:r>
            <a:r>
              <a:rPr lang="en-GB" sz="2000" dirty="0"/>
              <a:t>First degree relatives have increased prevalence of other anxiety, depressive disorders and alcohol misuse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Psychoanalytical: </a:t>
            </a:r>
            <a:r>
              <a:rPr lang="en-GB" sz="2000" dirty="0"/>
              <a:t>Internal source of anxiety excluded by repression and attached to external object by displacement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Learning theory : </a:t>
            </a:r>
            <a:r>
              <a:rPr lang="en-GB" sz="2000" dirty="0"/>
              <a:t>conditioned fear responses to learned avoidance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147252"/>
            <a:ext cx="8229600" cy="1143000"/>
          </a:xfrm>
        </p:spPr>
        <p:txBody>
          <a:bodyPr/>
          <a:lstStyle/>
          <a:p>
            <a:r>
              <a:rPr lang="en-GB" dirty="0"/>
              <a:t>Simple Phobias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238233"/>
            <a:ext cx="8229600" cy="3887930"/>
          </a:xfrm>
        </p:spPr>
        <p:txBody>
          <a:bodyPr/>
          <a:lstStyle/>
          <a:p>
            <a:r>
              <a:rPr lang="en-GB" sz="2000" dirty="0"/>
              <a:t>Women 3 times more likely to be affected</a:t>
            </a:r>
          </a:p>
          <a:p>
            <a:r>
              <a:rPr lang="en-GB" sz="2000" dirty="0"/>
              <a:t>Mean age of occurrence is 15 yrs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Simple Phobia- Aetiology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285"/>
            <a:ext cx="8229600" cy="382814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000" b="1" dirty="0"/>
              <a:t>Genetic and environmental factors: </a:t>
            </a:r>
            <a:r>
              <a:rPr lang="en-GB" sz="2000" dirty="0"/>
              <a:t>MZ:DZ 26%:11% for animal phobia, situational phobia roughly equal suggesting stronger role of environmental factors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Psychoanalytical: </a:t>
            </a:r>
            <a:r>
              <a:rPr lang="en-GB" sz="2000" dirty="0"/>
              <a:t>Internal source of anxiety excluded by repression and attached to external object by displacement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Learning theory: </a:t>
            </a:r>
            <a:r>
              <a:rPr lang="en-GB" sz="2000" dirty="0"/>
              <a:t>association learning, fearful anticipation of phobic situations and selective attention to phobic stimuli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GB" dirty="0"/>
              <a:t>Social phobia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060812"/>
            <a:ext cx="8229600" cy="4065351"/>
          </a:xfrm>
        </p:spPr>
        <p:txBody>
          <a:bodyPr/>
          <a:lstStyle/>
          <a:p>
            <a:endParaRPr lang="en-GB" dirty="0"/>
          </a:p>
          <a:p>
            <a:r>
              <a:rPr lang="en-GB" sz="2000" dirty="0"/>
              <a:t>Men &gt; or = women</a:t>
            </a:r>
          </a:p>
          <a:p>
            <a:r>
              <a:rPr lang="en-GB" sz="2000" dirty="0"/>
              <a:t>Age of onset : Bimodal distribution, peaks at 5yrs and 11-15yrs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Social Phobia- Aetiology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41286"/>
            <a:ext cx="8229600" cy="4184877"/>
          </a:xfrm>
        </p:spPr>
        <p:txBody>
          <a:bodyPr/>
          <a:lstStyle/>
          <a:p>
            <a:r>
              <a:rPr lang="en-GB" sz="2000" b="1" dirty="0"/>
              <a:t>Genetic and Environmental factors: </a:t>
            </a:r>
            <a:r>
              <a:rPr lang="en-GB" sz="2000" dirty="0"/>
              <a:t>MZ:DZ= 24%:15%</a:t>
            </a:r>
          </a:p>
          <a:p>
            <a:r>
              <a:rPr lang="en-GB" sz="2000" b="1" dirty="0" err="1"/>
              <a:t>Dysregulation</a:t>
            </a:r>
            <a:r>
              <a:rPr lang="en-GB" sz="2000" b="1" dirty="0"/>
              <a:t> </a:t>
            </a:r>
            <a:r>
              <a:rPr lang="en-GB" sz="2000" dirty="0"/>
              <a:t>of 5-HT, NA and DA systems</a:t>
            </a:r>
          </a:p>
          <a:p>
            <a:r>
              <a:rPr lang="en-GB" sz="2000" b="1" dirty="0" err="1"/>
              <a:t>Neuroanatomical</a:t>
            </a:r>
            <a:r>
              <a:rPr lang="en-GB" sz="2000" b="1" dirty="0"/>
              <a:t> Model: </a:t>
            </a:r>
            <a:r>
              <a:rPr lang="en-GB" sz="2000" dirty="0"/>
              <a:t>Overactive fear brain network (prefrontal cortex, </a:t>
            </a:r>
            <a:r>
              <a:rPr lang="en-GB" sz="2000" dirty="0" err="1"/>
              <a:t>amygdala</a:t>
            </a:r>
            <a:r>
              <a:rPr lang="en-GB" sz="2000" dirty="0"/>
              <a:t>, hippocampus)</a:t>
            </a:r>
          </a:p>
          <a:p>
            <a:r>
              <a:rPr lang="en-GB" sz="2000" b="1" dirty="0"/>
              <a:t>Conditioning and Cognitive learning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312062"/>
            <a:ext cx="8229600" cy="1143000"/>
          </a:xfrm>
        </p:spPr>
        <p:txBody>
          <a:bodyPr/>
          <a:lstStyle/>
          <a:p>
            <a:r>
              <a:rPr lang="en-GB" dirty="0"/>
              <a:t>GAD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306472"/>
            <a:ext cx="8229600" cy="3819691"/>
          </a:xfrm>
        </p:spPr>
        <p:txBody>
          <a:bodyPr/>
          <a:lstStyle/>
          <a:p>
            <a:r>
              <a:rPr lang="en-GB" sz="2000" dirty="0"/>
              <a:t>Women 1.5 to 2.5 times more affected than men</a:t>
            </a:r>
          </a:p>
          <a:p>
            <a:r>
              <a:rPr lang="en-GB" sz="2000" dirty="0"/>
              <a:t>Highest prevalence in 45-59yrs - 7.7%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GAD - Aetiology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Triple vulnerability model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Generalised biological vulnerability (genetic, neurobiological -5HT, NE, </a:t>
            </a:r>
            <a:r>
              <a:rPr lang="en-GB" sz="2000" dirty="0" err="1"/>
              <a:t>GABA</a:t>
            </a:r>
            <a:r>
              <a:rPr lang="en-GB" sz="2000" dirty="0"/>
              <a:t>, </a:t>
            </a:r>
            <a:r>
              <a:rPr lang="en-GB" sz="2000" dirty="0" err="1"/>
              <a:t>HPA</a:t>
            </a:r>
            <a:r>
              <a:rPr lang="en-GB" sz="2000" dirty="0"/>
              <a:t> axis)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Generalised psychological vulnerability (low sense of control, parenting and attachment issues)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000" dirty="0"/>
              <a:t>Specific psychological vulnerability (stressful life events, high threat events)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8629" y="930275"/>
            <a:ext cx="8229600" cy="1143000"/>
          </a:xfrm>
        </p:spPr>
        <p:txBody>
          <a:bodyPr/>
          <a:lstStyle/>
          <a:p>
            <a:r>
              <a:rPr lang="en-GB" dirty="0"/>
              <a:t>GAD – Aetiology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714"/>
            <a:ext cx="8229600" cy="45536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Genetic factors : </a:t>
            </a:r>
            <a:r>
              <a:rPr lang="en-GB" sz="2000" dirty="0"/>
              <a:t>there is a five-fold increased risk of GAD in first-degree relatives (parent, sibling and offspring) of people with GAD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Environmental stressors </a:t>
            </a:r>
            <a:r>
              <a:rPr lang="en-GB" sz="2000" dirty="0"/>
              <a:t>such as domestic violence, unemployment, separation, low socioeconomic status, and history of child abuse are associated with the development of GAD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Brain imaging studies in people with GAD have shown exaggerated responses in the amygdala and hippocampus (both involved in the regulation of emotion and behaviour)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Alteration of </a:t>
            </a:r>
            <a:r>
              <a:rPr lang="en-GB" sz="2000" dirty="0" err="1"/>
              <a:t>GABA</a:t>
            </a:r>
            <a:r>
              <a:rPr lang="en-GB" sz="2000" dirty="0"/>
              <a:t>, serotonin, and noradrenaline have an apparent role in the pathophysiology of GAD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7421" y="846138"/>
            <a:ext cx="8229600" cy="1143000"/>
          </a:xfrm>
        </p:spPr>
        <p:txBody>
          <a:bodyPr/>
          <a:lstStyle/>
          <a:p>
            <a:r>
              <a:rPr lang="en-GB" dirty="0"/>
              <a:t>Neurobiology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Cannon 1927- Thalamus plays central role in experience of emotions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err="1"/>
              <a:t>Papez</a:t>
            </a:r>
            <a:r>
              <a:rPr lang="en-GB" sz="2200" dirty="0"/>
              <a:t> 1937 –neuronal circuit for experience of emotion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err="1"/>
              <a:t>Gray</a:t>
            </a:r>
            <a:r>
              <a:rPr lang="en-GB" sz="2200" dirty="0"/>
              <a:t>  1981- </a:t>
            </a:r>
            <a:r>
              <a:rPr lang="en-GB" sz="2200" dirty="0" err="1"/>
              <a:t>septohippocampal</a:t>
            </a:r>
            <a:r>
              <a:rPr lang="en-GB" sz="2200" dirty="0"/>
              <a:t> system is central substrate for anxiety in the brain , </a:t>
            </a:r>
            <a:r>
              <a:rPr lang="en-GB" sz="2200" dirty="0" err="1"/>
              <a:t>papez</a:t>
            </a:r>
            <a:r>
              <a:rPr lang="en-GB" sz="2200" dirty="0"/>
              <a:t> circuit +Locus </a:t>
            </a:r>
            <a:r>
              <a:rPr lang="en-GB" sz="2200" dirty="0" err="1"/>
              <a:t>coerulus</a:t>
            </a:r>
            <a:r>
              <a:rPr lang="en-GB" sz="2200" dirty="0"/>
              <a:t> + ANS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Gorman 2000- </a:t>
            </a:r>
            <a:r>
              <a:rPr lang="en-GB" sz="2200" dirty="0" err="1"/>
              <a:t>neuroanatomical</a:t>
            </a:r>
            <a:r>
              <a:rPr lang="en-GB" sz="2200" dirty="0"/>
              <a:t> model for panic attacks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218364" y="846138"/>
            <a:ext cx="8229600" cy="1143000"/>
          </a:xfrm>
        </p:spPr>
        <p:txBody>
          <a:bodyPr/>
          <a:lstStyle/>
          <a:p>
            <a:r>
              <a:rPr lang="en-GB" dirty="0"/>
              <a:t>Neurobiology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/>
              <a:t>Vythilingam</a:t>
            </a:r>
            <a:r>
              <a:rPr lang="en-GB" sz="2000" dirty="0"/>
              <a:t> 2000: MRI studies show reduced temporal lobes but no change in hippocampal volume in panic disorder which is in contrast to findings in depression and PTSD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Nutt 2001- In GAD,  frontal cortex for worries, thalamus for hypervigilance , insula for autonomic </a:t>
            </a:r>
            <a:r>
              <a:rPr lang="en-GB" sz="2000" dirty="0" err="1"/>
              <a:t>sx</a:t>
            </a:r>
            <a:r>
              <a:rPr lang="en-GB" sz="2000" dirty="0"/>
              <a:t>, basal ganglia for motor tension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/>
              <a:t>Cannistaro</a:t>
            </a:r>
            <a:r>
              <a:rPr lang="en-GB" sz="2000" dirty="0"/>
              <a:t> and Rauch 2004: development of panic attacks by external cues that stimulate amygdala but person unaware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7772400" cy="581025"/>
          </a:xfrm>
        </p:spPr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268033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2000" dirty="0"/>
              <a:t>The overall aim is for the trainee to gain an overview of Anxiety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2000" b="1" dirty="0"/>
              <a:t>By the end of the session trainees should:</a:t>
            </a:r>
            <a:endParaRPr lang="en-US" sz="2000" b="1" dirty="0"/>
          </a:p>
          <a:p>
            <a:r>
              <a:rPr lang="en-US" sz="1800" dirty="0"/>
              <a:t>Develop detailed knowledge about aetiological theories and epidemiology – Expert led session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721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  <a:r>
              <a:rPr lang="is-IS" dirty="0"/>
              <a:t>….. MCQs are next...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1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one of below is not true of body dysmorphic disorder (BDD)?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sz="2000" dirty="0"/>
              <a:t>A. First described by </a:t>
            </a:r>
            <a:r>
              <a:rPr lang="en-GB" sz="2000" dirty="0" err="1"/>
              <a:t>Morselli</a:t>
            </a:r>
            <a:r>
              <a:rPr lang="en-GB" sz="2000" dirty="0"/>
              <a:t> </a:t>
            </a:r>
          </a:p>
          <a:p>
            <a:pPr marL="400050" lvl="1" indent="0">
              <a:buNone/>
            </a:pPr>
            <a:r>
              <a:rPr lang="pt-BR" sz="2000" dirty="0"/>
              <a:t>B. DSM-IV classifies BDD as a somatoform disorder </a:t>
            </a:r>
          </a:p>
          <a:p>
            <a:pPr marL="400050" lvl="1" indent="0">
              <a:buNone/>
            </a:pPr>
            <a:r>
              <a:rPr lang="en-GB" sz="2000" dirty="0"/>
              <a:t>C. ICD-10 classifies BDD under </a:t>
            </a:r>
            <a:r>
              <a:rPr lang="en-GB" sz="2000" dirty="0" err="1"/>
              <a:t>hypochondriacal</a:t>
            </a:r>
            <a:r>
              <a:rPr lang="en-GB" sz="2000" dirty="0"/>
              <a:t> disorder </a:t>
            </a:r>
          </a:p>
          <a:p>
            <a:pPr marL="400050" lvl="1" indent="0">
              <a:buNone/>
            </a:pPr>
            <a:r>
              <a:rPr lang="en-GB" sz="2000" dirty="0"/>
              <a:t>D. Severe BDD is usually treated with SSRI and CBT as first line </a:t>
            </a:r>
          </a:p>
          <a:p>
            <a:pPr marL="400050" lvl="1" indent="0">
              <a:buNone/>
            </a:pPr>
            <a:r>
              <a:rPr lang="en-GB" sz="2000" dirty="0"/>
              <a:t>E. Commonly associated with morbid jealousy. </a:t>
            </a:r>
            <a:r>
              <a:rPr lang="en-GB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one of below is not true of body dysmorphic disorder (BDD)?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sz="2000" dirty="0"/>
              <a:t>A. First described by </a:t>
            </a:r>
            <a:r>
              <a:rPr lang="en-GB" sz="2000" dirty="0" err="1"/>
              <a:t>Morselli</a:t>
            </a:r>
            <a:r>
              <a:rPr lang="en-GB" sz="2000" dirty="0"/>
              <a:t> </a:t>
            </a:r>
          </a:p>
          <a:p>
            <a:pPr marL="400050" lvl="1" indent="0">
              <a:buNone/>
            </a:pPr>
            <a:r>
              <a:rPr lang="pt-BR" sz="2000" dirty="0"/>
              <a:t>B. DSM-IV classifies BDD as a somatoform disorder </a:t>
            </a:r>
          </a:p>
          <a:p>
            <a:pPr marL="400050" lvl="1" indent="0">
              <a:buNone/>
            </a:pPr>
            <a:r>
              <a:rPr lang="en-GB" sz="2000" dirty="0"/>
              <a:t>C. ICD-10 classifies BDD under </a:t>
            </a:r>
            <a:r>
              <a:rPr lang="en-GB" sz="2000" dirty="0" err="1"/>
              <a:t>hypochondriacal</a:t>
            </a:r>
            <a:r>
              <a:rPr lang="en-GB" sz="2000" dirty="0"/>
              <a:t> disorder </a:t>
            </a:r>
          </a:p>
          <a:p>
            <a:pPr marL="400050" lvl="1" indent="0">
              <a:buNone/>
            </a:pPr>
            <a:r>
              <a:rPr lang="en-GB" sz="2000" b="1" dirty="0"/>
              <a:t>D. Severe BDD is usually treated with SSRI and CBT as first lin</a:t>
            </a:r>
            <a:r>
              <a:rPr lang="en-GB" sz="2000" dirty="0"/>
              <a:t>e </a:t>
            </a:r>
          </a:p>
          <a:p>
            <a:pPr marL="400050" lvl="1" indent="0">
              <a:buNone/>
            </a:pPr>
            <a:r>
              <a:rPr lang="en-GB" sz="2000" dirty="0"/>
              <a:t>E. Commonly associated with morbid jealousy. </a:t>
            </a:r>
            <a:r>
              <a:rPr lang="en-GB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9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All of the following anxiety disorders are more common in females, except: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A. Agoraphobia </a:t>
            </a:r>
          </a:p>
          <a:p>
            <a:pPr marL="400050" lvl="1" indent="0">
              <a:buNone/>
            </a:pPr>
            <a:r>
              <a:rPr lang="en-GB" dirty="0"/>
              <a:t>B. Social phobia </a:t>
            </a:r>
          </a:p>
          <a:p>
            <a:pPr marL="400050" lvl="1" indent="0">
              <a:buNone/>
            </a:pPr>
            <a:r>
              <a:rPr lang="en-GB" dirty="0"/>
              <a:t>C. Panic disorder </a:t>
            </a:r>
          </a:p>
          <a:p>
            <a:pPr marL="400050" lvl="1" indent="0">
              <a:buNone/>
            </a:pPr>
            <a:r>
              <a:rPr lang="en-GB" dirty="0"/>
              <a:t>D. Generalised anxiety disorder </a:t>
            </a:r>
          </a:p>
          <a:p>
            <a:pPr marL="400050" lvl="1" indent="0">
              <a:buNone/>
            </a:pPr>
            <a:r>
              <a:rPr lang="en-GB" dirty="0"/>
              <a:t>E. None of the above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All of the following anxiety disorders are more common in females, except: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A. Agoraphobia </a:t>
            </a:r>
          </a:p>
          <a:p>
            <a:pPr marL="400050" lvl="1" indent="0">
              <a:buNone/>
            </a:pPr>
            <a:r>
              <a:rPr lang="en-GB" b="1" dirty="0"/>
              <a:t>B. Social phobia </a:t>
            </a:r>
          </a:p>
          <a:p>
            <a:pPr marL="400050" lvl="1" indent="0">
              <a:buNone/>
            </a:pPr>
            <a:r>
              <a:rPr lang="en-GB" dirty="0"/>
              <a:t>C. Panic disorder </a:t>
            </a:r>
          </a:p>
          <a:p>
            <a:pPr marL="400050" lvl="1" indent="0">
              <a:buNone/>
            </a:pPr>
            <a:r>
              <a:rPr lang="en-GB" dirty="0"/>
              <a:t>D. Generalised anxiety disorder </a:t>
            </a:r>
          </a:p>
          <a:p>
            <a:pPr marL="400050" lvl="1" indent="0">
              <a:buNone/>
            </a:pPr>
            <a:r>
              <a:rPr lang="en-GB" dirty="0"/>
              <a:t>E. None of the above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All of the below are poor prognostic factors for OCD, except: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A. Early onset </a:t>
            </a:r>
          </a:p>
          <a:p>
            <a:pPr marL="400050" lvl="1" indent="0">
              <a:buNone/>
            </a:pPr>
            <a:r>
              <a:rPr lang="en-GB" dirty="0"/>
              <a:t>B. Male </a:t>
            </a:r>
          </a:p>
          <a:p>
            <a:pPr marL="400050" lvl="1" indent="0">
              <a:buNone/>
            </a:pPr>
            <a:r>
              <a:rPr lang="en-GB" dirty="0"/>
              <a:t>C. No compulsions </a:t>
            </a:r>
          </a:p>
          <a:p>
            <a:pPr marL="400050" lvl="1" indent="0">
              <a:buNone/>
            </a:pPr>
            <a:r>
              <a:rPr lang="en-GB" dirty="0"/>
              <a:t>D. Family history of OCD </a:t>
            </a:r>
          </a:p>
          <a:p>
            <a:pPr marL="400050" lvl="1" indent="0">
              <a:buNone/>
            </a:pPr>
            <a:r>
              <a:rPr lang="en-GB" dirty="0"/>
              <a:t>E. Longer duration 	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All of the below are poor prognostic factors for OCD, except: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A. Early onset </a:t>
            </a:r>
          </a:p>
          <a:p>
            <a:pPr marL="400050" lvl="1" indent="0">
              <a:buNone/>
            </a:pPr>
            <a:r>
              <a:rPr lang="en-GB" dirty="0"/>
              <a:t>B. Male </a:t>
            </a:r>
          </a:p>
          <a:p>
            <a:pPr marL="400050" lvl="1" indent="0">
              <a:buNone/>
            </a:pPr>
            <a:r>
              <a:rPr lang="en-GB" b="1" dirty="0"/>
              <a:t>C. No compulsions </a:t>
            </a:r>
          </a:p>
          <a:p>
            <a:pPr marL="400050" lvl="1" indent="0">
              <a:buNone/>
            </a:pPr>
            <a:r>
              <a:rPr lang="en-GB" dirty="0"/>
              <a:t>D. Family history of OCD </a:t>
            </a:r>
          </a:p>
          <a:p>
            <a:pPr marL="400050" lvl="1" indent="0">
              <a:buNone/>
            </a:pPr>
            <a:r>
              <a:rPr lang="en-GB" dirty="0"/>
              <a:t>E. Longer duration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26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of the following is recommended by NICE as first line treatment for PTSD?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A. SSRI antidepressants </a:t>
            </a:r>
          </a:p>
          <a:p>
            <a:pPr marL="400050" lvl="1" indent="0">
              <a:buNone/>
            </a:pPr>
            <a:r>
              <a:rPr lang="en-GB" dirty="0"/>
              <a:t>B. Counselling </a:t>
            </a:r>
          </a:p>
          <a:p>
            <a:pPr marL="400050" lvl="1" indent="0">
              <a:buNone/>
            </a:pPr>
            <a:r>
              <a:rPr lang="en-GB" dirty="0"/>
              <a:t>C. EMDR</a:t>
            </a:r>
          </a:p>
          <a:p>
            <a:pPr marL="400050" lvl="1" indent="0">
              <a:buNone/>
            </a:pPr>
            <a:r>
              <a:rPr lang="en-GB" dirty="0"/>
              <a:t>D. Combination of CBT and SSRI antidepressant </a:t>
            </a:r>
          </a:p>
          <a:p>
            <a:pPr marL="400050" lvl="1" indent="0">
              <a:buNone/>
            </a:pPr>
            <a:r>
              <a:rPr lang="en-GB" dirty="0"/>
              <a:t>E. Quetiapine 	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of the following is recommended by NICE as first line treatment for PTSD?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A. SSRI antidepressants </a:t>
            </a:r>
          </a:p>
          <a:p>
            <a:pPr marL="400050" lvl="1" indent="0">
              <a:buNone/>
            </a:pPr>
            <a:r>
              <a:rPr lang="en-GB" dirty="0"/>
              <a:t>B. Counselling </a:t>
            </a:r>
          </a:p>
          <a:p>
            <a:pPr marL="400050" lvl="1" indent="0">
              <a:buNone/>
            </a:pPr>
            <a:r>
              <a:rPr lang="en-GB" b="1" dirty="0"/>
              <a:t>C. EMDR</a:t>
            </a:r>
          </a:p>
          <a:p>
            <a:pPr marL="400050" lvl="1" indent="0">
              <a:buNone/>
            </a:pPr>
            <a:r>
              <a:rPr lang="en-GB" dirty="0"/>
              <a:t>D. Combination of CBT and SSRI antidepressant </a:t>
            </a:r>
          </a:p>
          <a:p>
            <a:pPr marL="400050" lvl="1" indent="0">
              <a:buNone/>
            </a:pPr>
            <a:r>
              <a:rPr lang="en-GB" dirty="0"/>
              <a:t>E. </a:t>
            </a:r>
            <a:r>
              <a:rPr lang="en-GB" dirty="0" err="1"/>
              <a:t>Quetiapine</a:t>
            </a:r>
            <a:r>
              <a:rPr lang="en-GB" dirty="0"/>
              <a:t>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51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of the following statement is FALSE?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A</a:t>
            </a:r>
            <a:r>
              <a:rPr lang="en-GB" sz="1800" dirty="0"/>
              <a:t>. </a:t>
            </a:r>
            <a:r>
              <a:rPr lang="en-GB" sz="1800" dirty="0" err="1"/>
              <a:t>Quetiapine</a:t>
            </a:r>
            <a:r>
              <a:rPr lang="en-GB" sz="1800" dirty="0"/>
              <a:t> has clear RCT evidence for efficacy in Generalised anxiety disorder. </a:t>
            </a:r>
          </a:p>
          <a:p>
            <a:pPr marL="0" indent="0">
              <a:buNone/>
            </a:pPr>
            <a:r>
              <a:rPr lang="en-GB" sz="1800" dirty="0"/>
              <a:t>B. </a:t>
            </a:r>
            <a:r>
              <a:rPr lang="en-GB" sz="1800" dirty="0" err="1"/>
              <a:t>Escitalopram</a:t>
            </a:r>
            <a:r>
              <a:rPr lang="en-GB" sz="1800" dirty="0"/>
              <a:t> is </a:t>
            </a:r>
            <a:r>
              <a:rPr lang="en-GB" sz="1800" dirty="0" err="1"/>
              <a:t>licenced</a:t>
            </a:r>
            <a:r>
              <a:rPr lang="en-GB" sz="1800" dirty="0"/>
              <a:t> for treatment of OCD </a:t>
            </a:r>
          </a:p>
          <a:p>
            <a:pPr marL="0" indent="0">
              <a:buNone/>
            </a:pPr>
            <a:r>
              <a:rPr lang="en-GB" sz="1800" dirty="0"/>
              <a:t>C. Treatment duration of at least 3 months is usually recommended for treatment of OCD </a:t>
            </a:r>
          </a:p>
          <a:p>
            <a:pPr marL="0" indent="0">
              <a:buNone/>
            </a:pPr>
            <a:r>
              <a:rPr lang="en-GB" sz="1800" dirty="0"/>
              <a:t>D. Antipsychotics should not routine be combined with antidepressants for treatment of anxiety disorders </a:t>
            </a:r>
          </a:p>
          <a:p>
            <a:pPr marL="0" indent="0">
              <a:buNone/>
            </a:pPr>
            <a:r>
              <a:rPr lang="en-GB" sz="1800" dirty="0"/>
              <a:t>E. </a:t>
            </a:r>
            <a:r>
              <a:rPr lang="en-GB" sz="1800" dirty="0" err="1"/>
              <a:t>Paroxetine</a:t>
            </a:r>
            <a:r>
              <a:rPr lang="en-GB" sz="1800" dirty="0"/>
              <a:t>, </a:t>
            </a:r>
            <a:r>
              <a:rPr lang="en-GB" sz="1800" dirty="0" err="1"/>
              <a:t>Escitalopram</a:t>
            </a:r>
            <a:r>
              <a:rPr lang="en-GB" sz="1800" dirty="0"/>
              <a:t> and </a:t>
            </a:r>
            <a:r>
              <a:rPr lang="en-GB" sz="1800" dirty="0" err="1"/>
              <a:t>Citalopram</a:t>
            </a:r>
            <a:r>
              <a:rPr lang="en-GB" sz="1800" dirty="0"/>
              <a:t> are all </a:t>
            </a:r>
            <a:r>
              <a:rPr lang="en-GB" sz="1800" dirty="0" err="1"/>
              <a:t>licenced</a:t>
            </a:r>
            <a:r>
              <a:rPr lang="en-GB" sz="1800" dirty="0"/>
              <a:t> for treatment of panic disorder 	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167776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Anxiety: </a:t>
            </a:r>
          </a:p>
          <a:p>
            <a:pPr marL="0" indent="0" algn="ctr">
              <a:buNone/>
            </a:pPr>
            <a:r>
              <a:rPr lang="en-US" sz="4000" b="1" dirty="0"/>
              <a:t>Aetiological Theories and Epidemiology</a:t>
            </a:r>
          </a:p>
        </p:txBody>
      </p:sp>
    </p:spTree>
    <p:extLst>
      <p:ext uri="{BB962C8B-B14F-4D97-AF65-F5344CB8AC3E}">
        <p14:creationId xmlns:p14="http://schemas.microsoft.com/office/powerpoint/2010/main" val="1117496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of the following statement is FALSE?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b="1" dirty="0"/>
              <a:t>A</a:t>
            </a:r>
            <a:r>
              <a:rPr lang="en-GB" sz="1800" b="1" dirty="0"/>
              <a:t>. </a:t>
            </a:r>
            <a:r>
              <a:rPr lang="en-GB" sz="1800" b="1" dirty="0" err="1"/>
              <a:t>Quetiapine</a:t>
            </a:r>
            <a:r>
              <a:rPr lang="en-GB" sz="1800" b="1" dirty="0"/>
              <a:t> has clear RCT evidence for efficacy in Generalised anxiety disorder. </a:t>
            </a:r>
          </a:p>
          <a:p>
            <a:pPr marL="0" indent="0">
              <a:buNone/>
            </a:pPr>
            <a:r>
              <a:rPr lang="en-GB" sz="1800" dirty="0"/>
              <a:t>B. </a:t>
            </a:r>
            <a:r>
              <a:rPr lang="en-GB" sz="1800" dirty="0" err="1"/>
              <a:t>Escitalopram</a:t>
            </a:r>
            <a:r>
              <a:rPr lang="en-GB" sz="1800" dirty="0"/>
              <a:t> is </a:t>
            </a:r>
            <a:r>
              <a:rPr lang="en-GB" sz="1800" dirty="0" err="1"/>
              <a:t>licenced</a:t>
            </a:r>
            <a:r>
              <a:rPr lang="en-GB" sz="1800" dirty="0"/>
              <a:t> for treatment of OCD </a:t>
            </a:r>
          </a:p>
          <a:p>
            <a:pPr marL="0" indent="0">
              <a:buNone/>
            </a:pPr>
            <a:r>
              <a:rPr lang="en-GB" sz="1800" dirty="0"/>
              <a:t>C. Treatment duration of at least 3 months is usually recommended for treatment of OCD </a:t>
            </a:r>
          </a:p>
          <a:p>
            <a:pPr marL="0" indent="0">
              <a:buNone/>
            </a:pPr>
            <a:r>
              <a:rPr lang="en-GB" sz="1800" dirty="0"/>
              <a:t>D. Antipsychotics should not routine be combined with antidepressants for treatment of anxiety disorders </a:t>
            </a:r>
          </a:p>
          <a:p>
            <a:pPr marL="0" indent="0">
              <a:buNone/>
            </a:pPr>
            <a:r>
              <a:rPr lang="en-GB" sz="1800" dirty="0"/>
              <a:t>E. </a:t>
            </a:r>
            <a:r>
              <a:rPr lang="en-GB" sz="1800" dirty="0" err="1"/>
              <a:t>Paroxetine</a:t>
            </a:r>
            <a:r>
              <a:rPr lang="en-GB" sz="1800" dirty="0"/>
              <a:t>, </a:t>
            </a:r>
            <a:r>
              <a:rPr lang="en-GB" sz="1800" dirty="0" err="1"/>
              <a:t>Escitalopram</a:t>
            </a:r>
            <a:r>
              <a:rPr lang="en-GB" sz="1800" dirty="0"/>
              <a:t> and </a:t>
            </a:r>
            <a:r>
              <a:rPr lang="en-GB" sz="1800" dirty="0" err="1"/>
              <a:t>Citalopram</a:t>
            </a:r>
            <a:r>
              <a:rPr lang="en-GB" sz="1800" dirty="0"/>
              <a:t> are all </a:t>
            </a:r>
            <a:r>
              <a:rPr lang="en-GB" sz="1800" dirty="0" err="1"/>
              <a:t>licenced</a:t>
            </a:r>
            <a:r>
              <a:rPr lang="en-GB" sz="1800" dirty="0"/>
              <a:t> for treatment of panic disorder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2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263" b="19263"/>
          <a:stretch>
            <a:fillRect/>
          </a:stretch>
        </p:blipFill>
        <p:spPr>
          <a:xfrm>
            <a:off x="1792288" y="1458676"/>
            <a:ext cx="5486400" cy="4114800"/>
          </a:xfrm>
        </p:spPr>
      </p:pic>
      <p:sp>
        <p:nvSpPr>
          <p:cNvPr id="307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143" y="5805488"/>
            <a:ext cx="7892143" cy="576262"/>
          </a:xfrm>
        </p:spPr>
        <p:txBody>
          <a:bodyPr/>
          <a:lstStyle/>
          <a:p>
            <a:pPr algn="ctr"/>
            <a:r>
              <a:rPr lang="en-GB"/>
              <a:t>Image from RCPsych information leaflet for anxiety disorders, Illustration by Locole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br>
              <a:rPr lang="en-GB" sz="3200" dirty="0"/>
            </a:br>
            <a:r>
              <a:rPr lang="en-GB" sz="3200" dirty="0"/>
              <a:t>Prevalence and Costs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anchor="ctr"/>
          <a:lstStyle/>
          <a:p>
            <a:pPr algn="just"/>
            <a:r>
              <a:rPr lang="en-GB" sz="2000" dirty="0"/>
              <a:t>Anxiety disorders are among the most common mental disorders. Up to 15% of all people suffer during their life from an anxiety disorder (lifetime prevalence) (Kessler et al. 2010).</a:t>
            </a:r>
          </a:p>
          <a:p>
            <a:r>
              <a:rPr lang="en-GB" sz="2000" dirty="0"/>
              <a:t>Treatment of anxiety disorders and consequences of the disease cause high costs and are connected with severe social problems (</a:t>
            </a:r>
            <a:r>
              <a:rPr lang="en-GB" sz="2000" dirty="0" err="1"/>
              <a:t>Wittchen</a:t>
            </a:r>
            <a:r>
              <a:rPr lang="en-GB" sz="2000" dirty="0"/>
              <a:t> and Jacobi 2005). One in four patients with generalized anxiety disorder is not in a position to meet its daily life requirements (Becker and Hoyer 2000). </a:t>
            </a:r>
          </a:p>
          <a:p>
            <a:r>
              <a:rPr lang="en-GB" sz="2000" dirty="0"/>
              <a:t>The course of anxiety disorders without adequate treatment is chronic and recurrent and a spontaneous remission was found in only about 14% of the patients (</a:t>
            </a:r>
            <a:r>
              <a:rPr lang="en-GB" sz="2000" dirty="0" err="1"/>
              <a:t>Wittchen</a:t>
            </a:r>
            <a:r>
              <a:rPr lang="en-GB" sz="2000" dirty="0"/>
              <a:t> 1991).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7571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Prevalence rates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422909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00" dirty="0">
                <a:solidFill>
                  <a:prstClr val="black"/>
                </a:solidFill>
              </a:rPr>
              <a:t>12 month Prevalence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</a:rPr>
              <a:t>Panic Disorder 0.6 – 3.1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</a:rPr>
              <a:t>Agoraphobia 0.1 – 3.1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</a:rPr>
              <a:t>GAD 0.2- 4.3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</a:rPr>
              <a:t>Social phobia 0.6 – 7.9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</a:rPr>
              <a:t>Specific phobias 3.1 -11.1	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</a:rPr>
              <a:t>OCD 0.1 – 3.1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090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 </a:t>
            </a:r>
            <a:r>
              <a:rPr lang="en-GB" sz="2000" dirty="0"/>
              <a:t>Median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Panic disorder 1.2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Agoraphobia 1.2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GAD 2.0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Social Phobia 2.0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Specific Phobia 4.9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OCD 0.7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Panic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Women 2-3 times more likely to be affected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Age of onset : Bimodal distribution (15-24,45-54yrs)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561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/>
              <a:t>Panic Disorder – Aetiology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788"/>
            <a:ext cx="8229600" cy="471193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Serotonergic</a:t>
            </a:r>
            <a:r>
              <a:rPr lang="en-GB" b="1" dirty="0"/>
              <a:t> model </a:t>
            </a:r>
            <a:r>
              <a:rPr lang="en-GB" dirty="0"/>
              <a:t>: exaggerated post-synaptic receptor response to synaptic serotonin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Noradrenergic model</a:t>
            </a:r>
            <a:r>
              <a:rPr lang="en-GB" dirty="0"/>
              <a:t>: Increased NA activity, hypersensitivity of presynaptic </a:t>
            </a:r>
            <a:r>
              <a:rPr lang="el-GR" dirty="0"/>
              <a:t>α</a:t>
            </a:r>
            <a:r>
              <a:rPr lang="en-GB" dirty="0"/>
              <a:t> 2 receptors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GABA</a:t>
            </a:r>
            <a:r>
              <a:rPr lang="en-GB" b="1" dirty="0"/>
              <a:t> model</a:t>
            </a:r>
            <a:r>
              <a:rPr lang="en-GB" dirty="0"/>
              <a:t>: Reduced inhibitory receptor sensitivity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Cholecystokinin-</a:t>
            </a:r>
            <a:r>
              <a:rPr lang="en-GB" b="1" dirty="0" err="1"/>
              <a:t>pentagastrin</a:t>
            </a:r>
            <a:r>
              <a:rPr lang="en-GB" b="1" dirty="0"/>
              <a:t> model, Lactate model</a:t>
            </a:r>
            <a:r>
              <a:rPr lang="en-GB" dirty="0"/>
              <a:t>: induce panic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False suffocation CO2 hypothesis</a:t>
            </a:r>
            <a:r>
              <a:rPr lang="en-GB" dirty="0"/>
              <a:t>: hypersensitive brainstem receptors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Neuroanatomical model: </a:t>
            </a:r>
            <a:r>
              <a:rPr lang="en-GB" dirty="0"/>
              <a:t>overactive fear brain network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Genetic hypothesis: </a:t>
            </a:r>
            <a:r>
              <a:rPr lang="en-GB" dirty="0"/>
              <a:t>moderate heritability of 25-50%, stress-vulnerability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Cognitive Theory</a:t>
            </a:r>
            <a:r>
              <a:rPr lang="en-GB" dirty="0"/>
              <a:t>: Fears about serious physical or mental illness are more frequent in anxious patients with panic attacks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Agoraphobia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000" dirty="0"/>
              <a:t>Women 3 times more likely to be affected</a:t>
            </a:r>
          </a:p>
          <a:p>
            <a:r>
              <a:rPr lang="en-GB" sz="2000" dirty="0"/>
              <a:t>Age of onset : Bimodal distribution (15-35,45-54yrs)</a:t>
            </a:r>
          </a:p>
          <a:p>
            <a:endParaRPr lang="en-GB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596</TotalTime>
  <Words>1407</Words>
  <Application>Microsoft Office PowerPoint</Application>
  <PresentationFormat>On-screen Show (4:3)</PresentationFormat>
  <Paragraphs>202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ＭＳ Ｐゴシック</vt:lpstr>
      <vt:lpstr>Arial</vt:lpstr>
      <vt:lpstr>Calibri</vt:lpstr>
      <vt:lpstr>Psychiatry Recruitment PP</vt:lpstr>
      <vt:lpstr>PowerPoint Presentation</vt:lpstr>
      <vt:lpstr>GA Module: Anxiety</vt:lpstr>
      <vt:lpstr>GA Module: Anxiety</vt:lpstr>
      <vt:lpstr>PowerPoint Presentation</vt:lpstr>
      <vt:lpstr> Prevalence and Costs</vt:lpstr>
      <vt:lpstr>Prevalence rates </vt:lpstr>
      <vt:lpstr> Panic Disorder</vt:lpstr>
      <vt:lpstr>Panic Disorder – Aetiology </vt:lpstr>
      <vt:lpstr> Agoraphobia</vt:lpstr>
      <vt:lpstr>Agoraphobia - Aetiology</vt:lpstr>
      <vt:lpstr>Simple Phobias</vt:lpstr>
      <vt:lpstr> Simple Phobia- Aetiology </vt:lpstr>
      <vt:lpstr>Social phobia</vt:lpstr>
      <vt:lpstr> Social Phobia- Aetiology</vt:lpstr>
      <vt:lpstr>GAD</vt:lpstr>
      <vt:lpstr> GAD - Aetiology</vt:lpstr>
      <vt:lpstr>GAD – Aetiology</vt:lpstr>
      <vt:lpstr>Neurobiology </vt:lpstr>
      <vt:lpstr>Neurobiology 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  <vt:lpstr>GA Module: Anxiety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59</cp:revision>
  <dcterms:created xsi:type="dcterms:W3CDTF">2016-02-23T11:02:26Z</dcterms:created>
  <dcterms:modified xsi:type="dcterms:W3CDTF">2020-06-29T15:04:42Z</dcterms:modified>
</cp:coreProperties>
</file>