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314" r:id="rId2"/>
    <p:sldId id="313" r:id="rId3"/>
    <p:sldId id="312" r:id="rId4"/>
    <p:sldId id="315" r:id="rId5"/>
    <p:sldId id="1419" r:id="rId6"/>
    <p:sldId id="258" r:id="rId7"/>
    <p:sldId id="259" r:id="rId8"/>
    <p:sldId id="1406" r:id="rId9"/>
    <p:sldId id="1442" r:id="rId10"/>
    <p:sldId id="260" r:id="rId11"/>
    <p:sldId id="264" r:id="rId12"/>
    <p:sldId id="26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9" r:id="rId26"/>
    <p:sldId id="317" r:id="rId27"/>
    <p:sldId id="318" r:id="rId28"/>
    <p:sldId id="1438" r:id="rId29"/>
    <p:sldId id="278" r:id="rId30"/>
    <p:sldId id="316" r:id="rId31"/>
    <p:sldId id="282" r:id="rId32"/>
    <p:sldId id="292" r:id="rId33"/>
    <p:sldId id="283" r:id="rId34"/>
    <p:sldId id="293" r:id="rId35"/>
    <p:sldId id="285" r:id="rId36"/>
    <p:sldId id="294" r:id="rId37"/>
    <p:sldId id="287" r:id="rId38"/>
    <p:sldId id="295" r:id="rId39"/>
    <p:sldId id="289" r:id="rId40"/>
    <p:sldId id="296" r:id="rId41"/>
    <p:sldId id="299" r:id="rId42"/>
    <p:sldId id="308" r:id="rId43"/>
    <p:sldId id="300" r:id="rId44"/>
    <p:sldId id="309" r:id="rId45"/>
    <p:sldId id="301" r:id="rId46"/>
    <p:sldId id="310" r:id="rId47"/>
    <p:sldId id="302" r:id="rId48"/>
    <p:sldId id="311" r:id="rId49"/>
    <p:sldId id="509" r:id="rId50"/>
    <p:sldId id="510" r:id="rId51"/>
    <p:sldId id="337" r:id="rId52"/>
    <p:sldId id="334" r:id="rId53"/>
    <p:sldId id="335" r:id="rId54"/>
    <p:sldId id="256" r:id="rId55"/>
    <p:sldId id="1441" r:id="rId56"/>
    <p:sldId id="29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71837"/>
  </p:normalViewPr>
  <p:slideViewPr>
    <p:cSldViewPr>
      <p:cViewPr varScale="1">
        <p:scale>
          <a:sx n="65" d="100"/>
          <a:sy n="65" d="100"/>
        </p:scale>
        <p:origin x="1785" y="45"/>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1F3B3-562A-43E9-B105-1059FEE2155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2795B8E-567B-4C2C-88C2-E5FD4AC6789A}">
      <dgm:prSet/>
      <dgm:spPr/>
      <dgm:t>
        <a:bodyPr/>
        <a:lstStyle/>
        <a:p>
          <a:r>
            <a:rPr lang="en-US"/>
            <a:t>Is it real?</a:t>
          </a:r>
        </a:p>
      </dgm:t>
    </dgm:pt>
    <dgm:pt modelId="{2044B0C1-111D-49D7-9D8A-E79D051180F5}" type="parTrans" cxnId="{C6850A57-1040-4A1A-9AA7-AA5B13621544}">
      <dgm:prSet/>
      <dgm:spPr/>
      <dgm:t>
        <a:bodyPr/>
        <a:lstStyle/>
        <a:p>
          <a:endParaRPr lang="en-US"/>
        </a:p>
      </dgm:t>
    </dgm:pt>
    <dgm:pt modelId="{9782DA87-0AF4-4949-A0BD-85666974601C}" type="sibTrans" cxnId="{C6850A57-1040-4A1A-9AA7-AA5B13621544}">
      <dgm:prSet/>
      <dgm:spPr/>
      <dgm:t>
        <a:bodyPr/>
        <a:lstStyle/>
        <a:p>
          <a:endParaRPr lang="en-US"/>
        </a:p>
      </dgm:t>
    </dgm:pt>
    <dgm:pt modelId="{7A374618-63D2-4850-965F-A884D3B25942}">
      <dgm:prSet/>
      <dgm:spPr/>
      <dgm:t>
        <a:bodyPr/>
        <a:lstStyle/>
        <a:p>
          <a:r>
            <a:rPr lang="en-US"/>
            <a:t>Is it useful?</a:t>
          </a:r>
        </a:p>
      </dgm:t>
    </dgm:pt>
    <dgm:pt modelId="{8D44DAE7-DDC2-4672-93BE-59374B1B6B0E}" type="parTrans" cxnId="{EBCB884C-A5B6-47C5-9C42-FD8185175512}">
      <dgm:prSet/>
      <dgm:spPr/>
      <dgm:t>
        <a:bodyPr/>
        <a:lstStyle/>
        <a:p>
          <a:endParaRPr lang="en-US"/>
        </a:p>
      </dgm:t>
    </dgm:pt>
    <dgm:pt modelId="{87C8F4E5-0BEE-4CD2-B736-1147D0204054}" type="sibTrans" cxnId="{EBCB884C-A5B6-47C5-9C42-FD8185175512}">
      <dgm:prSet/>
      <dgm:spPr/>
      <dgm:t>
        <a:bodyPr/>
        <a:lstStyle/>
        <a:p>
          <a:endParaRPr lang="en-US"/>
        </a:p>
      </dgm:t>
    </dgm:pt>
    <dgm:pt modelId="{A6D54C3D-6446-4E8A-BBE9-0A8831E007CC}">
      <dgm:prSet/>
      <dgm:spPr/>
      <dgm:t>
        <a:bodyPr/>
        <a:lstStyle/>
        <a:p>
          <a:r>
            <a:rPr lang="en-US"/>
            <a:t>Is it flexible?</a:t>
          </a:r>
        </a:p>
      </dgm:t>
    </dgm:pt>
    <dgm:pt modelId="{AA44FEFA-186F-4A92-9D25-A1AD10EE14D2}" type="parTrans" cxnId="{1D99456D-DFF4-490B-9110-89C2C83DBC36}">
      <dgm:prSet/>
      <dgm:spPr/>
      <dgm:t>
        <a:bodyPr/>
        <a:lstStyle/>
        <a:p>
          <a:endParaRPr lang="en-US"/>
        </a:p>
      </dgm:t>
    </dgm:pt>
    <dgm:pt modelId="{01A3E5C7-0704-45C9-9206-994A458F7F0B}" type="sibTrans" cxnId="{1D99456D-DFF4-490B-9110-89C2C83DBC36}">
      <dgm:prSet/>
      <dgm:spPr/>
      <dgm:t>
        <a:bodyPr/>
        <a:lstStyle/>
        <a:p>
          <a:endParaRPr lang="en-US"/>
        </a:p>
      </dgm:t>
    </dgm:pt>
    <dgm:pt modelId="{13E90226-86FF-48E4-8BA6-17BE4EA27A41}">
      <dgm:prSet/>
      <dgm:spPr/>
      <dgm:t>
        <a:bodyPr/>
        <a:lstStyle/>
        <a:p>
          <a:r>
            <a:rPr lang="en-US" dirty="0"/>
            <a:t>Is it defensible or reproducible?</a:t>
          </a:r>
        </a:p>
      </dgm:t>
    </dgm:pt>
    <dgm:pt modelId="{E4544B5A-6026-4A0B-B01E-CF2BEF07DFD1}" type="parTrans" cxnId="{CBE996A4-0D99-437A-A82B-097958D80E60}">
      <dgm:prSet/>
      <dgm:spPr/>
      <dgm:t>
        <a:bodyPr/>
        <a:lstStyle/>
        <a:p>
          <a:endParaRPr lang="en-US"/>
        </a:p>
      </dgm:t>
    </dgm:pt>
    <dgm:pt modelId="{D4480F8F-C46E-4D3A-A305-B92B7905AD40}" type="sibTrans" cxnId="{CBE996A4-0D99-437A-A82B-097958D80E60}">
      <dgm:prSet/>
      <dgm:spPr/>
      <dgm:t>
        <a:bodyPr/>
        <a:lstStyle/>
        <a:p>
          <a:endParaRPr lang="en-US"/>
        </a:p>
      </dgm:t>
    </dgm:pt>
    <dgm:pt modelId="{CC2C84E7-5515-45B1-9921-CD836C3A9D42}">
      <dgm:prSet/>
      <dgm:spPr/>
      <dgm:t>
        <a:bodyPr/>
        <a:lstStyle/>
        <a:p>
          <a:r>
            <a:rPr lang="en-US"/>
            <a:t>Does it predict treatment?</a:t>
          </a:r>
        </a:p>
      </dgm:t>
    </dgm:pt>
    <dgm:pt modelId="{2272EA1B-CB6A-4A57-94C9-EBA01B9DEF25}" type="parTrans" cxnId="{42D25DD5-9749-4068-BCB8-84E9E3F446FA}">
      <dgm:prSet/>
      <dgm:spPr/>
      <dgm:t>
        <a:bodyPr/>
        <a:lstStyle/>
        <a:p>
          <a:endParaRPr lang="en-US"/>
        </a:p>
      </dgm:t>
    </dgm:pt>
    <dgm:pt modelId="{FD1A181F-9765-4AF1-AA9B-B83AA4D8F0E6}" type="sibTrans" cxnId="{42D25DD5-9749-4068-BCB8-84E9E3F446FA}">
      <dgm:prSet/>
      <dgm:spPr/>
      <dgm:t>
        <a:bodyPr/>
        <a:lstStyle/>
        <a:p>
          <a:endParaRPr lang="en-US"/>
        </a:p>
      </dgm:t>
    </dgm:pt>
    <dgm:pt modelId="{A5F9721B-FD33-4E01-8830-43245DB818FF}" type="pres">
      <dgm:prSet presAssocID="{A5B1F3B3-562A-43E9-B105-1059FEE2155D}" presName="root" presStyleCnt="0">
        <dgm:presLayoutVars>
          <dgm:dir/>
          <dgm:resizeHandles val="exact"/>
        </dgm:presLayoutVars>
      </dgm:prSet>
      <dgm:spPr/>
    </dgm:pt>
    <dgm:pt modelId="{B237E553-0FB2-418D-8BE5-E1C3B34279B0}" type="pres">
      <dgm:prSet presAssocID="{A2795B8E-567B-4C2C-88C2-E5FD4AC6789A}" presName="compNode" presStyleCnt="0"/>
      <dgm:spPr/>
    </dgm:pt>
    <dgm:pt modelId="{F7565343-544D-484C-B37B-4EF4636D3334}" type="pres">
      <dgm:prSet presAssocID="{A2795B8E-567B-4C2C-88C2-E5FD4AC6789A}" presName="bgRect" presStyleLbl="bgShp" presStyleIdx="0" presStyleCnt="5"/>
      <dgm:spPr/>
    </dgm:pt>
    <dgm:pt modelId="{00FB3879-91C4-4E9F-AD3A-CF7D4A9F8B8C}" type="pres">
      <dgm:prSet presAssocID="{A2795B8E-567B-4C2C-88C2-E5FD4AC6789A}"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489CEFDA-DA86-4385-82EB-D189DCF42DF6}" type="pres">
      <dgm:prSet presAssocID="{A2795B8E-567B-4C2C-88C2-E5FD4AC6789A}" presName="spaceRect" presStyleCnt="0"/>
      <dgm:spPr/>
    </dgm:pt>
    <dgm:pt modelId="{B7E8834E-7D13-4ECB-AF3D-0059EE486604}" type="pres">
      <dgm:prSet presAssocID="{A2795B8E-567B-4C2C-88C2-E5FD4AC6789A}" presName="parTx" presStyleLbl="revTx" presStyleIdx="0" presStyleCnt="5">
        <dgm:presLayoutVars>
          <dgm:chMax val="0"/>
          <dgm:chPref val="0"/>
        </dgm:presLayoutVars>
      </dgm:prSet>
      <dgm:spPr/>
    </dgm:pt>
    <dgm:pt modelId="{3AEE8141-5646-4079-B144-0FECC7A80478}" type="pres">
      <dgm:prSet presAssocID="{9782DA87-0AF4-4949-A0BD-85666974601C}" presName="sibTrans" presStyleCnt="0"/>
      <dgm:spPr/>
    </dgm:pt>
    <dgm:pt modelId="{A6C80E14-56EF-4827-B2FD-9D0D3FF402AD}" type="pres">
      <dgm:prSet presAssocID="{7A374618-63D2-4850-965F-A884D3B25942}" presName="compNode" presStyleCnt="0"/>
      <dgm:spPr/>
    </dgm:pt>
    <dgm:pt modelId="{08D33DC1-C2D7-493D-AB23-56BFE5FD3141}" type="pres">
      <dgm:prSet presAssocID="{7A374618-63D2-4850-965F-A884D3B25942}" presName="bgRect" presStyleLbl="bgShp" presStyleIdx="1" presStyleCnt="5"/>
      <dgm:spPr/>
    </dgm:pt>
    <dgm:pt modelId="{F142B236-15AF-4C2A-B21F-1FDBECF14239}" type="pres">
      <dgm:prSet presAssocID="{7A374618-63D2-4850-965F-A884D3B25942}"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urkey"/>
        </a:ext>
      </dgm:extLst>
    </dgm:pt>
    <dgm:pt modelId="{B7EB96BB-7DC7-404A-B701-58380F4BFC9A}" type="pres">
      <dgm:prSet presAssocID="{7A374618-63D2-4850-965F-A884D3B25942}" presName="spaceRect" presStyleCnt="0"/>
      <dgm:spPr/>
    </dgm:pt>
    <dgm:pt modelId="{FFAE98FC-1C16-429A-A30C-DA2C965D541D}" type="pres">
      <dgm:prSet presAssocID="{7A374618-63D2-4850-965F-A884D3B25942}" presName="parTx" presStyleLbl="revTx" presStyleIdx="1" presStyleCnt="5">
        <dgm:presLayoutVars>
          <dgm:chMax val="0"/>
          <dgm:chPref val="0"/>
        </dgm:presLayoutVars>
      </dgm:prSet>
      <dgm:spPr/>
    </dgm:pt>
    <dgm:pt modelId="{0E4C6E67-65E8-4919-AB85-FB1C50AFC166}" type="pres">
      <dgm:prSet presAssocID="{87C8F4E5-0BEE-4CD2-B736-1147D0204054}" presName="sibTrans" presStyleCnt="0"/>
      <dgm:spPr/>
    </dgm:pt>
    <dgm:pt modelId="{730085E1-3502-419D-BF7C-FB05EB5ABAF4}" type="pres">
      <dgm:prSet presAssocID="{A6D54C3D-6446-4E8A-BBE9-0A8831E007CC}" presName="compNode" presStyleCnt="0"/>
      <dgm:spPr/>
    </dgm:pt>
    <dgm:pt modelId="{79D93473-44D5-4AB9-B992-D395D31BE906}" type="pres">
      <dgm:prSet presAssocID="{A6D54C3D-6446-4E8A-BBE9-0A8831E007CC}" presName="bgRect" presStyleLbl="bgShp" presStyleIdx="2" presStyleCnt="5"/>
      <dgm:spPr/>
    </dgm:pt>
    <dgm:pt modelId="{5DF93772-7B4F-43D0-BB84-754932D16B93}" type="pres">
      <dgm:prSet presAssocID="{A6D54C3D-6446-4E8A-BBE9-0A8831E007CC}"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nake"/>
        </a:ext>
      </dgm:extLst>
    </dgm:pt>
    <dgm:pt modelId="{E57B23A7-E9E9-4A6D-8C74-A5A7072DB7DF}" type="pres">
      <dgm:prSet presAssocID="{A6D54C3D-6446-4E8A-BBE9-0A8831E007CC}" presName="spaceRect" presStyleCnt="0"/>
      <dgm:spPr/>
    </dgm:pt>
    <dgm:pt modelId="{A76ECFD0-F214-4283-BD29-49C11D0A3D83}" type="pres">
      <dgm:prSet presAssocID="{A6D54C3D-6446-4E8A-BBE9-0A8831E007CC}" presName="parTx" presStyleLbl="revTx" presStyleIdx="2" presStyleCnt="5">
        <dgm:presLayoutVars>
          <dgm:chMax val="0"/>
          <dgm:chPref val="0"/>
        </dgm:presLayoutVars>
      </dgm:prSet>
      <dgm:spPr/>
    </dgm:pt>
    <dgm:pt modelId="{7FB33A27-47F6-4BAD-8407-5931A44C1A91}" type="pres">
      <dgm:prSet presAssocID="{01A3E5C7-0704-45C9-9206-994A458F7F0B}" presName="sibTrans" presStyleCnt="0"/>
      <dgm:spPr/>
    </dgm:pt>
    <dgm:pt modelId="{98165C2F-EBBF-4715-A6AA-AC60725DF3A4}" type="pres">
      <dgm:prSet presAssocID="{13E90226-86FF-48E4-8BA6-17BE4EA27A41}" presName="compNode" presStyleCnt="0"/>
      <dgm:spPr/>
    </dgm:pt>
    <dgm:pt modelId="{D8990311-174C-48B0-B37E-E9F45FEBE30C}" type="pres">
      <dgm:prSet presAssocID="{13E90226-86FF-48E4-8BA6-17BE4EA27A41}" presName="bgRect" presStyleLbl="bgShp" presStyleIdx="3" presStyleCnt="5"/>
      <dgm:spPr/>
    </dgm:pt>
    <dgm:pt modelId="{1486CC5E-EB7E-48BA-B9C4-A2DA1874A131}" type="pres">
      <dgm:prSet presAssocID="{13E90226-86FF-48E4-8BA6-17BE4EA27A41}"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ead with gears"/>
        </a:ext>
      </dgm:extLst>
    </dgm:pt>
    <dgm:pt modelId="{94BD1206-7DF5-4E37-8922-23A7BE56E478}" type="pres">
      <dgm:prSet presAssocID="{13E90226-86FF-48E4-8BA6-17BE4EA27A41}" presName="spaceRect" presStyleCnt="0"/>
      <dgm:spPr/>
    </dgm:pt>
    <dgm:pt modelId="{62EFADC5-A974-4A6A-AB05-61973C3B60E9}" type="pres">
      <dgm:prSet presAssocID="{13E90226-86FF-48E4-8BA6-17BE4EA27A41}" presName="parTx" presStyleLbl="revTx" presStyleIdx="3" presStyleCnt="5">
        <dgm:presLayoutVars>
          <dgm:chMax val="0"/>
          <dgm:chPref val="0"/>
        </dgm:presLayoutVars>
      </dgm:prSet>
      <dgm:spPr/>
    </dgm:pt>
    <dgm:pt modelId="{B8C2A783-5809-4C1E-87C1-33F1AD87EB4A}" type="pres">
      <dgm:prSet presAssocID="{D4480F8F-C46E-4D3A-A305-B92B7905AD40}" presName="sibTrans" presStyleCnt="0"/>
      <dgm:spPr/>
    </dgm:pt>
    <dgm:pt modelId="{03382B16-C0D8-4BEA-982E-F2FEE7540035}" type="pres">
      <dgm:prSet presAssocID="{CC2C84E7-5515-45B1-9921-CD836C3A9D42}" presName="compNode" presStyleCnt="0"/>
      <dgm:spPr/>
    </dgm:pt>
    <dgm:pt modelId="{343C7D94-ACF4-4B5B-9D95-E4010CC79893}" type="pres">
      <dgm:prSet presAssocID="{CC2C84E7-5515-45B1-9921-CD836C3A9D42}" presName="bgRect" presStyleLbl="bgShp" presStyleIdx="4" presStyleCnt="5"/>
      <dgm:spPr/>
    </dgm:pt>
    <dgm:pt modelId="{E29DC0C8-7260-4502-92C7-76DAA47A038A}" type="pres">
      <dgm:prSet presAssocID="{CC2C84E7-5515-45B1-9921-CD836C3A9D42}"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8CD0BD26-9CDE-4B1B-96FB-F32E4EAC75E4}" type="pres">
      <dgm:prSet presAssocID="{CC2C84E7-5515-45B1-9921-CD836C3A9D42}" presName="spaceRect" presStyleCnt="0"/>
      <dgm:spPr/>
    </dgm:pt>
    <dgm:pt modelId="{1005F5AC-8BA5-4234-B9BB-ADDD3B09992E}" type="pres">
      <dgm:prSet presAssocID="{CC2C84E7-5515-45B1-9921-CD836C3A9D42}" presName="parTx" presStyleLbl="revTx" presStyleIdx="4" presStyleCnt="5">
        <dgm:presLayoutVars>
          <dgm:chMax val="0"/>
          <dgm:chPref val="0"/>
        </dgm:presLayoutVars>
      </dgm:prSet>
      <dgm:spPr/>
    </dgm:pt>
  </dgm:ptLst>
  <dgm:cxnLst>
    <dgm:cxn modelId="{EAA6C900-EF5C-447E-9368-FEBBDF3B76BB}" type="presOf" srcId="{CC2C84E7-5515-45B1-9921-CD836C3A9D42}" destId="{1005F5AC-8BA5-4234-B9BB-ADDD3B09992E}" srcOrd="0" destOrd="0" presId="urn:microsoft.com/office/officeart/2018/2/layout/IconVerticalSolidList"/>
    <dgm:cxn modelId="{D6589806-C353-457E-9577-F2E7285DBD7B}" type="presOf" srcId="{A5B1F3B3-562A-43E9-B105-1059FEE2155D}" destId="{A5F9721B-FD33-4E01-8830-43245DB818FF}" srcOrd="0" destOrd="0" presId="urn:microsoft.com/office/officeart/2018/2/layout/IconVerticalSolidList"/>
    <dgm:cxn modelId="{DFC2596C-B53D-4167-9FEE-4C32F236A69C}" type="presOf" srcId="{A6D54C3D-6446-4E8A-BBE9-0A8831E007CC}" destId="{A76ECFD0-F214-4283-BD29-49C11D0A3D83}" srcOrd="0" destOrd="0" presId="urn:microsoft.com/office/officeart/2018/2/layout/IconVerticalSolidList"/>
    <dgm:cxn modelId="{EBCB884C-A5B6-47C5-9C42-FD8185175512}" srcId="{A5B1F3B3-562A-43E9-B105-1059FEE2155D}" destId="{7A374618-63D2-4850-965F-A884D3B25942}" srcOrd="1" destOrd="0" parTransId="{8D44DAE7-DDC2-4672-93BE-59374B1B6B0E}" sibTransId="{87C8F4E5-0BEE-4CD2-B736-1147D0204054}"/>
    <dgm:cxn modelId="{1D99456D-DFF4-490B-9110-89C2C83DBC36}" srcId="{A5B1F3B3-562A-43E9-B105-1059FEE2155D}" destId="{A6D54C3D-6446-4E8A-BBE9-0A8831E007CC}" srcOrd="2" destOrd="0" parTransId="{AA44FEFA-186F-4A92-9D25-A1AD10EE14D2}" sibTransId="{01A3E5C7-0704-45C9-9206-994A458F7F0B}"/>
    <dgm:cxn modelId="{C6850A57-1040-4A1A-9AA7-AA5B13621544}" srcId="{A5B1F3B3-562A-43E9-B105-1059FEE2155D}" destId="{A2795B8E-567B-4C2C-88C2-E5FD4AC6789A}" srcOrd="0" destOrd="0" parTransId="{2044B0C1-111D-49D7-9D8A-E79D051180F5}" sibTransId="{9782DA87-0AF4-4949-A0BD-85666974601C}"/>
    <dgm:cxn modelId="{CBE996A4-0D99-437A-A82B-097958D80E60}" srcId="{A5B1F3B3-562A-43E9-B105-1059FEE2155D}" destId="{13E90226-86FF-48E4-8BA6-17BE4EA27A41}" srcOrd="3" destOrd="0" parTransId="{E4544B5A-6026-4A0B-B01E-CF2BEF07DFD1}" sibTransId="{D4480F8F-C46E-4D3A-A305-B92B7905AD40}"/>
    <dgm:cxn modelId="{733F2CB0-6A9B-40BF-892F-3ECB0B8641FA}" type="presOf" srcId="{13E90226-86FF-48E4-8BA6-17BE4EA27A41}" destId="{62EFADC5-A974-4A6A-AB05-61973C3B60E9}" srcOrd="0" destOrd="0" presId="urn:microsoft.com/office/officeart/2018/2/layout/IconVerticalSolidList"/>
    <dgm:cxn modelId="{42D25DD5-9749-4068-BCB8-84E9E3F446FA}" srcId="{A5B1F3B3-562A-43E9-B105-1059FEE2155D}" destId="{CC2C84E7-5515-45B1-9921-CD836C3A9D42}" srcOrd="4" destOrd="0" parTransId="{2272EA1B-CB6A-4A57-94C9-EBA01B9DEF25}" sibTransId="{FD1A181F-9765-4AF1-AA9B-B83AA4D8F0E6}"/>
    <dgm:cxn modelId="{9B4F54EB-0063-4E86-AF0C-10E801DA9A48}" type="presOf" srcId="{A2795B8E-567B-4C2C-88C2-E5FD4AC6789A}" destId="{B7E8834E-7D13-4ECB-AF3D-0059EE486604}" srcOrd="0" destOrd="0" presId="urn:microsoft.com/office/officeart/2018/2/layout/IconVerticalSolidList"/>
    <dgm:cxn modelId="{637810F6-9925-44B1-9875-4FF613F42967}" type="presOf" srcId="{7A374618-63D2-4850-965F-A884D3B25942}" destId="{FFAE98FC-1C16-429A-A30C-DA2C965D541D}" srcOrd="0" destOrd="0" presId="urn:microsoft.com/office/officeart/2018/2/layout/IconVerticalSolidList"/>
    <dgm:cxn modelId="{A5298370-7EA0-4B86-9F72-9DB6BED5513F}" type="presParOf" srcId="{A5F9721B-FD33-4E01-8830-43245DB818FF}" destId="{B237E553-0FB2-418D-8BE5-E1C3B34279B0}" srcOrd="0" destOrd="0" presId="urn:microsoft.com/office/officeart/2018/2/layout/IconVerticalSolidList"/>
    <dgm:cxn modelId="{99895AFC-D039-417D-B78B-B5C937E9A53E}" type="presParOf" srcId="{B237E553-0FB2-418D-8BE5-E1C3B34279B0}" destId="{F7565343-544D-484C-B37B-4EF4636D3334}" srcOrd="0" destOrd="0" presId="urn:microsoft.com/office/officeart/2018/2/layout/IconVerticalSolidList"/>
    <dgm:cxn modelId="{642295AF-7AC5-4FB2-BE1B-E7D987FBC513}" type="presParOf" srcId="{B237E553-0FB2-418D-8BE5-E1C3B34279B0}" destId="{00FB3879-91C4-4E9F-AD3A-CF7D4A9F8B8C}" srcOrd="1" destOrd="0" presId="urn:microsoft.com/office/officeart/2018/2/layout/IconVerticalSolidList"/>
    <dgm:cxn modelId="{A1FEF921-8501-4FAB-ACE1-6099D8AC264A}" type="presParOf" srcId="{B237E553-0FB2-418D-8BE5-E1C3B34279B0}" destId="{489CEFDA-DA86-4385-82EB-D189DCF42DF6}" srcOrd="2" destOrd="0" presId="urn:microsoft.com/office/officeart/2018/2/layout/IconVerticalSolidList"/>
    <dgm:cxn modelId="{AEE846DE-FD08-4F30-A322-1DA6A3798D60}" type="presParOf" srcId="{B237E553-0FB2-418D-8BE5-E1C3B34279B0}" destId="{B7E8834E-7D13-4ECB-AF3D-0059EE486604}" srcOrd="3" destOrd="0" presId="urn:microsoft.com/office/officeart/2018/2/layout/IconVerticalSolidList"/>
    <dgm:cxn modelId="{452BF0FB-C889-4A00-9FC8-ACDEE60EB9B5}" type="presParOf" srcId="{A5F9721B-FD33-4E01-8830-43245DB818FF}" destId="{3AEE8141-5646-4079-B144-0FECC7A80478}" srcOrd="1" destOrd="0" presId="urn:microsoft.com/office/officeart/2018/2/layout/IconVerticalSolidList"/>
    <dgm:cxn modelId="{4BD74845-2A1A-42D1-9E74-93016CF68118}" type="presParOf" srcId="{A5F9721B-FD33-4E01-8830-43245DB818FF}" destId="{A6C80E14-56EF-4827-B2FD-9D0D3FF402AD}" srcOrd="2" destOrd="0" presId="urn:microsoft.com/office/officeart/2018/2/layout/IconVerticalSolidList"/>
    <dgm:cxn modelId="{6EDD597B-E94D-4E4C-98A8-C64FC55277EC}" type="presParOf" srcId="{A6C80E14-56EF-4827-B2FD-9D0D3FF402AD}" destId="{08D33DC1-C2D7-493D-AB23-56BFE5FD3141}" srcOrd="0" destOrd="0" presId="urn:microsoft.com/office/officeart/2018/2/layout/IconVerticalSolidList"/>
    <dgm:cxn modelId="{340ED695-990F-4705-B099-DD367F88CF54}" type="presParOf" srcId="{A6C80E14-56EF-4827-B2FD-9D0D3FF402AD}" destId="{F142B236-15AF-4C2A-B21F-1FDBECF14239}" srcOrd="1" destOrd="0" presId="urn:microsoft.com/office/officeart/2018/2/layout/IconVerticalSolidList"/>
    <dgm:cxn modelId="{E862C838-2586-4CA7-A448-53A0F8D25224}" type="presParOf" srcId="{A6C80E14-56EF-4827-B2FD-9D0D3FF402AD}" destId="{B7EB96BB-7DC7-404A-B701-58380F4BFC9A}" srcOrd="2" destOrd="0" presId="urn:microsoft.com/office/officeart/2018/2/layout/IconVerticalSolidList"/>
    <dgm:cxn modelId="{CE1D61C2-B027-4E23-BFFF-57191F89A043}" type="presParOf" srcId="{A6C80E14-56EF-4827-B2FD-9D0D3FF402AD}" destId="{FFAE98FC-1C16-429A-A30C-DA2C965D541D}" srcOrd="3" destOrd="0" presId="urn:microsoft.com/office/officeart/2018/2/layout/IconVerticalSolidList"/>
    <dgm:cxn modelId="{20A52672-9B45-4940-B69C-8CD983131559}" type="presParOf" srcId="{A5F9721B-FD33-4E01-8830-43245DB818FF}" destId="{0E4C6E67-65E8-4919-AB85-FB1C50AFC166}" srcOrd="3" destOrd="0" presId="urn:microsoft.com/office/officeart/2018/2/layout/IconVerticalSolidList"/>
    <dgm:cxn modelId="{611D20F7-3D34-4A11-B0AD-4073E662B9F4}" type="presParOf" srcId="{A5F9721B-FD33-4E01-8830-43245DB818FF}" destId="{730085E1-3502-419D-BF7C-FB05EB5ABAF4}" srcOrd="4" destOrd="0" presId="urn:microsoft.com/office/officeart/2018/2/layout/IconVerticalSolidList"/>
    <dgm:cxn modelId="{E4AE7B43-AE4E-4CCB-B1DE-4FDC13C4D84A}" type="presParOf" srcId="{730085E1-3502-419D-BF7C-FB05EB5ABAF4}" destId="{79D93473-44D5-4AB9-B992-D395D31BE906}" srcOrd="0" destOrd="0" presId="urn:microsoft.com/office/officeart/2018/2/layout/IconVerticalSolidList"/>
    <dgm:cxn modelId="{ED61945F-79E3-40AF-A348-59DA3BCDF85F}" type="presParOf" srcId="{730085E1-3502-419D-BF7C-FB05EB5ABAF4}" destId="{5DF93772-7B4F-43D0-BB84-754932D16B93}" srcOrd="1" destOrd="0" presId="urn:microsoft.com/office/officeart/2018/2/layout/IconVerticalSolidList"/>
    <dgm:cxn modelId="{588296B7-5125-4D30-B9B0-FD93DD4B9017}" type="presParOf" srcId="{730085E1-3502-419D-BF7C-FB05EB5ABAF4}" destId="{E57B23A7-E9E9-4A6D-8C74-A5A7072DB7DF}" srcOrd="2" destOrd="0" presId="urn:microsoft.com/office/officeart/2018/2/layout/IconVerticalSolidList"/>
    <dgm:cxn modelId="{94CD156E-6545-4879-8578-6030544F1CDC}" type="presParOf" srcId="{730085E1-3502-419D-BF7C-FB05EB5ABAF4}" destId="{A76ECFD0-F214-4283-BD29-49C11D0A3D83}" srcOrd="3" destOrd="0" presId="urn:microsoft.com/office/officeart/2018/2/layout/IconVerticalSolidList"/>
    <dgm:cxn modelId="{FEBDF678-8FF5-4183-934D-D3D6FD3E90B6}" type="presParOf" srcId="{A5F9721B-FD33-4E01-8830-43245DB818FF}" destId="{7FB33A27-47F6-4BAD-8407-5931A44C1A91}" srcOrd="5" destOrd="0" presId="urn:microsoft.com/office/officeart/2018/2/layout/IconVerticalSolidList"/>
    <dgm:cxn modelId="{3AA70B10-0805-46A2-9903-A914410F0EDA}" type="presParOf" srcId="{A5F9721B-FD33-4E01-8830-43245DB818FF}" destId="{98165C2F-EBBF-4715-A6AA-AC60725DF3A4}" srcOrd="6" destOrd="0" presId="urn:microsoft.com/office/officeart/2018/2/layout/IconVerticalSolidList"/>
    <dgm:cxn modelId="{8B7A8054-69D6-4654-B967-24613BAE8783}" type="presParOf" srcId="{98165C2F-EBBF-4715-A6AA-AC60725DF3A4}" destId="{D8990311-174C-48B0-B37E-E9F45FEBE30C}" srcOrd="0" destOrd="0" presId="urn:microsoft.com/office/officeart/2018/2/layout/IconVerticalSolidList"/>
    <dgm:cxn modelId="{4B6C5977-22F0-4A2F-99A6-BD2D323C9767}" type="presParOf" srcId="{98165C2F-EBBF-4715-A6AA-AC60725DF3A4}" destId="{1486CC5E-EB7E-48BA-B9C4-A2DA1874A131}" srcOrd="1" destOrd="0" presId="urn:microsoft.com/office/officeart/2018/2/layout/IconVerticalSolidList"/>
    <dgm:cxn modelId="{7DF48765-27EE-4430-AD8B-D07C170D7B81}" type="presParOf" srcId="{98165C2F-EBBF-4715-A6AA-AC60725DF3A4}" destId="{94BD1206-7DF5-4E37-8922-23A7BE56E478}" srcOrd="2" destOrd="0" presId="urn:microsoft.com/office/officeart/2018/2/layout/IconVerticalSolidList"/>
    <dgm:cxn modelId="{75524006-14D1-4D39-BC9C-640A63DC795A}" type="presParOf" srcId="{98165C2F-EBBF-4715-A6AA-AC60725DF3A4}" destId="{62EFADC5-A974-4A6A-AB05-61973C3B60E9}" srcOrd="3" destOrd="0" presId="urn:microsoft.com/office/officeart/2018/2/layout/IconVerticalSolidList"/>
    <dgm:cxn modelId="{74166E38-A312-49D2-A16F-7687D5DCB795}" type="presParOf" srcId="{A5F9721B-FD33-4E01-8830-43245DB818FF}" destId="{B8C2A783-5809-4C1E-87C1-33F1AD87EB4A}" srcOrd="7" destOrd="0" presId="urn:microsoft.com/office/officeart/2018/2/layout/IconVerticalSolidList"/>
    <dgm:cxn modelId="{C1BC7DE5-4F71-491D-9A68-7F587F01C65D}" type="presParOf" srcId="{A5F9721B-FD33-4E01-8830-43245DB818FF}" destId="{03382B16-C0D8-4BEA-982E-F2FEE7540035}" srcOrd="8" destOrd="0" presId="urn:microsoft.com/office/officeart/2018/2/layout/IconVerticalSolidList"/>
    <dgm:cxn modelId="{60666C3B-36A9-4C97-AD19-02E9A8AB5E63}" type="presParOf" srcId="{03382B16-C0D8-4BEA-982E-F2FEE7540035}" destId="{343C7D94-ACF4-4B5B-9D95-E4010CC79893}" srcOrd="0" destOrd="0" presId="urn:microsoft.com/office/officeart/2018/2/layout/IconVerticalSolidList"/>
    <dgm:cxn modelId="{DB82E677-A8AF-4ECC-A531-9ED01555CE06}" type="presParOf" srcId="{03382B16-C0D8-4BEA-982E-F2FEE7540035}" destId="{E29DC0C8-7260-4502-92C7-76DAA47A038A}" srcOrd="1" destOrd="0" presId="urn:microsoft.com/office/officeart/2018/2/layout/IconVerticalSolidList"/>
    <dgm:cxn modelId="{4ECD5B26-B921-400D-93FD-1258124224F5}" type="presParOf" srcId="{03382B16-C0D8-4BEA-982E-F2FEE7540035}" destId="{8CD0BD26-9CDE-4B1B-96FB-F32E4EAC75E4}" srcOrd="2" destOrd="0" presId="urn:microsoft.com/office/officeart/2018/2/layout/IconVerticalSolidList"/>
    <dgm:cxn modelId="{3F4D28CE-972D-4FC9-92B6-BC9A24458627}" type="presParOf" srcId="{03382B16-C0D8-4BEA-982E-F2FEE7540035}" destId="{1005F5AC-8BA5-4234-B9BB-ADDD3B09992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65343-544D-484C-B37B-4EF4636D3334}">
      <dsp:nvSpPr>
        <dsp:cNvPr id="0" name=""/>
        <dsp:cNvSpPr/>
      </dsp:nvSpPr>
      <dsp:spPr>
        <a:xfrm>
          <a:off x="0" y="3448"/>
          <a:ext cx="4885203" cy="734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FB3879-91C4-4E9F-AD3A-CF7D4A9F8B8C}">
      <dsp:nvSpPr>
        <dsp:cNvPr id="0" name=""/>
        <dsp:cNvSpPr/>
      </dsp:nvSpPr>
      <dsp:spPr>
        <a:xfrm>
          <a:off x="222194" y="168717"/>
          <a:ext cx="403990" cy="40399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E8834E-7D13-4ECB-AF3D-0059EE486604}">
      <dsp:nvSpPr>
        <dsp:cNvPr id="0" name=""/>
        <dsp:cNvSpPr/>
      </dsp:nvSpPr>
      <dsp:spPr>
        <a:xfrm>
          <a:off x="848380" y="3448"/>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90000"/>
            </a:lnSpc>
            <a:spcBef>
              <a:spcPct val="0"/>
            </a:spcBef>
            <a:spcAft>
              <a:spcPct val="35000"/>
            </a:spcAft>
            <a:buNone/>
          </a:pPr>
          <a:r>
            <a:rPr lang="en-US" sz="1900" kern="1200"/>
            <a:t>Is it real?</a:t>
          </a:r>
        </a:p>
      </dsp:txBody>
      <dsp:txXfrm>
        <a:off x="848380" y="3448"/>
        <a:ext cx="4036822" cy="734528"/>
      </dsp:txXfrm>
    </dsp:sp>
    <dsp:sp modelId="{08D33DC1-C2D7-493D-AB23-56BFE5FD3141}">
      <dsp:nvSpPr>
        <dsp:cNvPr id="0" name=""/>
        <dsp:cNvSpPr/>
      </dsp:nvSpPr>
      <dsp:spPr>
        <a:xfrm>
          <a:off x="0" y="921609"/>
          <a:ext cx="4885203" cy="734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2B236-15AF-4C2A-B21F-1FDBECF14239}">
      <dsp:nvSpPr>
        <dsp:cNvPr id="0" name=""/>
        <dsp:cNvSpPr/>
      </dsp:nvSpPr>
      <dsp:spPr>
        <a:xfrm>
          <a:off x="222194" y="1086878"/>
          <a:ext cx="403990" cy="40399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AE98FC-1C16-429A-A30C-DA2C965D541D}">
      <dsp:nvSpPr>
        <dsp:cNvPr id="0" name=""/>
        <dsp:cNvSpPr/>
      </dsp:nvSpPr>
      <dsp:spPr>
        <a:xfrm>
          <a:off x="848380" y="921609"/>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90000"/>
            </a:lnSpc>
            <a:spcBef>
              <a:spcPct val="0"/>
            </a:spcBef>
            <a:spcAft>
              <a:spcPct val="35000"/>
            </a:spcAft>
            <a:buNone/>
          </a:pPr>
          <a:r>
            <a:rPr lang="en-US" sz="1900" kern="1200"/>
            <a:t>Is it useful?</a:t>
          </a:r>
        </a:p>
      </dsp:txBody>
      <dsp:txXfrm>
        <a:off x="848380" y="921609"/>
        <a:ext cx="4036822" cy="734528"/>
      </dsp:txXfrm>
    </dsp:sp>
    <dsp:sp modelId="{79D93473-44D5-4AB9-B992-D395D31BE906}">
      <dsp:nvSpPr>
        <dsp:cNvPr id="0" name=""/>
        <dsp:cNvSpPr/>
      </dsp:nvSpPr>
      <dsp:spPr>
        <a:xfrm>
          <a:off x="0" y="1839770"/>
          <a:ext cx="4885203" cy="734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93772-7B4F-43D0-BB84-754932D16B93}">
      <dsp:nvSpPr>
        <dsp:cNvPr id="0" name=""/>
        <dsp:cNvSpPr/>
      </dsp:nvSpPr>
      <dsp:spPr>
        <a:xfrm>
          <a:off x="222194" y="2005039"/>
          <a:ext cx="403990" cy="40399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6ECFD0-F214-4283-BD29-49C11D0A3D83}">
      <dsp:nvSpPr>
        <dsp:cNvPr id="0" name=""/>
        <dsp:cNvSpPr/>
      </dsp:nvSpPr>
      <dsp:spPr>
        <a:xfrm>
          <a:off x="848380" y="1839770"/>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90000"/>
            </a:lnSpc>
            <a:spcBef>
              <a:spcPct val="0"/>
            </a:spcBef>
            <a:spcAft>
              <a:spcPct val="35000"/>
            </a:spcAft>
            <a:buNone/>
          </a:pPr>
          <a:r>
            <a:rPr lang="en-US" sz="1900" kern="1200"/>
            <a:t>Is it flexible?</a:t>
          </a:r>
        </a:p>
      </dsp:txBody>
      <dsp:txXfrm>
        <a:off x="848380" y="1839770"/>
        <a:ext cx="4036822" cy="734528"/>
      </dsp:txXfrm>
    </dsp:sp>
    <dsp:sp modelId="{D8990311-174C-48B0-B37E-E9F45FEBE30C}">
      <dsp:nvSpPr>
        <dsp:cNvPr id="0" name=""/>
        <dsp:cNvSpPr/>
      </dsp:nvSpPr>
      <dsp:spPr>
        <a:xfrm>
          <a:off x="0" y="2757931"/>
          <a:ext cx="4885203" cy="734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86CC5E-EB7E-48BA-B9C4-A2DA1874A131}">
      <dsp:nvSpPr>
        <dsp:cNvPr id="0" name=""/>
        <dsp:cNvSpPr/>
      </dsp:nvSpPr>
      <dsp:spPr>
        <a:xfrm>
          <a:off x="222194" y="2923200"/>
          <a:ext cx="403990" cy="40399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EFADC5-A974-4A6A-AB05-61973C3B60E9}">
      <dsp:nvSpPr>
        <dsp:cNvPr id="0" name=""/>
        <dsp:cNvSpPr/>
      </dsp:nvSpPr>
      <dsp:spPr>
        <a:xfrm>
          <a:off x="848380" y="2757931"/>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90000"/>
            </a:lnSpc>
            <a:spcBef>
              <a:spcPct val="0"/>
            </a:spcBef>
            <a:spcAft>
              <a:spcPct val="35000"/>
            </a:spcAft>
            <a:buNone/>
          </a:pPr>
          <a:r>
            <a:rPr lang="en-US" sz="1900" kern="1200" dirty="0"/>
            <a:t>Is it defensible or reproducible?</a:t>
          </a:r>
        </a:p>
      </dsp:txBody>
      <dsp:txXfrm>
        <a:off x="848380" y="2757931"/>
        <a:ext cx="4036822" cy="734528"/>
      </dsp:txXfrm>
    </dsp:sp>
    <dsp:sp modelId="{343C7D94-ACF4-4B5B-9D95-E4010CC79893}">
      <dsp:nvSpPr>
        <dsp:cNvPr id="0" name=""/>
        <dsp:cNvSpPr/>
      </dsp:nvSpPr>
      <dsp:spPr>
        <a:xfrm>
          <a:off x="0" y="3676092"/>
          <a:ext cx="4885203" cy="734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9DC0C8-7260-4502-92C7-76DAA47A038A}">
      <dsp:nvSpPr>
        <dsp:cNvPr id="0" name=""/>
        <dsp:cNvSpPr/>
      </dsp:nvSpPr>
      <dsp:spPr>
        <a:xfrm>
          <a:off x="222194" y="3841361"/>
          <a:ext cx="403990" cy="40399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05F5AC-8BA5-4234-B9BB-ADDD3B09992E}">
      <dsp:nvSpPr>
        <dsp:cNvPr id="0" name=""/>
        <dsp:cNvSpPr/>
      </dsp:nvSpPr>
      <dsp:spPr>
        <a:xfrm>
          <a:off x="848380" y="3676092"/>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90000"/>
            </a:lnSpc>
            <a:spcBef>
              <a:spcPct val="0"/>
            </a:spcBef>
            <a:spcAft>
              <a:spcPct val="35000"/>
            </a:spcAft>
            <a:buNone/>
          </a:pPr>
          <a:r>
            <a:rPr lang="en-US" sz="1900" kern="1200"/>
            <a:t>Does it predict treatment?</a:t>
          </a:r>
        </a:p>
      </dsp:txBody>
      <dsp:txXfrm>
        <a:off x="848380" y="3676092"/>
        <a:ext cx="4036822" cy="7345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EB095-970A-7546-B379-237EB6DE9B2F}" type="datetimeFigureOut">
              <a:rPr lang="en-US" smtClean="0"/>
              <a:t>7/13/2020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84FC6-D944-4D48-BA99-38B42C966704}" type="slidenum">
              <a:rPr lang="en-US" smtClean="0"/>
              <a:t>‹#›</a:t>
            </a:fld>
            <a:endParaRPr lang="en-US"/>
          </a:p>
        </p:txBody>
      </p:sp>
    </p:spTree>
    <p:extLst>
      <p:ext uri="{BB962C8B-B14F-4D97-AF65-F5344CB8AC3E}">
        <p14:creationId xmlns:p14="http://schemas.microsoft.com/office/powerpoint/2010/main" val="40238184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National_Institute_of_Mental_Health"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en.wikipedia.org/wiki/American_Psychiatric_Association" TargetMode="External"/><Relationship Id="rId4" Type="http://schemas.openxmlformats.org/officeDocument/2006/relationships/hyperlink" Target="https://en.wikipedia.org/wiki/Diagnostic_and_Statistical_Manual_of_Mental_Disorder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 - Assessment of EEG abnormalities. ECG (not EEG) assessment should be part of the routine physical parameters checked when a patient presents with symptoms consistent with a diagnosis of Anorexia Nervosa (AN); this patient group are more at risk of abnormal heart rhythms. Patients with AN who are severely physically unwell may have signs of </a:t>
            </a:r>
            <a:r>
              <a:rPr lang="en-US" sz="1200" kern="1200" dirty="0" err="1">
                <a:solidFill>
                  <a:schemeClr val="tx1"/>
                </a:solidFill>
                <a:effectLst/>
                <a:latin typeface="+mn-lt"/>
                <a:ea typeface="+mn-ea"/>
                <a:cs typeface="+mn-cs"/>
              </a:rPr>
              <a:t>bradycardia</a:t>
            </a:r>
            <a:r>
              <a:rPr lang="en-US" sz="1200" kern="1200" dirty="0">
                <a:solidFill>
                  <a:schemeClr val="tx1"/>
                </a:solidFill>
                <a:effectLst/>
                <a:latin typeface="+mn-lt"/>
                <a:ea typeface="+mn-ea"/>
                <a:cs typeface="+mn-cs"/>
              </a:rPr>
              <a:t>, hypothermia and dehydration as well as low weight. (Junior </a:t>
            </a:r>
            <a:r>
              <a:rPr lang="en-US" sz="1200" kern="1200" dirty="0" err="1">
                <a:solidFill>
                  <a:schemeClr val="tx1"/>
                </a:solidFill>
                <a:effectLst/>
                <a:latin typeface="+mn-lt"/>
                <a:ea typeface="+mn-ea"/>
                <a:cs typeface="+mn-cs"/>
              </a:rPr>
              <a:t>Marsipan</a:t>
            </a:r>
            <a:r>
              <a:rPr lang="en-US" sz="1200" kern="1200" dirty="0">
                <a:solidFill>
                  <a:schemeClr val="tx1"/>
                </a:solidFill>
                <a:effectLst/>
                <a:latin typeface="+mn-lt"/>
                <a:ea typeface="+mn-ea"/>
                <a:cs typeface="+mn-cs"/>
              </a:rPr>
              <a:t> guidelines p 16).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Body fat may be useful but not as part of a risk assessment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DE84FC6-D944-4D48-BA99-38B42C966704}" type="slidenum">
              <a:rPr lang="en-US" smtClean="0"/>
              <a:t>34</a:t>
            </a:fld>
            <a:endParaRPr lang="en-US"/>
          </a:p>
        </p:txBody>
      </p:sp>
    </p:spTree>
    <p:extLst>
      <p:ext uri="{BB962C8B-B14F-4D97-AF65-F5344CB8AC3E}">
        <p14:creationId xmlns:p14="http://schemas.microsoft.com/office/powerpoint/2010/main" val="470386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 - All of the above. (NICE guidelines depression in children and adolescents). </a:t>
            </a:r>
            <a:endParaRPr lang="en-US" dirty="0"/>
          </a:p>
          <a:p>
            <a:endParaRPr lang="en-US" dirty="0"/>
          </a:p>
        </p:txBody>
      </p:sp>
      <p:sp>
        <p:nvSpPr>
          <p:cNvPr id="4" name="Slide Number Placeholder 3"/>
          <p:cNvSpPr>
            <a:spLocks noGrp="1"/>
          </p:cNvSpPr>
          <p:nvPr>
            <p:ph type="sldNum" sz="quarter" idx="10"/>
          </p:nvPr>
        </p:nvSpPr>
        <p:spPr/>
        <p:txBody>
          <a:bodyPr/>
          <a:lstStyle/>
          <a:p>
            <a:fld id="{3DE84FC6-D944-4D48-BA99-38B42C966704}" type="slidenum">
              <a:rPr lang="en-US" smtClean="0"/>
              <a:t>36</a:t>
            </a:fld>
            <a:endParaRPr lang="en-US"/>
          </a:p>
        </p:txBody>
      </p:sp>
    </p:spTree>
    <p:extLst>
      <p:ext uri="{BB962C8B-B14F-4D97-AF65-F5344CB8AC3E}">
        <p14:creationId xmlns:p14="http://schemas.microsoft.com/office/powerpoint/2010/main" val="181529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 ADOS assessment. ADOS (Autism Diagnostic Observation Schedule) assessments are usually reserved for patients in which a diagnosis of Autistic Spectrum Disorder (ASD) is being considered and would not routinely be performed in children with „straightforward‟ ADHD. Collateral information from family and school as well as observing the patient in school will form the bulk of your assessment and you may ask parents and teachers to complete a Connors assessment of their typical </a:t>
            </a:r>
            <a:r>
              <a:rPr lang="en-US" sz="1200" kern="1200" dirty="0" err="1">
                <a:solidFill>
                  <a:schemeClr val="tx1"/>
                </a:solidFill>
                <a:effectLst/>
                <a:latin typeface="+mn-lt"/>
                <a:ea typeface="+mn-ea"/>
                <a:cs typeface="+mn-cs"/>
              </a:rPr>
              <a:t>behaviours</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3DE84FC6-D944-4D48-BA99-38B42C966704}" type="slidenum">
              <a:rPr lang="en-US" smtClean="0"/>
              <a:t>38</a:t>
            </a:fld>
            <a:endParaRPr lang="en-US"/>
          </a:p>
        </p:txBody>
      </p:sp>
    </p:spTree>
    <p:extLst>
      <p:ext uri="{BB962C8B-B14F-4D97-AF65-F5344CB8AC3E}">
        <p14:creationId xmlns:p14="http://schemas.microsoft.com/office/powerpoint/2010/main" val="705919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 Family history. Mental state examinations of older adolescents are very similar to those in adults and should follow the same template (appearance and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speech, mood, thoughts form and thought content, perceptions, cognition and insight). Whilst it will be </a:t>
            </a:r>
            <a:endParaRPr lang="en-US" dirty="0"/>
          </a:p>
          <a:p>
            <a:r>
              <a:rPr lang="en-US" sz="1200" kern="1200" dirty="0">
                <a:solidFill>
                  <a:schemeClr val="tx1"/>
                </a:solidFill>
                <a:effectLst/>
                <a:latin typeface="+mn-lt"/>
                <a:ea typeface="+mn-ea"/>
                <a:cs typeface="+mn-cs"/>
              </a:rPr>
              <a:t>important as part of your overall assessment to get details about the family history, it does not form part of the MSE. In much younger patients, a formal MSE is not always useful. </a:t>
            </a:r>
            <a:endParaRPr lang="en-US" dirty="0"/>
          </a:p>
          <a:p>
            <a:endParaRPr lang="en-US" dirty="0"/>
          </a:p>
        </p:txBody>
      </p:sp>
      <p:sp>
        <p:nvSpPr>
          <p:cNvPr id="4" name="Slide Number Placeholder 3"/>
          <p:cNvSpPr>
            <a:spLocks noGrp="1"/>
          </p:cNvSpPr>
          <p:nvPr>
            <p:ph type="sldNum" sz="quarter" idx="10"/>
          </p:nvPr>
        </p:nvSpPr>
        <p:spPr/>
        <p:txBody>
          <a:bodyPr/>
          <a:lstStyle/>
          <a:p>
            <a:fld id="{3DE84FC6-D944-4D48-BA99-38B42C966704}" type="slidenum">
              <a:rPr lang="en-US" smtClean="0"/>
              <a:t>40</a:t>
            </a:fld>
            <a:endParaRPr lang="en-US"/>
          </a:p>
        </p:txBody>
      </p:sp>
    </p:spTree>
    <p:extLst>
      <p:ext uri="{BB962C8B-B14F-4D97-AF65-F5344CB8AC3E}">
        <p14:creationId xmlns:p14="http://schemas.microsoft.com/office/powerpoint/2010/main" val="3784575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 - Observation of the child interacting with others. Since ASD is largely a disorder of communication and social interaction, it is imperative to gain an understanding of this by </a:t>
            </a:r>
            <a:endParaRPr lang="en-US" dirty="0">
              <a:effectLst/>
            </a:endParaRPr>
          </a:p>
          <a:p>
            <a:r>
              <a:rPr lang="en-US" sz="1200" kern="1200" dirty="0">
                <a:solidFill>
                  <a:schemeClr val="tx1"/>
                </a:solidFill>
                <a:effectLst/>
                <a:latin typeface="+mn-lt"/>
                <a:ea typeface="+mn-ea"/>
                <a:cs typeface="+mn-cs"/>
              </a:rPr>
              <a:t>observing how the child interacts. Usually this is done both in the clinic and at school. Home visits may be arranged in some circumstances but are not always essential. Although you will need to gain a lot of important information on appearance,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and speech, the other aspects of mental state examination will be difficult to attain in a patient of this age and therefore a detailed MSE will not be useful.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3DE84FC6-D944-4D48-BA99-38B42C966704}" type="slidenum">
              <a:rPr lang="en-US" smtClean="0"/>
              <a:t>42</a:t>
            </a:fld>
            <a:endParaRPr lang="en-US"/>
          </a:p>
        </p:txBody>
      </p:sp>
    </p:spTree>
    <p:extLst>
      <p:ext uri="{BB962C8B-B14F-4D97-AF65-F5344CB8AC3E}">
        <p14:creationId xmlns:p14="http://schemas.microsoft.com/office/powerpoint/2010/main" val="3535998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 - Details of whether the patient had the combined MMR vaccines. It will be vital as part of a comprehensive CAMHS assessment into speech delay to obtain detailed information about other members of the family, including a family tree and history of similar speech delay, ASD or </a:t>
            </a:r>
            <a:r>
              <a:rPr lang="en-US" sz="1200" kern="1200" dirty="0" err="1">
                <a:solidFill>
                  <a:schemeClr val="tx1"/>
                </a:solidFill>
                <a:effectLst/>
                <a:latin typeface="+mn-lt"/>
                <a:ea typeface="+mn-ea"/>
                <a:cs typeface="+mn-cs"/>
              </a:rPr>
              <a:t>Aspergers</a:t>
            </a:r>
            <a:r>
              <a:rPr lang="en-US" sz="1200" kern="1200" dirty="0">
                <a:solidFill>
                  <a:schemeClr val="tx1"/>
                </a:solidFill>
                <a:effectLst/>
                <a:latin typeface="+mn-lt"/>
                <a:ea typeface="+mn-ea"/>
                <a:cs typeface="+mn-cs"/>
              </a:rPr>
              <a:t> amongst family members. Whilst it may be helpful to know about the </a:t>
            </a:r>
            <a:r>
              <a:rPr lang="en-US" sz="1200" kern="1200" dirty="0" err="1">
                <a:solidFill>
                  <a:schemeClr val="tx1"/>
                </a:solidFill>
                <a:effectLst/>
                <a:latin typeface="+mn-lt"/>
                <a:ea typeface="+mn-ea"/>
                <a:cs typeface="+mn-cs"/>
              </a:rPr>
              <a:t>child‟s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immunisation</a:t>
            </a:r>
            <a:r>
              <a:rPr lang="en-US" sz="1200" kern="1200" dirty="0">
                <a:solidFill>
                  <a:schemeClr val="tx1"/>
                </a:solidFill>
                <a:effectLst/>
                <a:latin typeface="+mn-lt"/>
                <a:ea typeface="+mn-ea"/>
                <a:cs typeface="+mn-cs"/>
              </a:rPr>
              <a:t> status in general, previous reports that autism is linked to the MMR vaccine have repeatedly been discredited and it is not a risk factor. </a:t>
            </a:r>
            <a:endParaRPr lang="en-US" dirty="0"/>
          </a:p>
          <a:p>
            <a:endParaRPr lang="en-US" dirty="0"/>
          </a:p>
        </p:txBody>
      </p:sp>
      <p:sp>
        <p:nvSpPr>
          <p:cNvPr id="4" name="Slide Number Placeholder 3"/>
          <p:cNvSpPr>
            <a:spLocks noGrp="1"/>
          </p:cNvSpPr>
          <p:nvPr>
            <p:ph type="sldNum" sz="quarter" idx="10"/>
          </p:nvPr>
        </p:nvSpPr>
        <p:spPr/>
        <p:txBody>
          <a:bodyPr/>
          <a:lstStyle/>
          <a:p>
            <a:fld id="{3DE84FC6-D944-4D48-BA99-38B42C966704}" type="slidenum">
              <a:rPr lang="en-US" smtClean="0"/>
              <a:t>44</a:t>
            </a:fld>
            <a:endParaRPr lang="en-US"/>
          </a:p>
        </p:txBody>
      </p:sp>
    </p:spTree>
    <p:extLst>
      <p:ext uri="{BB962C8B-B14F-4D97-AF65-F5344CB8AC3E}">
        <p14:creationId xmlns:p14="http://schemas.microsoft.com/office/powerpoint/2010/main" val="1570692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 - Petulant factors. Most of the causes in child and adolescent psychiatry are best thought of as risk factors which work together to make an outcome more likely (with some obvious exceptions such as genetic disorders). For example, not all academically high achieving girls will develop anorexia nervosa. However, the combination of this, with a family history of </a:t>
            </a:r>
            <a:endParaRPr lang="en-US" dirty="0"/>
          </a:p>
          <a:p>
            <a:r>
              <a:rPr lang="en-US" sz="1200" kern="1200" dirty="0">
                <a:solidFill>
                  <a:schemeClr val="tx1"/>
                </a:solidFill>
                <a:effectLst/>
                <a:latin typeface="+mn-lt"/>
                <a:ea typeface="+mn-ea"/>
                <a:cs typeface="+mn-cs"/>
              </a:rPr>
              <a:t>eating disorders, a naturally guilty or anxious disposition and parental divorce may work together to make it more likely that an individual will develop AN. It can be helpful to think about these issues as predisposing (i.e.: family history, anxious predisposition), precipitating (parental break up), perpetuating (current exam stress) and presence or absence of protective </a:t>
            </a:r>
            <a:endParaRPr lang="en-US" dirty="0"/>
          </a:p>
          <a:p>
            <a:r>
              <a:rPr lang="en-US" sz="1200" kern="1200" dirty="0">
                <a:solidFill>
                  <a:schemeClr val="tx1"/>
                </a:solidFill>
                <a:effectLst/>
                <a:latin typeface="+mn-lt"/>
                <a:ea typeface="+mn-ea"/>
                <a:cs typeface="+mn-cs"/>
              </a:rPr>
              <a:t>factors (supportive family or teachers). (Child and Adolescent Psychiatry Goodman and Scott, third edition Wiley Blackwell, p9). </a:t>
            </a:r>
            <a:endParaRPr lang="en-US" dirty="0"/>
          </a:p>
          <a:p>
            <a:endParaRPr lang="en-US" dirty="0"/>
          </a:p>
        </p:txBody>
      </p:sp>
      <p:sp>
        <p:nvSpPr>
          <p:cNvPr id="4" name="Slide Number Placeholder 3"/>
          <p:cNvSpPr>
            <a:spLocks noGrp="1"/>
          </p:cNvSpPr>
          <p:nvPr>
            <p:ph type="sldNum" sz="quarter" idx="10"/>
          </p:nvPr>
        </p:nvSpPr>
        <p:spPr/>
        <p:txBody>
          <a:bodyPr/>
          <a:lstStyle/>
          <a:p>
            <a:fld id="{3DE84FC6-D944-4D48-BA99-38B42C966704}" type="slidenum">
              <a:rPr lang="en-US" smtClean="0"/>
              <a:t>46</a:t>
            </a:fld>
            <a:endParaRPr lang="en-US"/>
          </a:p>
        </p:txBody>
      </p:sp>
    </p:spTree>
    <p:extLst>
      <p:ext uri="{BB962C8B-B14F-4D97-AF65-F5344CB8AC3E}">
        <p14:creationId xmlns:p14="http://schemas.microsoft.com/office/powerpoint/2010/main" val="1910975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 - You should observe them playing and play too if appropriate. It is a good idea to see all patients without their parents/</a:t>
            </a:r>
            <a:r>
              <a:rPr lang="en-US" sz="1200" kern="1200" dirty="0" err="1">
                <a:solidFill>
                  <a:schemeClr val="tx1"/>
                </a:solidFill>
                <a:effectLst/>
                <a:latin typeface="+mn-lt"/>
                <a:ea typeface="+mn-ea"/>
                <a:cs typeface="+mn-cs"/>
              </a:rPr>
              <a:t>carers</a:t>
            </a:r>
            <a:r>
              <a:rPr lang="en-US" sz="1200" kern="1200" dirty="0">
                <a:solidFill>
                  <a:schemeClr val="tx1"/>
                </a:solidFill>
                <a:effectLst/>
                <a:latin typeface="+mn-lt"/>
                <a:ea typeface="+mn-ea"/>
                <a:cs typeface="+mn-cs"/>
              </a:rPr>
              <a:t>, even if only for a short time, as you may uncover information that you may have missed if they were not present. For example information regarding domestic violence or abuse. This may not always be possible if for example the child becomes extremely distressed or agitated when their parent leaves the room. The importance of the initial assessment with children is to gather as much useful information as possible and play is an excellent way to do this in the under 5s, it is not really important whether they sit down for the whole of the assessment although you can make a comment </a:t>
            </a:r>
            <a:endParaRPr lang="en-US" dirty="0"/>
          </a:p>
          <a:p>
            <a:r>
              <a:rPr lang="en-US" sz="1200" kern="1200" dirty="0">
                <a:solidFill>
                  <a:schemeClr val="tx1"/>
                </a:solidFill>
                <a:effectLst/>
                <a:latin typeface="+mn-lt"/>
                <a:ea typeface="+mn-ea"/>
                <a:cs typeface="+mn-cs"/>
              </a:rPr>
              <a:t>about this in your observations. Whilst it is important to handle difficult topics (such as abuse </a:t>
            </a:r>
            <a:endParaRPr lang="en-US" dirty="0"/>
          </a:p>
          <a:p>
            <a:r>
              <a:rPr lang="en-US" sz="1200" kern="1200" dirty="0">
                <a:solidFill>
                  <a:schemeClr val="tx1"/>
                </a:solidFill>
                <a:effectLst/>
                <a:latin typeface="+mn-lt"/>
                <a:ea typeface="+mn-ea"/>
                <a:cs typeface="+mn-cs"/>
              </a:rPr>
              <a:t>or violence) sensitively, missing it out altogether may mean you miss out on vital information. If it is not appropriate discuss this in the first session, further sessions can be arranged. Children under 5 are less likely to respond well to a lot of direct questioning. </a:t>
            </a:r>
            <a:r>
              <a:rPr lang="en-US" sz="1200" kern="1200">
                <a:solidFill>
                  <a:schemeClr val="tx1"/>
                </a:solidFill>
                <a:effectLst/>
                <a:latin typeface="+mn-lt"/>
                <a:ea typeface="+mn-ea"/>
                <a:cs typeface="+mn-cs"/>
              </a:rPr>
              <a:t>(Child and Adolescent Psychiatry Goodman and Scott, third edition Wiley Blackwell, p15). </a:t>
            </a:r>
            <a:endParaRPr lang="en-US"/>
          </a:p>
          <a:p>
            <a:endParaRPr lang="en-US"/>
          </a:p>
        </p:txBody>
      </p:sp>
      <p:sp>
        <p:nvSpPr>
          <p:cNvPr id="4" name="Slide Number Placeholder 3"/>
          <p:cNvSpPr>
            <a:spLocks noGrp="1"/>
          </p:cNvSpPr>
          <p:nvPr>
            <p:ph type="sldNum" sz="quarter" idx="10"/>
          </p:nvPr>
        </p:nvSpPr>
        <p:spPr/>
        <p:txBody>
          <a:bodyPr/>
          <a:lstStyle/>
          <a:p>
            <a:fld id="{3DE84FC6-D944-4D48-BA99-38B42C966704}" type="slidenum">
              <a:rPr lang="en-US" smtClean="0"/>
              <a:t>48</a:t>
            </a:fld>
            <a:endParaRPr lang="en-US"/>
          </a:p>
        </p:txBody>
      </p:sp>
    </p:spTree>
    <p:extLst>
      <p:ext uri="{BB962C8B-B14F-4D97-AF65-F5344CB8AC3E}">
        <p14:creationId xmlns:p14="http://schemas.microsoft.com/office/powerpoint/2010/main" val="3946440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5"/>
                </a:solidFill>
              </a:rPr>
              <a:t>n = 31,037  cases ; current view completed within  56 days of the recorded start of therapy . </a:t>
            </a:r>
          </a:p>
          <a:p>
            <a:endParaRPr lang="en-GB" dirty="0"/>
          </a:p>
        </p:txBody>
      </p:sp>
      <p:sp>
        <p:nvSpPr>
          <p:cNvPr id="4" name="Slide Number Placeholder 3"/>
          <p:cNvSpPr>
            <a:spLocks noGrp="1"/>
          </p:cNvSpPr>
          <p:nvPr>
            <p:ph type="sldNum" sz="quarter" idx="10"/>
          </p:nvPr>
        </p:nvSpPr>
        <p:spPr/>
        <p:txBody>
          <a:bodyPr/>
          <a:lstStyle/>
          <a:p>
            <a:fld id="{85AA9C57-0BD0-4648-AD1E-86D208716316}" type="slidenum">
              <a:rPr lang="en-GB" smtClean="0"/>
              <a:t>50</a:t>
            </a:fld>
            <a:endParaRPr lang="en-GB" dirty="0"/>
          </a:p>
        </p:txBody>
      </p:sp>
    </p:spTree>
    <p:extLst>
      <p:ext uri="{BB962C8B-B14F-4D97-AF65-F5344CB8AC3E}">
        <p14:creationId xmlns:p14="http://schemas.microsoft.com/office/powerpoint/2010/main" val="3496837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55AC6B-49E1-C944-9437-EF8A0103B2B1}"/>
              </a:ext>
            </a:extLst>
          </p:cNvPr>
          <p:cNvSpPr>
            <a:spLocks noGrp="1" noChangeArrowheads="1"/>
          </p:cNvSpPr>
          <p:nvPr>
            <p:ph type="sldNum" sz="quarter" idx="5"/>
          </p:nvPr>
        </p:nvSpPr>
        <p:spPr/>
        <p:txBody>
          <a:bodyPr/>
          <a:lstStyle>
            <a:lvl1pPr>
              <a:defRPr sz="3600" b="1">
                <a:solidFill>
                  <a:schemeClr val="tx1"/>
                </a:solidFill>
                <a:latin typeface="Times New Roman" panose="02020603050405020304" pitchFamily="18" charset="0"/>
                <a:ea typeface="MS PGothic" panose="020B0600070205080204" pitchFamily="34" charset="-128"/>
              </a:defRPr>
            </a:lvl1pPr>
            <a:lvl2pPr marL="742950" indent="-285750">
              <a:defRPr sz="3600" b="1">
                <a:solidFill>
                  <a:schemeClr val="tx1"/>
                </a:solidFill>
                <a:latin typeface="Times New Roman" panose="02020603050405020304" pitchFamily="18" charset="0"/>
                <a:ea typeface="MS PGothic" panose="020B0600070205080204" pitchFamily="34" charset="-128"/>
              </a:defRPr>
            </a:lvl2pPr>
            <a:lvl3pPr marL="1143000" indent="-228600">
              <a:defRPr sz="3600" b="1">
                <a:solidFill>
                  <a:schemeClr val="tx1"/>
                </a:solidFill>
                <a:latin typeface="Times New Roman" panose="02020603050405020304" pitchFamily="18" charset="0"/>
                <a:ea typeface="MS PGothic" panose="020B0600070205080204" pitchFamily="34" charset="-128"/>
              </a:defRPr>
            </a:lvl3pPr>
            <a:lvl4pPr marL="1600200" indent="-228600">
              <a:defRPr sz="3600" b="1">
                <a:solidFill>
                  <a:schemeClr val="tx1"/>
                </a:solidFill>
                <a:latin typeface="Times New Roman" panose="02020603050405020304" pitchFamily="18" charset="0"/>
                <a:ea typeface="MS PGothic" panose="020B0600070205080204" pitchFamily="34" charset="-128"/>
              </a:defRPr>
            </a:lvl4pPr>
            <a:lvl5pPr marL="2057400" indent="-228600">
              <a:defRPr sz="3600" b="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3600" b="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3600" b="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3600" b="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3600" b="1">
                <a:solidFill>
                  <a:schemeClr val="tx1"/>
                </a:solidFill>
                <a:latin typeface="Times New Roman" panose="02020603050405020304" pitchFamily="18" charset="0"/>
                <a:ea typeface="MS PGothic" panose="020B0600070205080204" pitchFamily="34" charset="-128"/>
              </a:defRPr>
            </a:lvl9pPr>
          </a:lstStyle>
          <a:p>
            <a:fld id="{81EA2ACD-1F32-7641-AAD0-943F8AF0F004}" type="slidenum">
              <a:rPr lang="en-GB" altLang="en-US" sz="1200" b="0"/>
              <a:pPr/>
              <a:t>52</a:t>
            </a:fld>
            <a:endParaRPr lang="en-GB" altLang="en-US" sz="1200" b="0"/>
          </a:p>
        </p:txBody>
      </p:sp>
      <p:sp>
        <p:nvSpPr>
          <p:cNvPr id="103426" name="Rectangle 2">
            <a:extLst>
              <a:ext uri="{FF2B5EF4-FFF2-40B4-BE49-F238E27FC236}">
                <a16:creationId xmlns:a16="http://schemas.microsoft.com/office/drawing/2014/main" id="{D318D85A-F308-BB42-A2F7-4937EAD20B1E}"/>
              </a:ext>
            </a:extLst>
          </p:cNvPr>
          <p:cNvSpPr>
            <a:spLocks noGrp="1" noRot="1" noChangeAspect="1" noChangeArrowheads="1" noTextEdit="1"/>
          </p:cNvSpPr>
          <p:nvPr>
            <p:ph type="sldImg"/>
          </p:nvPr>
        </p:nvSpPr>
        <p:spPr>
          <a:xfrm>
            <a:off x="1149350" y="687388"/>
            <a:ext cx="4567238" cy="3425825"/>
          </a:xfrm>
          <a:solidFill>
            <a:srgbClr val="FFFFFF"/>
          </a:solidFill>
          <a:ln/>
          <a:extLst>
            <a:ext uri="{FAA26D3D-D897-4be2-8F04-BA451C77F1D7}"/>
          </a:extLst>
        </p:spPr>
      </p:sp>
      <p:sp>
        <p:nvSpPr>
          <p:cNvPr id="103427" name="Rectangle 3">
            <a:extLst>
              <a:ext uri="{FF2B5EF4-FFF2-40B4-BE49-F238E27FC236}">
                <a16:creationId xmlns:a16="http://schemas.microsoft.com/office/drawing/2014/main" id="{CBA5A3CB-13D3-8440-B218-3A409C0FF3FF}"/>
              </a:ext>
            </a:extLst>
          </p:cNvPr>
          <p:cNvSpPr>
            <a:spLocks noGrp="1" noChangeArrowheads="1"/>
          </p:cNvSpPr>
          <p:nvPr>
            <p:ph type="body" idx="1"/>
          </p:nvPr>
        </p:nvSpPr>
        <p:spPr>
          <a:xfrm>
            <a:off x="911225" y="4343400"/>
            <a:ext cx="5035550" cy="4113213"/>
          </a:xfrm>
          <a:solidFill>
            <a:srgbClr val="FFFFFF"/>
          </a:solidFill>
          <a:ln>
            <a:solidFill>
              <a:srgbClr val="000000"/>
            </a:solidFill>
            <a:miter lim="800000"/>
            <a:headEnd/>
            <a:tailEnd/>
          </a:ln>
        </p:spPr>
        <p:txBody>
          <a:bodyPr/>
          <a:lstStyle/>
          <a:p>
            <a:pPr eaLnBrk="1" hangingPunct="1">
              <a:defRPr/>
            </a:pPr>
            <a:endParaRPr lang="en-US">
              <a:ea typeface="ＭＳ Ｐゴシック" charset="0"/>
            </a:endParaRPr>
          </a:p>
        </p:txBody>
      </p:sp>
    </p:spTree>
    <p:extLst>
      <p:ext uri="{BB962C8B-B14F-4D97-AF65-F5344CB8AC3E}">
        <p14:creationId xmlns:p14="http://schemas.microsoft.com/office/powerpoint/2010/main" val="371822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Stock photo – cute or dangerous.</a:t>
            </a:r>
          </a:p>
          <a:p>
            <a:r>
              <a:rPr lang="en-US" dirty="0"/>
              <a:t>What's your assessment of this child?</a:t>
            </a:r>
          </a:p>
        </p:txBody>
      </p:sp>
      <p:sp>
        <p:nvSpPr>
          <p:cNvPr id="4" name="Slide Number Placeholder 3"/>
          <p:cNvSpPr>
            <a:spLocks noGrp="1"/>
          </p:cNvSpPr>
          <p:nvPr>
            <p:ph type="sldNum" sz="quarter" idx="5"/>
          </p:nvPr>
        </p:nvSpPr>
        <p:spPr/>
        <p:txBody>
          <a:bodyPr/>
          <a:lstStyle/>
          <a:p>
            <a:fld id="{3DE84FC6-D944-4D48-BA99-38B42C966704}" type="slidenum">
              <a:rPr lang="en-US" smtClean="0"/>
              <a:t>5</a:t>
            </a:fld>
            <a:endParaRPr lang="en-US"/>
          </a:p>
        </p:txBody>
      </p:sp>
    </p:spTree>
    <p:extLst>
      <p:ext uri="{BB962C8B-B14F-4D97-AF65-F5344CB8AC3E}">
        <p14:creationId xmlns:p14="http://schemas.microsoft.com/office/powerpoint/2010/main" val="121935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CB3F11-9690-C142-AE0A-BF1C11429779}"/>
              </a:ext>
            </a:extLst>
          </p:cNvPr>
          <p:cNvSpPr>
            <a:spLocks noGrp="1" noChangeArrowheads="1"/>
          </p:cNvSpPr>
          <p:nvPr>
            <p:ph type="sldNum" sz="quarter" idx="5"/>
          </p:nvPr>
        </p:nvSpPr>
        <p:spPr/>
        <p:txBody>
          <a:bodyPr/>
          <a:lstStyle>
            <a:lvl1pPr>
              <a:defRPr sz="3600" b="1">
                <a:solidFill>
                  <a:schemeClr val="tx1"/>
                </a:solidFill>
                <a:latin typeface="Times New Roman" panose="02020603050405020304" pitchFamily="18" charset="0"/>
                <a:ea typeface="MS PGothic" panose="020B0600070205080204" pitchFamily="34" charset="-128"/>
              </a:defRPr>
            </a:lvl1pPr>
            <a:lvl2pPr marL="742950" indent="-285750">
              <a:defRPr sz="3600" b="1">
                <a:solidFill>
                  <a:schemeClr val="tx1"/>
                </a:solidFill>
                <a:latin typeface="Times New Roman" panose="02020603050405020304" pitchFamily="18" charset="0"/>
                <a:ea typeface="MS PGothic" panose="020B0600070205080204" pitchFamily="34" charset="-128"/>
              </a:defRPr>
            </a:lvl2pPr>
            <a:lvl3pPr marL="1143000" indent="-228600">
              <a:defRPr sz="3600" b="1">
                <a:solidFill>
                  <a:schemeClr val="tx1"/>
                </a:solidFill>
                <a:latin typeface="Times New Roman" panose="02020603050405020304" pitchFamily="18" charset="0"/>
                <a:ea typeface="MS PGothic" panose="020B0600070205080204" pitchFamily="34" charset="-128"/>
              </a:defRPr>
            </a:lvl3pPr>
            <a:lvl4pPr marL="1600200" indent="-228600">
              <a:defRPr sz="3600" b="1">
                <a:solidFill>
                  <a:schemeClr val="tx1"/>
                </a:solidFill>
                <a:latin typeface="Times New Roman" panose="02020603050405020304" pitchFamily="18" charset="0"/>
                <a:ea typeface="MS PGothic" panose="020B0600070205080204" pitchFamily="34" charset="-128"/>
              </a:defRPr>
            </a:lvl4pPr>
            <a:lvl5pPr marL="2057400" indent="-228600">
              <a:defRPr sz="3600" b="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50000"/>
              </a:spcBef>
              <a:spcAft>
                <a:spcPct val="0"/>
              </a:spcAft>
              <a:defRPr sz="3600" b="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50000"/>
              </a:spcBef>
              <a:spcAft>
                <a:spcPct val="0"/>
              </a:spcAft>
              <a:defRPr sz="3600" b="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50000"/>
              </a:spcBef>
              <a:spcAft>
                <a:spcPct val="0"/>
              </a:spcAft>
              <a:defRPr sz="3600" b="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50000"/>
              </a:spcBef>
              <a:spcAft>
                <a:spcPct val="0"/>
              </a:spcAft>
              <a:defRPr sz="3600" b="1">
                <a:solidFill>
                  <a:schemeClr val="tx1"/>
                </a:solidFill>
                <a:latin typeface="Times New Roman" panose="02020603050405020304" pitchFamily="18" charset="0"/>
                <a:ea typeface="MS PGothic" panose="020B0600070205080204" pitchFamily="34" charset="-128"/>
              </a:defRPr>
            </a:lvl9pPr>
          </a:lstStyle>
          <a:p>
            <a:fld id="{9AB19E9C-059A-ED4B-9A1E-4AD680686876}" type="slidenum">
              <a:rPr lang="en-GB" altLang="en-US" sz="1200" b="0"/>
              <a:pPr/>
              <a:t>53</a:t>
            </a:fld>
            <a:endParaRPr lang="en-GB" altLang="en-US" sz="1200" b="0"/>
          </a:p>
        </p:txBody>
      </p:sp>
      <p:sp>
        <p:nvSpPr>
          <p:cNvPr id="105474" name="Rectangle 2">
            <a:extLst>
              <a:ext uri="{FF2B5EF4-FFF2-40B4-BE49-F238E27FC236}">
                <a16:creationId xmlns:a16="http://schemas.microsoft.com/office/drawing/2014/main" id="{BB78A431-1031-F544-B55C-1487529B4876}"/>
              </a:ext>
            </a:extLst>
          </p:cNvPr>
          <p:cNvSpPr>
            <a:spLocks noGrp="1" noRot="1" noChangeAspect="1" noChangeArrowheads="1" noTextEdit="1"/>
          </p:cNvSpPr>
          <p:nvPr>
            <p:ph type="sldImg"/>
          </p:nvPr>
        </p:nvSpPr>
        <p:spPr>
          <a:xfrm>
            <a:off x="1149350" y="687388"/>
            <a:ext cx="4567238" cy="3425825"/>
          </a:xfrm>
          <a:solidFill>
            <a:srgbClr val="FFFFFF"/>
          </a:solidFill>
          <a:ln/>
          <a:extLst>
            <a:ext uri="{FAA26D3D-D897-4be2-8F04-BA451C77F1D7}"/>
          </a:extLst>
        </p:spPr>
      </p:sp>
      <p:sp>
        <p:nvSpPr>
          <p:cNvPr id="105475" name="Rectangle 3">
            <a:extLst>
              <a:ext uri="{FF2B5EF4-FFF2-40B4-BE49-F238E27FC236}">
                <a16:creationId xmlns:a16="http://schemas.microsoft.com/office/drawing/2014/main" id="{A3D4FA62-B373-D642-AAAF-0E29BE3FB483}"/>
              </a:ext>
            </a:extLst>
          </p:cNvPr>
          <p:cNvSpPr>
            <a:spLocks noGrp="1" noChangeArrowheads="1"/>
          </p:cNvSpPr>
          <p:nvPr>
            <p:ph type="body" idx="1"/>
          </p:nvPr>
        </p:nvSpPr>
        <p:spPr>
          <a:xfrm>
            <a:off x="911225" y="4343400"/>
            <a:ext cx="5035550" cy="4113213"/>
          </a:xfrm>
          <a:solidFill>
            <a:srgbClr val="FFFFFF"/>
          </a:solidFill>
          <a:ln>
            <a:solidFill>
              <a:srgbClr val="000000"/>
            </a:solidFill>
            <a:miter lim="800000"/>
            <a:headEnd/>
            <a:tailEnd/>
          </a:ln>
        </p:spPr>
        <p:txBody>
          <a:bodyPr/>
          <a:lstStyle/>
          <a:p>
            <a:pPr eaLnBrk="1" hangingPunct="1">
              <a:defRPr/>
            </a:pPr>
            <a:endParaRPr lang="en-US">
              <a:ea typeface="ＭＳ Ｐゴシック" charset="0"/>
            </a:endParaRPr>
          </a:p>
        </p:txBody>
      </p:sp>
    </p:spTree>
    <p:extLst>
      <p:ext uri="{BB962C8B-B14F-4D97-AF65-F5344CB8AC3E}">
        <p14:creationId xmlns:p14="http://schemas.microsoft.com/office/powerpoint/2010/main" val="3249925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0FB41A-19CF-7A4E-997D-7BE26CCFDB33}"/>
              </a:ext>
            </a:extLst>
          </p:cNvPr>
          <p:cNvSpPr>
            <a:spLocks noGrp="1" noChangeArrowheads="1"/>
          </p:cNvSpPr>
          <p:nvPr>
            <p:ph type="sldNum"/>
          </p:nvPr>
        </p:nvSpPr>
        <p:spPr>
          <a:ln/>
        </p:spPr>
        <p:txBody>
          <a:bodyPr/>
          <a:lstStyle/>
          <a:p>
            <a:fld id="{A40137D7-C894-834A-8D5E-99574849173A}" type="slidenum">
              <a:rPr lang="en-US" altLang="en-US"/>
              <a:pPr/>
              <a:t>54</a:t>
            </a:fld>
            <a:endParaRPr lang="en-US" altLang="en-US"/>
          </a:p>
        </p:txBody>
      </p:sp>
      <p:sp>
        <p:nvSpPr>
          <p:cNvPr id="4097" name="Text Box 1">
            <a:extLst>
              <a:ext uri="{FF2B5EF4-FFF2-40B4-BE49-F238E27FC236}">
                <a16:creationId xmlns:a16="http://schemas.microsoft.com/office/drawing/2014/main" id="{899721E9-0455-5546-B6A1-D628869DEB13}"/>
              </a:ext>
            </a:extLst>
          </p:cNvPr>
          <p:cNvSpPr txBox="1">
            <a:spLocks noGrp="1" noRot="1" noChangeAspect="1" noChangeArrowheads="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199E0F17-12A2-944B-BEA8-8F379A49C892}"/>
              </a:ext>
            </a:extLst>
          </p:cNvPr>
          <p:cNvSpPr txBox="1">
            <a:spLocks noGrp="1" noChangeArrowheads="1"/>
          </p:cNvSpPr>
          <p:nvPr>
            <p:ph type="body" idx="1"/>
          </p:nvPr>
        </p:nvSpPr>
        <p:spPr bwMode="auto">
          <a:xfrm>
            <a:off x="1185863" y="4787900"/>
            <a:ext cx="5407025" cy="9632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2000">
                <a:latin typeface="Arial" panose="020B0604020202020204" pitchFamily="34" charset="0"/>
                <a:ea typeface="Baekmuk Gulim" charset="0"/>
                <a:cs typeface="Baekmuk Gulim" charset="0"/>
              </a:rPr>
              <a:t>Prospectively assessed Maladaptive Family Functioning during early childhood predicts Internalizing and Externalizing liabilities. Single‐headed arrows flowing from latent variables to their indicators represent factor loadings, which were all statistically significant at p &lt; .001. The double‐headed arrow represents a residual correlation, which was also significant at p &lt; .001. Single‐headed arrows leading from Family Adversity to the Internalizing and Externalizing latent variables represent regression paths. All factor loadings, correlations, and regression coefficients are fully standardized. Sex was included as a covariate (see main text), but not included here for clarity of presentation. aRegression coefficients were significant at p &lt; .001</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2000">
                <a:latin typeface="Arial" panose="020B0604020202020204" pitchFamily="34" charset="0"/>
                <a:ea typeface="Baekmuk Gulim" charset="0"/>
                <a:cs typeface="Baekmuk Gulim"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extLst>
      <p:ext uri="{BB962C8B-B14F-4D97-AF65-F5344CB8AC3E}">
        <p14:creationId xmlns:p14="http://schemas.microsoft.com/office/powerpoint/2010/main" val="292860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sz="2000" dirty="0"/>
              <a:t>Management of emotions and </a:t>
            </a:r>
            <a:r>
              <a:rPr lang="en-US" sz="2000" dirty="0" err="1"/>
              <a:t>behaviour</a:t>
            </a:r>
            <a:r>
              <a:rPr lang="en-US" sz="2000" dirty="0"/>
              <a:t> lying outside the normal range for age and sex and causing distress</a:t>
            </a:r>
          </a:p>
          <a:p>
            <a:pPr eaLnBrk="1" hangingPunct="1">
              <a:lnSpc>
                <a:spcPct val="80000"/>
              </a:lnSpc>
            </a:pPr>
            <a:r>
              <a:rPr lang="en-US" sz="2000" dirty="0"/>
              <a:t>Interferes with </a:t>
            </a:r>
            <a:r>
              <a:rPr lang="en-US" sz="1600" dirty="0"/>
              <a:t>emotional development, social relationships and academic progress</a:t>
            </a:r>
          </a:p>
          <a:p>
            <a:pPr eaLnBrk="1" hangingPunct="1">
              <a:lnSpc>
                <a:spcPct val="80000"/>
              </a:lnSpc>
            </a:pPr>
            <a:r>
              <a:rPr lang="en-US" sz="2000" dirty="0"/>
              <a:t>Association with adult mental illness</a:t>
            </a:r>
          </a:p>
          <a:p>
            <a:pPr eaLnBrk="1" hangingPunct="1">
              <a:lnSpc>
                <a:spcPct val="80000"/>
              </a:lnSpc>
            </a:pPr>
            <a:r>
              <a:rPr lang="en-US" sz="2000" dirty="0"/>
              <a:t>In infancy the child’s temperament and quality of relationship with the main </a:t>
            </a:r>
            <a:r>
              <a:rPr lang="en-US" sz="2000" dirty="0" err="1"/>
              <a:t>carer</a:t>
            </a:r>
            <a:r>
              <a:rPr lang="en-US" sz="2000" dirty="0"/>
              <a:t> is important for mental well being</a:t>
            </a:r>
          </a:p>
          <a:p>
            <a:pPr eaLnBrk="1" hangingPunct="1">
              <a:lnSpc>
                <a:spcPct val="80000"/>
              </a:lnSpc>
            </a:pPr>
            <a:r>
              <a:rPr lang="en-US" sz="2000" dirty="0"/>
              <a:t>Later, relationships with family and peers (</a:t>
            </a:r>
            <a:r>
              <a:rPr lang="en-US" sz="2000" dirty="0" err="1"/>
              <a:t>e.g</a:t>
            </a:r>
            <a:r>
              <a:rPr lang="en-US" sz="2000" dirty="0"/>
              <a:t> bullying) and school success - important factors</a:t>
            </a:r>
          </a:p>
          <a:p>
            <a:pPr eaLnBrk="1" hangingPunct="1">
              <a:lnSpc>
                <a:spcPct val="80000"/>
              </a:lnSpc>
            </a:pPr>
            <a:r>
              <a:rPr lang="en-US" sz="2000" dirty="0"/>
              <a:t>Early traumatic experiences including </a:t>
            </a:r>
            <a:r>
              <a:rPr lang="en-US" sz="1600" dirty="0"/>
              <a:t>physical illness and developmental delay all increase the risk of childhood psychiatric disorder</a:t>
            </a:r>
          </a:p>
        </p:txBody>
      </p:sp>
      <p:sp>
        <p:nvSpPr>
          <p:cNvPr id="4" name="Slide Number Placeholder 3"/>
          <p:cNvSpPr>
            <a:spLocks noGrp="1"/>
          </p:cNvSpPr>
          <p:nvPr>
            <p:ph type="sldNum" sz="quarter" idx="5"/>
          </p:nvPr>
        </p:nvSpPr>
        <p:spPr/>
        <p:txBody>
          <a:bodyPr/>
          <a:lstStyle/>
          <a:p>
            <a:fld id="{3DE84FC6-D944-4D48-BA99-38B42C966704}" type="slidenum">
              <a:rPr lang="en-US" smtClean="0"/>
              <a:t>6</a:t>
            </a:fld>
            <a:endParaRPr lang="en-US"/>
          </a:p>
        </p:txBody>
      </p:sp>
    </p:spTree>
    <p:extLst>
      <p:ext uri="{BB962C8B-B14F-4D97-AF65-F5344CB8AC3E}">
        <p14:creationId xmlns:p14="http://schemas.microsoft.com/office/powerpoint/2010/main" val="416542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59704AE-863E-7443-8A73-E8B76F466B2C}"/>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7981D962-E75F-154E-A106-279B320870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dirty="0">
              <a:latin typeface="Arial" panose="020B0604020202020204" pitchFamily="34" charset="0"/>
              <a:ea typeface="ＭＳ Ｐゴシック" panose="020B0600070205080204" pitchFamily="34" charset="-128"/>
            </a:endParaRPr>
          </a:p>
          <a:p>
            <a:pPr>
              <a:spcBef>
                <a:spcPct val="0"/>
              </a:spcBef>
            </a:pPr>
            <a:r>
              <a:rPr lang="en-GB" altLang="en-US" dirty="0">
                <a:latin typeface="Arial" panose="020B0604020202020204" pitchFamily="34" charset="0"/>
                <a:ea typeface="ＭＳ Ｐゴシック" panose="020B0600070205080204" pitchFamily="34" charset="-128"/>
              </a:rPr>
              <a:t>This is why the first 1000 days are critical, and when assessing young people remember they are in a rapid stage of development so keep changing – so may need re-assessment.</a:t>
            </a:r>
          </a:p>
          <a:p>
            <a:pPr>
              <a:spcBef>
                <a:spcPct val="0"/>
              </a:spcBef>
            </a:pPr>
            <a:r>
              <a:rPr lang="en-GB" altLang="en-US" dirty="0">
                <a:latin typeface="Arial" panose="020B0604020202020204" pitchFamily="34" charset="0"/>
                <a:ea typeface="ＭＳ Ｐゴシック" panose="020B0600070205080204" pitchFamily="34" charset="-128"/>
              </a:rPr>
              <a:t>Development of the brain is thought to continue until at least the mid 20’s and probably longer.</a:t>
            </a:r>
          </a:p>
        </p:txBody>
      </p:sp>
      <p:sp>
        <p:nvSpPr>
          <p:cNvPr id="50180" name="Slide Number Placeholder 3">
            <a:extLst>
              <a:ext uri="{FF2B5EF4-FFF2-40B4-BE49-F238E27FC236}">
                <a16:creationId xmlns:a16="http://schemas.microsoft.com/office/drawing/2014/main" id="{3832E496-68A0-FF41-BBF9-1BE43952B8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FB67B4-AB57-A84C-B71F-45E0FFA8D778}" type="slidenum">
              <a:rPr lang="en-GB" altLang="en-US" sz="1200"/>
              <a:pPr/>
              <a:t>8</a:t>
            </a:fld>
            <a:endParaRPr lang="en-GB" altLang="en-US" sz="1200"/>
          </a:p>
        </p:txBody>
      </p:sp>
    </p:spTree>
    <p:extLst>
      <p:ext uri="{BB962C8B-B14F-4D97-AF65-F5344CB8AC3E}">
        <p14:creationId xmlns:p14="http://schemas.microsoft.com/office/powerpoint/2010/main" val="176899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Research Domain Criteria (</a:t>
            </a:r>
            <a:r>
              <a:rPr lang="en-GB" sz="1200" b="1" i="0" u="none" strike="noStrike" kern="1200" dirty="0" err="1">
                <a:solidFill>
                  <a:schemeClr val="tx1"/>
                </a:solidFill>
                <a:effectLst/>
                <a:latin typeface="+mn-lt"/>
                <a:ea typeface="+mn-ea"/>
                <a:cs typeface="+mn-cs"/>
              </a:rPr>
              <a:t>RDoC</a:t>
            </a:r>
            <a:r>
              <a:rPr lang="en-GB" sz="1200" b="0" i="0" u="none" strike="noStrike" kern="1200" dirty="0">
                <a:solidFill>
                  <a:schemeClr val="tx1"/>
                </a:solidFill>
                <a:effectLst/>
                <a:latin typeface="+mn-lt"/>
                <a:ea typeface="+mn-ea"/>
                <a:cs typeface="+mn-cs"/>
              </a:rPr>
              <a:t>) is a research framework for new approaches to understanding and treating mental disorders. This conceptual framework was designed to integrate various types of information including genetics, molecules, cells, circuitry, </a:t>
            </a:r>
            <a:r>
              <a:rPr lang="en-GB" sz="1200" b="0" i="0" u="none" strike="noStrike" kern="1200" dirty="0" err="1">
                <a:solidFill>
                  <a:schemeClr val="tx1"/>
                </a:solidFill>
                <a:effectLst/>
                <a:latin typeface="+mn-lt"/>
                <a:ea typeface="+mn-ea"/>
                <a:cs typeface="+mn-cs"/>
              </a:rPr>
              <a:t>behavior</a:t>
            </a:r>
            <a:r>
              <a:rPr lang="en-GB" sz="1200" b="0" i="0" u="none" strike="noStrike" kern="1200" dirty="0">
                <a:solidFill>
                  <a:schemeClr val="tx1"/>
                </a:solidFill>
                <a:effectLst/>
                <a:latin typeface="+mn-lt"/>
                <a:ea typeface="+mn-ea"/>
                <a:cs typeface="+mn-cs"/>
              </a:rPr>
              <a:t>, physiology, and self-report. The </a:t>
            </a:r>
            <a:r>
              <a:rPr lang="en-GB" sz="1200" b="1" i="0" u="none" strike="noStrike" kern="1200" dirty="0">
                <a:solidFill>
                  <a:schemeClr val="tx1"/>
                </a:solidFill>
                <a:effectLst/>
                <a:latin typeface="+mn-lt"/>
                <a:ea typeface="+mn-ea"/>
                <a:cs typeface="+mn-cs"/>
              </a:rPr>
              <a:t>Research Domain Criteria</a:t>
            </a:r>
            <a:r>
              <a:rPr lang="en-GB" sz="1200" b="0" i="0" u="none" strike="noStrike" kern="1200" dirty="0">
                <a:solidFill>
                  <a:schemeClr val="tx1"/>
                </a:solidFill>
                <a:effectLst/>
                <a:latin typeface="+mn-lt"/>
                <a:ea typeface="+mn-ea"/>
                <a:cs typeface="+mn-cs"/>
              </a:rPr>
              <a:t> (</a:t>
            </a:r>
            <a:r>
              <a:rPr lang="en-GB" sz="1200" b="1" i="0" u="none" strike="noStrike" kern="1200" dirty="0" err="1">
                <a:solidFill>
                  <a:schemeClr val="tx1"/>
                </a:solidFill>
                <a:effectLst/>
                <a:latin typeface="+mn-lt"/>
                <a:ea typeface="+mn-ea"/>
                <a:cs typeface="+mn-cs"/>
              </a:rPr>
              <a:t>RDoC</a:t>
            </a:r>
            <a:r>
              <a:rPr lang="en-GB" sz="1200" b="0" i="0" u="none" strike="noStrike" kern="1200" dirty="0">
                <a:solidFill>
                  <a:schemeClr val="tx1"/>
                </a:solidFill>
                <a:effectLst/>
                <a:latin typeface="+mn-lt"/>
                <a:ea typeface="+mn-ea"/>
                <a:cs typeface="+mn-cs"/>
              </a:rPr>
              <a:t>) project is an initiative being developed by US </a:t>
            </a:r>
            <a:r>
              <a:rPr lang="en-GB" sz="1200" b="0" i="0" u="none" strike="noStrike" kern="1200" dirty="0">
                <a:solidFill>
                  <a:schemeClr val="tx1"/>
                </a:solidFill>
                <a:effectLst/>
                <a:latin typeface="+mn-lt"/>
                <a:ea typeface="+mn-ea"/>
                <a:cs typeface="+mn-cs"/>
                <a:hlinkClick r:id="rId3" tooltip="National Institute of Mental Health"/>
              </a:rPr>
              <a:t>National Institute of Mental Health</a:t>
            </a:r>
            <a:r>
              <a:rPr lang="en-GB" sz="1200" b="0" i="0" u="none" strike="noStrike" kern="1200" dirty="0">
                <a:solidFill>
                  <a:schemeClr val="tx1"/>
                </a:solidFill>
                <a:effectLst/>
                <a:latin typeface="+mn-lt"/>
                <a:ea typeface="+mn-ea"/>
                <a:cs typeface="+mn-cs"/>
              </a:rPr>
              <a:t>. In contrast to the </a:t>
            </a:r>
            <a:r>
              <a:rPr lang="en-GB" sz="1200" b="0" i="0" u="none" strike="noStrike" kern="1200" dirty="0">
                <a:solidFill>
                  <a:schemeClr val="tx1"/>
                </a:solidFill>
                <a:effectLst/>
                <a:latin typeface="+mn-lt"/>
                <a:ea typeface="+mn-ea"/>
                <a:cs typeface="+mn-cs"/>
                <a:hlinkClick r:id="rId4" tooltip="Diagnostic and Statistical Manual of Mental Disorders"/>
              </a:rPr>
              <a:t>Diagnostic and Statistical Manual of Mental Disorders</a:t>
            </a:r>
            <a:r>
              <a:rPr lang="en-GB" sz="1200" b="0" i="0" u="none" strike="noStrike" kern="1200" dirty="0">
                <a:solidFill>
                  <a:schemeClr val="tx1"/>
                </a:solidFill>
                <a:effectLst/>
                <a:latin typeface="+mn-lt"/>
                <a:ea typeface="+mn-ea"/>
                <a:cs typeface="+mn-cs"/>
              </a:rPr>
              <a:t> maintained by the </a:t>
            </a:r>
            <a:r>
              <a:rPr lang="en-GB" sz="1200" b="0" i="0" u="none" strike="noStrike" kern="1200" dirty="0">
                <a:solidFill>
                  <a:schemeClr val="tx1"/>
                </a:solidFill>
                <a:effectLst/>
                <a:latin typeface="+mn-lt"/>
                <a:ea typeface="+mn-ea"/>
                <a:cs typeface="+mn-cs"/>
                <a:hlinkClick r:id="rId5" tooltip="American Psychiatric Association"/>
              </a:rPr>
              <a:t>American Psychiatric Association</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RDoC</a:t>
            </a:r>
            <a:r>
              <a:rPr lang="en-GB" sz="1200" b="0" i="0" u="none" strike="noStrike" kern="1200" dirty="0">
                <a:solidFill>
                  <a:schemeClr val="tx1"/>
                </a:solidFill>
                <a:effectLst/>
                <a:latin typeface="+mn-lt"/>
                <a:ea typeface="+mn-ea"/>
                <a:cs typeface="+mn-cs"/>
              </a:rPr>
              <a:t> aims to be a biologically-valid framework for understanding mental disorders: "</a:t>
            </a:r>
            <a:r>
              <a:rPr lang="en-GB" sz="1200" b="0" i="0" u="none" strike="noStrike" kern="1200" dirty="0" err="1">
                <a:solidFill>
                  <a:schemeClr val="tx1"/>
                </a:solidFill>
                <a:effectLst/>
                <a:latin typeface="+mn-lt"/>
                <a:ea typeface="+mn-ea"/>
                <a:cs typeface="+mn-cs"/>
              </a:rPr>
              <a:t>RDoC</a:t>
            </a:r>
            <a:r>
              <a:rPr lang="en-GB" sz="1200" b="0" i="0" u="none" strike="noStrike" kern="1200" dirty="0">
                <a:solidFill>
                  <a:schemeClr val="tx1"/>
                </a:solidFill>
                <a:effectLst/>
                <a:latin typeface="+mn-lt"/>
                <a:ea typeface="+mn-ea"/>
                <a:cs typeface="+mn-cs"/>
              </a:rPr>
              <a:t> is an attempt to create a new kind of taxonomy for mental disorders by bringing the power of modern research approaches in genetics, neuroscience, and </a:t>
            </a:r>
            <a:r>
              <a:rPr lang="en-GB" sz="1200" b="0" i="0" u="none" strike="noStrike" kern="1200" dirty="0" err="1">
                <a:solidFill>
                  <a:schemeClr val="tx1"/>
                </a:solidFill>
                <a:effectLst/>
                <a:latin typeface="+mn-lt"/>
                <a:ea typeface="+mn-ea"/>
                <a:cs typeface="+mn-cs"/>
              </a:rPr>
              <a:t>behavioral</a:t>
            </a:r>
            <a:r>
              <a:rPr lang="en-GB" sz="1200" b="0" i="0" u="none" strike="noStrike" kern="1200" dirty="0">
                <a:solidFill>
                  <a:schemeClr val="tx1"/>
                </a:solidFill>
                <a:effectLst/>
                <a:latin typeface="+mn-lt"/>
                <a:ea typeface="+mn-ea"/>
                <a:cs typeface="+mn-cs"/>
              </a:rPr>
              <a:t> science to the problem of mental illness. https://</a:t>
            </a:r>
            <a:r>
              <a:rPr lang="en-GB" sz="1200" b="0" i="0" u="none" strike="noStrike" kern="1200" dirty="0" err="1">
                <a:solidFill>
                  <a:schemeClr val="tx1"/>
                </a:solidFill>
                <a:effectLst/>
                <a:latin typeface="+mn-lt"/>
                <a:ea typeface="+mn-ea"/>
                <a:cs typeface="+mn-cs"/>
              </a:rPr>
              <a:t>en.wikipedia.org</a:t>
            </a:r>
            <a:r>
              <a:rPr lang="en-GB" sz="1200" b="0" i="0" u="none" strike="noStrike" kern="1200" dirty="0">
                <a:solidFill>
                  <a:schemeClr val="tx1"/>
                </a:solidFill>
                <a:effectLst/>
                <a:latin typeface="+mn-lt"/>
                <a:ea typeface="+mn-ea"/>
                <a:cs typeface="+mn-cs"/>
              </a:rPr>
              <a:t>/wiki/</a:t>
            </a:r>
            <a:r>
              <a:rPr lang="en-GB" sz="1200" b="0" i="0" u="none" strike="noStrike" kern="1200" dirty="0" err="1">
                <a:solidFill>
                  <a:schemeClr val="tx1"/>
                </a:solidFill>
                <a:effectLst/>
                <a:latin typeface="+mn-lt"/>
                <a:ea typeface="+mn-ea"/>
                <a:cs typeface="+mn-cs"/>
              </a:rPr>
              <a:t>Research_Domain_Criteria</a:t>
            </a:r>
            <a:endParaRPr lang="en-GB"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Children</a:t>
            </a:r>
            <a:r>
              <a:rPr lang="en-US" sz="1200" i="1" dirty="0"/>
              <a:t> and adolescents can be affected by disorders more typical of adults e.g. obsessive compulsive disorder, adjustment disorders, depressive episodes, anorexia nervosa, sleep disorders, schizophrenia and substance abuse </a:t>
            </a:r>
            <a:r>
              <a:rPr lang="en-US" sz="1200" i="1" dirty="0" err="1"/>
              <a:t>etc</a:t>
            </a:r>
            <a:r>
              <a:rPr lang="en-US" sz="1200" i="1" dirty="0"/>
              <a:t> but there are conditions occurring first or only in childhood </a:t>
            </a:r>
          </a:p>
          <a:p>
            <a:endParaRPr lang="en-US" dirty="0"/>
          </a:p>
        </p:txBody>
      </p:sp>
      <p:sp>
        <p:nvSpPr>
          <p:cNvPr id="4" name="Slide Number Placeholder 3"/>
          <p:cNvSpPr>
            <a:spLocks noGrp="1"/>
          </p:cNvSpPr>
          <p:nvPr>
            <p:ph type="sldNum" sz="quarter" idx="5"/>
          </p:nvPr>
        </p:nvSpPr>
        <p:spPr/>
        <p:txBody>
          <a:bodyPr/>
          <a:lstStyle/>
          <a:p>
            <a:fld id="{3DE84FC6-D944-4D48-BA99-38B42C966704}" type="slidenum">
              <a:rPr lang="en-US" smtClean="0"/>
              <a:t>10</a:t>
            </a:fld>
            <a:endParaRPr lang="en-US"/>
          </a:p>
        </p:txBody>
      </p:sp>
    </p:spTree>
    <p:extLst>
      <p:ext uri="{BB962C8B-B14F-4D97-AF65-F5344CB8AC3E}">
        <p14:creationId xmlns:p14="http://schemas.microsoft.com/office/powerpoint/2010/main" val="73450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 to narrow</a:t>
            </a:r>
          </a:p>
        </p:txBody>
      </p:sp>
      <p:sp>
        <p:nvSpPr>
          <p:cNvPr id="4" name="Slide Number Placeholder 3"/>
          <p:cNvSpPr>
            <a:spLocks noGrp="1"/>
          </p:cNvSpPr>
          <p:nvPr>
            <p:ph type="sldNum" sz="quarter" idx="5"/>
          </p:nvPr>
        </p:nvSpPr>
        <p:spPr/>
        <p:txBody>
          <a:bodyPr/>
          <a:lstStyle/>
          <a:p>
            <a:fld id="{3DE84FC6-D944-4D48-BA99-38B42C966704}" type="slidenum">
              <a:rPr lang="en-US" smtClean="0"/>
              <a:t>24</a:t>
            </a:fld>
            <a:endParaRPr lang="en-US"/>
          </a:p>
        </p:txBody>
      </p:sp>
    </p:spTree>
    <p:extLst>
      <p:ext uri="{BB962C8B-B14F-4D97-AF65-F5344CB8AC3E}">
        <p14:creationId xmlns:p14="http://schemas.microsoft.com/office/powerpoint/2010/main" val="420514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0BA3E-BE26-4E06-ACDC-7D0EDAF5C652}" type="slidenum">
              <a:rPr lang="en-US" smtClean="0"/>
              <a:t>26</a:t>
            </a:fld>
            <a:endParaRPr lang="en-US" dirty="0"/>
          </a:p>
        </p:txBody>
      </p:sp>
      <p:sp>
        <p:nvSpPr>
          <p:cNvPr id="6" name="Header Placeholder 5"/>
          <p:cNvSpPr>
            <a:spLocks noGrp="1"/>
          </p:cNvSpPr>
          <p:nvPr>
            <p:ph type="hdr" sz="quarter" idx="11"/>
          </p:nvPr>
        </p:nvSpPr>
        <p:spPr/>
        <p:txBody>
          <a:bodyPr/>
          <a:lstStyle/>
          <a:p>
            <a:r>
              <a:rPr lang="en-US" dirty="0"/>
              <a:t>Recruitment Information</a:t>
            </a:r>
          </a:p>
        </p:txBody>
      </p:sp>
    </p:spTree>
    <p:extLst>
      <p:ext uri="{BB962C8B-B14F-4D97-AF65-F5344CB8AC3E}">
        <p14:creationId xmlns:p14="http://schemas.microsoft.com/office/powerpoint/2010/main" val="1572938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Assessment can lead to a diagnosis – but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Diagnostic classification systems</a:t>
            </a:r>
          </a:p>
          <a:p>
            <a:endParaRPr lang="en-US" dirty="0"/>
          </a:p>
          <a:p>
            <a:r>
              <a:rPr lang="en-US" dirty="0"/>
              <a:t>ICD-10</a:t>
            </a:r>
          </a:p>
          <a:p>
            <a:endParaRPr lang="en-US" dirty="0"/>
          </a:p>
          <a:p>
            <a:r>
              <a:rPr lang="en-US" sz="1200" b="1" dirty="0">
                <a:solidFill>
                  <a:srgbClr val="8CADAE"/>
                </a:solidFill>
              </a:rPr>
              <a:t>Behavioral &amp; Emotional Disorders with Onset Usually Occurring in Childhood &amp; Adolescence</a:t>
            </a:r>
          </a:p>
          <a:p>
            <a:endParaRPr lang="en-US" sz="1200" b="1" dirty="0">
              <a:solidFill>
                <a:srgbClr val="8CADAE"/>
              </a:solidFill>
            </a:endParaRPr>
          </a:p>
          <a:p>
            <a:pPr eaLnBrk="1" hangingPunct="1">
              <a:lnSpc>
                <a:spcPct val="80000"/>
              </a:lnSpc>
            </a:pPr>
            <a:r>
              <a:rPr lang="en-US" sz="2000" b="1" dirty="0"/>
              <a:t>Hyperkinetic Disorders</a:t>
            </a:r>
          </a:p>
          <a:p>
            <a:pPr eaLnBrk="1" hangingPunct="1">
              <a:lnSpc>
                <a:spcPct val="80000"/>
              </a:lnSpc>
            </a:pPr>
            <a:r>
              <a:rPr lang="en-US" sz="2000" b="1" dirty="0"/>
              <a:t>Conduct disorders</a:t>
            </a:r>
          </a:p>
          <a:p>
            <a:pPr eaLnBrk="1" hangingPunct="1">
              <a:lnSpc>
                <a:spcPct val="80000"/>
              </a:lnSpc>
            </a:pPr>
            <a:r>
              <a:rPr lang="en-US" sz="2000" b="1" dirty="0"/>
              <a:t>Mixed Disorder of Conduct </a:t>
            </a:r>
          </a:p>
          <a:p>
            <a:pPr eaLnBrk="1" hangingPunct="1">
              <a:lnSpc>
                <a:spcPct val="80000"/>
              </a:lnSpc>
            </a:pPr>
            <a:r>
              <a:rPr lang="en-US" sz="2000" b="1" dirty="0"/>
              <a:t>Emotional Disorders with Onset Specific to Childhood </a:t>
            </a:r>
          </a:p>
          <a:p>
            <a:pPr lvl="1" eaLnBrk="1" hangingPunct="1">
              <a:lnSpc>
                <a:spcPct val="80000"/>
              </a:lnSpc>
            </a:pPr>
            <a:r>
              <a:rPr lang="en-US" sz="1800" dirty="0"/>
              <a:t>Separation Anxiety ,Phobic Anxiety Disorder, Sibling Rivalry Disorder</a:t>
            </a:r>
          </a:p>
          <a:p>
            <a:pPr eaLnBrk="1" hangingPunct="1">
              <a:lnSpc>
                <a:spcPct val="80000"/>
              </a:lnSpc>
            </a:pPr>
            <a:r>
              <a:rPr lang="en-US" sz="2000" b="1" dirty="0"/>
              <a:t>Disorders of Social Functioning with Onset Specific To Childhood </a:t>
            </a:r>
          </a:p>
          <a:p>
            <a:pPr lvl="1" eaLnBrk="1" hangingPunct="1">
              <a:lnSpc>
                <a:spcPct val="80000"/>
              </a:lnSpc>
            </a:pPr>
            <a:r>
              <a:rPr lang="en-US" sz="1800" dirty="0"/>
              <a:t>Elective Mutism, Attachment Disorders</a:t>
            </a:r>
          </a:p>
          <a:p>
            <a:pPr eaLnBrk="1" hangingPunct="1">
              <a:lnSpc>
                <a:spcPct val="80000"/>
              </a:lnSpc>
            </a:pPr>
            <a:r>
              <a:rPr lang="en-US" sz="2000" b="1" dirty="0"/>
              <a:t>Tic Disorders</a:t>
            </a:r>
          </a:p>
          <a:p>
            <a:pPr lvl="1" eaLnBrk="1" hangingPunct="1">
              <a:lnSpc>
                <a:spcPct val="80000"/>
              </a:lnSpc>
            </a:pPr>
            <a:r>
              <a:rPr lang="en-US" sz="1800" dirty="0"/>
              <a:t>Transient Tic Disorder, Tourette’s syndrome</a:t>
            </a:r>
          </a:p>
          <a:p>
            <a:pPr eaLnBrk="1" hangingPunct="1">
              <a:lnSpc>
                <a:spcPct val="80000"/>
              </a:lnSpc>
            </a:pPr>
            <a:r>
              <a:rPr lang="en-US" sz="2000" b="1" dirty="0"/>
              <a:t>Other </a:t>
            </a:r>
            <a:r>
              <a:rPr lang="en-US" sz="2000" b="1" dirty="0" err="1"/>
              <a:t>Behavioural</a:t>
            </a:r>
            <a:r>
              <a:rPr lang="en-US" sz="2000" b="1" dirty="0"/>
              <a:t> and Emotional Disorders with Onset Specific to Childhood</a:t>
            </a:r>
          </a:p>
          <a:p>
            <a:pPr lvl="1" eaLnBrk="1" hangingPunct="1">
              <a:lnSpc>
                <a:spcPct val="80000"/>
              </a:lnSpc>
            </a:pPr>
            <a:r>
              <a:rPr lang="en-US" sz="1800" dirty="0"/>
              <a:t>Non-organic Enuresis, Non-organic Encopresis, Feeding disorder Pica of infancy</a:t>
            </a:r>
          </a:p>
          <a:p>
            <a:pPr lvl="1" eaLnBrk="1" hangingPunct="1">
              <a:lnSpc>
                <a:spcPct val="80000"/>
              </a:lnSpc>
            </a:pPr>
            <a:endParaRPr lang="en-US" sz="1800" b="1" dirty="0">
              <a:solidFill>
                <a:srgbClr val="8CADAE"/>
              </a:solidFill>
            </a:endParaRPr>
          </a:p>
          <a:p>
            <a:pPr lvl="1" eaLnBrk="1" hangingPunct="1">
              <a:lnSpc>
                <a:spcPct val="80000"/>
              </a:lnSpc>
            </a:pPr>
            <a:r>
              <a:rPr lang="en-US" sz="1800" b="1" dirty="0">
                <a:solidFill>
                  <a:srgbClr val="8CADAE"/>
                </a:solidFill>
              </a:rPr>
              <a:t>Disorders of Psychological Development</a:t>
            </a:r>
          </a:p>
          <a:p>
            <a:pPr lvl="1" eaLnBrk="1" hangingPunct="1">
              <a:lnSpc>
                <a:spcPct val="80000"/>
              </a:lnSpc>
            </a:pPr>
            <a:endParaRPr lang="en-US" sz="1800" b="1" dirty="0">
              <a:solidFill>
                <a:srgbClr val="8CADAE"/>
              </a:solidFill>
            </a:endParaRPr>
          </a:p>
          <a:p>
            <a:pPr eaLnBrk="1" hangingPunct="1"/>
            <a:r>
              <a:rPr lang="en-US" sz="2600" b="1" dirty="0"/>
              <a:t>ASD</a:t>
            </a:r>
          </a:p>
          <a:p>
            <a:pPr lvl="1" eaLnBrk="1" hangingPunct="1"/>
            <a:r>
              <a:rPr lang="en-US" sz="2600" dirty="0"/>
              <a:t>Autism Asperger’s Syndrome, Rett’s Syndrome</a:t>
            </a:r>
          </a:p>
          <a:p>
            <a:pPr eaLnBrk="1" hangingPunct="1"/>
            <a:r>
              <a:rPr lang="en-US" sz="2600" b="1" dirty="0"/>
              <a:t>Specific Developmental Disorders of Speech and Language Specific Developmental Disorders of Scholastic Skills</a:t>
            </a:r>
          </a:p>
          <a:p>
            <a:pPr lvl="1" eaLnBrk="1" hangingPunct="1"/>
            <a:r>
              <a:rPr lang="en-US" sz="2600" dirty="0"/>
              <a:t>Specific Reading Disorder, Specific Spelling Disorder</a:t>
            </a:r>
          </a:p>
          <a:p>
            <a:pPr eaLnBrk="1" hangingPunct="1"/>
            <a:r>
              <a:rPr lang="en-US" sz="2600" b="1" dirty="0"/>
              <a:t>Specific Developmental Disorder of Motor Function</a:t>
            </a:r>
          </a:p>
          <a:p>
            <a:pPr eaLnBrk="1" hangingPunct="1"/>
            <a:endParaRPr lang="en-US" sz="2600" b="1" dirty="0"/>
          </a:p>
          <a:p>
            <a:pPr indent="-46038" defTabSz="952500" eaLnBrk="1" hangingPunct="1">
              <a:lnSpc>
                <a:spcPct val="90000"/>
              </a:lnSpc>
              <a:buFontTx/>
              <a:buNone/>
              <a:defRPr/>
            </a:pPr>
            <a:r>
              <a:rPr lang="ja-JP" altLang="en-GB" sz="2400">
                <a:latin typeface="Arial" pitchFamily="34" charset="0"/>
              </a:rPr>
              <a:t>‘</a:t>
            </a:r>
            <a:r>
              <a:rPr lang="en-GB" altLang="ja-JP" sz="2400" dirty="0"/>
              <a:t>Disorder is not an exact term, but it is used here to imply the existence of a clinically recognisable set of symptoms or behaviour associated in most cases with distress and with  interference with personal functions.  </a:t>
            </a:r>
          </a:p>
          <a:p>
            <a:pPr indent="-46038" defTabSz="952500" eaLnBrk="1" hangingPunct="1">
              <a:lnSpc>
                <a:spcPct val="90000"/>
              </a:lnSpc>
              <a:buFontTx/>
              <a:buNone/>
              <a:defRPr/>
            </a:pPr>
            <a:r>
              <a:rPr lang="en-GB" altLang="en-US" sz="2400" dirty="0"/>
              <a:t>Social deviance or conflict alone, without personal dysfunction, should not be included in mental disorder as defined here.</a:t>
            </a:r>
            <a:r>
              <a:rPr lang="ja-JP" altLang="en-GB" sz="2400">
                <a:latin typeface="Arial" pitchFamily="34" charset="0"/>
              </a:rPr>
              <a:t>’</a:t>
            </a:r>
            <a:br>
              <a:rPr lang="en-GB" altLang="ja-JP" sz="2400" dirty="0"/>
            </a:br>
            <a:endParaRPr lang="en-GB" altLang="ja-JP" sz="1200" dirty="0"/>
          </a:p>
          <a:p>
            <a:pPr indent="-46038" defTabSz="952500" eaLnBrk="1" hangingPunct="1">
              <a:lnSpc>
                <a:spcPct val="90000"/>
              </a:lnSpc>
              <a:buFontTx/>
              <a:buNone/>
              <a:defRPr/>
            </a:pPr>
            <a:r>
              <a:rPr lang="en-GB" altLang="en-US" sz="2400" dirty="0"/>
              <a:t>	</a:t>
            </a:r>
            <a:r>
              <a:rPr lang="en-GB" altLang="en-US" sz="2000" b="1" dirty="0"/>
              <a:t>International classification of Diseased </a:t>
            </a:r>
            <a:br>
              <a:rPr lang="en-GB" altLang="en-US" sz="2000" b="1" dirty="0"/>
            </a:br>
            <a:r>
              <a:rPr lang="en-GB" altLang="en-US" sz="2000" b="1" dirty="0"/>
              <a:t>(ICD - 10) The World Health Organisation</a:t>
            </a:r>
            <a:endParaRPr lang="en-GB" altLang="en-US" sz="2400" b="1" dirty="0"/>
          </a:p>
          <a:p>
            <a:pPr eaLnBrk="1" hangingPunct="1"/>
            <a:endParaRPr lang="en-US" sz="2600" b="1" dirty="0"/>
          </a:p>
          <a:p>
            <a:pPr lvl="1" eaLnBrk="1" hangingPunct="1">
              <a:lnSpc>
                <a:spcPct val="80000"/>
              </a:lnSpc>
            </a:pPr>
            <a:endParaRPr lang="en-US" sz="1800" dirty="0"/>
          </a:p>
          <a:p>
            <a:endParaRPr lang="en-US" dirty="0"/>
          </a:p>
        </p:txBody>
      </p:sp>
      <p:sp>
        <p:nvSpPr>
          <p:cNvPr id="4" name="Slide Number Placeholder 3"/>
          <p:cNvSpPr>
            <a:spLocks noGrp="1"/>
          </p:cNvSpPr>
          <p:nvPr>
            <p:ph type="sldNum" sz="quarter" idx="5"/>
          </p:nvPr>
        </p:nvSpPr>
        <p:spPr/>
        <p:txBody>
          <a:bodyPr/>
          <a:lstStyle/>
          <a:p>
            <a:fld id="{3DE84FC6-D944-4D48-BA99-38B42C966704}" type="slidenum">
              <a:rPr lang="en-US" smtClean="0"/>
              <a:t>28</a:t>
            </a:fld>
            <a:endParaRPr lang="en-US"/>
          </a:p>
        </p:txBody>
      </p:sp>
    </p:spTree>
    <p:extLst>
      <p:ext uri="{BB962C8B-B14F-4D97-AF65-F5344CB8AC3E}">
        <p14:creationId xmlns:p14="http://schemas.microsoft.com/office/powerpoint/2010/main" val="367373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 History of an episode of fainting. A solitary episode of a simple faint would not necessarily warrant the need for a neurological examination unless other risk factors are present. However presence of history of seizures, developmental delay, </a:t>
            </a:r>
            <a:r>
              <a:rPr lang="en-US" sz="1200" kern="1200" dirty="0" err="1">
                <a:solidFill>
                  <a:schemeClr val="tx1"/>
                </a:solidFill>
                <a:effectLst/>
                <a:latin typeface="+mn-lt"/>
                <a:ea typeface="+mn-ea"/>
                <a:cs typeface="+mn-cs"/>
              </a:rPr>
              <a:t>dysmorphic</a:t>
            </a:r>
            <a:r>
              <a:rPr lang="en-US" sz="1200" kern="1200" dirty="0">
                <a:solidFill>
                  <a:schemeClr val="tx1"/>
                </a:solidFill>
                <a:effectLst/>
                <a:latin typeface="+mn-lt"/>
                <a:ea typeface="+mn-ea"/>
                <a:cs typeface="+mn-cs"/>
              </a:rPr>
              <a:t> features or abnormal gait should prompt you to perform/refer for a neurological examination. </a:t>
            </a:r>
            <a:endParaRPr lang="en-US" dirty="0"/>
          </a:p>
          <a:p>
            <a:endParaRPr lang="en-US" dirty="0"/>
          </a:p>
        </p:txBody>
      </p:sp>
      <p:sp>
        <p:nvSpPr>
          <p:cNvPr id="4" name="Slide Number Placeholder 3"/>
          <p:cNvSpPr>
            <a:spLocks noGrp="1"/>
          </p:cNvSpPr>
          <p:nvPr>
            <p:ph type="sldNum" sz="quarter" idx="10"/>
          </p:nvPr>
        </p:nvSpPr>
        <p:spPr/>
        <p:txBody>
          <a:bodyPr/>
          <a:lstStyle/>
          <a:p>
            <a:fld id="{3DE84FC6-D944-4D48-BA99-38B42C966704}" type="slidenum">
              <a:rPr lang="en-US" smtClean="0"/>
              <a:t>32</a:t>
            </a:fld>
            <a:endParaRPr lang="en-US"/>
          </a:p>
        </p:txBody>
      </p:sp>
    </p:spTree>
    <p:extLst>
      <p:ext uri="{BB962C8B-B14F-4D97-AF65-F5344CB8AC3E}">
        <p14:creationId xmlns:p14="http://schemas.microsoft.com/office/powerpoint/2010/main" val="2346723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0691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EP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199" y="1025526"/>
            <a:ext cx="7839075" cy="679449"/>
          </a:xfrm>
          <a:prstGeom prst="rect">
            <a:avLst/>
          </a:prstGeom>
        </p:spPr>
        <p:txBody>
          <a:bodyPr/>
          <a:lstStyle>
            <a:lvl1pPr algn="l">
              <a:defRPr sz="3600" b="1" baseline="0">
                <a:solidFill>
                  <a:srgbClr val="A01853"/>
                </a:solidFill>
              </a:defRPr>
            </a:lvl1pPr>
          </a:lstStyle>
          <a:p>
            <a:r>
              <a:rPr lang="en-US" dirty="0"/>
              <a:t>Cognitive Assessment</a:t>
            </a:r>
          </a:p>
        </p:txBody>
      </p:sp>
      <p:sp>
        <p:nvSpPr>
          <p:cNvPr id="3" name="Subtitle 2"/>
          <p:cNvSpPr>
            <a:spLocks noGrp="1"/>
          </p:cNvSpPr>
          <p:nvPr>
            <p:ph type="subTitle" idx="1"/>
          </p:nvPr>
        </p:nvSpPr>
        <p:spPr>
          <a:xfrm>
            <a:off x="457199" y="1757362"/>
            <a:ext cx="7839075"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835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C5F0-A83E-DF4D-91DC-1D790907B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375079-BC03-8A4B-ADF7-7A9D7F02EB7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1E7212-70EB-DB4F-9BB9-490E0FE4760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2DD0D2-FDA0-AD47-8785-FE9454FAF73F}"/>
              </a:ext>
            </a:extLst>
          </p:cNvPr>
          <p:cNvSpPr>
            <a:spLocks noGrp="1"/>
          </p:cNvSpPr>
          <p:nvPr>
            <p:ph type="dt" sz="half" idx="10"/>
          </p:nvPr>
        </p:nvSpPr>
        <p:spPr/>
        <p:txBody>
          <a:bodyPr/>
          <a:lstStyle/>
          <a:p>
            <a:fld id="{65169432-C13B-674A-8176-A5A54F903E70}" type="datetimeFigureOut">
              <a:rPr lang="en-US" smtClean="0"/>
              <a:t>7/13/2020</a:t>
            </a:fld>
            <a:endParaRPr lang="en-US"/>
          </a:p>
        </p:txBody>
      </p:sp>
      <p:sp>
        <p:nvSpPr>
          <p:cNvPr id="6" name="Footer Placeholder 5">
            <a:extLst>
              <a:ext uri="{FF2B5EF4-FFF2-40B4-BE49-F238E27FC236}">
                <a16:creationId xmlns:a16="http://schemas.microsoft.com/office/drawing/2014/main" id="{D5555258-D78D-5F40-ACB6-7C2A89808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8552F-1E7B-4A42-B752-82E3EF05F01F}"/>
              </a:ext>
            </a:extLst>
          </p:cNvPr>
          <p:cNvSpPr>
            <a:spLocks noGrp="1"/>
          </p:cNvSpPr>
          <p:nvPr>
            <p:ph type="sldNum" sz="quarter" idx="12"/>
          </p:nvPr>
        </p:nvSpPr>
        <p:spPr/>
        <p:txBody>
          <a:bodyPr/>
          <a:lstStyle/>
          <a:p>
            <a:fld id="{19FE11E8-ADFC-594F-9D02-34A8DF498AD6}" type="slidenum">
              <a:rPr lang="en-US" smtClean="0"/>
              <a:t>‹#›</a:t>
            </a:fld>
            <a:endParaRPr lang="en-US"/>
          </a:p>
        </p:txBody>
      </p:sp>
    </p:spTree>
    <p:extLst>
      <p:ext uri="{BB962C8B-B14F-4D97-AF65-F5344CB8AC3E}">
        <p14:creationId xmlns:p14="http://schemas.microsoft.com/office/powerpoint/2010/main" val="1066345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19462-FE1C-1B48-B159-8050AC3165B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0336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49647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4918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322037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1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229600" cy="4525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274638"/>
            <a:ext cx="8229600" cy="1143000"/>
          </a:xfrm>
          <a:prstGeom prst="rect">
            <a:avLst/>
          </a:prstGeom>
        </p:spPr>
        <p:txBody>
          <a:bodyPr rtlCol="0"/>
          <a:lstStyle/>
          <a:p>
            <a:r>
              <a:rPr lang="en-US"/>
              <a:t>Click to edit Master title style</a:t>
            </a:r>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ea typeface="Arial" charset="0"/>
              </a:defRPr>
            </a:lvl1pPr>
          </a:lstStyle>
          <a:p>
            <a:pPr defTabSz="457200" fontAlgn="base">
              <a:spcBef>
                <a:spcPct val="0"/>
              </a:spcBef>
              <a:spcAft>
                <a:spcPct val="0"/>
              </a:spcAft>
              <a:defRPr/>
            </a:pPr>
            <a:fld id="{19995EDB-3BAB-4DCE-A3F3-FDAE2827DA10}" type="datetimeFigureOut">
              <a:rPr lang="en-GB">
                <a:solidFill>
                  <a:prstClr val="black"/>
                </a:solidFill>
                <a:cs typeface="Arial" charset="0"/>
              </a:rPr>
              <a:pPr defTabSz="457200" fontAlgn="base">
                <a:spcBef>
                  <a:spcPct val="0"/>
                </a:spcBef>
                <a:spcAft>
                  <a:spcPct val="0"/>
                </a:spcAft>
                <a:defRPr/>
              </a:pPr>
              <a:t>13/07/2020</a:t>
            </a:fld>
            <a:endParaRPr lang="en-GB">
              <a:solidFill>
                <a:prstClr val="black"/>
              </a:solidFill>
              <a:cs typeface="Arial" charset="0"/>
            </a:endParaRPr>
          </a:p>
        </p:txBody>
      </p:sp>
      <p:sp>
        <p:nvSpPr>
          <p:cNvPr id="5" name="Footer Placeholder 21"/>
          <p:cNvSpPr>
            <a:spLocks noGrp="1"/>
          </p:cNvSpPr>
          <p:nvPr>
            <p:ph type="ftr" sz="quarter" idx="11"/>
          </p:nvPr>
        </p:nvSpPr>
        <p:spPr>
          <a:xfrm>
            <a:off x="4379913" y="6408738"/>
            <a:ext cx="2351087" cy="365125"/>
          </a:xfrm>
          <a:prstGeom prst="rect">
            <a:avLst/>
          </a:prstGeom>
        </p:spPr>
        <p:txBody>
          <a:bodyPr/>
          <a:lstStyle>
            <a:lvl1pPr>
              <a:defRPr>
                <a:ea typeface="Arial" charset="0"/>
              </a:defRPr>
            </a:lvl1pPr>
          </a:lstStyle>
          <a:p>
            <a:pPr defTabSz="457200" fontAlgn="base">
              <a:spcBef>
                <a:spcPct val="0"/>
              </a:spcBef>
              <a:spcAft>
                <a:spcPct val="0"/>
              </a:spcAft>
              <a:defRPr/>
            </a:pPr>
            <a:endParaRPr lang="en-GB">
              <a:solidFill>
                <a:prstClr val="black"/>
              </a:solidFill>
              <a:cs typeface="Arial" charset="0"/>
            </a:endParaRPr>
          </a:p>
        </p:txBody>
      </p:sp>
      <p:sp>
        <p:nvSpPr>
          <p:cNvPr id="6" name="Slide Number Placeholder 17"/>
          <p:cNvSpPr>
            <a:spLocks noGrp="1"/>
          </p:cNvSpPr>
          <p:nvPr>
            <p:ph type="sldNum" sz="quarter" idx="12"/>
          </p:nvPr>
        </p:nvSpPr>
        <p:spPr>
          <a:xfrm>
            <a:off x="8647113" y="6408738"/>
            <a:ext cx="366712" cy="365125"/>
          </a:xfrm>
          <a:prstGeom prst="rect">
            <a:avLst/>
          </a:prstGeom>
        </p:spPr>
        <p:txBody>
          <a:bodyPr/>
          <a:lstStyle>
            <a:lvl1pPr>
              <a:defRPr>
                <a:ea typeface="Arial" charset="0"/>
              </a:defRPr>
            </a:lvl1pPr>
          </a:lstStyle>
          <a:p>
            <a:pPr defTabSz="457200" fontAlgn="base">
              <a:spcBef>
                <a:spcPct val="0"/>
              </a:spcBef>
              <a:spcAft>
                <a:spcPct val="0"/>
              </a:spcAft>
              <a:defRPr/>
            </a:pPr>
            <a:fld id="{A2A9B2A5-693E-427F-BA7A-2316D5DCD495}" type="slidenum">
              <a:rPr lang="en-GB">
                <a:solidFill>
                  <a:prstClr val="black"/>
                </a:solidFill>
                <a:cs typeface="Arial" charset="0"/>
              </a:rPr>
              <a:pPr defTabSz="457200" fontAlgn="base">
                <a:spcBef>
                  <a:spcPct val="0"/>
                </a:spcBef>
                <a:spcAft>
                  <a:spcPct val="0"/>
                </a:spcAft>
                <a:defRPr/>
              </a:pPr>
              <a:t>‹#›</a:t>
            </a:fld>
            <a:endParaRPr lang="en-GB">
              <a:solidFill>
                <a:prstClr val="black"/>
              </a:solidFill>
              <a:cs typeface="Arial" charset="0"/>
            </a:endParaRPr>
          </a:p>
        </p:txBody>
      </p:sp>
    </p:spTree>
    <p:extLst>
      <p:ext uri="{BB962C8B-B14F-4D97-AF65-F5344CB8AC3E}">
        <p14:creationId xmlns:p14="http://schemas.microsoft.com/office/powerpoint/2010/main" val="331666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6727825" y="6408738"/>
            <a:ext cx="1919288" cy="365125"/>
          </a:xfrm>
          <a:prstGeom prst="rect">
            <a:avLst/>
          </a:prstGeom>
        </p:spPr>
        <p:txBody>
          <a:bodyPr/>
          <a:lstStyle>
            <a:lvl1pPr>
              <a:defRPr>
                <a:ea typeface="Arial" charset="0"/>
              </a:defRPr>
            </a:lvl1pPr>
          </a:lstStyle>
          <a:p>
            <a:pPr defTabSz="457200" fontAlgn="base">
              <a:spcBef>
                <a:spcPct val="0"/>
              </a:spcBef>
              <a:spcAft>
                <a:spcPct val="0"/>
              </a:spcAft>
              <a:defRPr/>
            </a:pPr>
            <a:fld id="{D5FE3AC1-AAA8-4CB1-9B11-46FE7CE2A33A}" type="datetimeFigureOut">
              <a:rPr lang="en-GB">
                <a:solidFill>
                  <a:prstClr val="black"/>
                </a:solidFill>
                <a:cs typeface="Arial" charset="0"/>
              </a:rPr>
              <a:pPr defTabSz="457200" fontAlgn="base">
                <a:spcBef>
                  <a:spcPct val="0"/>
                </a:spcBef>
                <a:spcAft>
                  <a:spcPct val="0"/>
                </a:spcAft>
                <a:defRPr/>
              </a:pPr>
              <a:t>13/07/2020</a:t>
            </a:fld>
            <a:endParaRPr lang="en-GB">
              <a:solidFill>
                <a:prstClr val="black"/>
              </a:solidFill>
              <a:cs typeface="Arial" charset="0"/>
            </a:endParaRPr>
          </a:p>
        </p:txBody>
      </p:sp>
      <p:sp>
        <p:nvSpPr>
          <p:cNvPr id="3" name="Footer Placeholder 21"/>
          <p:cNvSpPr>
            <a:spLocks noGrp="1"/>
          </p:cNvSpPr>
          <p:nvPr>
            <p:ph type="ftr" sz="quarter" idx="11"/>
          </p:nvPr>
        </p:nvSpPr>
        <p:spPr>
          <a:xfrm>
            <a:off x="4379913" y="6408738"/>
            <a:ext cx="2351087" cy="365125"/>
          </a:xfrm>
          <a:prstGeom prst="rect">
            <a:avLst/>
          </a:prstGeom>
        </p:spPr>
        <p:txBody>
          <a:bodyPr/>
          <a:lstStyle>
            <a:lvl1pPr>
              <a:defRPr>
                <a:ea typeface="Arial" charset="0"/>
              </a:defRPr>
            </a:lvl1pPr>
          </a:lstStyle>
          <a:p>
            <a:pPr defTabSz="457200" fontAlgn="base">
              <a:spcBef>
                <a:spcPct val="0"/>
              </a:spcBef>
              <a:spcAft>
                <a:spcPct val="0"/>
              </a:spcAft>
              <a:defRPr/>
            </a:pPr>
            <a:endParaRPr lang="en-GB">
              <a:solidFill>
                <a:prstClr val="black"/>
              </a:solidFill>
              <a:cs typeface="Arial" charset="0"/>
            </a:endParaRPr>
          </a:p>
        </p:txBody>
      </p:sp>
      <p:sp>
        <p:nvSpPr>
          <p:cNvPr id="4" name="Slide Number Placeholder 17"/>
          <p:cNvSpPr>
            <a:spLocks noGrp="1"/>
          </p:cNvSpPr>
          <p:nvPr>
            <p:ph type="sldNum" sz="quarter" idx="12"/>
          </p:nvPr>
        </p:nvSpPr>
        <p:spPr>
          <a:xfrm>
            <a:off x="8647113" y="6408738"/>
            <a:ext cx="366712" cy="365125"/>
          </a:xfrm>
          <a:prstGeom prst="rect">
            <a:avLst/>
          </a:prstGeom>
        </p:spPr>
        <p:txBody>
          <a:bodyPr/>
          <a:lstStyle>
            <a:lvl1pPr>
              <a:defRPr>
                <a:ea typeface="Arial" charset="0"/>
              </a:defRPr>
            </a:lvl1pPr>
          </a:lstStyle>
          <a:p>
            <a:pPr defTabSz="457200" fontAlgn="base">
              <a:spcBef>
                <a:spcPct val="0"/>
              </a:spcBef>
              <a:spcAft>
                <a:spcPct val="0"/>
              </a:spcAft>
              <a:defRPr/>
            </a:pPr>
            <a:fld id="{E0514AFB-8221-41EA-855B-01270C01DDD9}" type="slidenum">
              <a:rPr lang="en-GB">
                <a:solidFill>
                  <a:prstClr val="black"/>
                </a:solidFill>
                <a:cs typeface="Arial" charset="0"/>
              </a:rPr>
              <a:pPr defTabSz="457200" fontAlgn="base">
                <a:spcBef>
                  <a:spcPct val="0"/>
                </a:spcBef>
                <a:spcAft>
                  <a:spcPct val="0"/>
                </a:spcAft>
                <a:defRPr/>
              </a:pPr>
              <a:t>‹#›</a:t>
            </a:fld>
            <a:endParaRPr lang="en-GB">
              <a:solidFill>
                <a:prstClr val="black"/>
              </a:solidFill>
              <a:cs typeface="Arial" charset="0"/>
            </a:endParaRPr>
          </a:p>
        </p:txBody>
      </p:sp>
    </p:spTree>
    <p:extLst>
      <p:ext uri="{BB962C8B-B14F-4D97-AF65-F5344CB8AC3E}">
        <p14:creationId xmlns:p14="http://schemas.microsoft.com/office/powerpoint/2010/main" val="73062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CQ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a:t>Old Age Module</a:t>
            </a:r>
          </a:p>
        </p:txBody>
      </p:sp>
      <p:sp>
        <p:nvSpPr>
          <p:cNvPr id="3" name="Subtitle 2"/>
          <p:cNvSpPr>
            <a:spLocks noGrp="1"/>
          </p:cNvSpPr>
          <p:nvPr>
            <p:ph type="subTitle" idx="1" hasCustomPrompt="1"/>
          </p:nvPr>
        </p:nvSpPr>
        <p:spPr>
          <a:xfrm>
            <a:off x="457199" y="1757362"/>
            <a:ext cx="7839076"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MCQs</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84518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inal slide (ques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a:t>Old Age Module</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lgn="ctr">
              <a:defRPr sz="2400" baseline="0"/>
            </a:lvl1pPr>
            <a:lvl2pPr algn="ctr">
              <a:defRPr sz="2400"/>
            </a:lvl2pPr>
            <a:lvl3pPr algn="ctr">
              <a:defRPr sz="2400"/>
            </a:lvl3pPr>
            <a:lvl4pPr algn="ctr">
              <a:defRPr sz="2400"/>
            </a:lvl4pPr>
            <a:lvl5pPr algn="ct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196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28" name="Picture 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686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22.png"/><Relationship Id="rId5" Type="http://schemas.openxmlformats.org/officeDocument/2006/relationships/diagramQuickStyle" Target="../diagrams/quickStyle1.xml"/><Relationship Id="rId10" Type="http://schemas.openxmlformats.org/officeDocument/2006/relationships/image" Target="../media/image21.png"/><Relationship Id="rId4" Type="http://schemas.openxmlformats.org/officeDocument/2006/relationships/diagramLayout" Target="../diagrams/layout1.xml"/><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395536" y="1196752"/>
            <a:ext cx="8142967"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3600" b="1" dirty="0">
                <a:solidFill>
                  <a:srgbClr val="A00054"/>
                </a:solidFill>
              </a:rPr>
              <a:t>MRCPsych Child and Adolescent Psychiatry Module</a:t>
            </a:r>
          </a:p>
        </p:txBody>
      </p:sp>
      <p:sp>
        <p:nvSpPr>
          <p:cNvPr id="2" name="TextBox 1"/>
          <p:cNvSpPr txBox="1"/>
          <p:nvPr/>
        </p:nvSpPr>
        <p:spPr>
          <a:xfrm>
            <a:off x="725714" y="3120571"/>
            <a:ext cx="7613424" cy="1200329"/>
          </a:xfrm>
          <a:prstGeom prst="rect">
            <a:avLst/>
          </a:prstGeom>
          <a:noFill/>
        </p:spPr>
        <p:txBody>
          <a:bodyPr wrap="square" rtlCol="0">
            <a:spAutoFit/>
          </a:bodyPr>
          <a:lstStyle/>
          <a:p>
            <a:pPr algn="ctr"/>
            <a:r>
              <a:rPr lang="en-US" sz="3600" b="1" dirty="0">
                <a:solidFill>
                  <a:srgbClr val="A00054"/>
                </a:solidFill>
              </a:rPr>
              <a:t>CAMHS Assessment</a:t>
            </a:r>
          </a:p>
          <a:p>
            <a:pPr algn="ctr"/>
            <a:endParaRPr lang="en-US" b="1" dirty="0">
              <a:solidFill>
                <a:srgbClr val="A00054"/>
              </a:solidFill>
            </a:endParaRPr>
          </a:p>
          <a:p>
            <a:pPr algn="ctr"/>
            <a:endParaRPr lang="en-US" b="1" dirty="0">
              <a:solidFill>
                <a:srgbClr val="A00054"/>
              </a:solidFill>
            </a:endParaRPr>
          </a:p>
        </p:txBody>
      </p:sp>
    </p:spTree>
    <p:extLst>
      <p:ext uri="{BB962C8B-B14F-4D97-AF65-F5344CB8AC3E}">
        <p14:creationId xmlns:p14="http://schemas.microsoft.com/office/powerpoint/2010/main" val="328120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052736"/>
            <a:ext cx="8229600" cy="720080"/>
          </a:xfrm>
        </p:spPr>
        <p:txBody>
          <a:bodyPr/>
          <a:lstStyle/>
          <a:p>
            <a:pPr eaLnBrk="1" hangingPunct="1"/>
            <a:r>
              <a:rPr lang="en-US" sz="3600" b="1" dirty="0">
                <a:solidFill>
                  <a:srgbClr val="7B9899"/>
                </a:solidFill>
              </a:rPr>
              <a:t>Types of disorder</a:t>
            </a:r>
            <a:endParaRPr lang="en-US" sz="3600" dirty="0">
              <a:solidFill>
                <a:srgbClr val="7B9899"/>
              </a:solidFill>
            </a:endParaRPr>
          </a:p>
        </p:txBody>
      </p:sp>
      <p:sp>
        <p:nvSpPr>
          <p:cNvPr id="5123" name="Rectangle 3"/>
          <p:cNvSpPr>
            <a:spLocks noGrp="1" noChangeArrowheads="1"/>
          </p:cNvSpPr>
          <p:nvPr>
            <p:ph idx="1"/>
          </p:nvPr>
        </p:nvSpPr>
        <p:spPr>
          <a:xfrm>
            <a:off x="457200" y="1844824"/>
            <a:ext cx="8229600" cy="4162276"/>
          </a:xfrm>
        </p:spPr>
        <p:txBody>
          <a:bodyPr/>
          <a:lstStyle/>
          <a:p>
            <a:pPr eaLnBrk="1" hangingPunct="1">
              <a:lnSpc>
                <a:spcPct val="90000"/>
              </a:lnSpc>
            </a:pPr>
            <a:r>
              <a:rPr lang="en-US" sz="2400" dirty="0"/>
              <a:t>Classification systems - World Health </a:t>
            </a:r>
            <a:r>
              <a:rPr lang="en-US" sz="2400" dirty="0" err="1"/>
              <a:t>Organisation</a:t>
            </a:r>
            <a:r>
              <a:rPr lang="en-US" sz="2400" dirty="0"/>
              <a:t> (ICD 10 – ICD 11 by 2022) and DSM 5 </a:t>
            </a:r>
            <a:r>
              <a:rPr lang="en-US" sz="2400" i="1" dirty="0"/>
              <a:t>(also think </a:t>
            </a:r>
            <a:r>
              <a:rPr lang="en-US" sz="2400" i="1" dirty="0" err="1"/>
              <a:t>RDoC</a:t>
            </a:r>
            <a:r>
              <a:rPr lang="en-US" sz="2400" i="1" dirty="0"/>
              <a:t>)</a:t>
            </a:r>
          </a:p>
          <a:p>
            <a:pPr eaLnBrk="1" hangingPunct="1">
              <a:lnSpc>
                <a:spcPct val="90000"/>
              </a:lnSpc>
            </a:pPr>
            <a:r>
              <a:rPr lang="en-US" sz="2400" dirty="0"/>
              <a:t>Many disorders seen in adults present for the first time in childhood. </a:t>
            </a:r>
          </a:p>
        </p:txBody>
      </p:sp>
      <p:pic>
        <p:nvPicPr>
          <p:cNvPr id="4" name="Content Placeholder 3">
            <a:extLst>
              <a:ext uri="{FF2B5EF4-FFF2-40B4-BE49-F238E27FC236}">
                <a16:creationId xmlns:a16="http://schemas.microsoft.com/office/drawing/2014/main" id="{6A14C1C9-1441-494E-BDFF-39C8771005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727684" y="3645024"/>
            <a:ext cx="5688632" cy="2336544"/>
          </a:xfrm>
          <a:prstGeom prst="rect">
            <a:avLst/>
          </a:prstGeom>
        </p:spPr>
      </p:pic>
    </p:spTree>
    <p:extLst>
      <p:ext uri="{BB962C8B-B14F-4D97-AF65-F5344CB8AC3E}">
        <p14:creationId xmlns:p14="http://schemas.microsoft.com/office/powerpoint/2010/main" val="297735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908720"/>
            <a:ext cx="8229600" cy="720080"/>
          </a:xfrm>
        </p:spPr>
        <p:txBody>
          <a:bodyPr/>
          <a:lstStyle/>
          <a:p>
            <a:pPr eaLnBrk="1" hangingPunct="1"/>
            <a:r>
              <a:rPr lang="en-US" sz="3600" b="1" dirty="0">
                <a:solidFill>
                  <a:srgbClr val="7B9899"/>
                </a:solidFill>
              </a:rPr>
              <a:t>History taking</a:t>
            </a:r>
          </a:p>
        </p:txBody>
      </p:sp>
      <p:sp>
        <p:nvSpPr>
          <p:cNvPr id="9219" name="Rectangle 3"/>
          <p:cNvSpPr>
            <a:spLocks noGrp="1" noChangeArrowheads="1"/>
          </p:cNvSpPr>
          <p:nvPr>
            <p:ph idx="1"/>
          </p:nvPr>
        </p:nvSpPr>
        <p:spPr>
          <a:xfrm>
            <a:off x="457200" y="1556792"/>
            <a:ext cx="8229600" cy="4536504"/>
          </a:xfrm>
        </p:spPr>
        <p:txBody>
          <a:bodyPr/>
          <a:lstStyle/>
          <a:p>
            <a:pPr eaLnBrk="1" hangingPunct="1">
              <a:lnSpc>
                <a:spcPct val="70000"/>
              </a:lnSpc>
              <a:buFont typeface="Wingdings 2" pitchFamily="-110" charset="2"/>
              <a:buNone/>
            </a:pPr>
            <a:endParaRPr lang="en-US" sz="2400" dirty="0"/>
          </a:p>
          <a:p>
            <a:pPr eaLnBrk="1" hangingPunct="1">
              <a:lnSpc>
                <a:spcPct val="70000"/>
              </a:lnSpc>
            </a:pPr>
            <a:r>
              <a:rPr lang="en-US" sz="2400" dirty="0"/>
              <a:t>Foundation for a thorough assessment is to take a detailed history (as in the rest of psychiatry).</a:t>
            </a:r>
          </a:p>
          <a:p>
            <a:pPr eaLnBrk="1" hangingPunct="1">
              <a:lnSpc>
                <a:spcPct val="70000"/>
              </a:lnSpc>
            </a:pPr>
            <a:endParaRPr lang="en-US" sz="2400" dirty="0"/>
          </a:p>
          <a:p>
            <a:pPr eaLnBrk="1" hangingPunct="1">
              <a:lnSpc>
                <a:spcPct val="70000"/>
              </a:lnSpc>
            </a:pPr>
            <a:r>
              <a:rPr lang="en-US" sz="2400" dirty="0"/>
              <a:t>You have transferrable skills from assessment in adult psychiatry, but the emphasis may be different.</a:t>
            </a:r>
          </a:p>
          <a:p>
            <a:pPr eaLnBrk="1" hangingPunct="1">
              <a:lnSpc>
                <a:spcPct val="70000"/>
              </a:lnSpc>
            </a:pPr>
            <a:endParaRPr lang="en-US" sz="2400" b="1" dirty="0"/>
          </a:p>
          <a:p>
            <a:pPr eaLnBrk="1" hangingPunct="1">
              <a:lnSpc>
                <a:spcPct val="70000"/>
              </a:lnSpc>
            </a:pPr>
            <a:r>
              <a:rPr lang="en-US" sz="2400" dirty="0"/>
              <a:t>The history is often predominantly obtained from an informant (parent) but don’t forget to ask the child and young person as well. May have a different emphasis.</a:t>
            </a:r>
          </a:p>
          <a:p>
            <a:pPr eaLnBrk="1" hangingPunct="1">
              <a:lnSpc>
                <a:spcPct val="70000"/>
              </a:lnSpc>
            </a:pPr>
            <a:endParaRPr lang="en-US" sz="2400" b="1" dirty="0"/>
          </a:p>
          <a:p>
            <a:pPr eaLnBrk="1" hangingPunct="1">
              <a:lnSpc>
                <a:spcPct val="70000"/>
              </a:lnSpc>
            </a:pPr>
            <a:r>
              <a:rPr lang="en-US" sz="2400" b="1" dirty="0"/>
              <a:t>Presenting complaint – ? from whose perspective</a:t>
            </a:r>
          </a:p>
          <a:p>
            <a:pPr lvl="1" eaLnBrk="1" hangingPunct="1">
              <a:lnSpc>
                <a:spcPct val="70000"/>
              </a:lnSpc>
            </a:pPr>
            <a:r>
              <a:rPr lang="en-US" sz="2000" dirty="0"/>
              <a:t>E.g. parent may complain of disruptive behavior and young person may describe being low in mood and irritable.</a:t>
            </a:r>
          </a:p>
          <a:p>
            <a:pPr eaLnBrk="1" hangingPunct="1">
              <a:lnSpc>
                <a:spcPct val="70000"/>
              </a:lnSpc>
            </a:pPr>
            <a:endParaRPr lang="en-US" sz="2400" dirty="0"/>
          </a:p>
        </p:txBody>
      </p:sp>
    </p:spTree>
    <p:extLst>
      <p:ext uri="{BB962C8B-B14F-4D97-AF65-F5344CB8AC3E}">
        <p14:creationId xmlns:p14="http://schemas.microsoft.com/office/powerpoint/2010/main" val="196203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980728"/>
            <a:ext cx="8229600" cy="576064"/>
          </a:xfrm>
        </p:spPr>
        <p:txBody>
          <a:bodyPr/>
          <a:lstStyle/>
          <a:p>
            <a:pPr eaLnBrk="1" hangingPunct="1"/>
            <a:r>
              <a:rPr lang="en-US" sz="3200" b="1" dirty="0">
                <a:solidFill>
                  <a:srgbClr val="8CADAE"/>
                </a:solidFill>
              </a:rPr>
              <a:t>First Interview with Patient &amp; Family</a:t>
            </a:r>
            <a:endParaRPr lang="en-US" sz="1400" b="1" dirty="0"/>
          </a:p>
        </p:txBody>
      </p:sp>
      <p:sp>
        <p:nvSpPr>
          <p:cNvPr id="8195" name="Rectangle 3"/>
          <p:cNvSpPr>
            <a:spLocks noGrp="1" noChangeArrowheads="1"/>
          </p:cNvSpPr>
          <p:nvPr>
            <p:ph idx="1"/>
          </p:nvPr>
        </p:nvSpPr>
        <p:spPr>
          <a:xfrm>
            <a:off x="457200" y="1556792"/>
            <a:ext cx="8229600" cy="4104457"/>
          </a:xfrm>
        </p:spPr>
        <p:txBody>
          <a:bodyPr>
            <a:normAutofit lnSpcReduction="10000"/>
          </a:bodyPr>
          <a:lstStyle/>
          <a:p>
            <a:pPr eaLnBrk="1" hangingPunct="1">
              <a:lnSpc>
                <a:spcPct val="80000"/>
              </a:lnSpc>
            </a:pPr>
            <a:r>
              <a:rPr lang="en-US" sz="2000" dirty="0"/>
              <a:t>The first interview may take up to l½ hours</a:t>
            </a:r>
          </a:p>
          <a:p>
            <a:pPr eaLnBrk="1" hangingPunct="1">
              <a:lnSpc>
                <a:spcPct val="80000"/>
              </a:lnSpc>
            </a:pPr>
            <a:r>
              <a:rPr lang="en-US" sz="2000" dirty="0"/>
              <a:t>It is important to meet with both parents if possible, along with the child initially</a:t>
            </a:r>
          </a:p>
          <a:p>
            <a:pPr eaLnBrk="1" hangingPunct="1">
              <a:lnSpc>
                <a:spcPct val="80000"/>
              </a:lnSpc>
            </a:pPr>
            <a:r>
              <a:rPr lang="en-US" sz="2000" dirty="0"/>
              <a:t>If assessing an adolescent, you may wish to see the adolescent before seeing the parents (but should see on own at some point)</a:t>
            </a:r>
          </a:p>
          <a:p>
            <a:pPr eaLnBrk="1" hangingPunct="1">
              <a:lnSpc>
                <a:spcPct val="80000"/>
              </a:lnSpc>
            </a:pPr>
            <a:r>
              <a:rPr lang="en-US" sz="2000" dirty="0"/>
              <a:t>A younger child may not wish to separate from their parents at the first interview </a:t>
            </a:r>
          </a:p>
          <a:p>
            <a:pPr eaLnBrk="1" hangingPunct="1">
              <a:lnSpc>
                <a:spcPct val="80000"/>
              </a:lnSpc>
            </a:pPr>
            <a:r>
              <a:rPr lang="en-US" sz="2000" dirty="0"/>
              <a:t>The first appointment should help the clinician have an appreciation of:</a:t>
            </a:r>
          </a:p>
          <a:p>
            <a:pPr lvl="1" eaLnBrk="1" hangingPunct="1">
              <a:lnSpc>
                <a:spcPct val="80000"/>
              </a:lnSpc>
            </a:pPr>
            <a:r>
              <a:rPr lang="en-US" sz="1800" dirty="0"/>
              <a:t>The presenting difficulties, their severity and impact on the family or wider society e.g. school</a:t>
            </a:r>
          </a:p>
          <a:p>
            <a:pPr lvl="1" eaLnBrk="1" hangingPunct="1">
              <a:lnSpc>
                <a:spcPct val="80000"/>
              </a:lnSpc>
            </a:pPr>
            <a:r>
              <a:rPr lang="en-US" sz="1800" dirty="0"/>
              <a:t>What factors may have triggered, exacerbated or maintained the presenting problems</a:t>
            </a:r>
          </a:p>
          <a:p>
            <a:pPr lvl="1" eaLnBrk="1" hangingPunct="1">
              <a:lnSpc>
                <a:spcPct val="80000"/>
              </a:lnSpc>
            </a:pPr>
            <a:r>
              <a:rPr lang="en-US" sz="1800" dirty="0"/>
              <a:t>The strengths of the family and child and whether they are motivated to working on the issues</a:t>
            </a:r>
          </a:p>
          <a:p>
            <a:pPr lvl="1" eaLnBrk="1" hangingPunct="1">
              <a:lnSpc>
                <a:spcPct val="80000"/>
              </a:lnSpc>
            </a:pPr>
            <a:r>
              <a:rPr lang="en-US" sz="1800" dirty="0"/>
              <a:t>The expectations and ideas that the family have about being seen by CAMHS (goals of coming)</a:t>
            </a:r>
          </a:p>
        </p:txBody>
      </p:sp>
    </p:spTree>
    <p:extLst>
      <p:ext uri="{BB962C8B-B14F-4D97-AF65-F5344CB8AC3E}">
        <p14:creationId xmlns:p14="http://schemas.microsoft.com/office/powerpoint/2010/main" val="385928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544" y="836712"/>
            <a:ext cx="8229600" cy="850106"/>
          </a:xfrm>
        </p:spPr>
        <p:txBody>
          <a:bodyPr/>
          <a:lstStyle/>
          <a:p>
            <a:pPr eaLnBrk="1" hangingPunct="1"/>
            <a:r>
              <a:rPr lang="en-US" sz="3600" b="1" dirty="0"/>
              <a:t>Recent </a:t>
            </a:r>
            <a:r>
              <a:rPr lang="en-US" sz="3600" b="1" dirty="0" err="1"/>
              <a:t>behaviour</a:t>
            </a:r>
            <a:r>
              <a:rPr lang="en-US" sz="3600" b="1" dirty="0"/>
              <a:t> /emotional state</a:t>
            </a:r>
          </a:p>
        </p:txBody>
      </p:sp>
      <p:sp>
        <p:nvSpPr>
          <p:cNvPr id="10243" name="Rectangle 3"/>
          <p:cNvSpPr>
            <a:spLocks noGrp="1" noChangeArrowheads="1"/>
          </p:cNvSpPr>
          <p:nvPr>
            <p:ph idx="1"/>
          </p:nvPr>
        </p:nvSpPr>
        <p:spPr>
          <a:xfrm>
            <a:off x="457200" y="1371600"/>
            <a:ext cx="8229600" cy="5486400"/>
          </a:xfrm>
        </p:spPr>
        <p:txBody>
          <a:bodyPr/>
          <a:lstStyle/>
          <a:p>
            <a:pPr marL="609600" indent="-609600" eaLnBrk="1" hangingPunct="1">
              <a:lnSpc>
                <a:spcPct val="90000"/>
              </a:lnSpc>
            </a:pPr>
            <a:endParaRPr lang="en-US" sz="2400" dirty="0"/>
          </a:p>
          <a:p>
            <a:pPr marL="609600" indent="-609600" eaLnBrk="1" hangingPunct="1">
              <a:lnSpc>
                <a:spcPct val="90000"/>
              </a:lnSpc>
            </a:pPr>
            <a:r>
              <a:rPr lang="en-US" sz="2400" dirty="0"/>
              <a:t>Being disobedient, destructive, defiant, having temper-tantrums, telling lies, fire setting, stealing, taking drugs or alcohol, smoking, cruelty to animals/young children.</a:t>
            </a:r>
          </a:p>
          <a:p>
            <a:pPr marL="609600" indent="-609600" eaLnBrk="1" hangingPunct="1">
              <a:lnSpc>
                <a:spcPct val="90000"/>
              </a:lnSpc>
            </a:pPr>
            <a:r>
              <a:rPr lang="en-US" sz="2400" dirty="0"/>
              <a:t>Happy or miserable, crying often worries</a:t>
            </a:r>
          </a:p>
          <a:p>
            <a:pPr marL="609600" indent="-609600" eaLnBrk="1" hangingPunct="1">
              <a:lnSpc>
                <a:spcPct val="90000"/>
              </a:lnSpc>
            </a:pPr>
            <a:r>
              <a:rPr lang="en-US" sz="2400" dirty="0"/>
              <a:t>Anxious, school refusal</a:t>
            </a:r>
          </a:p>
          <a:p>
            <a:pPr marL="609600" indent="-609600" eaLnBrk="1" hangingPunct="1">
              <a:lnSpc>
                <a:spcPct val="90000"/>
              </a:lnSpc>
            </a:pPr>
            <a:r>
              <a:rPr lang="en-US" sz="2400" dirty="0"/>
              <a:t>Suicidal thoughts  or acts of self-harm</a:t>
            </a:r>
          </a:p>
          <a:p>
            <a:pPr marL="609600" indent="-609600" eaLnBrk="1" hangingPunct="1">
              <a:lnSpc>
                <a:spcPct val="90000"/>
              </a:lnSpc>
            </a:pPr>
            <a:r>
              <a:rPr lang="en-US" sz="2400" dirty="0"/>
              <a:t>Routines, rituals, obsessions, fussy</a:t>
            </a:r>
          </a:p>
          <a:p>
            <a:pPr marL="609600" indent="-609600" eaLnBrk="1" hangingPunct="1">
              <a:lnSpc>
                <a:spcPct val="90000"/>
              </a:lnSpc>
            </a:pPr>
            <a:r>
              <a:rPr lang="en-US" sz="2400" dirty="0"/>
              <a:t>Does this occur at home or outside (school) or both.</a:t>
            </a:r>
          </a:p>
          <a:p>
            <a:pPr marL="609600" indent="-609600" eaLnBrk="1" hangingPunct="1">
              <a:lnSpc>
                <a:spcPct val="90000"/>
              </a:lnSpc>
            </a:pPr>
            <a:r>
              <a:rPr lang="en-US" sz="2400" dirty="0"/>
              <a:t>Solitary or accompanied</a:t>
            </a:r>
          </a:p>
          <a:p>
            <a:pPr marL="609600" indent="-609600" eaLnBrk="1" hangingPunct="1">
              <a:lnSpc>
                <a:spcPct val="90000"/>
              </a:lnSpc>
            </a:pPr>
            <a:r>
              <a:rPr lang="en-US" sz="2400" dirty="0"/>
              <a:t>How is it dealt with?</a:t>
            </a:r>
          </a:p>
          <a:p>
            <a:pPr marL="609600" indent="-609600" eaLnBrk="1" hangingPunct="1">
              <a:lnSpc>
                <a:spcPct val="90000"/>
              </a:lnSpc>
            </a:pPr>
            <a:endParaRPr lang="en-US" sz="2400" dirty="0"/>
          </a:p>
        </p:txBody>
      </p:sp>
    </p:spTree>
    <p:extLst>
      <p:ext uri="{BB962C8B-B14F-4D97-AF65-F5344CB8AC3E}">
        <p14:creationId xmlns:p14="http://schemas.microsoft.com/office/powerpoint/2010/main" val="5090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052736"/>
            <a:ext cx="8229600" cy="364902"/>
          </a:xfrm>
        </p:spPr>
        <p:txBody>
          <a:bodyPr/>
          <a:lstStyle/>
          <a:p>
            <a:pPr eaLnBrk="1" hangingPunct="1"/>
            <a:r>
              <a:rPr lang="en-US" sz="3600" b="1" dirty="0">
                <a:solidFill>
                  <a:srgbClr val="7B9899"/>
                </a:solidFill>
              </a:rPr>
              <a:t>Health/Past Medical History</a:t>
            </a:r>
            <a:endParaRPr lang="en-US" sz="3600" dirty="0">
              <a:solidFill>
                <a:srgbClr val="7B9899"/>
              </a:solidFill>
            </a:endParaRPr>
          </a:p>
        </p:txBody>
      </p:sp>
      <p:sp>
        <p:nvSpPr>
          <p:cNvPr id="11267" name="Rectangle 3"/>
          <p:cNvSpPr>
            <a:spLocks noGrp="1" noChangeArrowheads="1"/>
          </p:cNvSpPr>
          <p:nvPr>
            <p:ph idx="1"/>
          </p:nvPr>
        </p:nvSpPr>
        <p:spPr>
          <a:xfrm>
            <a:off x="457200" y="1700808"/>
            <a:ext cx="8229600" cy="4306292"/>
          </a:xfrm>
        </p:spPr>
        <p:txBody>
          <a:bodyPr/>
          <a:lstStyle/>
          <a:p>
            <a:pPr marL="609600" indent="-609600" eaLnBrk="1" hangingPunct="1">
              <a:lnSpc>
                <a:spcPct val="80000"/>
              </a:lnSpc>
            </a:pPr>
            <a:r>
              <a:rPr lang="en-US" sz="2000" dirty="0"/>
              <a:t>Is he/she off school at all?</a:t>
            </a:r>
          </a:p>
          <a:p>
            <a:pPr marL="609600" indent="-609600" eaLnBrk="1" hangingPunct="1">
              <a:lnSpc>
                <a:spcPct val="80000"/>
              </a:lnSpc>
            </a:pPr>
            <a:r>
              <a:rPr lang="en-US" sz="2000" dirty="0"/>
              <a:t>Generally healthy?</a:t>
            </a:r>
            <a:endParaRPr lang="en-US" sz="2000" b="1" u="sng" dirty="0"/>
          </a:p>
          <a:p>
            <a:pPr marL="609600" indent="-609600" eaLnBrk="1" hangingPunct="1">
              <a:lnSpc>
                <a:spcPct val="80000"/>
              </a:lnSpc>
            </a:pPr>
            <a:r>
              <a:rPr lang="en-US" sz="2000" b="1" dirty="0"/>
              <a:t>ROS</a:t>
            </a:r>
          </a:p>
          <a:p>
            <a:pPr marL="990600" lvl="1" indent="-533400" eaLnBrk="1" hangingPunct="1">
              <a:lnSpc>
                <a:spcPct val="80000"/>
              </a:lnSpc>
            </a:pPr>
            <a:r>
              <a:rPr lang="en-US" sz="1800" dirty="0"/>
              <a:t>Asthma, headaches, stomachaches, eyesight, hearing, fainting, fits, absences</a:t>
            </a:r>
          </a:p>
          <a:p>
            <a:pPr marL="990600" lvl="1" indent="-533400" eaLnBrk="1" hangingPunct="1">
              <a:lnSpc>
                <a:spcPct val="80000"/>
              </a:lnSpc>
            </a:pPr>
            <a:r>
              <a:rPr lang="en-US" sz="1800" dirty="0"/>
              <a:t>Childhood infections and </a:t>
            </a:r>
            <a:r>
              <a:rPr lang="en-US" sz="1800" dirty="0" err="1"/>
              <a:t>Immunisations</a:t>
            </a:r>
            <a:endParaRPr lang="en-US" sz="1800" dirty="0"/>
          </a:p>
          <a:p>
            <a:pPr marL="990600" lvl="1" indent="-533400" eaLnBrk="1" hangingPunct="1">
              <a:lnSpc>
                <a:spcPct val="80000"/>
              </a:lnSpc>
            </a:pPr>
            <a:r>
              <a:rPr lang="en-US" sz="1800" dirty="0"/>
              <a:t>Allergies, drugs, food</a:t>
            </a:r>
            <a:endParaRPr lang="en-US" sz="1800" b="1" dirty="0"/>
          </a:p>
          <a:p>
            <a:pPr marL="609600" indent="-609600" eaLnBrk="1" hangingPunct="1">
              <a:lnSpc>
                <a:spcPct val="80000"/>
              </a:lnSpc>
            </a:pPr>
            <a:r>
              <a:rPr lang="en-US" sz="2000" b="1" dirty="0"/>
              <a:t>Eating difficulties</a:t>
            </a:r>
            <a:endParaRPr lang="en-US" sz="2000" dirty="0"/>
          </a:p>
          <a:p>
            <a:pPr marL="990600" lvl="1" indent="-533400" eaLnBrk="1" hangingPunct="1">
              <a:lnSpc>
                <a:spcPct val="80000"/>
              </a:lnSpc>
            </a:pPr>
            <a:r>
              <a:rPr lang="en-US" sz="1800" dirty="0"/>
              <a:t>Food refusal, </a:t>
            </a:r>
            <a:r>
              <a:rPr lang="en-US" sz="1800" dirty="0" err="1"/>
              <a:t>faddiness</a:t>
            </a:r>
            <a:r>
              <a:rPr lang="en-US" sz="1800" dirty="0"/>
              <a:t>, feeding problems</a:t>
            </a:r>
            <a:endParaRPr lang="en-US" sz="1800" b="1" dirty="0"/>
          </a:p>
          <a:p>
            <a:pPr marL="609600" indent="-609600" eaLnBrk="1" hangingPunct="1">
              <a:lnSpc>
                <a:spcPct val="80000"/>
              </a:lnSpc>
            </a:pPr>
            <a:r>
              <a:rPr lang="en-US" sz="2000" b="1" dirty="0"/>
              <a:t>Sleeping problems</a:t>
            </a:r>
            <a:endParaRPr lang="en-US" sz="2000" dirty="0"/>
          </a:p>
          <a:p>
            <a:pPr marL="990600" lvl="1" indent="-533400" eaLnBrk="1" hangingPunct="1">
              <a:lnSpc>
                <a:spcPct val="80000"/>
              </a:lnSpc>
            </a:pPr>
            <a:r>
              <a:rPr lang="en-US" sz="1800" dirty="0"/>
              <a:t>settling, waking, nightmares, sleeping arrangements, when slept alone</a:t>
            </a:r>
          </a:p>
          <a:p>
            <a:pPr marL="609600" indent="-609600" eaLnBrk="1" hangingPunct="1">
              <a:lnSpc>
                <a:spcPct val="80000"/>
              </a:lnSpc>
            </a:pPr>
            <a:r>
              <a:rPr lang="en-US" sz="2000" b="1" dirty="0"/>
              <a:t>PMH</a:t>
            </a:r>
          </a:p>
          <a:p>
            <a:pPr marL="990600" lvl="1" indent="-533400" eaLnBrk="1" hangingPunct="1">
              <a:lnSpc>
                <a:spcPct val="80000"/>
              </a:lnSpc>
            </a:pPr>
            <a:r>
              <a:rPr lang="en-US" sz="1800" dirty="0"/>
              <a:t>Illnesses, operations, </a:t>
            </a:r>
            <a:r>
              <a:rPr lang="en-US" sz="1800" dirty="0" err="1"/>
              <a:t>hospitalisations</a:t>
            </a:r>
            <a:endParaRPr lang="en-US" sz="1800" dirty="0"/>
          </a:p>
        </p:txBody>
      </p:sp>
    </p:spTree>
    <p:extLst>
      <p:ext uri="{BB962C8B-B14F-4D97-AF65-F5344CB8AC3E}">
        <p14:creationId xmlns:p14="http://schemas.microsoft.com/office/powerpoint/2010/main" val="145010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052736"/>
            <a:ext cx="8229600" cy="432048"/>
          </a:xfrm>
        </p:spPr>
        <p:txBody>
          <a:bodyPr/>
          <a:lstStyle/>
          <a:p>
            <a:pPr eaLnBrk="1" hangingPunct="1"/>
            <a:r>
              <a:rPr lang="en-US" b="1" dirty="0">
                <a:solidFill>
                  <a:srgbClr val="7B9899"/>
                </a:solidFill>
              </a:rPr>
              <a:t>Family History</a:t>
            </a:r>
          </a:p>
        </p:txBody>
      </p:sp>
      <p:sp>
        <p:nvSpPr>
          <p:cNvPr id="12291" name="Rectangle 3"/>
          <p:cNvSpPr>
            <a:spLocks noGrp="1" noChangeArrowheads="1"/>
          </p:cNvSpPr>
          <p:nvPr>
            <p:ph idx="1"/>
          </p:nvPr>
        </p:nvSpPr>
        <p:spPr>
          <a:xfrm>
            <a:off x="457200" y="1772816"/>
            <a:ext cx="8229600" cy="4176464"/>
          </a:xfrm>
        </p:spPr>
        <p:txBody>
          <a:bodyPr/>
          <a:lstStyle/>
          <a:p>
            <a:pPr eaLnBrk="1" hangingPunct="1">
              <a:lnSpc>
                <a:spcPct val="70000"/>
              </a:lnSpc>
            </a:pPr>
            <a:endParaRPr lang="en-US" sz="1900" dirty="0"/>
          </a:p>
          <a:p>
            <a:pPr eaLnBrk="1" hangingPunct="1">
              <a:lnSpc>
                <a:spcPct val="70000"/>
              </a:lnSpc>
            </a:pPr>
            <a:r>
              <a:rPr lang="en-US" sz="1900" dirty="0"/>
              <a:t>Persons in home</a:t>
            </a:r>
          </a:p>
          <a:p>
            <a:pPr lvl="1" eaLnBrk="1" hangingPunct="1">
              <a:lnSpc>
                <a:spcPct val="70000"/>
              </a:lnSpc>
            </a:pPr>
            <a:r>
              <a:rPr lang="en-US" sz="1900" dirty="0"/>
              <a:t>age, religion, occupation, education, current mental/ physical illness, personality, seen by psychiatrist</a:t>
            </a:r>
          </a:p>
          <a:p>
            <a:pPr eaLnBrk="1" hangingPunct="1">
              <a:lnSpc>
                <a:spcPct val="70000"/>
              </a:lnSpc>
            </a:pPr>
            <a:r>
              <a:rPr lang="en-US" sz="1900" dirty="0"/>
              <a:t>Details of parents own childhood and family support network</a:t>
            </a:r>
          </a:p>
          <a:p>
            <a:pPr eaLnBrk="1" hangingPunct="1">
              <a:lnSpc>
                <a:spcPct val="70000"/>
              </a:lnSpc>
            </a:pPr>
            <a:r>
              <a:rPr lang="en-US" sz="1900" dirty="0"/>
              <a:t>Family history of psychiatric disorders or other illness</a:t>
            </a:r>
          </a:p>
          <a:p>
            <a:pPr eaLnBrk="1" hangingPunct="1">
              <a:lnSpc>
                <a:spcPct val="70000"/>
              </a:lnSpc>
            </a:pPr>
            <a:r>
              <a:rPr lang="en-US" sz="1900" dirty="0"/>
              <a:t>Family life and relationships</a:t>
            </a:r>
          </a:p>
          <a:p>
            <a:pPr lvl="1" eaLnBrk="1" hangingPunct="1">
              <a:lnSpc>
                <a:spcPct val="70000"/>
              </a:lnSpc>
            </a:pPr>
            <a:r>
              <a:rPr lang="en-US" sz="1500" dirty="0"/>
              <a:t>Parental relationships</a:t>
            </a:r>
          </a:p>
          <a:p>
            <a:pPr lvl="1" eaLnBrk="1" hangingPunct="1">
              <a:lnSpc>
                <a:spcPct val="70000"/>
              </a:lnSpc>
            </a:pPr>
            <a:r>
              <a:rPr lang="en-US" sz="1500" dirty="0"/>
              <a:t>how do they get on?  How do they spend evenings, weekends?  To what extent do they both participate in childcare, discipline </a:t>
            </a:r>
            <a:r>
              <a:rPr lang="en-US" sz="1500" dirty="0" err="1"/>
              <a:t>etc</a:t>
            </a:r>
            <a:r>
              <a:rPr lang="en-US" sz="1500" dirty="0"/>
              <a:t>?</a:t>
            </a:r>
          </a:p>
          <a:p>
            <a:pPr lvl="1" eaLnBrk="1" hangingPunct="1">
              <a:lnSpc>
                <a:spcPct val="70000"/>
              </a:lnSpc>
            </a:pPr>
            <a:r>
              <a:rPr lang="en-US" sz="1500" dirty="0"/>
              <a:t>Parent-child interaction</a:t>
            </a:r>
            <a:endParaRPr lang="en-US" sz="1900" dirty="0"/>
          </a:p>
          <a:p>
            <a:pPr lvl="1" eaLnBrk="1" hangingPunct="1">
              <a:lnSpc>
                <a:spcPct val="70000"/>
              </a:lnSpc>
            </a:pPr>
            <a:r>
              <a:rPr lang="en-US" sz="1500" dirty="0"/>
              <a:t>Child’s participation in family activities</a:t>
            </a:r>
          </a:p>
          <a:p>
            <a:pPr lvl="1" eaLnBrk="1" hangingPunct="1">
              <a:lnSpc>
                <a:spcPct val="70000"/>
              </a:lnSpc>
            </a:pPr>
            <a:r>
              <a:rPr lang="en-US" sz="1500" dirty="0"/>
              <a:t>helps at home etc.</a:t>
            </a:r>
          </a:p>
          <a:p>
            <a:pPr lvl="1" eaLnBrk="1" hangingPunct="1">
              <a:lnSpc>
                <a:spcPct val="70000"/>
              </a:lnSpc>
            </a:pPr>
            <a:r>
              <a:rPr lang="en-US" sz="1500" dirty="0"/>
              <a:t>Rules and routines at home.</a:t>
            </a:r>
          </a:p>
          <a:p>
            <a:pPr eaLnBrk="1" hangingPunct="1">
              <a:lnSpc>
                <a:spcPct val="70000"/>
              </a:lnSpc>
            </a:pPr>
            <a:r>
              <a:rPr lang="en-US" sz="1900" dirty="0"/>
              <a:t>Domestic conflict or violence/extent of childhood exposure to violence</a:t>
            </a:r>
          </a:p>
          <a:p>
            <a:pPr eaLnBrk="1" hangingPunct="1">
              <a:lnSpc>
                <a:spcPct val="70000"/>
              </a:lnSpc>
            </a:pPr>
            <a:endParaRPr lang="en-US" sz="1900" dirty="0"/>
          </a:p>
        </p:txBody>
      </p:sp>
    </p:spTree>
    <p:extLst>
      <p:ext uri="{BB962C8B-B14F-4D97-AF65-F5344CB8AC3E}">
        <p14:creationId xmlns:p14="http://schemas.microsoft.com/office/powerpoint/2010/main" val="151990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052736"/>
            <a:ext cx="8229600" cy="576064"/>
          </a:xfrm>
        </p:spPr>
        <p:txBody>
          <a:bodyPr/>
          <a:lstStyle/>
          <a:p>
            <a:pPr eaLnBrk="1" hangingPunct="1"/>
            <a:r>
              <a:rPr lang="en-US" sz="2900" b="1" dirty="0">
                <a:solidFill>
                  <a:srgbClr val="8CADAE"/>
                </a:solidFill>
              </a:rPr>
              <a:t>Personal History/Developmental History</a:t>
            </a:r>
            <a:endParaRPr lang="en-US" sz="1600" b="1" dirty="0"/>
          </a:p>
        </p:txBody>
      </p:sp>
      <p:sp>
        <p:nvSpPr>
          <p:cNvPr id="13315" name="Rectangle 3"/>
          <p:cNvSpPr>
            <a:spLocks noGrp="1" noChangeArrowheads="1"/>
          </p:cNvSpPr>
          <p:nvPr>
            <p:ph idx="1"/>
          </p:nvPr>
        </p:nvSpPr>
        <p:spPr>
          <a:xfrm>
            <a:off x="457200" y="1752600"/>
            <a:ext cx="8229600" cy="4373563"/>
          </a:xfrm>
        </p:spPr>
        <p:txBody>
          <a:bodyPr>
            <a:normAutofit lnSpcReduction="10000"/>
          </a:bodyPr>
          <a:lstStyle/>
          <a:p>
            <a:pPr marL="609600" indent="-609600" eaLnBrk="1" hangingPunct="1">
              <a:lnSpc>
                <a:spcPct val="80000"/>
              </a:lnSpc>
            </a:pPr>
            <a:r>
              <a:rPr lang="en-US" sz="2000" b="1" dirty="0"/>
              <a:t>Pregnancy</a:t>
            </a:r>
          </a:p>
          <a:p>
            <a:pPr marL="990600" lvl="1" indent="-533400" eaLnBrk="1" hangingPunct="1">
              <a:lnSpc>
                <a:spcPct val="80000"/>
              </a:lnSpc>
            </a:pPr>
            <a:r>
              <a:rPr lang="en-US" sz="2000" dirty="0"/>
              <a:t>planned, complications, alcohol, smoking, drugs (previous pregnancies)</a:t>
            </a:r>
            <a:endParaRPr lang="en-US" sz="2000" b="1" dirty="0"/>
          </a:p>
          <a:p>
            <a:pPr marL="609600" indent="-609600" eaLnBrk="1" hangingPunct="1">
              <a:lnSpc>
                <a:spcPct val="80000"/>
              </a:lnSpc>
            </a:pPr>
            <a:r>
              <a:rPr lang="en-US" sz="2000" b="1" dirty="0"/>
              <a:t>Delivery</a:t>
            </a:r>
          </a:p>
          <a:p>
            <a:pPr marL="990600" lvl="1" indent="-533400" eaLnBrk="1" hangingPunct="1">
              <a:lnSpc>
                <a:spcPct val="80000"/>
              </a:lnSpc>
            </a:pPr>
            <a:r>
              <a:rPr lang="en-US" sz="2000" dirty="0"/>
              <a:t>spontaneous/induced, place, date, </a:t>
            </a:r>
            <a:r>
              <a:rPr lang="en-US" sz="2000" dirty="0" err="1"/>
              <a:t>labour</a:t>
            </a:r>
            <a:r>
              <a:rPr lang="en-US" sz="2000" dirty="0"/>
              <a:t>, presentation, mode of delivery, gestation, birth weight, complications, resuscitation/SCBU</a:t>
            </a:r>
            <a:endParaRPr lang="en-US" sz="2000" b="1" dirty="0"/>
          </a:p>
          <a:p>
            <a:pPr marL="609600" indent="-609600" eaLnBrk="1" hangingPunct="1">
              <a:lnSpc>
                <a:spcPct val="80000"/>
              </a:lnSpc>
            </a:pPr>
            <a:r>
              <a:rPr lang="en-US" sz="2000" b="1" dirty="0"/>
              <a:t>Mother’s health during and after pregnancy -  depression (PND)</a:t>
            </a:r>
          </a:p>
          <a:p>
            <a:pPr marL="609600" indent="-609600" eaLnBrk="1" hangingPunct="1">
              <a:lnSpc>
                <a:spcPct val="80000"/>
              </a:lnSpc>
            </a:pPr>
            <a:r>
              <a:rPr lang="en-US" sz="2000" b="1" dirty="0"/>
              <a:t>Neonatal period</a:t>
            </a:r>
          </a:p>
          <a:p>
            <a:pPr marL="990600" lvl="1" indent="-533400" eaLnBrk="1" hangingPunct="1">
              <a:lnSpc>
                <a:spcPct val="80000"/>
              </a:lnSpc>
            </a:pPr>
            <a:r>
              <a:rPr lang="en-US" sz="2000" dirty="0"/>
              <a:t>breathing, feeding, convulsions, jaundice, and infections, how long in hospital?</a:t>
            </a:r>
            <a:endParaRPr lang="en-US" sz="2000" b="1" dirty="0"/>
          </a:p>
          <a:p>
            <a:pPr marL="609600" indent="-609600" eaLnBrk="1" hangingPunct="1">
              <a:lnSpc>
                <a:spcPct val="80000"/>
              </a:lnSpc>
            </a:pPr>
            <a:r>
              <a:rPr lang="en-US" sz="2000" b="1" dirty="0"/>
              <a:t>Infancy</a:t>
            </a:r>
          </a:p>
          <a:p>
            <a:pPr marL="990600" lvl="1" indent="-533400" eaLnBrk="1" hangingPunct="1">
              <a:lnSpc>
                <a:spcPct val="80000"/>
              </a:lnSpc>
            </a:pPr>
            <a:r>
              <a:rPr lang="en-US" sz="2000" dirty="0"/>
              <a:t>feeding, weaning, sleep pattern, placid or active, irritable, easy or difficult temperament.  Any behavioral difficulties e.g. tantrums as a toddler</a:t>
            </a:r>
            <a:endParaRPr lang="en-US" sz="2000" b="1" dirty="0"/>
          </a:p>
        </p:txBody>
      </p:sp>
    </p:spTree>
    <p:extLst>
      <p:ext uri="{BB962C8B-B14F-4D97-AF65-F5344CB8AC3E}">
        <p14:creationId xmlns:p14="http://schemas.microsoft.com/office/powerpoint/2010/main" val="1474517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980728"/>
            <a:ext cx="8229600" cy="792088"/>
          </a:xfrm>
        </p:spPr>
        <p:txBody>
          <a:bodyPr/>
          <a:lstStyle/>
          <a:p>
            <a:pPr eaLnBrk="1" hangingPunct="1"/>
            <a:r>
              <a:rPr lang="en-US" b="1" dirty="0">
                <a:solidFill>
                  <a:srgbClr val="7B9899"/>
                </a:solidFill>
              </a:rPr>
              <a:t>Personal History</a:t>
            </a:r>
          </a:p>
        </p:txBody>
      </p:sp>
      <p:sp>
        <p:nvSpPr>
          <p:cNvPr id="14339" name="Content Placeholder 2"/>
          <p:cNvSpPr>
            <a:spLocks noGrp="1"/>
          </p:cNvSpPr>
          <p:nvPr>
            <p:ph idx="1"/>
          </p:nvPr>
        </p:nvSpPr>
        <p:spPr>
          <a:xfrm>
            <a:off x="457200" y="2060848"/>
            <a:ext cx="8229600" cy="3946252"/>
          </a:xfrm>
        </p:spPr>
        <p:txBody>
          <a:bodyPr/>
          <a:lstStyle/>
          <a:p>
            <a:pPr marL="609600" indent="-609600" eaLnBrk="1" hangingPunct="1">
              <a:lnSpc>
                <a:spcPct val="80000"/>
              </a:lnSpc>
              <a:buFont typeface="Wingdings 2" pitchFamily="-110" charset="2"/>
              <a:buChar char=""/>
            </a:pPr>
            <a:r>
              <a:rPr lang="en-US" sz="2400" b="1" dirty="0"/>
              <a:t>Milestones</a:t>
            </a:r>
          </a:p>
          <a:p>
            <a:pPr marL="1009650" lvl="1" indent="-609600" eaLnBrk="1" hangingPunct="1">
              <a:lnSpc>
                <a:spcPct val="80000"/>
              </a:lnSpc>
              <a:buFont typeface="Arial" charset="0"/>
              <a:buNone/>
            </a:pPr>
            <a:r>
              <a:rPr lang="en-US" sz="2000" dirty="0"/>
              <a:t>	sitting unsupported, walking unaided, first word with meaning, first 2 word phrases, and comparison with siblings, pointing</a:t>
            </a:r>
            <a:endParaRPr lang="en-US" sz="2000" b="1" dirty="0"/>
          </a:p>
          <a:p>
            <a:pPr marL="609600" indent="-609600" eaLnBrk="1" hangingPunct="1">
              <a:lnSpc>
                <a:spcPct val="80000"/>
              </a:lnSpc>
              <a:buFont typeface="Wingdings 2" pitchFamily="-110" charset="2"/>
              <a:buChar char=""/>
            </a:pPr>
            <a:r>
              <a:rPr lang="en-US" sz="2400" b="1" dirty="0"/>
              <a:t>Bladder and bowel control</a:t>
            </a:r>
          </a:p>
          <a:p>
            <a:pPr marL="1009650" lvl="1" indent="-609600" eaLnBrk="1" hangingPunct="1">
              <a:lnSpc>
                <a:spcPct val="80000"/>
              </a:lnSpc>
              <a:buFont typeface="Arial" charset="0"/>
              <a:buNone/>
            </a:pPr>
            <a:r>
              <a:rPr lang="en-US" sz="2000" dirty="0"/>
              <a:t>	dry by day and night, bowel control.</a:t>
            </a:r>
            <a:endParaRPr lang="en-US" sz="2000" b="1" dirty="0"/>
          </a:p>
          <a:p>
            <a:pPr marL="609600" indent="-609600" eaLnBrk="1" hangingPunct="1">
              <a:lnSpc>
                <a:spcPct val="80000"/>
              </a:lnSpc>
              <a:buFont typeface="Wingdings 2" pitchFamily="-110" charset="2"/>
              <a:buChar char=""/>
            </a:pPr>
            <a:r>
              <a:rPr lang="en-US" sz="2400" b="1" dirty="0"/>
              <a:t>Separations</a:t>
            </a:r>
          </a:p>
          <a:p>
            <a:pPr marL="1009650" lvl="1" indent="-609600" eaLnBrk="1" hangingPunct="1">
              <a:lnSpc>
                <a:spcPct val="80000"/>
              </a:lnSpc>
              <a:buFont typeface="Arial" charset="0"/>
              <a:buNone/>
            </a:pPr>
            <a:r>
              <a:rPr lang="en-US" sz="2000" dirty="0"/>
              <a:t>	apart from parents.  How child reacted on separation for nursery/toddler playgroup, children's parties</a:t>
            </a:r>
            <a:endParaRPr lang="en-US" sz="2000" b="1" dirty="0"/>
          </a:p>
          <a:p>
            <a:pPr marL="609600" indent="-609600" eaLnBrk="1" hangingPunct="1">
              <a:lnSpc>
                <a:spcPct val="80000"/>
              </a:lnSpc>
              <a:buFont typeface="Wingdings 2" pitchFamily="-110" charset="2"/>
              <a:buChar char=""/>
            </a:pPr>
            <a:r>
              <a:rPr lang="en-US" sz="2400" b="1" dirty="0"/>
              <a:t>Interactions with peers as a young child</a:t>
            </a:r>
          </a:p>
          <a:p>
            <a:pPr marL="609600" indent="-609600" eaLnBrk="1" hangingPunct="1">
              <a:lnSpc>
                <a:spcPct val="80000"/>
              </a:lnSpc>
              <a:buFont typeface="Wingdings 2" pitchFamily="-110" charset="2"/>
              <a:buChar char=""/>
            </a:pPr>
            <a:r>
              <a:rPr lang="en-US" sz="2400" b="1" dirty="0"/>
              <a:t>Useful to use links to specific ages e.g. 4-5 years “when they started infant school how did things go?”</a:t>
            </a:r>
          </a:p>
          <a:p>
            <a:pPr marL="609600" indent="-609600" eaLnBrk="1" hangingPunct="1">
              <a:buFont typeface="Wingdings 2" pitchFamily="-110" charset="2"/>
              <a:buNone/>
            </a:pPr>
            <a:endParaRPr lang="en-US" sz="2400" dirty="0"/>
          </a:p>
        </p:txBody>
      </p:sp>
    </p:spTree>
    <p:extLst>
      <p:ext uri="{BB962C8B-B14F-4D97-AF65-F5344CB8AC3E}">
        <p14:creationId xmlns:p14="http://schemas.microsoft.com/office/powerpoint/2010/main" val="2861758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052736"/>
            <a:ext cx="8229600" cy="648072"/>
          </a:xfrm>
        </p:spPr>
        <p:txBody>
          <a:bodyPr/>
          <a:lstStyle/>
          <a:p>
            <a:pPr eaLnBrk="1" hangingPunct="1"/>
            <a:r>
              <a:rPr lang="en-US" sz="3600" b="1" dirty="0">
                <a:solidFill>
                  <a:srgbClr val="7B9899"/>
                </a:solidFill>
              </a:rPr>
              <a:t>School</a:t>
            </a:r>
          </a:p>
        </p:txBody>
      </p:sp>
      <p:sp>
        <p:nvSpPr>
          <p:cNvPr id="15363" name="Rectangle 3"/>
          <p:cNvSpPr>
            <a:spLocks noGrp="1" noChangeArrowheads="1"/>
          </p:cNvSpPr>
          <p:nvPr>
            <p:ph idx="1"/>
          </p:nvPr>
        </p:nvSpPr>
        <p:spPr>
          <a:xfrm>
            <a:off x="457200" y="1700808"/>
            <a:ext cx="8229600" cy="4306292"/>
          </a:xfrm>
        </p:spPr>
        <p:txBody>
          <a:bodyPr/>
          <a:lstStyle/>
          <a:p>
            <a:pPr marL="609600" indent="-609600" eaLnBrk="1" hangingPunct="1">
              <a:lnSpc>
                <a:spcPct val="90000"/>
              </a:lnSpc>
            </a:pPr>
            <a:r>
              <a:rPr lang="en-US" sz="2400" b="1" dirty="0"/>
              <a:t>Present &amp; Previous Schools</a:t>
            </a:r>
          </a:p>
          <a:p>
            <a:pPr marL="990600" lvl="1" indent="-533400" eaLnBrk="1" hangingPunct="1">
              <a:lnSpc>
                <a:spcPct val="90000"/>
              </a:lnSpc>
            </a:pPr>
            <a:r>
              <a:rPr lang="en-US" sz="2000" dirty="0"/>
              <a:t>happy, progress, and contact with school</a:t>
            </a:r>
          </a:p>
          <a:p>
            <a:pPr marL="990600" lvl="1" indent="-533400" eaLnBrk="1" hangingPunct="1">
              <a:lnSpc>
                <a:spcPct val="90000"/>
              </a:lnSpc>
            </a:pPr>
            <a:r>
              <a:rPr lang="en-US" sz="2000" dirty="0"/>
              <a:t>Attendance</a:t>
            </a:r>
          </a:p>
          <a:p>
            <a:pPr marL="990600" lvl="1" indent="-533400" eaLnBrk="1" hangingPunct="1">
              <a:lnSpc>
                <a:spcPct val="90000"/>
              </a:lnSpc>
            </a:pPr>
            <a:r>
              <a:rPr lang="en-US" sz="2000" dirty="0"/>
              <a:t>Academic strengths &amp; weaknesses.   </a:t>
            </a:r>
          </a:p>
          <a:p>
            <a:pPr marL="990600" lvl="1" indent="-533400" eaLnBrk="1" hangingPunct="1">
              <a:lnSpc>
                <a:spcPct val="90000"/>
              </a:lnSpc>
            </a:pPr>
            <a:r>
              <a:rPr lang="en-US" sz="2000" dirty="0"/>
              <a:t>Non-academic skills, independence</a:t>
            </a:r>
          </a:p>
          <a:p>
            <a:pPr marL="990600" lvl="1" indent="-533400" eaLnBrk="1" hangingPunct="1">
              <a:lnSpc>
                <a:spcPct val="90000"/>
              </a:lnSpc>
            </a:pPr>
            <a:r>
              <a:rPr lang="en-US" sz="2000" dirty="0"/>
              <a:t>Social relationships, </a:t>
            </a:r>
          </a:p>
          <a:p>
            <a:pPr marL="990600" lvl="1" indent="-533400" eaLnBrk="1" hangingPunct="1">
              <a:lnSpc>
                <a:spcPct val="90000"/>
              </a:lnSpc>
            </a:pPr>
            <a:r>
              <a:rPr lang="en-US" sz="2000" dirty="0" err="1"/>
              <a:t>Behaviour</a:t>
            </a:r>
            <a:r>
              <a:rPr lang="en-US" sz="2000" dirty="0"/>
              <a:t> Support or learning support service, SENCO Educational Psychologist.</a:t>
            </a:r>
          </a:p>
          <a:p>
            <a:pPr marL="990600" lvl="1" indent="-533400" eaLnBrk="1" hangingPunct="1">
              <a:lnSpc>
                <a:spcPct val="90000"/>
              </a:lnSpc>
            </a:pPr>
            <a:endParaRPr lang="en-US" sz="2000" b="1" dirty="0"/>
          </a:p>
          <a:p>
            <a:pPr marL="609600" indent="-609600" eaLnBrk="1" hangingPunct="1">
              <a:lnSpc>
                <a:spcPct val="90000"/>
              </a:lnSpc>
            </a:pPr>
            <a:r>
              <a:rPr lang="en-US" sz="2400" b="1" dirty="0"/>
              <a:t>Relationships </a:t>
            </a:r>
          </a:p>
          <a:p>
            <a:pPr marL="990600" lvl="1" indent="-533400" eaLnBrk="1" hangingPunct="1">
              <a:lnSpc>
                <a:spcPct val="90000"/>
              </a:lnSpc>
            </a:pPr>
            <a:r>
              <a:rPr lang="en-US" sz="2000" dirty="0"/>
              <a:t>with other adults, with teachers, other children, opposite sex</a:t>
            </a:r>
          </a:p>
        </p:txBody>
      </p:sp>
    </p:spTree>
    <p:extLst>
      <p:ext uri="{BB962C8B-B14F-4D97-AF65-F5344CB8AC3E}">
        <p14:creationId xmlns:p14="http://schemas.microsoft.com/office/powerpoint/2010/main" val="4078749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052736"/>
            <a:ext cx="8229600" cy="648072"/>
          </a:xfrm>
        </p:spPr>
        <p:txBody>
          <a:bodyPr/>
          <a:lstStyle/>
          <a:p>
            <a:pPr eaLnBrk="1" hangingPunct="1"/>
            <a:r>
              <a:rPr lang="en-US" sz="3600" b="1" dirty="0">
                <a:solidFill>
                  <a:srgbClr val="7B9899"/>
                </a:solidFill>
              </a:rPr>
              <a:t>Social history</a:t>
            </a:r>
          </a:p>
        </p:txBody>
      </p:sp>
      <p:sp>
        <p:nvSpPr>
          <p:cNvPr id="16387" name="Rectangle 3"/>
          <p:cNvSpPr>
            <a:spLocks noGrp="1" noChangeArrowheads="1"/>
          </p:cNvSpPr>
          <p:nvPr>
            <p:ph idx="1"/>
          </p:nvPr>
        </p:nvSpPr>
        <p:spPr>
          <a:xfrm>
            <a:off x="457200" y="1772816"/>
            <a:ext cx="8229600" cy="4234284"/>
          </a:xfrm>
        </p:spPr>
        <p:txBody>
          <a:bodyPr/>
          <a:lstStyle/>
          <a:p>
            <a:pPr marL="609600" indent="-609600" eaLnBrk="1" hangingPunct="1">
              <a:lnSpc>
                <a:spcPct val="90000"/>
              </a:lnSpc>
            </a:pPr>
            <a:r>
              <a:rPr lang="en-US" sz="2800" b="1" dirty="0"/>
              <a:t>Home circumstances </a:t>
            </a:r>
          </a:p>
          <a:p>
            <a:pPr marL="990600" lvl="1" indent="-533400" eaLnBrk="1" hangingPunct="1">
              <a:lnSpc>
                <a:spcPct val="90000"/>
              </a:lnSpc>
            </a:pPr>
            <a:r>
              <a:rPr lang="en-US" sz="2400" dirty="0"/>
              <a:t>description of the house, sleeping arrangements, community, overcrowding.</a:t>
            </a:r>
            <a:endParaRPr lang="en-US" sz="2400" b="1" dirty="0"/>
          </a:p>
          <a:p>
            <a:pPr marL="609600" indent="-609600" eaLnBrk="1" hangingPunct="1">
              <a:lnSpc>
                <a:spcPct val="90000"/>
              </a:lnSpc>
            </a:pPr>
            <a:r>
              <a:rPr lang="en-US" sz="2800" b="1" dirty="0"/>
              <a:t>Other care arrangements </a:t>
            </a:r>
          </a:p>
          <a:p>
            <a:pPr marL="990600" lvl="1" indent="-533400" eaLnBrk="1" hangingPunct="1">
              <a:lnSpc>
                <a:spcPct val="90000"/>
              </a:lnSpc>
            </a:pPr>
            <a:r>
              <a:rPr lang="en-US" sz="2400" dirty="0"/>
              <a:t>Child minder, baby sitter</a:t>
            </a:r>
            <a:endParaRPr lang="en-US" sz="2400" b="1" dirty="0"/>
          </a:p>
          <a:p>
            <a:pPr marL="609600" indent="-609600" eaLnBrk="1" hangingPunct="1">
              <a:lnSpc>
                <a:spcPct val="90000"/>
              </a:lnSpc>
            </a:pPr>
            <a:r>
              <a:rPr lang="en-US" sz="2800" b="1" dirty="0"/>
              <a:t>Finances </a:t>
            </a:r>
          </a:p>
          <a:p>
            <a:pPr marL="990600" lvl="1" indent="-533400" eaLnBrk="1" hangingPunct="1">
              <a:lnSpc>
                <a:spcPct val="90000"/>
              </a:lnSpc>
            </a:pPr>
            <a:r>
              <a:rPr lang="en-US" sz="2400" dirty="0"/>
              <a:t>any difficulties</a:t>
            </a:r>
            <a:endParaRPr lang="en-US" sz="2400" b="1" dirty="0"/>
          </a:p>
          <a:p>
            <a:pPr marL="609600" indent="-609600" eaLnBrk="1" hangingPunct="1">
              <a:lnSpc>
                <a:spcPct val="90000"/>
              </a:lnSpc>
            </a:pPr>
            <a:r>
              <a:rPr lang="en-US" sz="2800" b="1" dirty="0" err="1"/>
              <a:t>Neighbourhood</a:t>
            </a:r>
            <a:r>
              <a:rPr lang="en-US" sz="2800" b="1" dirty="0"/>
              <a:t> </a:t>
            </a:r>
          </a:p>
          <a:p>
            <a:pPr marL="990600" lvl="1" indent="-533400" eaLnBrk="1" hangingPunct="1">
              <a:lnSpc>
                <a:spcPct val="90000"/>
              </a:lnSpc>
            </a:pPr>
            <a:r>
              <a:rPr lang="en-US" sz="2400" dirty="0"/>
              <a:t>description of area, house moves, community violence, </a:t>
            </a:r>
            <a:r>
              <a:rPr lang="en-US" sz="2400" dirty="0" err="1"/>
              <a:t>neighbour</a:t>
            </a:r>
            <a:r>
              <a:rPr lang="en-US" sz="2400" dirty="0"/>
              <a:t> disputes </a:t>
            </a:r>
          </a:p>
        </p:txBody>
      </p:sp>
    </p:spTree>
    <p:extLst>
      <p:ext uri="{BB962C8B-B14F-4D97-AF65-F5344CB8AC3E}">
        <p14:creationId xmlns:p14="http://schemas.microsoft.com/office/powerpoint/2010/main" val="2979216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Assessment</a:t>
            </a:r>
          </a:p>
        </p:txBody>
      </p:sp>
      <p:sp>
        <p:nvSpPr>
          <p:cNvPr id="3" name="Subtitle 2"/>
          <p:cNvSpPr>
            <a:spLocks noGrp="1"/>
          </p:cNvSpPr>
          <p:nvPr>
            <p:ph type="subTitle" idx="1"/>
          </p:nvPr>
        </p:nvSpPr>
        <p:spPr>
          <a:xfrm>
            <a:off x="457200" y="1757362"/>
            <a:ext cx="7772400" cy="581025"/>
          </a:xfrm>
        </p:spPr>
        <p:txBody>
          <a:bodyPr/>
          <a:lstStyle/>
          <a:p>
            <a:r>
              <a:rPr lang="en-US" dirty="0"/>
              <a:t>Aims and Objectives</a:t>
            </a:r>
          </a:p>
        </p:txBody>
      </p:sp>
      <p:sp>
        <p:nvSpPr>
          <p:cNvPr id="4" name="Text Placeholder 3"/>
          <p:cNvSpPr>
            <a:spLocks noGrp="1"/>
          </p:cNvSpPr>
          <p:nvPr>
            <p:ph type="body" sz="quarter" idx="13"/>
          </p:nvPr>
        </p:nvSpPr>
        <p:spPr/>
        <p:txBody>
          <a:bodyPr/>
          <a:lstStyle/>
          <a:p>
            <a:pPr lvl="0"/>
            <a:r>
              <a:rPr lang="en-GB" sz="2000" dirty="0"/>
              <a:t>The overall aim is for the trainee to gain an overview of the assessment in CAMHS</a:t>
            </a:r>
          </a:p>
          <a:p>
            <a:pPr lvl="0"/>
            <a:endParaRPr lang="en-US" sz="2000" dirty="0"/>
          </a:p>
          <a:p>
            <a:pPr lvl="0"/>
            <a:r>
              <a:rPr lang="en-GB" sz="2000" dirty="0"/>
              <a:t>By the end of the session trainees should:</a:t>
            </a:r>
            <a:endParaRPr lang="en-US" sz="2000" dirty="0"/>
          </a:p>
          <a:p>
            <a:pPr lvl="1"/>
            <a:r>
              <a:rPr lang="en-US" sz="2000" dirty="0"/>
              <a:t>Undertake assessments of children and young people; to communicate effectively with children and young people across the age range; to take a developmental history; to formulate and prepare a plan and identify appropriate interventions. </a:t>
            </a:r>
          </a:p>
          <a:p>
            <a:pPr lvl="1"/>
            <a:r>
              <a:rPr lang="en-US" sz="2000" dirty="0"/>
              <a:t>Describe how the emphasis of assessments in CAMHS may be different to that in Adult Mental Health. </a:t>
            </a:r>
            <a:endParaRPr lang="en-US" sz="2000" dirty="0">
              <a:effectLst/>
            </a:endParaRPr>
          </a:p>
        </p:txBody>
      </p:sp>
    </p:spTree>
    <p:extLst>
      <p:ext uri="{BB962C8B-B14F-4D97-AF65-F5344CB8AC3E}">
        <p14:creationId xmlns:p14="http://schemas.microsoft.com/office/powerpoint/2010/main" val="1936358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980728"/>
            <a:ext cx="8229600" cy="792088"/>
          </a:xfrm>
        </p:spPr>
        <p:txBody>
          <a:bodyPr/>
          <a:lstStyle/>
          <a:p>
            <a:pPr eaLnBrk="1" hangingPunct="1"/>
            <a:r>
              <a:rPr lang="en-US" sz="3600" b="1" dirty="0">
                <a:solidFill>
                  <a:srgbClr val="7B9899"/>
                </a:solidFill>
              </a:rPr>
              <a:t>Personality/Temperament</a:t>
            </a:r>
            <a:endParaRPr lang="en-US" sz="3600" dirty="0">
              <a:solidFill>
                <a:srgbClr val="7B9899"/>
              </a:solidFill>
            </a:endParaRPr>
          </a:p>
        </p:txBody>
      </p:sp>
      <p:sp>
        <p:nvSpPr>
          <p:cNvPr id="17411" name="Rectangle 3"/>
          <p:cNvSpPr>
            <a:spLocks noGrp="1" noChangeArrowheads="1"/>
          </p:cNvSpPr>
          <p:nvPr>
            <p:ph idx="1"/>
          </p:nvPr>
        </p:nvSpPr>
        <p:spPr>
          <a:xfrm>
            <a:off x="457200" y="1844824"/>
            <a:ext cx="8229600" cy="4162276"/>
          </a:xfrm>
        </p:spPr>
        <p:txBody>
          <a:bodyPr/>
          <a:lstStyle/>
          <a:p>
            <a:pPr marL="609600" indent="-609600" eaLnBrk="1" hangingPunct="1">
              <a:lnSpc>
                <a:spcPct val="80000"/>
              </a:lnSpc>
            </a:pPr>
            <a:r>
              <a:rPr lang="en-US" sz="2400" dirty="0"/>
              <a:t>Meeting new people – other adults, children, shy, clingy, how quickly does he/she adapt to change?</a:t>
            </a:r>
            <a:endParaRPr lang="en-US" sz="2400" b="1" dirty="0"/>
          </a:p>
          <a:p>
            <a:pPr marL="609600" indent="-609600" eaLnBrk="1" hangingPunct="1">
              <a:lnSpc>
                <a:spcPct val="80000"/>
              </a:lnSpc>
            </a:pPr>
            <a:r>
              <a:rPr lang="en-US" sz="2400" b="1" dirty="0"/>
              <a:t>New situations </a:t>
            </a:r>
          </a:p>
          <a:p>
            <a:pPr marL="990600" lvl="1" indent="-533400" eaLnBrk="1" hangingPunct="1">
              <a:lnSpc>
                <a:spcPct val="80000"/>
              </a:lnSpc>
            </a:pPr>
            <a:r>
              <a:rPr lang="en-US" sz="2000" dirty="0"/>
              <a:t>new places, new tools, explore or hand back.</a:t>
            </a:r>
            <a:endParaRPr lang="en-US" sz="2000" b="1" dirty="0"/>
          </a:p>
          <a:p>
            <a:pPr marL="609600" indent="-609600" eaLnBrk="1" hangingPunct="1">
              <a:lnSpc>
                <a:spcPct val="80000"/>
              </a:lnSpc>
            </a:pPr>
            <a:r>
              <a:rPr lang="en-US" sz="2400" b="1" dirty="0"/>
              <a:t>Emotional expression </a:t>
            </a:r>
          </a:p>
          <a:p>
            <a:pPr marL="990600" lvl="1" indent="-533400" eaLnBrk="1" hangingPunct="1">
              <a:lnSpc>
                <a:spcPct val="80000"/>
              </a:lnSpc>
            </a:pPr>
            <a:r>
              <a:rPr lang="en-US" sz="2000" dirty="0"/>
              <a:t>introvert, extrovert, generally happy/miserable</a:t>
            </a:r>
            <a:endParaRPr lang="en-US" sz="2000" b="1" dirty="0"/>
          </a:p>
          <a:p>
            <a:pPr marL="609600" indent="-609600" eaLnBrk="1" hangingPunct="1">
              <a:lnSpc>
                <a:spcPct val="80000"/>
              </a:lnSpc>
            </a:pPr>
            <a:r>
              <a:rPr lang="en-US" sz="2400" b="1" dirty="0"/>
              <a:t>Affection &amp; Relationships </a:t>
            </a:r>
          </a:p>
          <a:p>
            <a:pPr marL="990600" lvl="1" indent="-533400" eaLnBrk="1" hangingPunct="1">
              <a:lnSpc>
                <a:spcPct val="80000"/>
              </a:lnSpc>
            </a:pPr>
            <a:r>
              <a:rPr lang="en-US" sz="2000" dirty="0"/>
              <a:t>how does he/she show feelings, affectionate, confiding, friendships:  school, at home</a:t>
            </a:r>
            <a:endParaRPr lang="en-US" sz="2000" b="1" dirty="0"/>
          </a:p>
          <a:p>
            <a:pPr marL="609600" indent="-609600" eaLnBrk="1" hangingPunct="1">
              <a:lnSpc>
                <a:spcPct val="80000"/>
              </a:lnSpc>
            </a:pPr>
            <a:r>
              <a:rPr lang="en-US" sz="2400" b="1" dirty="0"/>
              <a:t>Sensitivity </a:t>
            </a:r>
          </a:p>
          <a:p>
            <a:pPr marL="990600" lvl="1" indent="-533400" eaLnBrk="1" hangingPunct="1">
              <a:lnSpc>
                <a:spcPct val="80000"/>
              </a:lnSpc>
            </a:pPr>
            <a:r>
              <a:rPr lang="en-US" sz="2000" dirty="0"/>
              <a:t>response to person/animal hurt, reaction if told off, did something wrong</a:t>
            </a:r>
            <a:endParaRPr lang="en-US" sz="2000" b="1" dirty="0"/>
          </a:p>
          <a:p>
            <a:pPr marL="609600" indent="-609600" eaLnBrk="1" hangingPunct="1">
              <a:lnSpc>
                <a:spcPct val="80000"/>
              </a:lnSpc>
            </a:pPr>
            <a:r>
              <a:rPr lang="en-US" sz="2400" b="1" dirty="0"/>
              <a:t>Interests, hobbies</a:t>
            </a:r>
          </a:p>
        </p:txBody>
      </p:sp>
    </p:spTree>
    <p:extLst>
      <p:ext uri="{BB962C8B-B14F-4D97-AF65-F5344CB8AC3E}">
        <p14:creationId xmlns:p14="http://schemas.microsoft.com/office/powerpoint/2010/main" val="3164361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536" y="620688"/>
            <a:ext cx="8534400" cy="1152128"/>
          </a:xfrm>
        </p:spPr>
        <p:txBody>
          <a:bodyPr/>
          <a:lstStyle/>
          <a:p>
            <a:pPr eaLnBrk="1" hangingPunct="1"/>
            <a:br>
              <a:rPr lang="en-US" sz="2900" b="1" dirty="0"/>
            </a:br>
            <a:r>
              <a:rPr lang="en-US" sz="2900" b="1" dirty="0">
                <a:solidFill>
                  <a:srgbClr val="8CADAE"/>
                </a:solidFill>
              </a:rPr>
              <a:t>Interview with Child &amp; MSE</a:t>
            </a:r>
          </a:p>
        </p:txBody>
      </p:sp>
      <p:sp>
        <p:nvSpPr>
          <p:cNvPr id="18435" name="Rectangle 3"/>
          <p:cNvSpPr>
            <a:spLocks noGrp="1" noChangeArrowheads="1"/>
          </p:cNvSpPr>
          <p:nvPr>
            <p:ph idx="1"/>
          </p:nvPr>
        </p:nvSpPr>
        <p:spPr/>
        <p:txBody>
          <a:bodyPr/>
          <a:lstStyle/>
          <a:p>
            <a:pPr eaLnBrk="1" hangingPunct="1">
              <a:lnSpc>
                <a:spcPct val="80000"/>
              </a:lnSpc>
              <a:buFontTx/>
              <a:buNone/>
            </a:pPr>
            <a:endParaRPr lang="en-US" sz="1800" dirty="0"/>
          </a:p>
          <a:p>
            <a:pPr eaLnBrk="1" hangingPunct="1">
              <a:lnSpc>
                <a:spcPct val="80000"/>
              </a:lnSpc>
            </a:pPr>
            <a:r>
              <a:rPr lang="en-US" sz="2000" dirty="0"/>
              <a:t>Determined by the child’s age and developmental level</a:t>
            </a:r>
          </a:p>
          <a:p>
            <a:pPr eaLnBrk="1" hangingPunct="1">
              <a:lnSpc>
                <a:spcPct val="80000"/>
              </a:lnSpc>
            </a:pPr>
            <a:r>
              <a:rPr lang="en-US" sz="2000" dirty="0"/>
              <a:t>Provide the right materials (crayons, paper, books) and a safe and private environment</a:t>
            </a:r>
          </a:p>
          <a:p>
            <a:pPr eaLnBrk="1" hangingPunct="1">
              <a:lnSpc>
                <a:spcPct val="80000"/>
              </a:lnSpc>
            </a:pPr>
            <a:r>
              <a:rPr lang="en-US" sz="2000" dirty="0"/>
              <a:t>Initially, talk about neutral topics or things which the child or adolescent is interested in </a:t>
            </a:r>
          </a:p>
          <a:p>
            <a:pPr eaLnBrk="1" hangingPunct="1">
              <a:lnSpc>
                <a:spcPct val="80000"/>
              </a:lnSpc>
            </a:pPr>
            <a:r>
              <a:rPr lang="en-US" sz="2000" dirty="0"/>
              <a:t>It is important that you explain to the child that the interview is confidential and the limits of that confidentiality</a:t>
            </a:r>
          </a:p>
          <a:p>
            <a:pPr eaLnBrk="1" hangingPunct="1">
              <a:lnSpc>
                <a:spcPct val="80000"/>
              </a:lnSpc>
            </a:pPr>
            <a:r>
              <a:rPr lang="en-US" sz="2000" dirty="0"/>
              <a:t>With younger children you may wish to encourage the child to play with toys, draw or describe their family, friends or school</a:t>
            </a:r>
          </a:p>
          <a:p>
            <a:pPr eaLnBrk="1" hangingPunct="1">
              <a:lnSpc>
                <a:spcPct val="80000"/>
              </a:lnSpc>
            </a:pPr>
            <a:r>
              <a:rPr lang="en-US" sz="2000" dirty="0"/>
              <a:t>Approach discussion of feelings later on</a:t>
            </a:r>
          </a:p>
          <a:p>
            <a:pPr eaLnBrk="1" hangingPunct="1">
              <a:lnSpc>
                <a:spcPct val="80000"/>
              </a:lnSpc>
            </a:pPr>
            <a:r>
              <a:rPr lang="en-US" sz="2000" dirty="0"/>
              <a:t>With an adolescent, the interviewer may involve more direct questions and more of a verbal interchange</a:t>
            </a:r>
          </a:p>
          <a:p>
            <a:pPr eaLnBrk="1" hangingPunct="1">
              <a:lnSpc>
                <a:spcPct val="80000"/>
              </a:lnSpc>
            </a:pPr>
            <a:r>
              <a:rPr lang="en-US" sz="2000" dirty="0"/>
              <a:t>By the end of the interview you should have a reasonable idea about the child’s understanding of why they are being seen and some idea of their emotional state</a:t>
            </a:r>
          </a:p>
        </p:txBody>
      </p:sp>
    </p:spTree>
    <p:extLst>
      <p:ext uri="{BB962C8B-B14F-4D97-AF65-F5344CB8AC3E}">
        <p14:creationId xmlns:p14="http://schemas.microsoft.com/office/powerpoint/2010/main" val="3239020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980728"/>
            <a:ext cx="8534400" cy="648072"/>
          </a:xfrm>
        </p:spPr>
        <p:txBody>
          <a:bodyPr/>
          <a:lstStyle/>
          <a:p>
            <a:pPr eaLnBrk="1" hangingPunct="1"/>
            <a:r>
              <a:rPr lang="en-US" sz="3200" b="1" dirty="0">
                <a:solidFill>
                  <a:srgbClr val="8CADAE"/>
                </a:solidFill>
              </a:rPr>
              <a:t>Mental state examination</a:t>
            </a:r>
            <a:endParaRPr lang="en-US" sz="2200" u="sng" dirty="0"/>
          </a:p>
        </p:txBody>
      </p:sp>
      <p:sp>
        <p:nvSpPr>
          <p:cNvPr id="19459" name="Rectangle 3"/>
          <p:cNvSpPr>
            <a:spLocks noGrp="1" noChangeArrowheads="1"/>
          </p:cNvSpPr>
          <p:nvPr>
            <p:ph idx="1"/>
          </p:nvPr>
        </p:nvSpPr>
        <p:spPr>
          <a:xfrm>
            <a:off x="457200" y="1628800"/>
            <a:ext cx="8229600" cy="4378300"/>
          </a:xfrm>
        </p:spPr>
        <p:txBody>
          <a:bodyPr/>
          <a:lstStyle/>
          <a:p>
            <a:pPr eaLnBrk="1" hangingPunct="1">
              <a:lnSpc>
                <a:spcPct val="80000"/>
              </a:lnSpc>
            </a:pPr>
            <a:r>
              <a:rPr lang="en-US" sz="2000" b="1" dirty="0"/>
              <a:t>Appearance and </a:t>
            </a:r>
            <a:r>
              <a:rPr lang="en-US" sz="2000" b="1" dirty="0" err="1"/>
              <a:t>behaviour</a:t>
            </a:r>
            <a:r>
              <a:rPr lang="en-US" sz="2000" b="1" dirty="0"/>
              <a:t>:  </a:t>
            </a:r>
            <a:r>
              <a:rPr lang="en-US" sz="2000" dirty="0"/>
              <a:t>dress, physical appearance, motor activity, co-ordination, involuntary movements</a:t>
            </a:r>
          </a:p>
          <a:p>
            <a:pPr lvl="1" eaLnBrk="1" hangingPunct="1">
              <a:lnSpc>
                <a:spcPct val="80000"/>
              </a:lnSpc>
            </a:pPr>
            <a:r>
              <a:rPr lang="en-US" sz="1600" b="1" dirty="0"/>
              <a:t>Social response to interviewer: </a:t>
            </a:r>
            <a:r>
              <a:rPr lang="en-US" sz="1600" dirty="0" err="1"/>
              <a:t>humour</a:t>
            </a:r>
            <a:r>
              <a:rPr lang="en-US" sz="1600" dirty="0"/>
              <a:t>, rapport, eye contact, empathy, and co-operation, shy, confident</a:t>
            </a:r>
          </a:p>
          <a:p>
            <a:pPr lvl="1" eaLnBrk="1" hangingPunct="1">
              <a:lnSpc>
                <a:spcPct val="80000"/>
              </a:lnSpc>
            </a:pPr>
            <a:r>
              <a:rPr lang="en-US" sz="1600" b="1" dirty="0"/>
              <a:t>Social interaction with parents</a:t>
            </a:r>
            <a:endParaRPr lang="en-US" sz="2000" b="1" dirty="0"/>
          </a:p>
          <a:p>
            <a:pPr eaLnBrk="1" hangingPunct="1">
              <a:lnSpc>
                <a:spcPct val="80000"/>
              </a:lnSpc>
            </a:pPr>
            <a:r>
              <a:rPr lang="en-US" sz="2000" b="1" dirty="0"/>
              <a:t>Language:</a:t>
            </a:r>
            <a:r>
              <a:rPr lang="en-US" sz="2000" dirty="0"/>
              <a:t>  expression, comprehension, speech – spontaneous, quantity, rate, rhythm, and complexity</a:t>
            </a:r>
            <a:endParaRPr lang="en-US" sz="2000" b="1" dirty="0"/>
          </a:p>
          <a:p>
            <a:pPr eaLnBrk="1" hangingPunct="1">
              <a:lnSpc>
                <a:spcPct val="80000"/>
              </a:lnSpc>
            </a:pPr>
            <a:r>
              <a:rPr lang="en-US" sz="2000" b="1" dirty="0"/>
              <a:t>Mood:</a:t>
            </a:r>
            <a:r>
              <a:rPr lang="en-US" sz="2000" dirty="0"/>
              <a:t>  subjective, objective, symptoms/signs of depression, suicidal feelings, anxiety, panic, anger, aggression, and irritability</a:t>
            </a:r>
            <a:endParaRPr lang="en-US" sz="2000" b="1" dirty="0"/>
          </a:p>
          <a:p>
            <a:pPr eaLnBrk="1" hangingPunct="1">
              <a:lnSpc>
                <a:spcPct val="80000"/>
              </a:lnSpc>
            </a:pPr>
            <a:r>
              <a:rPr lang="en-US" sz="2000" b="1" dirty="0"/>
              <a:t>Abnormal beliefs, </a:t>
            </a:r>
            <a:r>
              <a:rPr lang="en-US" sz="2000" dirty="0"/>
              <a:t>experiences, thought content, hallucinations, delusions, worries, fears, preoccupations, obsessions, fantasies or wishes</a:t>
            </a:r>
            <a:endParaRPr lang="en-US" sz="2000" b="1" dirty="0"/>
          </a:p>
          <a:p>
            <a:pPr eaLnBrk="1" hangingPunct="1">
              <a:lnSpc>
                <a:spcPct val="80000"/>
              </a:lnSpc>
            </a:pPr>
            <a:r>
              <a:rPr lang="en-US" sz="2000" b="1" dirty="0"/>
              <a:t>Cognition:</a:t>
            </a:r>
            <a:r>
              <a:rPr lang="en-US" sz="2000" dirty="0"/>
              <a:t> attention span/distractibility, draw a person (note grip, handedness), write name, give days of week, months of year, counting, simple arithmetic, orientation, memory, general knowledge, reading skills/level of attainment</a:t>
            </a:r>
          </a:p>
        </p:txBody>
      </p:sp>
    </p:spTree>
    <p:extLst>
      <p:ext uri="{BB962C8B-B14F-4D97-AF65-F5344CB8AC3E}">
        <p14:creationId xmlns:p14="http://schemas.microsoft.com/office/powerpoint/2010/main" val="2250993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124744"/>
            <a:ext cx="8229600" cy="1008112"/>
          </a:xfrm>
        </p:spPr>
        <p:txBody>
          <a:bodyPr/>
          <a:lstStyle/>
          <a:p>
            <a:pPr eaLnBrk="1" hangingPunct="1"/>
            <a:r>
              <a:rPr lang="en-US" sz="3600" b="1" dirty="0">
                <a:solidFill>
                  <a:srgbClr val="7B9899"/>
                </a:solidFill>
              </a:rPr>
              <a:t>*Other sources of Information</a:t>
            </a:r>
          </a:p>
        </p:txBody>
      </p:sp>
      <p:sp>
        <p:nvSpPr>
          <p:cNvPr id="20483" name="Rectangle 3"/>
          <p:cNvSpPr>
            <a:spLocks noGrp="1" noChangeArrowheads="1"/>
          </p:cNvSpPr>
          <p:nvPr>
            <p:ph idx="1"/>
          </p:nvPr>
        </p:nvSpPr>
        <p:spPr>
          <a:xfrm>
            <a:off x="457200" y="1844824"/>
            <a:ext cx="8229600" cy="4162276"/>
          </a:xfrm>
        </p:spPr>
        <p:txBody>
          <a:bodyPr/>
          <a:lstStyle/>
          <a:p>
            <a:pPr eaLnBrk="1" hangingPunct="1"/>
            <a:endParaRPr lang="en-US" u="sng" dirty="0"/>
          </a:p>
          <a:p>
            <a:pPr eaLnBrk="1" hangingPunct="1"/>
            <a:r>
              <a:rPr lang="en-US" dirty="0"/>
              <a:t>School with appropriate consent</a:t>
            </a:r>
          </a:p>
          <a:p>
            <a:pPr eaLnBrk="1" hangingPunct="1"/>
            <a:r>
              <a:rPr lang="en-US" dirty="0"/>
              <a:t>Undertaking school assessment with appropriate consent</a:t>
            </a:r>
          </a:p>
          <a:p>
            <a:pPr eaLnBrk="1" hangingPunct="1"/>
            <a:r>
              <a:rPr lang="en-US" dirty="0"/>
              <a:t>Undertaking home observations</a:t>
            </a:r>
          </a:p>
        </p:txBody>
      </p:sp>
    </p:spTree>
    <p:extLst>
      <p:ext uri="{BB962C8B-B14F-4D97-AF65-F5344CB8AC3E}">
        <p14:creationId xmlns:p14="http://schemas.microsoft.com/office/powerpoint/2010/main" val="70902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052736"/>
            <a:ext cx="8229600" cy="936104"/>
          </a:xfrm>
        </p:spPr>
        <p:txBody>
          <a:bodyPr/>
          <a:lstStyle/>
          <a:p>
            <a:pPr eaLnBrk="1" hangingPunct="1"/>
            <a:r>
              <a:rPr lang="en-US" sz="3600" b="1" dirty="0">
                <a:solidFill>
                  <a:srgbClr val="7B9899"/>
                </a:solidFill>
              </a:rPr>
              <a:t>Assessment Tools- </a:t>
            </a:r>
            <a:r>
              <a:rPr lang="en-US" sz="3600" dirty="0"/>
              <a:t>there are many</a:t>
            </a:r>
            <a:endParaRPr lang="en-US" sz="3600" b="1" dirty="0">
              <a:solidFill>
                <a:srgbClr val="7B9899"/>
              </a:solidFill>
            </a:endParaRPr>
          </a:p>
        </p:txBody>
      </p:sp>
      <p:sp>
        <p:nvSpPr>
          <p:cNvPr id="21507" name="Rectangle 3"/>
          <p:cNvSpPr>
            <a:spLocks noGrp="1" noChangeArrowheads="1"/>
          </p:cNvSpPr>
          <p:nvPr>
            <p:ph idx="1"/>
          </p:nvPr>
        </p:nvSpPr>
        <p:spPr>
          <a:xfrm>
            <a:off x="457200" y="2060848"/>
            <a:ext cx="8229600" cy="3946252"/>
          </a:xfrm>
        </p:spPr>
        <p:txBody>
          <a:bodyPr/>
          <a:lstStyle/>
          <a:p>
            <a:pPr eaLnBrk="1" hangingPunct="1"/>
            <a:r>
              <a:rPr lang="en-US" dirty="0"/>
              <a:t>Questionnaires </a:t>
            </a:r>
          </a:p>
          <a:p>
            <a:pPr lvl="1" eaLnBrk="1" hangingPunct="1"/>
            <a:r>
              <a:rPr lang="en-US" dirty="0"/>
              <a:t>SDQ/RCADS</a:t>
            </a:r>
          </a:p>
          <a:p>
            <a:pPr lvl="1" eaLnBrk="1" hangingPunct="1"/>
            <a:r>
              <a:rPr lang="en-US" dirty="0"/>
              <a:t>Connors/SNAP IV/ CBCL</a:t>
            </a:r>
          </a:p>
          <a:p>
            <a:pPr marL="457200" lvl="1" indent="0" eaLnBrk="1" hangingPunct="1">
              <a:buNone/>
            </a:pPr>
            <a:r>
              <a:rPr lang="en-US" dirty="0"/>
              <a:t>Psychometrics - WISC</a:t>
            </a:r>
          </a:p>
          <a:p>
            <a:pPr marL="457200" lvl="1" indent="0" eaLnBrk="1" hangingPunct="1">
              <a:buNone/>
            </a:pPr>
            <a:r>
              <a:rPr lang="en-US" dirty="0"/>
              <a:t>Observational – ADOS</a:t>
            </a:r>
          </a:p>
          <a:p>
            <a:pPr marL="457200" lvl="1" indent="0" eaLnBrk="1" hangingPunct="1">
              <a:buNone/>
            </a:pPr>
            <a:r>
              <a:rPr lang="en-US" dirty="0"/>
              <a:t>Structures interviews KIDDIE SADS/ADI/DISCO</a:t>
            </a:r>
          </a:p>
          <a:p>
            <a:pPr marL="457200" lvl="1" indent="0" eaLnBrk="1" hangingPunct="1">
              <a:buNone/>
            </a:pPr>
            <a:endParaRPr lang="en-US" dirty="0"/>
          </a:p>
          <a:p>
            <a:pPr lvl="1" eaLnBrk="1" hangingPunct="1"/>
            <a:endParaRPr lang="en-US" dirty="0"/>
          </a:p>
          <a:p>
            <a:pPr eaLnBrk="1" hangingPunct="1"/>
            <a:endParaRPr lang="en-US" u="sng" dirty="0"/>
          </a:p>
        </p:txBody>
      </p:sp>
    </p:spTree>
    <p:extLst>
      <p:ext uri="{BB962C8B-B14F-4D97-AF65-F5344CB8AC3E}">
        <p14:creationId xmlns:p14="http://schemas.microsoft.com/office/powerpoint/2010/main" val="3310805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052736"/>
            <a:ext cx="8229600" cy="864096"/>
          </a:xfrm>
        </p:spPr>
        <p:txBody>
          <a:bodyPr/>
          <a:lstStyle/>
          <a:p>
            <a:pPr eaLnBrk="1" hangingPunct="1"/>
            <a:r>
              <a:rPr lang="en-US" b="1" dirty="0">
                <a:solidFill>
                  <a:srgbClr val="7B9899"/>
                </a:solidFill>
              </a:rPr>
              <a:t>Risk Assessment</a:t>
            </a:r>
          </a:p>
        </p:txBody>
      </p:sp>
      <p:sp>
        <p:nvSpPr>
          <p:cNvPr id="24579" name="Content Placeholder 2"/>
          <p:cNvSpPr>
            <a:spLocks noGrp="1"/>
          </p:cNvSpPr>
          <p:nvPr>
            <p:ph idx="1"/>
          </p:nvPr>
        </p:nvSpPr>
        <p:spPr>
          <a:xfrm>
            <a:off x="457200" y="1988840"/>
            <a:ext cx="8229600" cy="4018260"/>
          </a:xfrm>
        </p:spPr>
        <p:txBody>
          <a:bodyPr/>
          <a:lstStyle/>
          <a:p>
            <a:pPr eaLnBrk="1" hangingPunct="1"/>
            <a:r>
              <a:rPr lang="en-US" b="1" dirty="0"/>
              <a:t>Factors</a:t>
            </a:r>
          </a:p>
          <a:p>
            <a:pPr lvl="1" eaLnBrk="1" hangingPunct="1"/>
            <a:r>
              <a:rPr lang="en-US" sz="3200" dirty="0"/>
              <a:t>Historical – what has happened in the past </a:t>
            </a:r>
          </a:p>
          <a:p>
            <a:pPr lvl="1" eaLnBrk="1" hangingPunct="1"/>
            <a:r>
              <a:rPr lang="en-US" sz="3200" dirty="0"/>
              <a:t>Clinical – what disorder the child has</a:t>
            </a:r>
          </a:p>
          <a:p>
            <a:pPr lvl="1" eaLnBrk="1" hangingPunct="1"/>
            <a:r>
              <a:rPr lang="en-US" sz="3200" dirty="0"/>
              <a:t>Social – deprivation/family/school/drugs</a:t>
            </a:r>
          </a:p>
          <a:p>
            <a:pPr lvl="1" eaLnBrk="1" hangingPunct="1"/>
            <a:r>
              <a:rPr lang="en-US" sz="3200" dirty="0"/>
              <a:t>Demographic – gender/age</a:t>
            </a:r>
          </a:p>
          <a:p>
            <a:pPr lvl="1" eaLnBrk="1" hangingPunct="1"/>
            <a:r>
              <a:rPr lang="en-US" sz="3200" dirty="0"/>
              <a:t>Developmental – stage/delay</a:t>
            </a:r>
            <a:r>
              <a:rPr lang="en-US" dirty="0"/>
              <a:t> </a:t>
            </a:r>
          </a:p>
        </p:txBody>
      </p:sp>
    </p:spTree>
    <p:extLst>
      <p:ext uri="{BB962C8B-B14F-4D97-AF65-F5344CB8AC3E}">
        <p14:creationId xmlns:p14="http://schemas.microsoft.com/office/powerpoint/2010/main" val="3400125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4906888" cy="1143000"/>
          </a:xfrm>
        </p:spPr>
        <p:txBody>
          <a:bodyPr>
            <a:noAutofit/>
          </a:bodyPr>
          <a:lstStyle/>
          <a:p>
            <a:r>
              <a:rPr lang="en-US" dirty="0">
                <a:solidFill>
                  <a:schemeClr val="accent1">
                    <a:lumMod val="60000"/>
                    <a:lumOff val="40000"/>
                  </a:schemeClr>
                </a:solidFill>
              </a:rPr>
              <a:t>Trauma is HIGHLY PREVALENT</a:t>
            </a:r>
          </a:p>
        </p:txBody>
      </p:sp>
      <p:sp>
        <p:nvSpPr>
          <p:cNvPr id="11" name="Content Placeholder 10"/>
          <p:cNvSpPr>
            <a:spLocks noGrp="1"/>
          </p:cNvSpPr>
          <p:nvPr>
            <p:ph idx="1"/>
          </p:nvPr>
        </p:nvSpPr>
        <p:spPr>
          <a:xfrm>
            <a:off x="228600" y="1772816"/>
            <a:ext cx="8686800" cy="4780384"/>
          </a:xfrm>
        </p:spPr>
        <p:txBody>
          <a:bodyPr>
            <a:normAutofit lnSpcReduction="10000"/>
          </a:bodyPr>
          <a:lstStyle/>
          <a:p>
            <a:r>
              <a:rPr lang="en-US" dirty="0"/>
              <a:t>Psychological - 11.1%</a:t>
            </a:r>
          </a:p>
          <a:p>
            <a:r>
              <a:rPr lang="en-US" dirty="0"/>
              <a:t>Physical – 10.8%</a:t>
            </a:r>
          </a:p>
          <a:p>
            <a:r>
              <a:rPr lang="en-US" dirty="0"/>
              <a:t>Sexual – 22%</a:t>
            </a:r>
          </a:p>
          <a:p>
            <a:r>
              <a:rPr lang="en-US" dirty="0"/>
              <a:t>Witnessed domestic violence to mother – 12.5%</a:t>
            </a:r>
          </a:p>
          <a:p>
            <a:r>
              <a:rPr lang="en-US" dirty="0"/>
              <a:t>Most common: substance use in household – 25.6%</a:t>
            </a:r>
          </a:p>
          <a:p>
            <a:r>
              <a:rPr lang="en-US" b="1" dirty="0"/>
              <a:t>Overall response rate to any category – </a:t>
            </a:r>
            <a:r>
              <a:rPr lang="en-US" sz="4800" b="1" dirty="0"/>
              <a:t>52.1%</a:t>
            </a:r>
          </a:p>
          <a:p>
            <a:pPr marL="0" indent="0">
              <a:buNone/>
            </a:pPr>
            <a:endParaRPr lang="en-US" dirty="0"/>
          </a:p>
        </p:txBody>
      </p:sp>
    </p:spTree>
    <p:extLst>
      <p:ext uri="{BB962C8B-B14F-4D97-AF65-F5344CB8AC3E}">
        <p14:creationId xmlns:p14="http://schemas.microsoft.com/office/powerpoint/2010/main" val="201173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19056" cy="994122"/>
          </a:xfrm>
        </p:spPr>
        <p:txBody>
          <a:bodyPr/>
          <a:lstStyle/>
          <a:p>
            <a:r>
              <a:rPr lang="en-US" dirty="0">
                <a:solidFill>
                  <a:schemeClr val="accent2"/>
                </a:solidFill>
              </a:rPr>
              <a:t>Clinical trauma Screening</a:t>
            </a:r>
          </a:p>
        </p:txBody>
      </p:sp>
      <p:sp>
        <p:nvSpPr>
          <p:cNvPr id="3" name="Content Placeholder 2"/>
          <p:cNvSpPr>
            <a:spLocks noGrp="1"/>
          </p:cNvSpPr>
          <p:nvPr>
            <p:ph idx="1"/>
          </p:nvPr>
        </p:nvSpPr>
        <p:spPr>
          <a:xfrm>
            <a:off x="457200" y="1844824"/>
            <a:ext cx="8229600" cy="4162276"/>
          </a:xfrm>
        </p:spPr>
        <p:txBody>
          <a:bodyPr>
            <a:normAutofit fontScale="85000" lnSpcReduction="20000"/>
          </a:bodyPr>
          <a:lstStyle/>
          <a:p>
            <a:r>
              <a:rPr lang="en-US" dirty="0"/>
              <a:t>“What is the scariest thing that has ever happened to you?”</a:t>
            </a:r>
          </a:p>
          <a:p>
            <a:pPr lvl="1"/>
            <a:r>
              <a:rPr lang="en-US" dirty="0"/>
              <a:t>“Has anything scary or upsetting happened since our last visit?” (add to your family/child if asking parents)</a:t>
            </a:r>
          </a:p>
          <a:p>
            <a:pPr lvl="1"/>
            <a:r>
              <a:rPr lang="en-US" dirty="0"/>
              <a:t>“Do you know of any traumatic experiences your child has gone through?”</a:t>
            </a:r>
          </a:p>
          <a:p>
            <a:pPr lvl="1"/>
            <a:r>
              <a:rPr lang="en-US" dirty="0"/>
              <a:t>“Has there ever been a time when you were (your child was) scared for your (his or her) life?”</a:t>
            </a:r>
          </a:p>
          <a:p>
            <a:pPr lvl="1"/>
            <a:r>
              <a:rPr lang="en-US" dirty="0"/>
              <a:t>“Has anyone ever touched you in ways you did not want to be touched?”</a:t>
            </a:r>
          </a:p>
          <a:p>
            <a:r>
              <a:rPr lang="en-US" dirty="0"/>
              <a:t>“Does [known traumatic event] ever bother or upset you these days?”</a:t>
            </a:r>
          </a:p>
          <a:p>
            <a:endParaRPr lang="en-US" dirty="0"/>
          </a:p>
        </p:txBody>
      </p:sp>
    </p:spTree>
    <p:extLst>
      <p:ext uri="{BB962C8B-B14F-4D97-AF65-F5344CB8AC3E}">
        <p14:creationId xmlns:p14="http://schemas.microsoft.com/office/powerpoint/2010/main" val="93968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0DD5-7FDC-DB41-91F5-3C010E32B44F}"/>
              </a:ext>
            </a:extLst>
          </p:cNvPr>
          <p:cNvSpPr>
            <a:spLocks noGrp="1"/>
          </p:cNvSpPr>
          <p:nvPr>
            <p:ph type="title"/>
          </p:nvPr>
        </p:nvSpPr>
        <p:spPr>
          <a:xfrm>
            <a:off x="647272" y="1616253"/>
            <a:ext cx="2562119" cy="3596556"/>
          </a:xfrm>
        </p:spPr>
        <p:txBody>
          <a:bodyPr>
            <a:normAutofit/>
          </a:bodyPr>
          <a:lstStyle/>
          <a:p>
            <a:r>
              <a:rPr lang="en-US" dirty="0">
                <a:solidFill>
                  <a:srgbClr val="FFFFFF"/>
                </a:solidFill>
              </a:rPr>
              <a:t>What is a diagnosis?</a:t>
            </a:r>
          </a:p>
        </p:txBody>
      </p:sp>
      <p:graphicFrame>
        <p:nvGraphicFramePr>
          <p:cNvPr id="5" name="Content Placeholder 2">
            <a:extLst>
              <a:ext uri="{FF2B5EF4-FFF2-40B4-BE49-F238E27FC236}">
                <a16:creationId xmlns:a16="http://schemas.microsoft.com/office/drawing/2014/main" id="{AAF8E5B2-A8E3-434B-A3FA-F4D5BEC0BC46}"/>
              </a:ext>
            </a:extLst>
          </p:cNvPr>
          <p:cNvGraphicFramePr>
            <a:graphicFrameLocks noGrp="1"/>
          </p:cNvGraphicFramePr>
          <p:nvPr>
            <p:ph idx="1"/>
          </p:nvPr>
        </p:nvGraphicFramePr>
        <p:xfrm>
          <a:off x="3895725" y="1210443"/>
          <a:ext cx="4885203" cy="441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a:extLst>
              <a:ext uri="{FF2B5EF4-FFF2-40B4-BE49-F238E27FC236}">
                <a16:creationId xmlns:a16="http://schemas.microsoft.com/office/drawing/2014/main" id="{8606B4AD-E068-0F45-82B4-03A14857C3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647272" y="1210443"/>
            <a:ext cx="2713642" cy="20882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3F123028-59B7-8E40-BFB3-02A090A686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363072" y="3957326"/>
            <a:ext cx="872561" cy="12554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4C4C920B-E333-2A44-AEB0-1B2D198C5A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1432107" y="3957326"/>
            <a:ext cx="872561" cy="12554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403BA68A-19D7-254E-8E48-B064E9BE5C4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2429377" y="3957326"/>
            <a:ext cx="931537" cy="12554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FB3D8B6-A1B6-D242-BD45-71E904B040E6}"/>
              </a:ext>
            </a:extLst>
          </p:cNvPr>
          <p:cNvSpPr txBox="1"/>
          <p:nvPr/>
        </p:nvSpPr>
        <p:spPr>
          <a:xfrm>
            <a:off x="467544" y="476672"/>
            <a:ext cx="4104456" cy="369332"/>
          </a:xfrm>
          <a:prstGeom prst="rect">
            <a:avLst/>
          </a:prstGeom>
          <a:noFill/>
        </p:spPr>
        <p:txBody>
          <a:bodyPr wrap="square" rtlCol="0">
            <a:spAutoFit/>
          </a:bodyPr>
          <a:lstStyle/>
          <a:p>
            <a:r>
              <a:rPr lang="en-US" dirty="0"/>
              <a:t>Diagnosis</a:t>
            </a:r>
          </a:p>
        </p:txBody>
      </p:sp>
    </p:spTree>
    <p:extLst>
      <p:ext uri="{BB962C8B-B14F-4D97-AF65-F5344CB8AC3E}">
        <p14:creationId xmlns:p14="http://schemas.microsoft.com/office/powerpoint/2010/main" val="3876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980728"/>
            <a:ext cx="8229600" cy="720080"/>
          </a:xfrm>
        </p:spPr>
        <p:txBody>
          <a:bodyPr/>
          <a:lstStyle/>
          <a:p>
            <a:pPr eaLnBrk="1" hangingPunct="1"/>
            <a:r>
              <a:rPr lang="en-US" sz="3600" b="1" dirty="0">
                <a:solidFill>
                  <a:srgbClr val="7B9899"/>
                </a:solidFill>
              </a:rPr>
              <a:t>Formulation</a:t>
            </a:r>
          </a:p>
        </p:txBody>
      </p:sp>
      <p:sp>
        <p:nvSpPr>
          <p:cNvPr id="23555" name="Rectangle 3"/>
          <p:cNvSpPr>
            <a:spLocks noGrp="1" noChangeArrowheads="1"/>
          </p:cNvSpPr>
          <p:nvPr>
            <p:ph idx="1"/>
          </p:nvPr>
        </p:nvSpPr>
        <p:spPr>
          <a:xfrm>
            <a:off x="457200" y="1700808"/>
            <a:ext cx="8229600" cy="4306292"/>
          </a:xfrm>
        </p:spPr>
        <p:txBody>
          <a:bodyPr/>
          <a:lstStyle/>
          <a:p>
            <a:pPr eaLnBrk="1" hangingPunct="1">
              <a:lnSpc>
                <a:spcPct val="80000"/>
              </a:lnSpc>
            </a:pPr>
            <a:r>
              <a:rPr lang="en-US" sz="2200" dirty="0"/>
              <a:t>This is a brief description of the child’s presenting problems. It helps to consider the factors under:</a:t>
            </a:r>
          </a:p>
          <a:p>
            <a:pPr lvl="1" eaLnBrk="1" hangingPunct="1">
              <a:lnSpc>
                <a:spcPct val="80000"/>
              </a:lnSpc>
            </a:pPr>
            <a:r>
              <a:rPr lang="en-US" b="1" dirty="0"/>
              <a:t>BIOLOGICAL</a:t>
            </a:r>
          </a:p>
          <a:p>
            <a:pPr lvl="1" eaLnBrk="1" hangingPunct="1">
              <a:lnSpc>
                <a:spcPct val="80000"/>
              </a:lnSpc>
            </a:pPr>
            <a:r>
              <a:rPr lang="en-US" b="1" dirty="0"/>
              <a:t>PSYCHOLOGICAL</a:t>
            </a:r>
          </a:p>
          <a:p>
            <a:pPr lvl="1" eaLnBrk="1" hangingPunct="1">
              <a:lnSpc>
                <a:spcPct val="80000"/>
              </a:lnSpc>
            </a:pPr>
            <a:r>
              <a:rPr lang="en-US" b="1" dirty="0"/>
              <a:t>SOCIAL</a:t>
            </a:r>
          </a:p>
          <a:p>
            <a:pPr eaLnBrk="1" hangingPunct="1">
              <a:lnSpc>
                <a:spcPct val="80000"/>
              </a:lnSpc>
            </a:pPr>
            <a:r>
              <a:rPr lang="en-US" sz="2200" dirty="0"/>
              <a:t>PREDISPOSING / PRECIPITATING / MAINTAINING / PROTECTIVE</a:t>
            </a:r>
          </a:p>
          <a:p>
            <a:pPr eaLnBrk="1" hangingPunct="1">
              <a:lnSpc>
                <a:spcPct val="80000"/>
              </a:lnSpc>
            </a:pPr>
            <a:r>
              <a:rPr lang="en-US" sz="2200" dirty="0"/>
              <a:t>The formulation is useful in helping to highlight areas for intervention and producing a management plan with a description of the likely prognosis</a:t>
            </a:r>
          </a:p>
        </p:txBody>
      </p:sp>
    </p:spTree>
    <p:extLst>
      <p:ext uri="{BB962C8B-B14F-4D97-AF65-F5344CB8AC3E}">
        <p14:creationId xmlns:p14="http://schemas.microsoft.com/office/powerpoint/2010/main" val="413690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Assessment</a:t>
            </a:r>
          </a:p>
        </p:txBody>
      </p:sp>
      <p:sp>
        <p:nvSpPr>
          <p:cNvPr id="3" name="Subtitle 2"/>
          <p:cNvSpPr>
            <a:spLocks noGrp="1"/>
          </p:cNvSpPr>
          <p:nvPr>
            <p:ph type="subTitle" idx="1"/>
          </p:nvPr>
        </p:nvSpPr>
        <p:spPr/>
        <p:txBody>
          <a:bodyPr/>
          <a:lstStyle/>
          <a:p>
            <a:r>
              <a:rPr lang="en-US" dirty="0"/>
              <a:t>To achieve this</a:t>
            </a:r>
          </a:p>
        </p:txBody>
      </p:sp>
      <p:sp>
        <p:nvSpPr>
          <p:cNvPr id="4" name="Text Placeholder 3"/>
          <p:cNvSpPr>
            <a:spLocks noGrp="1"/>
          </p:cNvSpPr>
          <p:nvPr>
            <p:ph type="body" sz="quarter" idx="13"/>
          </p:nvPr>
        </p:nvSpPr>
        <p:spPr/>
        <p:txBody>
          <a:bodyPr/>
          <a:lstStyle/>
          <a:p>
            <a:r>
              <a:rPr lang="en-US" dirty="0"/>
              <a:t>Case Presentation</a:t>
            </a:r>
          </a:p>
          <a:p>
            <a:r>
              <a:rPr lang="en-US" dirty="0"/>
              <a:t>Journal Club</a:t>
            </a:r>
          </a:p>
          <a:p>
            <a:r>
              <a:rPr lang="en-US" dirty="0"/>
              <a:t>555 Presentation</a:t>
            </a:r>
          </a:p>
          <a:p>
            <a:r>
              <a:rPr lang="en-US" dirty="0"/>
              <a:t>Expert-Led Session</a:t>
            </a:r>
          </a:p>
          <a:p>
            <a:r>
              <a:rPr lang="en-US" dirty="0"/>
              <a:t>MCQs </a:t>
            </a:r>
          </a:p>
          <a:p>
            <a:pPr marL="0" indent="0">
              <a:buNone/>
            </a:pPr>
            <a:endParaRPr lang="en-US" dirty="0"/>
          </a:p>
          <a:p>
            <a:r>
              <a:rPr lang="en-US" dirty="0"/>
              <a:t>Please sign the register and complete the feedback</a:t>
            </a:r>
          </a:p>
        </p:txBody>
      </p:sp>
    </p:spTree>
    <p:extLst>
      <p:ext uri="{BB962C8B-B14F-4D97-AF65-F5344CB8AC3E}">
        <p14:creationId xmlns:p14="http://schemas.microsoft.com/office/powerpoint/2010/main" val="236617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4" name="Text Placeholder 3"/>
          <p:cNvSpPr>
            <a:spLocks noGrp="1"/>
          </p:cNvSpPr>
          <p:nvPr>
            <p:ph type="body" sz="quarter" idx="13"/>
          </p:nvPr>
        </p:nvSpPr>
        <p:spPr/>
        <p:txBody>
          <a:bodyPr/>
          <a:lstStyle/>
          <a:p>
            <a:pPr marL="0" indent="0">
              <a:buNone/>
            </a:pPr>
            <a:r>
              <a:rPr lang="en-US" dirty="0"/>
              <a:t>Any Questions?</a:t>
            </a:r>
          </a:p>
          <a:p>
            <a:pPr marL="0" indent="0">
              <a:buNone/>
            </a:pPr>
            <a:endParaRPr lang="en-US" dirty="0"/>
          </a:p>
          <a:p>
            <a:pPr marL="0" indent="0">
              <a:buNone/>
            </a:pPr>
            <a:r>
              <a:rPr lang="en-US" dirty="0"/>
              <a:t>MCQs on the next slide</a:t>
            </a:r>
          </a:p>
        </p:txBody>
      </p:sp>
    </p:spTree>
    <p:extLst>
      <p:ext uri="{BB962C8B-B14F-4D97-AF65-F5344CB8AC3E}">
        <p14:creationId xmlns:p14="http://schemas.microsoft.com/office/powerpoint/2010/main" val="3744547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p:txBody>
          <a:bodyPr/>
          <a:lstStyle/>
          <a:p>
            <a:r>
              <a:rPr lang="en-US" dirty="0"/>
              <a:t>Patient should routinely have a neurological examination if they present with all except: </a:t>
            </a:r>
          </a:p>
          <a:p>
            <a:pPr marL="0" indent="0">
              <a:buNone/>
            </a:pPr>
            <a:endParaRPr lang="en-GB" dirty="0"/>
          </a:p>
          <a:p>
            <a:pPr marL="457200" indent="-457200">
              <a:buFont typeface="+mj-lt"/>
              <a:buAutoNum type="alphaUcPeriod"/>
            </a:pPr>
            <a:r>
              <a:rPr lang="en-GB" dirty="0"/>
              <a:t>History of an episode of fainting </a:t>
            </a:r>
          </a:p>
          <a:p>
            <a:pPr marL="457200" indent="-457200">
              <a:buFont typeface="+mj-lt"/>
              <a:buAutoNum type="alphaUcPeriod"/>
            </a:pPr>
            <a:r>
              <a:rPr lang="en-GB" dirty="0"/>
              <a:t>History of seizures </a:t>
            </a:r>
          </a:p>
          <a:p>
            <a:pPr marL="457200" indent="-457200">
              <a:buFont typeface="+mj-lt"/>
              <a:buAutoNum type="alphaUcPeriod"/>
            </a:pPr>
            <a:r>
              <a:rPr lang="en-GB" dirty="0"/>
              <a:t>Developmental delay </a:t>
            </a:r>
          </a:p>
          <a:p>
            <a:pPr marL="457200" indent="-457200">
              <a:buFont typeface="+mj-lt"/>
              <a:buAutoNum type="alphaUcPeriod"/>
            </a:pPr>
            <a:r>
              <a:rPr lang="en-GB" dirty="0" err="1"/>
              <a:t>Dysmorphic</a:t>
            </a:r>
            <a:r>
              <a:rPr lang="en-GB" dirty="0"/>
              <a:t> features </a:t>
            </a:r>
          </a:p>
          <a:p>
            <a:pPr marL="457200" indent="-457200">
              <a:buFont typeface="+mj-lt"/>
              <a:buAutoNum type="alphaUcPeriod"/>
            </a:pPr>
            <a:r>
              <a:rPr lang="en-GB" dirty="0"/>
              <a:t>Abnormal gait </a:t>
            </a:r>
          </a:p>
        </p:txBody>
      </p:sp>
    </p:spTree>
    <p:extLst>
      <p:ext uri="{BB962C8B-B14F-4D97-AF65-F5344CB8AC3E}">
        <p14:creationId xmlns:p14="http://schemas.microsoft.com/office/powerpoint/2010/main" val="4237806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p:txBody>
          <a:bodyPr/>
          <a:lstStyle/>
          <a:p>
            <a:r>
              <a:rPr lang="en-US" dirty="0"/>
              <a:t>Patient should routinely have a neurological examination if they present with all except: </a:t>
            </a:r>
          </a:p>
          <a:p>
            <a:pPr marL="0" indent="0">
              <a:buNone/>
            </a:pPr>
            <a:endParaRPr lang="en-GB" dirty="0"/>
          </a:p>
          <a:p>
            <a:pPr marL="457200" indent="-457200">
              <a:buFont typeface="+mj-lt"/>
              <a:buAutoNum type="alphaUcPeriod"/>
            </a:pPr>
            <a:r>
              <a:rPr lang="en-GB" b="1" dirty="0"/>
              <a:t>History of an episode of fainting </a:t>
            </a:r>
          </a:p>
          <a:p>
            <a:pPr marL="457200" indent="-457200">
              <a:buFont typeface="+mj-lt"/>
              <a:buAutoNum type="alphaUcPeriod"/>
            </a:pPr>
            <a:r>
              <a:rPr lang="en-GB" dirty="0"/>
              <a:t>History of seizures </a:t>
            </a:r>
          </a:p>
          <a:p>
            <a:pPr marL="457200" indent="-457200">
              <a:buFont typeface="+mj-lt"/>
              <a:buAutoNum type="alphaUcPeriod"/>
            </a:pPr>
            <a:r>
              <a:rPr lang="en-GB" dirty="0"/>
              <a:t>Developmental delay </a:t>
            </a:r>
          </a:p>
          <a:p>
            <a:pPr marL="457200" indent="-457200">
              <a:buFont typeface="+mj-lt"/>
              <a:buAutoNum type="alphaUcPeriod"/>
            </a:pPr>
            <a:r>
              <a:rPr lang="en-GB" dirty="0" err="1"/>
              <a:t>Dysmorphic</a:t>
            </a:r>
            <a:r>
              <a:rPr lang="en-GB" dirty="0"/>
              <a:t> features </a:t>
            </a:r>
          </a:p>
          <a:p>
            <a:pPr marL="457200" indent="-457200">
              <a:buFont typeface="+mj-lt"/>
              <a:buAutoNum type="alphaUcPeriod"/>
            </a:pPr>
            <a:r>
              <a:rPr lang="en-GB" dirty="0"/>
              <a:t>Abnormal gait </a:t>
            </a:r>
          </a:p>
        </p:txBody>
      </p:sp>
    </p:spTree>
    <p:extLst>
      <p:ext uri="{BB962C8B-B14F-4D97-AF65-F5344CB8AC3E}">
        <p14:creationId xmlns:p14="http://schemas.microsoft.com/office/powerpoint/2010/main" val="3224420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p:txBody>
          <a:bodyPr/>
          <a:lstStyle/>
          <a:p>
            <a:r>
              <a:rPr lang="en-US" dirty="0"/>
              <a:t>A physical risk assessment for patients with Anorexia Nervosa should include all except: </a:t>
            </a:r>
          </a:p>
          <a:p>
            <a:pPr marL="0" indent="0">
              <a:buNone/>
            </a:pPr>
            <a:endParaRPr lang="en-US" dirty="0"/>
          </a:p>
          <a:p>
            <a:pPr marL="457200" indent="-457200">
              <a:buFont typeface="+mj-lt"/>
              <a:buAutoNum type="alphaUcPeriod"/>
            </a:pPr>
            <a:r>
              <a:rPr lang="en-US" dirty="0"/>
              <a:t>Assessment of BMI and weight </a:t>
            </a:r>
          </a:p>
          <a:p>
            <a:pPr marL="457200" indent="-457200">
              <a:buFont typeface="+mj-lt"/>
              <a:buAutoNum type="alphaUcPeriod"/>
            </a:pPr>
            <a:r>
              <a:rPr lang="en-US" dirty="0"/>
              <a:t>Assessment of heart rate </a:t>
            </a:r>
          </a:p>
          <a:p>
            <a:pPr marL="457200" indent="-457200">
              <a:buFont typeface="+mj-lt"/>
              <a:buAutoNum type="alphaUcPeriod"/>
            </a:pPr>
            <a:r>
              <a:rPr lang="en-US" dirty="0"/>
              <a:t>Assessment of temperature </a:t>
            </a:r>
          </a:p>
          <a:p>
            <a:pPr marL="457200" indent="-457200">
              <a:buFont typeface="+mj-lt"/>
              <a:buAutoNum type="alphaUcPeriod"/>
            </a:pPr>
            <a:r>
              <a:rPr lang="en-US" dirty="0"/>
              <a:t>Assessment of hydration status </a:t>
            </a:r>
          </a:p>
          <a:p>
            <a:pPr marL="457200" indent="-457200">
              <a:buFont typeface="+mj-lt"/>
              <a:buAutoNum type="alphaUcPeriod"/>
            </a:pPr>
            <a:r>
              <a:rPr lang="en-US" dirty="0"/>
              <a:t>Assessment of body fat percentage abnormalities </a:t>
            </a:r>
          </a:p>
        </p:txBody>
      </p:sp>
    </p:spTree>
    <p:extLst>
      <p:ext uri="{BB962C8B-B14F-4D97-AF65-F5344CB8AC3E}">
        <p14:creationId xmlns:p14="http://schemas.microsoft.com/office/powerpoint/2010/main" val="1173853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p:txBody>
          <a:bodyPr/>
          <a:lstStyle/>
          <a:p>
            <a:r>
              <a:rPr lang="en-US" dirty="0"/>
              <a:t>A physical risk assessment for patients with Anorexia Nervosa should include all except: </a:t>
            </a:r>
          </a:p>
          <a:p>
            <a:pPr marL="0" indent="0">
              <a:buNone/>
            </a:pPr>
            <a:endParaRPr lang="en-US" dirty="0"/>
          </a:p>
          <a:p>
            <a:pPr marL="457200" indent="-457200">
              <a:buFont typeface="+mj-lt"/>
              <a:buAutoNum type="alphaUcPeriod"/>
            </a:pPr>
            <a:r>
              <a:rPr lang="en-US" dirty="0"/>
              <a:t>Assessment of BMI and weight </a:t>
            </a:r>
          </a:p>
          <a:p>
            <a:pPr marL="457200" indent="-457200">
              <a:buFont typeface="+mj-lt"/>
              <a:buAutoNum type="alphaUcPeriod"/>
            </a:pPr>
            <a:r>
              <a:rPr lang="en-US" dirty="0"/>
              <a:t>Assessment of heart rate </a:t>
            </a:r>
          </a:p>
          <a:p>
            <a:pPr marL="457200" indent="-457200">
              <a:buFont typeface="+mj-lt"/>
              <a:buAutoNum type="alphaUcPeriod"/>
            </a:pPr>
            <a:r>
              <a:rPr lang="en-US" dirty="0"/>
              <a:t>Assessment of temperature </a:t>
            </a:r>
          </a:p>
          <a:p>
            <a:pPr marL="457200" indent="-457200">
              <a:buFont typeface="+mj-lt"/>
              <a:buAutoNum type="alphaUcPeriod"/>
            </a:pPr>
            <a:r>
              <a:rPr lang="en-US" dirty="0"/>
              <a:t>Assessment of hydration status </a:t>
            </a:r>
          </a:p>
          <a:p>
            <a:pPr marL="457200" indent="-457200">
              <a:buFont typeface="+mj-lt"/>
              <a:buAutoNum type="alphaUcPeriod"/>
            </a:pPr>
            <a:r>
              <a:rPr lang="en-US" b="1" dirty="0"/>
              <a:t>Assessment of Body fat percentage</a:t>
            </a:r>
          </a:p>
        </p:txBody>
      </p:sp>
    </p:spTree>
    <p:extLst>
      <p:ext uri="{BB962C8B-B14F-4D97-AF65-F5344CB8AC3E}">
        <p14:creationId xmlns:p14="http://schemas.microsoft.com/office/powerpoint/2010/main" val="2722352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117457" cy="2457450"/>
          </a:xfrm>
        </p:spPr>
        <p:txBody>
          <a:bodyPr/>
          <a:lstStyle/>
          <a:p>
            <a:r>
              <a:rPr lang="en-US" dirty="0"/>
              <a:t>During an assessment of a 14 year old patient with depression in primary care, which of the following would prompt you to refer to tier 2 or 3 CAMHS: </a:t>
            </a:r>
          </a:p>
          <a:p>
            <a:pPr marL="457200" indent="-457200">
              <a:buFont typeface="+mj-lt"/>
              <a:buAutoNum type="arabicPeriod" startAt="3"/>
            </a:pPr>
            <a:endParaRPr lang="en-GB" dirty="0"/>
          </a:p>
          <a:p>
            <a:pPr marL="457200" indent="-457200">
              <a:buFont typeface="+mj-lt"/>
              <a:buAutoNum type="alphaUcPeriod"/>
            </a:pPr>
            <a:r>
              <a:rPr lang="en-GB" sz="1800" dirty="0"/>
              <a:t>Mild depression in those who have not responded to interventions in tier 1 after 2-3 months </a:t>
            </a:r>
          </a:p>
          <a:p>
            <a:pPr marL="457200" indent="-457200">
              <a:buFont typeface="+mj-lt"/>
              <a:buAutoNum type="alphaUcPeriod"/>
            </a:pPr>
            <a:r>
              <a:rPr lang="en-GB" sz="1800" dirty="0"/>
              <a:t>Active suicidal plans </a:t>
            </a:r>
          </a:p>
          <a:p>
            <a:pPr marL="457200" indent="-457200">
              <a:buFont typeface="+mj-lt"/>
              <a:buAutoNum type="alphaUcPeriod"/>
            </a:pPr>
            <a:r>
              <a:rPr lang="en-GB" sz="1800" dirty="0"/>
              <a:t>Referral requested by the young person </a:t>
            </a:r>
          </a:p>
          <a:p>
            <a:pPr marL="457200" indent="-457200">
              <a:buFont typeface="+mj-lt"/>
              <a:buAutoNum type="alphaUcPeriod"/>
            </a:pPr>
            <a:r>
              <a:rPr lang="en-GB" sz="1800" dirty="0"/>
              <a:t>Moderate to severe depression </a:t>
            </a:r>
          </a:p>
          <a:p>
            <a:pPr marL="457200" indent="-457200">
              <a:buFont typeface="+mj-lt"/>
              <a:buAutoNum type="alphaUcPeriod"/>
            </a:pPr>
            <a:r>
              <a:rPr lang="en-GB" sz="1800" dirty="0"/>
              <a:t>All of the above </a:t>
            </a:r>
          </a:p>
        </p:txBody>
      </p:sp>
    </p:spTree>
    <p:extLst>
      <p:ext uri="{BB962C8B-B14F-4D97-AF65-F5344CB8AC3E}">
        <p14:creationId xmlns:p14="http://schemas.microsoft.com/office/powerpoint/2010/main" val="2188119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117457" cy="2457450"/>
          </a:xfrm>
        </p:spPr>
        <p:txBody>
          <a:bodyPr/>
          <a:lstStyle/>
          <a:p>
            <a:r>
              <a:rPr lang="en-US" dirty="0"/>
              <a:t>During an assessment of a 14 year old patient with depression in primary care, which of the following would prompt you to refer to tier 2 or 3 CAMHS: </a:t>
            </a:r>
          </a:p>
          <a:p>
            <a:pPr marL="457200" indent="-457200">
              <a:buFont typeface="+mj-lt"/>
              <a:buAutoNum type="arabicPeriod" startAt="3"/>
            </a:pPr>
            <a:endParaRPr lang="en-GB" dirty="0"/>
          </a:p>
          <a:p>
            <a:pPr marL="457200" indent="-457200">
              <a:buFont typeface="+mj-lt"/>
              <a:buAutoNum type="alphaUcPeriod"/>
            </a:pPr>
            <a:r>
              <a:rPr lang="en-GB" sz="1800" dirty="0"/>
              <a:t>Mild depression in those who have not responded to interventions in tier 1 after 2-3 months </a:t>
            </a:r>
          </a:p>
          <a:p>
            <a:pPr marL="457200" indent="-457200">
              <a:buFont typeface="+mj-lt"/>
              <a:buAutoNum type="alphaUcPeriod"/>
            </a:pPr>
            <a:r>
              <a:rPr lang="en-GB" sz="1800" dirty="0"/>
              <a:t>Active suicidal plans </a:t>
            </a:r>
          </a:p>
          <a:p>
            <a:pPr marL="457200" indent="-457200">
              <a:buFont typeface="+mj-lt"/>
              <a:buAutoNum type="alphaUcPeriod"/>
            </a:pPr>
            <a:r>
              <a:rPr lang="en-GB" sz="1800" dirty="0"/>
              <a:t>Referral requested by the young person </a:t>
            </a:r>
          </a:p>
          <a:p>
            <a:pPr marL="457200" indent="-457200">
              <a:buFont typeface="+mj-lt"/>
              <a:buAutoNum type="alphaUcPeriod"/>
            </a:pPr>
            <a:r>
              <a:rPr lang="en-GB" sz="1800" dirty="0"/>
              <a:t>Moderate to severe depression </a:t>
            </a:r>
          </a:p>
          <a:p>
            <a:pPr marL="457200" indent="-457200">
              <a:buFont typeface="+mj-lt"/>
              <a:buAutoNum type="alphaUcPeriod"/>
            </a:pPr>
            <a:r>
              <a:rPr lang="en-GB" sz="1800" b="1" dirty="0"/>
              <a:t>All of the above </a:t>
            </a:r>
          </a:p>
        </p:txBody>
      </p:sp>
    </p:spTree>
    <p:extLst>
      <p:ext uri="{BB962C8B-B14F-4D97-AF65-F5344CB8AC3E}">
        <p14:creationId xmlns:p14="http://schemas.microsoft.com/office/powerpoint/2010/main" val="1444571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117457" cy="2457450"/>
          </a:xfrm>
        </p:spPr>
        <p:txBody>
          <a:bodyPr/>
          <a:lstStyle/>
          <a:p>
            <a:r>
              <a:rPr lang="en-US" dirty="0"/>
              <a:t>Assessment of ADHD commonly include all except: </a:t>
            </a:r>
          </a:p>
          <a:p>
            <a:pPr marL="0" indent="0">
              <a:buNone/>
            </a:pPr>
            <a:endParaRPr lang="en-US" dirty="0"/>
          </a:p>
          <a:p>
            <a:pPr marL="457200" indent="-457200">
              <a:buFont typeface="+mj-lt"/>
              <a:buAutoNum type="alphaUcPeriod"/>
            </a:pPr>
            <a:r>
              <a:rPr lang="en-US" dirty="0"/>
              <a:t>ADOS </a:t>
            </a:r>
          </a:p>
          <a:p>
            <a:pPr marL="457200" indent="-457200">
              <a:buFont typeface="+mj-lt"/>
              <a:buAutoNum type="alphaUcPeriod"/>
            </a:pPr>
            <a:r>
              <a:rPr lang="en-US" dirty="0"/>
              <a:t>School observations </a:t>
            </a:r>
          </a:p>
          <a:p>
            <a:pPr marL="457200" indent="-457200">
              <a:buFont typeface="+mj-lt"/>
              <a:buAutoNum type="alphaUcPeriod"/>
            </a:pPr>
            <a:r>
              <a:rPr lang="en-US" dirty="0"/>
              <a:t>History from parents/</a:t>
            </a:r>
            <a:r>
              <a:rPr lang="en-US" dirty="0" err="1"/>
              <a:t>carers</a:t>
            </a:r>
            <a:r>
              <a:rPr lang="en-US" dirty="0"/>
              <a:t> </a:t>
            </a:r>
          </a:p>
          <a:p>
            <a:pPr marL="457200" indent="-457200">
              <a:buFont typeface="+mj-lt"/>
              <a:buAutoNum type="alphaUcPeriod"/>
            </a:pPr>
            <a:r>
              <a:rPr lang="en-US" dirty="0"/>
              <a:t>Connors assessment </a:t>
            </a:r>
          </a:p>
          <a:p>
            <a:pPr marL="457200" indent="-457200">
              <a:buFont typeface="+mj-lt"/>
              <a:buAutoNum type="alphaUcPeriod"/>
            </a:pPr>
            <a:r>
              <a:rPr lang="en-US" dirty="0"/>
              <a:t>History from patient </a:t>
            </a:r>
          </a:p>
        </p:txBody>
      </p:sp>
    </p:spTree>
    <p:extLst>
      <p:ext uri="{BB962C8B-B14F-4D97-AF65-F5344CB8AC3E}">
        <p14:creationId xmlns:p14="http://schemas.microsoft.com/office/powerpoint/2010/main" val="3155062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117457" cy="2457450"/>
          </a:xfrm>
        </p:spPr>
        <p:txBody>
          <a:bodyPr/>
          <a:lstStyle/>
          <a:p>
            <a:r>
              <a:rPr lang="en-US" dirty="0"/>
              <a:t>Assessment of ADHD commonly include all except: </a:t>
            </a:r>
          </a:p>
          <a:p>
            <a:pPr marL="0" indent="0">
              <a:buNone/>
            </a:pPr>
            <a:endParaRPr lang="en-US" dirty="0"/>
          </a:p>
          <a:p>
            <a:pPr marL="457200" indent="-457200">
              <a:buFont typeface="+mj-lt"/>
              <a:buAutoNum type="alphaUcPeriod"/>
            </a:pPr>
            <a:r>
              <a:rPr lang="en-US" b="1" dirty="0"/>
              <a:t>ADOS </a:t>
            </a:r>
          </a:p>
          <a:p>
            <a:pPr marL="457200" indent="-457200">
              <a:buFont typeface="+mj-lt"/>
              <a:buAutoNum type="alphaUcPeriod"/>
            </a:pPr>
            <a:r>
              <a:rPr lang="en-US" dirty="0"/>
              <a:t>School observations </a:t>
            </a:r>
          </a:p>
          <a:p>
            <a:pPr marL="457200" indent="-457200">
              <a:buFont typeface="+mj-lt"/>
              <a:buAutoNum type="alphaUcPeriod"/>
            </a:pPr>
            <a:r>
              <a:rPr lang="en-US" dirty="0"/>
              <a:t>History from parents/</a:t>
            </a:r>
            <a:r>
              <a:rPr lang="en-US" dirty="0" err="1"/>
              <a:t>carers</a:t>
            </a:r>
            <a:r>
              <a:rPr lang="en-US" dirty="0"/>
              <a:t> </a:t>
            </a:r>
          </a:p>
          <a:p>
            <a:pPr marL="457200" indent="-457200">
              <a:buFont typeface="+mj-lt"/>
              <a:buAutoNum type="alphaUcPeriod"/>
            </a:pPr>
            <a:r>
              <a:rPr lang="en-US" dirty="0"/>
              <a:t>Connors assessment </a:t>
            </a:r>
          </a:p>
          <a:p>
            <a:pPr marL="457200" indent="-457200">
              <a:buFont typeface="+mj-lt"/>
              <a:buAutoNum type="alphaUcPeriod"/>
            </a:pPr>
            <a:r>
              <a:rPr lang="en-US" dirty="0"/>
              <a:t>History from patient </a:t>
            </a:r>
          </a:p>
        </p:txBody>
      </p:sp>
    </p:spTree>
    <p:extLst>
      <p:ext uri="{BB962C8B-B14F-4D97-AF65-F5344CB8AC3E}">
        <p14:creationId xmlns:p14="http://schemas.microsoft.com/office/powerpoint/2010/main" val="1528859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117457" cy="2457450"/>
          </a:xfrm>
        </p:spPr>
        <p:txBody>
          <a:bodyPr/>
          <a:lstStyle/>
          <a:p>
            <a:r>
              <a:rPr lang="en-US" dirty="0"/>
              <a:t>Mental state examination of a 15 year old patient should include all the following except: </a:t>
            </a:r>
          </a:p>
          <a:p>
            <a:pPr marL="0" indent="0">
              <a:buNone/>
            </a:pPr>
            <a:endParaRPr lang="en-GB" dirty="0"/>
          </a:p>
          <a:p>
            <a:pPr marL="457200" indent="-457200">
              <a:buFont typeface="+mj-lt"/>
              <a:buAutoNum type="alphaUcPeriod"/>
            </a:pPr>
            <a:r>
              <a:rPr lang="en-GB" dirty="0"/>
              <a:t>Assessment of appearance and behaviour </a:t>
            </a:r>
          </a:p>
          <a:p>
            <a:pPr marL="457200" indent="-457200">
              <a:buFont typeface="+mj-lt"/>
              <a:buAutoNum type="alphaUcPeriod"/>
            </a:pPr>
            <a:r>
              <a:rPr lang="en-GB" dirty="0"/>
              <a:t>Family history </a:t>
            </a:r>
          </a:p>
          <a:p>
            <a:pPr marL="457200" indent="-457200">
              <a:buFont typeface="+mj-lt"/>
              <a:buAutoNum type="alphaUcPeriod"/>
            </a:pPr>
            <a:r>
              <a:rPr lang="en-GB" dirty="0"/>
              <a:t>Assessment of speech </a:t>
            </a:r>
          </a:p>
          <a:p>
            <a:pPr marL="457200" indent="-457200">
              <a:buFont typeface="+mj-lt"/>
              <a:buAutoNum type="alphaUcPeriod"/>
            </a:pPr>
            <a:r>
              <a:rPr lang="en-GB" dirty="0"/>
              <a:t>Assessment of insight </a:t>
            </a:r>
          </a:p>
          <a:p>
            <a:pPr marL="457200" indent="-457200">
              <a:buFont typeface="+mj-lt"/>
              <a:buAutoNum type="alphaUcPeriod"/>
            </a:pPr>
            <a:r>
              <a:rPr lang="en-GB" dirty="0"/>
              <a:t>Assessment of cognition </a:t>
            </a:r>
          </a:p>
        </p:txBody>
      </p:sp>
    </p:spTree>
    <p:extLst>
      <p:ext uri="{BB962C8B-B14F-4D97-AF65-F5344CB8AC3E}">
        <p14:creationId xmlns:p14="http://schemas.microsoft.com/office/powerpoint/2010/main" val="97900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CAMHS Module</a:t>
            </a:r>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a:xfrm>
            <a:off x="457200" y="2486024"/>
            <a:ext cx="7839075" cy="3138261"/>
          </a:xfrm>
        </p:spPr>
        <p:txBody>
          <a:bodyPr/>
          <a:lstStyle/>
          <a:p>
            <a:pPr marL="0" indent="0" algn="ctr">
              <a:buNone/>
            </a:pPr>
            <a:endParaRPr lang="en-US" dirty="0"/>
          </a:p>
          <a:p>
            <a:pPr marL="0" indent="0" algn="ctr">
              <a:buNone/>
            </a:pPr>
            <a:r>
              <a:rPr lang="en-GB" sz="4000" b="1" dirty="0"/>
              <a:t>Assessment in CAMHS</a:t>
            </a:r>
          </a:p>
          <a:p>
            <a:pPr marL="0" indent="0">
              <a:buNone/>
            </a:pPr>
            <a:r>
              <a:rPr lang="en-US" dirty="0"/>
              <a:t>                                  Dr Tim Morris</a:t>
            </a:r>
          </a:p>
          <a:p>
            <a:pPr marL="0" indent="0" algn="ctr">
              <a:buNone/>
            </a:pPr>
            <a:r>
              <a:rPr lang="en-US" dirty="0"/>
              <a:t>Consultant Child and Adolescent Psychiatrist</a:t>
            </a:r>
          </a:p>
          <a:p>
            <a:pPr marL="0" indent="0" algn="ctr">
              <a:buNone/>
            </a:pPr>
            <a:r>
              <a:rPr lang="en-US" dirty="0"/>
              <a:t>East Lancashire Child &amp; Adolescent Service</a:t>
            </a:r>
          </a:p>
          <a:p>
            <a:pPr marL="0" indent="0" algn="ctr">
              <a:buNone/>
            </a:pPr>
            <a:endParaRPr lang="en-US" dirty="0"/>
          </a:p>
        </p:txBody>
      </p:sp>
    </p:spTree>
    <p:extLst>
      <p:ext uri="{BB962C8B-B14F-4D97-AF65-F5344CB8AC3E}">
        <p14:creationId xmlns:p14="http://schemas.microsoft.com/office/powerpoint/2010/main" val="2367922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117457" cy="2457450"/>
          </a:xfrm>
        </p:spPr>
        <p:txBody>
          <a:bodyPr/>
          <a:lstStyle/>
          <a:p>
            <a:r>
              <a:rPr lang="en-US" dirty="0"/>
              <a:t>Mental state examination of a 15 year old patient should include all the following except: </a:t>
            </a:r>
          </a:p>
          <a:p>
            <a:pPr marL="0" indent="0">
              <a:buNone/>
            </a:pPr>
            <a:endParaRPr lang="en-GB" dirty="0"/>
          </a:p>
          <a:p>
            <a:pPr marL="457200" indent="-457200">
              <a:buFont typeface="+mj-lt"/>
              <a:buAutoNum type="alphaUcPeriod"/>
            </a:pPr>
            <a:r>
              <a:rPr lang="en-GB" dirty="0"/>
              <a:t>Assessment of appearance and behaviour </a:t>
            </a:r>
          </a:p>
          <a:p>
            <a:pPr marL="457200" indent="-457200">
              <a:buFont typeface="+mj-lt"/>
              <a:buAutoNum type="alphaUcPeriod"/>
            </a:pPr>
            <a:r>
              <a:rPr lang="en-GB" b="1" dirty="0"/>
              <a:t>Family history </a:t>
            </a:r>
          </a:p>
          <a:p>
            <a:pPr marL="457200" indent="-457200">
              <a:buFont typeface="+mj-lt"/>
              <a:buAutoNum type="alphaUcPeriod"/>
            </a:pPr>
            <a:r>
              <a:rPr lang="en-GB" dirty="0"/>
              <a:t>Assessment of speech </a:t>
            </a:r>
          </a:p>
          <a:p>
            <a:pPr marL="457200" indent="-457200">
              <a:buFont typeface="+mj-lt"/>
              <a:buAutoNum type="alphaUcPeriod"/>
            </a:pPr>
            <a:r>
              <a:rPr lang="en-GB" dirty="0"/>
              <a:t>Assessment of insight </a:t>
            </a:r>
          </a:p>
          <a:p>
            <a:pPr marL="457200" indent="-457200">
              <a:buFont typeface="+mj-lt"/>
              <a:buAutoNum type="alphaUcPeriod"/>
            </a:pPr>
            <a:r>
              <a:rPr lang="en-GB" dirty="0"/>
              <a:t>Assessment of cognition </a:t>
            </a:r>
          </a:p>
        </p:txBody>
      </p:sp>
    </p:spTree>
    <p:extLst>
      <p:ext uri="{BB962C8B-B14F-4D97-AF65-F5344CB8AC3E}">
        <p14:creationId xmlns:p14="http://schemas.microsoft.com/office/powerpoint/2010/main" val="3159611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p:txBody>
          <a:bodyPr/>
          <a:lstStyle/>
          <a:p>
            <a:r>
              <a:rPr lang="en-US" dirty="0"/>
              <a:t>An assessment of a 3 year old with suspected Autistic Spectrum Disorder must include: </a:t>
            </a:r>
          </a:p>
          <a:p>
            <a:pPr marL="0" indent="0">
              <a:buNone/>
            </a:pPr>
            <a:endParaRPr lang="en-GB" dirty="0"/>
          </a:p>
          <a:p>
            <a:pPr marL="457200" indent="-457200">
              <a:buFont typeface="+mj-lt"/>
              <a:buAutoNum type="alphaUcPeriod"/>
            </a:pPr>
            <a:r>
              <a:rPr lang="en-GB" dirty="0"/>
              <a:t>A home visit </a:t>
            </a:r>
          </a:p>
          <a:p>
            <a:pPr marL="457200" indent="-457200">
              <a:buFont typeface="+mj-lt"/>
              <a:buAutoNum type="alphaUcPeriod"/>
            </a:pPr>
            <a:r>
              <a:rPr lang="en-GB" dirty="0"/>
              <a:t>A detailed mental state examination </a:t>
            </a:r>
          </a:p>
          <a:p>
            <a:pPr marL="457200" indent="-457200">
              <a:buFont typeface="+mj-lt"/>
              <a:buAutoNum type="alphaUcPeriod"/>
            </a:pPr>
            <a:r>
              <a:rPr lang="en-GB" dirty="0"/>
              <a:t>Observation of the child interacting with others </a:t>
            </a:r>
          </a:p>
          <a:p>
            <a:pPr marL="457200" indent="-457200">
              <a:buFont typeface="+mj-lt"/>
              <a:buAutoNum type="alphaUcPeriod"/>
            </a:pPr>
            <a:r>
              <a:rPr lang="en-GB" dirty="0"/>
              <a:t>All of the above A-C </a:t>
            </a:r>
          </a:p>
          <a:p>
            <a:pPr marL="457200" indent="-457200">
              <a:buFont typeface="+mj-lt"/>
              <a:buAutoNum type="alphaUcPeriod"/>
            </a:pPr>
            <a:r>
              <a:rPr lang="en-GB" dirty="0"/>
              <a:t>None of the above A-C </a:t>
            </a:r>
          </a:p>
        </p:txBody>
      </p:sp>
    </p:spTree>
    <p:extLst>
      <p:ext uri="{BB962C8B-B14F-4D97-AF65-F5344CB8AC3E}">
        <p14:creationId xmlns:p14="http://schemas.microsoft.com/office/powerpoint/2010/main" val="610910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p:txBody>
          <a:bodyPr/>
          <a:lstStyle/>
          <a:p>
            <a:r>
              <a:rPr lang="en-US" dirty="0"/>
              <a:t>An assessment of a 3 year old with suspected Autistic Spectrum Disorder must include: </a:t>
            </a:r>
          </a:p>
          <a:p>
            <a:pPr marL="0" indent="0">
              <a:buNone/>
            </a:pPr>
            <a:endParaRPr lang="en-GB" dirty="0"/>
          </a:p>
          <a:p>
            <a:pPr marL="457200" indent="-457200">
              <a:buFont typeface="+mj-lt"/>
              <a:buAutoNum type="alphaUcPeriod"/>
            </a:pPr>
            <a:r>
              <a:rPr lang="en-GB" dirty="0"/>
              <a:t>A home visit </a:t>
            </a:r>
          </a:p>
          <a:p>
            <a:pPr marL="457200" indent="-457200">
              <a:buFont typeface="+mj-lt"/>
              <a:buAutoNum type="alphaUcPeriod"/>
            </a:pPr>
            <a:r>
              <a:rPr lang="en-GB" dirty="0"/>
              <a:t>A detailed mental state examination </a:t>
            </a:r>
          </a:p>
          <a:p>
            <a:pPr marL="457200" indent="-457200">
              <a:buFont typeface="+mj-lt"/>
              <a:buAutoNum type="alphaUcPeriod"/>
            </a:pPr>
            <a:r>
              <a:rPr lang="en-GB" b="1" dirty="0"/>
              <a:t>Observation of the child interacting with others </a:t>
            </a:r>
          </a:p>
          <a:p>
            <a:pPr marL="457200" indent="-457200">
              <a:buFont typeface="+mj-lt"/>
              <a:buAutoNum type="alphaUcPeriod"/>
            </a:pPr>
            <a:r>
              <a:rPr lang="en-GB" dirty="0"/>
              <a:t>All of the above A-C </a:t>
            </a:r>
          </a:p>
          <a:p>
            <a:pPr marL="457200" indent="-457200">
              <a:buFont typeface="+mj-lt"/>
              <a:buAutoNum type="alphaUcPeriod"/>
            </a:pPr>
            <a:r>
              <a:rPr lang="en-GB" dirty="0"/>
              <a:t>None of the above A-C </a:t>
            </a:r>
          </a:p>
        </p:txBody>
      </p:sp>
    </p:spTree>
    <p:extLst>
      <p:ext uri="{BB962C8B-B14F-4D97-AF65-F5344CB8AC3E}">
        <p14:creationId xmlns:p14="http://schemas.microsoft.com/office/powerpoint/2010/main" val="4103501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p:txBody>
          <a:bodyPr/>
          <a:lstStyle/>
          <a:p>
            <a:r>
              <a:rPr lang="en-US" dirty="0"/>
              <a:t>CAMHS assessments in patients with speech delay should routinely include all except: </a:t>
            </a:r>
          </a:p>
          <a:p>
            <a:pPr marL="457200" indent="-457200">
              <a:buFont typeface="+mj-lt"/>
              <a:buAutoNum type="arabicPeriod" startAt="2"/>
            </a:pPr>
            <a:endParaRPr lang="en-GB" sz="2000" dirty="0"/>
          </a:p>
          <a:p>
            <a:pPr marL="457200" indent="-457200">
              <a:buFont typeface="+mj-lt"/>
              <a:buAutoNum type="alphaUcPeriod"/>
            </a:pPr>
            <a:r>
              <a:rPr lang="en-GB" sz="2000" dirty="0"/>
              <a:t>Family tree </a:t>
            </a:r>
          </a:p>
          <a:p>
            <a:pPr marL="457200" indent="-457200">
              <a:buFont typeface="+mj-lt"/>
              <a:buAutoNum type="alphaUcPeriod"/>
            </a:pPr>
            <a:r>
              <a:rPr lang="en-GB" sz="2000" dirty="0"/>
              <a:t>Family history of ASD/</a:t>
            </a:r>
            <a:r>
              <a:rPr lang="en-GB" sz="2000" dirty="0" err="1"/>
              <a:t>Aspergers</a:t>
            </a:r>
            <a:r>
              <a:rPr lang="en-GB" sz="2000" dirty="0"/>
              <a:t> </a:t>
            </a:r>
          </a:p>
          <a:p>
            <a:pPr marL="457200" indent="-457200">
              <a:buFont typeface="+mj-lt"/>
              <a:buAutoNum type="alphaUcPeriod"/>
            </a:pPr>
            <a:r>
              <a:rPr lang="en-GB" sz="2000" dirty="0"/>
              <a:t>Developmental history </a:t>
            </a:r>
          </a:p>
          <a:p>
            <a:pPr marL="457200" indent="-457200">
              <a:buFont typeface="+mj-lt"/>
              <a:buAutoNum type="alphaUcPeriod"/>
            </a:pPr>
            <a:r>
              <a:rPr lang="en-GB" sz="2000" dirty="0"/>
              <a:t>Details of whether the patient had the combined MMR vaccine </a:t>
            </a:r>
          </a:p>
          <a:p>
            <a:pPr marL="457200" indent="-457200">
              <a:buFont typeface="+mj-lt"/>
              <a:buAutoNum type="alphaUcPeriod"/>
            </a:pPr>
            <a:r>
              <a:rPr lang="en-GB" sz="2000" dirty="0"/>
              <a:t>Medical history </a:t>
            </a:r>
          </a:p>
        </p:txBody>
      </p:sp>
    </p:spTree>
    <p:extLst>
      <p:ext uri="{BB962C8B-B14F-4D97-AF65-F5344CB8AC3E}">
        <p14:creationId xmlns:p14="http://schemas.microsoft.com/office/powerpoint/2010/main" val="1448529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p:txBody>
          <a:bodyPr/>
          <a:lstStyle/>
          <a:p>
            <a:r>
              <a:rPr lang="en-US" dirty="0"/>
              <a:t>CAMHS assessments in patients with speech delay should routinely include all except: </a:t>
            </a:r>
          </a:p>
          <a:p>
            <a:pPr marL="457200" indent="-457200">
              <a:buFont typeface="+mj-lt"/>
              <a:buAutoNum type="arabicPeriod" startAt="2"/>
            </a:pPr>
            <a:endParaRPr lang="en-GB" sz="2000" dirty="0"/>
          </a:p>
          <a:p>
            <a:pPr marL="457200" indent="-457200">
              <a:buFont typeface="+mj-lt"/>
              <a:buAutoNum type="alphaUcPeriod"/>
            </a:pPr>
            <a:r>
              <a:rPr lang="en-GB" sz="2000" dirty="0"/>
              <a:t>Family tree </a:t>
            </a:r>
          </a:p>
          <a:p>
            <a:pPr marL="457200" indent="-457200">
              <a:buFont typeface="+mj-lt"/>
              <a:buAutoNum type="alphaUcPeriod"/>
            </a:pPr>
            <a:r>
              <a:rPr lang="en-GB" sz="2000" dirty="0"/>
              <a:t>Family history of ASD/</a:t>
            </a:r>
            <a:r>
              <a:rPr lang="en-GB" sz="2000" dirty="0" err="1"/>
              <a:t>Aspergers</a:t>
            </a:r>
            <a:r>
              <a:rPr lang="en-GB" sz="2000" dirty="0"/>
              <a:t> </a:t>
            </a:r>
          </a:p>
          <a:p>
            <a:pPr marL="457200" indent="-457200">
              <a:buFont typeface="+mj-lt"/>
              <a:buAutoNum type="alphaUcPeriod"/>
            </a:pPr>
            <a:r>
              <a:rPr lang="en-GB" sz="2000" dirty="0"/>
              <a:t>Developmental history </a:t>
            </a:r>
          </a:p>
          <a:p>
            <a:pPr marL="457200" indent="-457200">
              <a:buFont typeface="+mj-lt"/>
              <a:buAutoNum type="alphaUcPeriod"/>
            </a:pPr>
            <a:r>
              <a:rPr lang="en-GB" sz="2000" b="1" dirty="0"/>
              <a:t>Details of whether the patient had the combined MMR vaccine </a:t>
            </a:r>
          </a:p>
          <a:p>
            <a:pPr marL="457200" indent="-457200">
              <a:buFont typeface="+mj-lt"/>
              <a:buAutoNum type="alphaUcPeriod"/>
            </a:pPr>
            <a:r>
              <a:rPr lang="en-GB" sz="2000" dirty="0"/>
              <a:t>Medical history </a:t>
            </a:r>
          </a:p>
        </p:txBody>
      </p:sp>
    </p:spTree>
    <p:extLst>
      <p:ext uri="{BB962C8B-B14F-4D97-AF65-F5344CB8AC3E}">
        <p14:creationId xmlns:p14="http://schemas.microsoft.com/office/powerpoint/2010/main" val="2608005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117457" cy="2457450"/>
          </a:xfrm>
        </p:spPr>
        <p:txBody>
          <a:bodyPr/>
          <a:lstStyle/>
          <a:p>
            <a:r>
              <a:rPr lang="en-US" dirty="0"/>
              <a:t>The presence of a disorder can be explained in terms of all except: </a:t>
            </a:r>
          </a:p>
          <a:p>
            <a:pPr marL="0" indent="0">
              <a:buNone/>
            </a:pPr>
            <a:endParaRPr lang="en-GB" dirty="0"/>
          </a:p>
          <a:p>
            <a:pPr marL="457200" indent="-457200">
              <a:buFont typeface="+mj-lt"/>
              <a:buAutoNum type="alphaUcPeriod"/>
            </a:pPr>
            <a:r>
              <a:rPr lang="en-GB" dirty="0"/>
              <a:t>Predisposing factors </a:t>
            </a:r>
          </a:p>
          <a:p>
            <a:pPr marL="457200" indent="-457200">
              <a:buFont typeface="+mj-lt"/>
              <a:buAutoNum type="alphaUcPeriod"/>
            </a:pPr>
            <a:r>
              <a:rPr lang="en-GB" dirty="0"/>
              <a:t>Precipitating factors </a:t>
            </a:r>
          </a:p>
          <a:p>
            <a:pPr marL="457200" indent="-457200">
              <a:buFont typeface="+mj-lt"/>
              <a:buAutoNum type="alphaUcPeriod"/>
            </a:pPr>
            <a:r>
              <a:rPr lang="en-GB" dirty="0"/>
              <a:t>Perpetuating factors </a:t>
            </a:r>
          </a:p>
          <a:p>
            <a:pPr marL="457200" indent="-457200">
              <a:buFont typeface="+mj-lt"/>
              <a:buAutoNum type="alphaUcPeriod"/>
            </a:pPr>
            <a:r>
              <a:rPr lang="en-GB" dirty="0"/>
              <a:t>Petulant factors </a:t>
            </a:r>
          </a:p>
          <a:p>
            <a:pPr marL="457200" indent="-457200">
              <a:buFont typeface="+mj-lt"/>
              <a:buAutoNum type="alphaUcPeriod"/>
            </a:pPr>
            <a:r>
              <a:rPr lang="en-GB" dirty="0"/>
              <a:t>Protective factors </a:t>
            </a:r>
          </a:p>
        </p:txBody>
      </p:sp>
    </p:spTree>
    <p:extLst>
      <p:ext uri="{BB962C8B-B14F-4D97-AF65-F5344CB8AC3E}">
        <p14:creationId xmlns:p14="http://schemas.microsoft.com/office/powerpoint/2010/main" val="3016315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117457" cy="2457450"/>
          </a:xfrm>
        </p:spPr>
        <p:txBody>
          <a:bodyPr/>
          <a:lstStyle/>
          <a:p>
            <a:r>
              <a:rPr lang="en-US" dirty="0"/>
              <a:t>The presence of a disorder can be explained in terms of all except: </a:t>
            </a:r>
          </a:p>
          <a:p>
            <a:pPr marL="0" indent="0">
              <a:buNone/>
            </a:pPr>
            <a:endParaRPr lang="en-GB" dirty="0"/>
          </a:p>
          <a:p>
            <a:pPr marL="457200" indent="-457200">
              <a:buFont typeface="+mj-lt"/>
              <a:buAutoNum type="alphaUcPeriod"/>
            </a:pPr>
            <a:r>
              <a:rPr lang="en-GB" dirty="0"/>
              <a:t>Predisposing factors </a:t>
            </a:r>
          </a:p>
          <a:p>
            <a:pPr marL="457200" indent="-457200">
              <a:buFont typeface="+mj-lt"/>
              <a:buAutoNum type="alphaUcPeriod"/>
            </a:pPr>
            <a:r>
              <a:rPr lang="en-GB" dirty="0"/>
              <a:t>Precipitating factors </a:t>
            </a:r>
          </a:p>
          <a:p>
            <a:pPr marL="457200" indent="-457200">
              <a:buFont typeface="+mj-lt"/>
              <a:buAutoNum type="alphaUcPeriod"/>
            </a:pPr>
            <a:r>
              <a:rPr lang="en-GB" dirty="0"/>
              <a:t>Perpetuating factors </a:t>
            </a:r>
          </a:p>
          <a:p>
            <a:pPr marL="457200" indent="-457200">
              <a:buFont typeface="+mj-lt"/>
              <a:buAutoNum type="alphaUcPeriod"/>
            </a:pPr>
            <a:r>
              <a:rPr lang="en-GB" b="1" dirty="0"/>
              <a:t>Petulant factors </a:t>
            </a:r>
          </a:p>
          <a:p>
            <a:pPr marL="457200" indent="-457200">
              <a:buFont typeface="+mj-lt"/>
              <a:buAutoNum type="alphaUcPeriod"/>
            </a:pPr>
            <a:r>
              <a:rPr lang="en-GB" dirty="0"/>
              <a:t>Protective factors </a:t>
            </a:r>
          </a:p>
        </p:txBody>
      </p:sp>
    </p:spTree>
    <p:extLst>
      <p:ext uri="{BB962C8B-B14F-4D97-AF65-F5344CB8AC3E}">
        <p14:creationId xmlns:p14="http://schemas.microsoft.com/office/powerpoint/2010/main" val="424534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117457" cy="2457450"/>
          </a:xfrm>
        </p:spPr>
        <p:txBody>
          <a:bodyPr/>
          <a:lstStyle/>
          <a:p>
            <a:r>
              <a:rPr lang="en-US" dirty="0"/>
              <a:t>In regards to initial CAMHS assessment of children under 5 with speech delay: </a:t>
            </a:r>
          </a:p>
          <a:p>
            <a:pPr marL="457200" indent="-457200">
              <a:buFont typeface="+mj-lt"/>
              <a:buAutoNum type="alphaUcPeriod"/>
            </a:pPr>
            <a:endParaRPr lang="en-GB" sz="1800" dirty="0"/>
          </a:p>
          <a:p>
            <a:pPr>
              <a:buFont typeface="+mj-lt"/>
              <a:buAutoNum type="alphaUcPeriod"/>
            </a:pPr>
            <a:r>
              <a:rPr lang="en-GB" sz="1800" dirty="0"/>
              <a:t>You should not see them without the presence of their parent/carer in the room </a:t>
            </a:r>
          </a:p>
          <a:p>
            <a:pPr>
              <a:buFont typeface="+mj-lt"/>
              <a:buAutoNum type="alphaUcPeriod"/>
            </a:pPr>
            <a:r>
              <a:rPr lang="en-GB" sz="1800" dirty="0"/>
              <a:t>You should aim to get the child sat down in a chair for the majority of the assessment </a:t>
            </a:r>
          </a:p>
          <a:p>
            <a:pPr>
              <a:buFont typeface="+mj-lt"/>
              <a:buAutoNum type="alphaUcPeriod"/>
            </a:pPr>
            <a:r>
              <a:rPr lang="en-GB" sz="1800" dirty="0"/>
              <a:t>You should observe them playing and play too if appropriate </a:t>
            </a:r>
          </a:p>
          <a:p>
            <a:pPr>
              <a:buFont typeface="+mj-lt"/>
              <a:buAutoNum type="alphaUcPeriod"/>
            </a:pPr>
            <a:r>
              <a:rPr lang="en-GB" sz="1800" dirty="0"/>
              <a:t>You should avoid difficult topics </a:t>
            </a:r>
          </a:p>
          <a:p>
            <a:pPr>
              <a:buFont typeface="+mj-lt"/>
              <a:buAutoNum type="alphaUcPeriod"/>
            </a:pPr>
            <a:r>
              <a:rPr lang="en-GB" sz="1800" dirty="0"/>
              <a:t>You should use more directed questioning </a:t>
            </a:r>
          </a:p>
        </p:txBody>
      </p:sp>
    </p:spTree>
    <p:extLst>
      <p:ext uri="{BB962C8B-B14F-4D97-AF65-F5344CB8AC3E}">
        <p14:creationId xmlns:p14="http://schemas.microsoft.com/office/powerpoint/2010/main" val="2136919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5"/>
            <a:ext cx="8117457" cy="2457450"/>
          </a:xfrm>
        </p:spPr>
        <p:txBody>
          <a:bodyPr/>
          <a:lstStyle/>
          <a:p>
            <a:r>
              <a:rPr lang="en-US" dirty="0"/>
              <a:t>In regards to initial CAMHS assessment of children under 5 with speech delay: </a:t>
            </a:r>
          </a:p>
          <a:p>
            <a:pPr marL="457200" indent="-457200">
              <a:buFont typeface="+mj-lt"/>
              <a:buAutoNum type="alphaUcPeriod"/>
            </a:pPr>
            <a:endParaRPr lang="en-GB" sz="1800" dirty="0"/>
          </a:p>
          <a:p>
            <a:pPr>
              <a:buFont typeface="+mj-lt"/>
              <a:buAutoNum type="alphaUcPeriod"/>
            </a:pPr>
            <a:r>
              <a:rPr lang="en-GB" sz="1800" dirty="0"/>
              <a:t>You should not see them without the presence of their parent/carer in the room </a:t>
            </a:r>
          </a:p>
          <a:p>
            <a:pPr>
              <a:buFont typeface="+mj-lt"/>
              <a:buAutoNum type="alphaUcPeriod"/>
            </a:pPr>
            <a:r>
              <a:rPr lang="en-GB" sz="1800" dirty="0"/>
              <a:t>You should aim to get the child sat down in a chair for the majority of the assessment </a:t>
            </a:r>
          </a:p>
          <a:p>
            <a:pPr>
              <a:buFont typeface="+mj-lt"/>
              <a:buAutoNum type="alphaUcPeriod"/>
            </a:pPr>
            <a:r>
              <a:rPr lang="en-GB" sz="1800" b="1" dirty="0"/>
              <a:t>You should observe them playing and play too if appropriate </a:t>
            </a:r>
          </a:p>
          <a:p>
            <a:pPr>
              <a:buFont typeface="+mj-lt"/>
              <a:buAutoNum type="alphaUcPeriod"/>
            </a:pPr>
            <a:r>
              <a:rPr lang="en-GB" sz="1800" dirty="0"/>
              <a:t>You should avoid difficult topics </a:t>
            </a:r>
          </a:p>
          <a:p>
            <a:pPr>
              <a:buFont typeface="+mj-lt"/>
              <a:buAutoNum type="alphaUcPeriod"/>
            </a:pPr>
            <a:r>
              <a:rPr lang="en-GB" sz="1800" dirty="0"/>
              <a:t>You should use more directed questioning </a:t>
            </a:r>
          </a:p>
        </p:txBody>
      </p:sp>
    </p:spTree>
    <p:extLst>
      <p:ext uri="{BB962C8B-B14F-4D97-AF65-F5344CB8AC3E}">
        <p14:creationId xmlns:p14="http://schemas.microsoft.com/office/powerpoint/2010/main" val="2096713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12776"/>
            <a:ext cx="8136904" cy="122413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Mental health in the classroom </a:t>
            </a:r>
          </a:p>
        </p:txBody>
      </p:sp>
      <p:pic>
        <p:nvPicPr>
          <p:cNvPr id="3" name="Picture 2"/>
          <p:cNvPicPr>
            <a:picLocks noChangeAspect="1"/>
          </p:cNvPicPr>
          <p:nvPr/>
        </p:nvPicPr>
        <p:blipFill>
          <a:blip r:embed="rId2"/>
          <a:stretch>
            <a:fillRect/>
          </a:stretch>
        </p:blipFill>
        <p:spPr>
          <a:xfrm>
            <a:off x="680399" y="2636912"/>
            <a:ext cx="7783201" cy="2880320"/>
          </a:xfrm>
          <a:prstGeom prst="rect">
            <a:avLst/>
          </a:prstGeom>
        </p:spPr>
      </p:pic>
    </p:spTree>
    <p:extLst>
      <p:ext uri="{BB962C8B-B14F-4D97-AF65-F5344CB8AC3E}">
        <p14:creationId xmlns:p14="http://schemas.microsoft.com/office/powerpoint/2010/main" val="104538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wearing a hat&#10;&#10;Description automatically generated">
            <a:extLst>
              <a:ext uri="{FF2B5EF4-FFF2-40B4-BE49-F238E27FC236}">
                <a16:creationId xmlns:a16="http://schemas.microsoft.com/office/drawing/2014/main" id="{89B350BB-45AF-4146-9EF7-70F82645D19B}"/>
              </a:ext>
            </a:extLst>
          </p:cNvPr>
          <p:cNvPicPr>
            <a:picLocks noGrp="1" noChangeAspect="1"/>
          </p:cNvPicPr>
          <p:nvPr>
            <p:ph idx="1"/>
          </p:nvPr>
        </p:nvPicPr>
        <p:blipFill rotWithShape="1">
          <a:blip r:embed="rId3"/>
          <a:srcRect r="864"/>
          <a:stretch/>
        </p:blipFill>
        <p:spPr>
          <a:xfrm>
            <a:off x="732188" y="1564154"/>
            <a:ext cx="5372417" cy="3606249"/>
          </a:xfrm>
          <a:prstGeom prst="rect">
            <a:avLst/>
          </a:prstGeom>
          <a:effectLst/>
        </p:spPr>
      </p:pic>
    </p:spTree>
    <p:extLst>
      <p:ext uri="{BB962C8B-B14F-4D97-AF65-F5344CB8AC3E}">
        <p14:creationId xmlns:p14="http://schemas.microsoft.com/office/powerpoint/2010/main" val="3222242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56" y="307777"/>
            <a:ext cx="8229600" cy="634082"/>
          </a:xfrm>
        </p:spPr>
        <p:txBody>
          <a:bodyPr/>
          <a:lstStyle/>
          <a:p>
            <a:pPr algn="l"/>
            <a:r>
              <a:rPr lang="en-GB" sz="2400" dirty="0">
                <a:solidFill>
                  <a:schemeClr val="tx2"/>
                </a:solidFill>
              </a:rPr>
              <a:t>Typical case mix of cases presenting to CAMHS</a:t>
            </a:r>
          </a:p>
        </p:txBody>
      </p:sp>
      <p:sp>
        <p:nvSpPr>
          <p:cNvPr id="5" name="Slide Number Placeholder 4"/>
          <p:cNvSpPr>
            <a:spLocks noGrp="1"/>
          </p:cNvSpPr>
          <p:nvPr>
            <p:ph type="sldNum" sz="quarter" idx="4"/>
          </p:nvPr>
        </p:nvSpPr>
        <p:spPr/>
        <p:txBody>
          <a:bodyPr/>
          <a:lstStyle/>
          <a:p>
            <a:endParaRPr lang="en-US" dirty="0"/>
          </a:p>
        </p:txBody>
      </p:sp>
      <p:pic>
        <p:nvPicPr>
          <p:cNvPr id="6"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l="28288" t="17008" r="28985" b="9074"/>
          <a:stretch/>
        </p:blipFill>
        <p:spPr bwMode="auto">
          <a:xfrm>
            <a:off x="106026" y="1132675"/>
            <a:ext cx="4618374" cy="449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876799" y="1824399"/>
            <a:ext cx="3848911" cy="3416320"/>
          </a:xfrm>
          <a:prstGeom prst="rect">
            <a:avLst/>
          </a:prstGeom>
          <a:noFill/>
        </p:spPr>
        <p:txBody>
          <a:bodyPr wrap="square" rtlCol="0">
            <a:spAutoFit/>
          </a:bodyPr>
          <a:lstStyle/>
          <a:p>
            <a:pPr marL="342900" indent="-342900" defTabSz="914400">
              <a:buFont typeface="Arial" panose="020B0604020202020204" pitchFamily="34" charset="0"/>
              <a:buChar char="•"/>
            </a:pPr>
            <a:r>
              <a:rPr lang="en-GB" sz="2400" dirty="0">
                <a:solidFill>
                  <a:schemeClr val="tx2"/>
                </a:solidFill>
              </a:rPr>
              <a:t>28% of CYP had mild problems or one moderate that doesn't fit NICE guidance.</a:t>
            </a:r>
          </a:p>
          <a:p>
            <a:pPr defTabSz="914400"/>
            <a:endParaRPr lang="en-GB" sz="2400" dirty="0">
              <a:solidFill>
                <a:schemeClr val="tx2"/>
              </a:solidFill>
            </a:endParaRPr>
          </a:p>
          <a:p>
            <a:pPr marL="342900" indent="-342900" defTabSz="914400">
              <a:buFont typeface="Arial" panose="020B0604020202020204" pitchFamily="34" charset="0"/>
              <a:buChar char="•"/>
            </a:pPr>
            <a:r>
              <a:rPr lang="en-GB" sz="2400" dirty="0">
                <a:solidFill>
                  <a:schemeClr val="tx2"/>
                </a:solidFill>
              </a:rPr>
              <a:t>25% of CYP had multiple or severe problems that don’t fit easily into NICE guidance.</a:t>
            </a:r>
          </a:p>
        </p:txBody>
      </p:sp>
      <p:sp>
        <p:nvSpPr>
          <p:cNvPr id="7" name="TextBox 6">
            <a:extLst>
              <a:ext uri="{FF2B5EF4-FFF2-40B4-BE49-F238E27FC236}">
                <a16:creationId xmlns:a16="http://schemas.microsoft.com/office/drawing/2014/main" id="{BD9EB83F-8EB5-43AE-9F3A-3A6822C7A38B}"/>
              </a:ext>
            </a:extLst>
          </p:cNvPr>
          <p:cNvSpPr txBox="1"/>
          <p:nvPr/>
        </p:nvSpPr>
        <p:spPr>
          <a:xfrm>
            <a:off x="258427" y="6065617"/>
            <a:ext cx="7265902" cy="1107996"/>
          </a:xfrm>
          <a:prstGeom prst="rect">
            <a:avLst/>
          </a:prstGeom>
          <a:noFill/>
        </p:spPr>
        <p:txBody>
          <a:bodyPr wrap="square" rtlCol="0">
            <a:spAutoFit/>
          </a:bodyPr>
          <a:lstStyle/>
          <a:p>
            <a:r>
              <a:rPr lang="en-GB" sz="1200" dirty="0"/>
              <a:t>Martin, P., Davies, R., Macdougall, A., Ritchie, B., Vostanis, P., Whale, A., &amp; Wolpert, M. Developing a case mix classification for child and adolescent mental health services: the influence of presenting problems, complexity factors, and services on number of appointments. Considers impact of  problems and complexity factors on service use</a:t>
            </a:r>
          </a:p>
          <a:p>
            <a:endParaRPr lang="en-GB" dirty="0">
              <a:solidFill>
                <a:schemeClr val="accent5"/>
              </a:solidFill>
            </a:endParaRPr>
          </a:p>
        </p:txBody>
      </p:sp>
    </p:spTree>
    <p:extLst>
      <p:ext uri="{BB962C8B-B14F-4D97-AF65-F5344CB8AC3E}">
        <p14:creationId xmlns:p14="http://schemas.microsoft.com/office/powerpoint/2010/main" val="1317151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DD2C8E1D-2129-8748-93CD-DE8233919852}"/>
              </a:ext>
            </a:extLst>
          </p:cNvPr>
          <p:cNvSpPr>
            <a:spLocks noGrp="1" noChangeArrowheads="1"/>
          </p:cNvSpPr>
          <p:nvPr>
            <p:ph type="title"/>
          </p:nvPr>
        </p:nvSpPr>
        <p:spPr>
          <a:xfrm>
            <a:off x="523875" y="981075"/>
            <a:ext cx="8270872" cy="831847"/>
          </a:xfrm>
        </p:spPr>
        <p:txBody>
          <a:bodyPr>
            <a:normAutofit/>
          </a:bodyPr>
          <a:lstStyle/>
          <a:p>
            <a:pPr eaLnBrk="1" hangingPunct="1">
              <a:defRPr/>
            </a:pPr>
            <a:r>
              <a:rPr lang="en-GB" sz="2000" dirty="0">
                <a:ea typeface="+mj-ea"/>
              </a:rPr>
              <a:t>Prevalence (%) of childhood psychiatric disorders among those with and without a diagnosis of </a:t>
            </a:r>
            <a:r>
              <a:rPr lang="en-GB" sz="2000" b="1" dirty="0">
                <a:ea typeface="+mj-ea"/>
              </a:rPr>
              <a:t>depression </a:t>
            </a:r>
            <a:r>
              <a:rPr lang="en-GB" sz="2000" dirty="0">
                <a:ea typeface="+mj-ea"/>
              </a:rPr>
              <a:t>at 26 years of age</a:t>
            </a:r>
            <a:endParaRPr lang="en-US" sz="2000" dirty="0">
              <a:ea typeface="+mj-ea"/>
            </a:endParaRPr>
          </a:p>
        </p:txBody>
      </p:sp>
      <p:sp>
        <p:nvSpPr>
          <p:cNvPr id="107524" name="Text Box 4">
            <a:extLst>
              <a:ext uri="{FF2B5EF4-FFF2-40B4-BE49-F238E27FC236}">
                <a16:creationId xmlns:a16="http://schemas.microsoft.com/office/drawing/2014/main" id="{5ADF7FFD-3DD0-CD43-8013-8FBAB53F320D}"/>
              </a:ext>
            </a:extLst>
          </p:cNvPr>
          <p:cNvSpPr txBox="1">
            <a:spLocks noChangeArrowheads="1"/>
          </p:cNvSpPr>
          <p:nvPr/>
        </p:nvSpPr>
        <p:spPr bwMode="auto">
          <a:xfrm>
            <a:off x="352425" y="6400800"/>
            <a:ext cx="8442325"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lIns="92075" tIns="46038" rIns="92075" bIns="46038">
            <a:spAutoFit/>
          </a:bodyPr>
          <a:lstStyle/>
          <a:p>
            <a:pPr algn="l">
              <a:defRPr/>
            </a:pPr>
            <a:r>
              <a:rPr lang="en-US" sz="2000" b="0">
                <a:solidFill>
                  <a:schemeClr val="tx2"/>
                </a:solidFill>
                <a:latin typeface="Arial Unicode MS" charset="0"/>
                <a:ea typeface="ＭＳ Ｐゴシック" charset="0"/>
              </a:rPr>
              <a:t>*Kim-Cohen, Caspi, Moffitt et al. (2003), </a:t>
            </a:r>
            <a:r>
              <a:rPr lang="en-US" sz="2000" b="0" u="sng">
                <a:solidFill>
                  <a:schemeClr val="tx2"/>
                </a:solidFill>
                <a:latin typeface="Arial Unicode MS" charset="0"/>
                <a:ea typeface="ＭＳ Ｐゴシック" charset="0"/>
              </a:rPr>
              <a:t>Arch Gen Psychiat, 60</a:t>
            </a:r>
            <a:r>
              <a:rPr lang="en-US" sz="2000" b="0">
                <a:solidFill>
                  <a:schemeClr val="tx2"/>
                </a:solidFill>
                <a:latin typeface="Arial Unicode MS" charset="0"/>
                <a:ea typeface="ＭＳ Ｐゴシック" charset="0"/>
              </a:rPr>
              <a:t>, 709-717</a:t>
            </a:r>
          </a:p>
        </p:txBody>
      </p:sp>
      <p:sp>
        <p:nvSpPr>
          <p:cNvPr id="107525" name="Text Box 5">
            <a:extLst>
              <a:ext uri="{FF2B5EF4-FFF2-40B4-BE49-F238E27FC236}">
                <a16:creationId xmlns:a16="http://schemas.microsoft.com/office/drawing/2014/main" id="{E90AD18A-9C41-7F4B-8749-23292BB510AE}"/>
              </a:ext>
            </a:extLst>
          </p:cNvPr>
          <p:cNvSpPr txBox="1">
            <a:spLocks noChangeArrowheads="1"/>
          </p:cNvSpPr>
          <p:nvPr/>
        </p:nvSpPr>
        <p:spPr bwMode="auto">
          <a:xfrm>
            <a:off x="7772400" y="5638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defRPr/>
            </a:pPr>
            <a:r>
              <a:rPr lang="en-US" sz="1800" b="0">
                <a:latin typeface="Arial" charset="0"/>
                <a:ea typeface="ＭＳ Ｐゴシック" charset="0"/>
              </a:rPr>
              <a:t>* p &lt;.05</a:t>
            </a:r>
          </a:p>
        </p:txBody>
      </p:sp>
      <p:pic>
        <p:nvPicPr>
          <p:cNvPr id="45061" name="Picture 6" descr="slide1">
            <a:extLst>
              <a:ext uri="{FF2B5EF4-FFF2-40B4-BE49-F238E27FC236}">
                <a16:creationId xmlns:a16="http://schemas.microsoft.com/office/drawing/2014/main" id="{AE26E4E0-15B8-E543-8EB0-5C5E71E7A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70993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7" name="Line 7">
            <a:extLst>
              <a:ext uri="{FF2B5EF4-FFF2-40B4-BE49-F238E27FC236}">
                <a16:creationId xmlns:a16="http://schemas.microsoft.com/office/drawing/2014/main" id="{2A7D9021-C471-FA4E-BD00-2D0CE36F86AE}"/>
              </a:ext>
            </a:extLst>
          </p:cNvPr>
          <p:cNvSpPr>
            <a:spLocks noChangeShapeType="1"/>
          </p:cNvSpPr>
          <p:nvPr/>
        </p:nvSpPr>
        <p:spPr bwMode="auto">
          <a:xfrm>
            <a:off x="1692275" y="2276475"/>
            <a:ext cx="0" cy="36004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latin typeface="Times New Roman" charset="0"/>
              <a:ea typeface="ＭＳ Ｐゴシック" charset="0"/>
            </a:endParaRPr>
          </a:p>
        </p:txBody>
      </p:sp>
      <p:sp>
        <p:nvSpPr>
          <p:cNvPr id="107528" name="Line 8">
            <a:extLst>
              <a:ext uri="{FF2B5EF4-FFF2-40B4-BE49-F238E27FC236}">
                <a16:creationId xmlns:a16="http://schemas.microsoft.com/office/drawing/2014/main" id="{1194890C-0DF7-5448-9E57-4D896809237B}"/>
              </a:ext>
            </a:extLst>
          </p:cNvPr>
          <p:cNvSpPr>
            <a:spLocks noChangeShapeType="1"/>
          </p:cNvSpPr>
          <p:nvPr/>
        </p:nvSpPr>
        <p:spPr bwMode="auto">
          <a:xfrm>
            <a:off x="1681163" y="5899150"/>
            <a:ext cx="53276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latin typeface="Times New Roman" charset="0"/>
              <a:ea typeface="ＭＳ Ｐゴシック" charset="0"/>
            </a:endParaRPr>
          </a:p>
        </p:txBody>
      </p:sp>
      <p:sp>
        <p:nvSpPr>
          <p:cNvPr id="107529" name="Line 9">
            <a:extLst>
              <a:ext uri="{FF2B5EF4-FFF2-40B4-BE49-F238E27FC236}">
                <a16:creationId xmlns:a16="http://schemas.microsoft.com/office/drawing/2014/main" id="{ED72A557-9743-4440-8053-0C46F0C8165B}"/>
              </a:ext>
            </a:extLst>
          </p:cNvPr>
          <p:cNvSpPr>
            <a:spLocks noChangeShapeType="1"/>
          </p:cNvSpPr>
          <p:nvPr/>
        </p:nvSpPr>
        <p:spPr bwMode="auto">
          <a:xfrm>
            <a:off x="611188" y="2728913"/>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latin typeface="Times New Roman" charset="0"/>
              <a:ea typeface="ＭＳ Ｐゴシック" charset="0"/>
            </a:endParaRPr>
          </a:p>
        </p:txBody>
      </p:sp>
      <p:sp>
        <p:nvSpPr>
          <p:cNvPr id="107530" name="Line 10">
            <a:extLst>
              <a:ext uri="{FF2B5EF4-FFF2-40B4-BE49-F238E27FC236}">
                <a16:creationId xmlns:a16="http://schemas.microsoft.com/office/drawing/2014/main" id="{89A42D33-8BCF-1A48-B31F-56D5B64C036C}"/>
              </a:ext>
            </a:extLst>
          </p:cNvPr>
          <p:cNvSpPr>
            <a:spLocks noChangeShapeType="1"/>
          </p:cNvSpPr>
          <p:nvPr/>
        </p:nvSpPr>
        <p:spPr bwMode="auto">
          <a:xfrm>
            <a:off x="296863" y="3662363"/>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latin typeface="Times New Roman" charset="0"/>
              <a:ea typeface="ＭＳ Ｐゴシック" charset="0"/>
            </a:endParaRPr>
          </a:p>
        </p:txBody>
      </p:sp>
      <p:sp>
        <p:nvSpPr>
          <p:cNvPr id="107531" name="Line 11">
            <a:extLst>
              <a:ext uri="{FF2B5EF4-FFF2-40B4-BE49-F238E27FC236}">
                <a16:creationId xmlns:a16="http://schemas.microsoft.com/office/drawing/2014/main" id="{EB5A73DE-5F66-3643-A3E9-998B9EF6116D}"/>
              </a:ext>
            </a:extLst>
          </p:cNvPr>
          <p:cNvSpPr>
            <a:spLocks noChangeShapeType="1"/>
          </p:cNvSpPr>
          <p:nvPr/>
        </p:nvSpPr>
        <p:spPr bwMode="auto">
          <a:xfrm>
            <a:off x="431800" y="5491163"/>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latin typeface="Times New Roman" charset="0"/>
              <a:ea typeface="ＭＳ Ｐゴシック" charset="0"/>
            </a:endParaRPr>
          </a:p>
        </p:txBody>
      </p:sp>
    </p:spTree>
    <p:extLst>
      <p:ext uri="{BB962C8B-B14F-4D97-AF65-F5344CB8AC3E}">
        <p14:creationId xmlns:p14="http://schemas.microsoft.com/office/powerpoint/2010/main" val="349926521"/>
      </p:ext>
    </p:extLst>
  </p:cSld>
  <p:clrMapOvr>
    <a:masterClrMapping/>
  </p:clrMapOvr>
  <p:transition spd="med">
    <p:wipe dir="d"/>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D649B280-4687-D241-803A-B318666007A6}"/>
              </a:ext>
            </a:extLst>
          </p:cNvPr>
          <p:cNvSpPr>
            <a:spLocks noGrp="1" noChangeArrowheads="1"/>
          </p:cNvSpPr>
          <p:nvPr>
            <p:ph type="title"/>
          </p:nvPr>
        </p:nvSpPr>
        <p:spPr>
          <a:xfrm>
            <a:off x="609600" y="476250"/>
            <a:ext cx="8534400" cy="1143000"/>
          </a:xfrm>
        </p:spPr>
        <p:txBody>
          <a:bodyPr/>
          <a:lstStyle/>
          <a:p>
            <a:pPr eaLnBrk="1" hangingPunct="1">
              <a:defRPr/>
            </a:pPr>
            <a:r>
              <a:rPr lang="en-GB" sz="4500">
                <a:ea typeface="+mj-ea"/>
                <a:cs typeface="Arial" charset="0"/>
              </a:rPr>
              <a:t>The Burden of Childhood Mental Disorder</a:t>
            </a:r>
          </a:p>
        </p:txBody>
      </p:sp>
      <p:sp>
        <p:nvSpPr>
          <p:cNvPr id="102403" name="Rectangle 3">
            <a:extLst>
              <a:ext uri="{FF2B5EF4-FFF2-40B4-BE49-F238E27FC236}">
                <a16:creationId xmlns:a16="http://schemas.microsoft.com/office/drawing/2014/main" id="{5C364D26-986B-384D-9203-F0E9ECB864C6}"/>
              </a:ext>
            </a:extLst>
          </p:cNvPr>
          <p:cNvSpPr>
            <a:spLocks noGrp="1" noChangeArrowheads="1"/>
          </p:cNvSpPr>
          <p:nvPr>
            <p:ph type="body" idx="1"/>
          </p:nvPr>
        </p:nvSpPr>
        <p:spPr>
          <a:xfrm>
            <a:off x="352425" y="1700213"/>
            <a:ext cx="8791575" cy="5638800"/>
          </a:xfrm>
        </p:spPr>
        <p:txBody>
          <a:bodyPr/>
          <a:lstStyle/>
          <a:p>
            <a:pPr eaLnBrk="1" hangingPunct="1">
              <a:defRPr/>
            </a:pPr>
            <a:r>
              <a:rPr lang="en-GB" dirty="0">
                <a:ea typeface="+mn-ea"/>
                <a:cs typeface="Times New Roman" charset="0"/>
              </a:rPr>
              <a:t>Between 1:10 and 1:8 children and adolescents suffer from mental disorder severe enough to result in functional impairment </a:t>
            </a:r>
          </a:p>
          <a:p>
            <a:pPr eaLnBrk="1" hangingPunct="1">
              <a:defRPr/>
            </a:pPr>
            <a:r>
              <a:rPr lang="en-GB" dirty="0">
                <a:ea typeface="+mn-ea"/>
                <a:cs typeface="Times New Roman" charset="0"/>
              </a:rPr>
              <a:t>World Health Organisation Report:</a:t>
            </a:r>
          </a:p>
          <a:p>
            <a:pPr lvl="1" eaLnBrk="1" hangingPunct="1">
              <a:defRPr/>
            </a:pPr>
            <a:r>
              <a:rPr lang="en-GB" dirty="0">
                <a:ea typeface="+mn-ea"/>
                <a:cs typeface="Times New Roman" charset="0"/>
              </a:rPr>
              <a:t>Mental disorders will become one of the 5 most common causes of morbidity, mortality and disability among children</a:t>
            </a:r>
          </a:p>
          <a:p>
            <a:pPr eaLnBrk="1" hangingPunct="1">
              <a:defRPr/>
            </a:pPr>
            <a:endParaRPr lang="en-GB" dirty="0">
              <a:ea typeface="+mn-ea"/>
              <a:cs typeface="Times New Roman" charset="0"/>
            </a:endParaRPr>
          </a:p>
          <a:p>
            <a:pPr eaLnBrk="1" hangingPunct="1">
              <a:defRPr/>
            </a:pPr>
            <a:endParaRPr lang="en-GB" dirty="0">
              <a:solidFill>
                <a:srgbClr val="66CCFF"/>
              </a:solidFill>
              <a:ea typeface="+mn-ea"/>
            </a:endParaRPr>
          </a:p>
        </p:txBody>
      </p:sp>
    </p:spTree>
    <p:extLst>
      <p:ext uri="{BB962C8B-B14F-4D97-AF65-F5344CB8AC3E}">
        <p14:creationId xmlns:p14="http://schemas.microsoft.com/office/powerpoint/2010/main" val="2711456714"/>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103A2FB4-AC10-9447-A8EC-E9D006BD4799}"/>
              </a:ext>
            </a:extLst>
          </p:cNvPr>
          <p:cNvSpPr>
            <a:spLocks noGrp="1" noChangeArrowheads="1"/>
          </p:cNvSpPr>
          <p:nvPr>
            <p:ph type="title"/>
          </p:nvPr>
        </p:nvSpPr>
        <p:spPr>
          <a:xfrm>
            <a:off x="609600" y="476250"/>
            <a:ext cx="8534400" cy="1143000"/>
          </a:xfrm>
        </p:spPr>
        <p:txBody>
          <a:bodyPr/>
          <a:lstStyle/>
          <a:p>
            <a:pPr eaLnBrk="1" hangingPunct="1">
              <a:defRPr/>
            </a:pPr>
            <a:r>
              <a:rPr lang="en-GB" sz="4500">
                <a:ea typeface="+mj-ea"/>
                <a:cs typeface="Arial" charset="0"/>
              </a:rPr>
              <a:t>The Burden of Childhood Mental Disorder</a:t>
            </a:r>
          </a:p>
        </p:txBody>
      </p:sp>
      <p:sp>
        <p:nvSpPr>
          <p:cNvPr id="104451" name="Rectangle 3">
            <a:extLst>
              <a:ext uri="{FF2B5EF4-FFF2-40B4-BE49-F238E27FC236}">
                <a16:creationId xmlns:a16="http://schemas.microsoft.com/office/drawing/2014/main" id="{D0351DD2-7F64-6A46-94C5-FCB8C5B38C11}"/>
              </a:ext>
            </a:extLst>
          </p:cNvPr>
          <p:cNvSpPr>
            <a:spLocks noGrp="1" noChangeArrowheads="1"/>
          </p:cNvSpPr>
          <p:nvPr>
            <p:ph type="body" idx="1"/>
          </p:nvPr>
        </p:nvSpPr>
        <p:spPr>
          <a:xfrm>
            <a:off x="352425" y="1700213"/>
            <a:ext cx="8791575" cy="5638800"/>
          </a:xfrm>
        </p:spPr>
        <p:txBody>
          <a:bodyPr/>
          <a:lstStyle/>
          <a:p>
            <a:pPr eaLnBrk="1" hangingPunct="1">
              <a:defRPr/>
            </a:pPr>
            <a:r>
              <a:rPr lang="en-GB" altLang="en-US">
                <a:cs typeface="Times New Roman" pitchFamily="18" charset="0"/>
              </a:rPr>
              <a:t>Childhood mental disorders</a:t>
            </a:r>
          </a:p>
          <a:p>
            <a:pPr lvl="1" eaLnBrk="1" hangingPunct="1">
              <a:defRPr/>
            </a:pPr>
            <a:r>
              <a:rPr lang="en-GB" altLang="en-US">
                <a:cs typeface="Times New Roman" pitchFamily="18" charset="0"/>
              </a:rPr>
              <a:t>Reduce the quality of children</a:t>
            </a:r>
            <a:r>
              <a:rPr lang="ja-JP" altLang="en-GB">
                <a:cs typeface="Times New Roman" pitchFamily="18" charset="0"/>
              </a:rPr>
              <a:t>’</a:t>
            </a:r>
            <a:r>
              <a:rPr lang="en-GB" altLang="ja-JP">
                <a:cs typeface="Times New Roman" pitchFamily="18" charset="0"/>
              </a:rPr>
              <a:t>s life</a:t>
            </a:r>
          </a:p>
          <a:p>
            <a:pPr lvl="1" eaLnBrk="1" hangingPunct="1">
              <a:defRPr/>
            </a:pPr>
            <a:r>
              <a:rPr lang="en-GB" altLang="en-US">
                <a:cs typeface="Times New Roman" pitchFamily="18" charset="0"/>
              </a:rPr>
              <a:t>Diminish their productivity in later life</a:t>
            </a:r>
          </a:p>
          <a:p>
            <a:pPr lvl="1" eaLnBrk="1" hangingPunct="1">
              <a:defRPr/>
            </a:pPr>
            <a:r>
              <a:rPr lang="en-GB" altLang="en-US">
                <a:cs typeface="Times New Roman" pitchFamily="18" charset="0"/>
              </a:rPr>
              <a:t>75% of adult mental disorder anticipated by childhood disorder</a:t>
            </a:r>
          </a:p>
          <a:p>
            <a:pPr lvl="1" eaLnBrk="1" hangingPunct="1">
              <a:defRPr/>
            </a:pPr>
            <a:r>
              <a:rPr lang="en-GB" altLang="en-US" i="1">
                <a:cs typeface="Times New Roman" pitchFamily="18" charset="0"/>
              </a:rPr>
              <a:t>No other illness damage so many children so seriously</a:t>
            </a:r>
          </a:p>
          <a:p>
            <a:pPr eaLnBrk="1" hangingPunct="1">
              <a:defRPr/>
            </a:pPr>
            <a:r>
              <a:rPr lang="en-GB" altLang="en-US">
                <a:cs typeface="Times New Roman" pitchFamily="18" charset="0"/>
              </a:rPr>
              <a:t>Stigma continues to be a significant barrier to mental health treatment for children and their families despite public education</a:t>
            </a:r>
          </a:p>
          <a:p>
            <a:pPr eaLnBrk="1" hangingPunct="1">
              <a:buFontTx/>
              <a:buNone/>
              <a:defRPr/>
            </a:pPr>
            <a:endParaRPr lang="en-GB" altLang="en-US">
              <a:solidFill>
                <a:srgbClr val="66CCFF"/>
              </a:solidFill>
            </a:endParaRPr>
          </a:p>
        </p:txBody>
      </p:sp>
    </p:spTree>
    <p:extLst>
      <p:ext uri="{BB962C8B-B14F-4D97-AF65-F5344CB8AC3E}">
        <p14:creationId xmlns:p14="http://schemas.microsoft.com/office/powerpoint/2010/main" val="285728198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F500EED5-8353-8747-A9B7-90258B9494E1}"/>
              </a:ext>
            </a:extLst>
          </p:cNvPr>
          <p:cNvSpPr txBox="1">
            <a:spLocks noChangeArrowheads="1"/>
          </p:cNvSpPr>
          <p:nvPr/>
        </p:nvSpPr>
        <p:spPr bwMode="auto">
          <a:xfrm>
            <a:off x="1260475" y="152400"/>
            <a:ext cx="8640763"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9pPr>
          </a:lstStyle>
          <a:p>
            <a:r>
              <a:rPr lang="en-US" altLang="en-US" sz="1100"/>
              <a:t>Transdiagnostic pathways from early social stress to psychopathology: a 20‐year prospective study</a:t>
            </a:r>
          </a:p>
        </p:txBody>
      </p:sp>
      <p:sp>
        <p:nvSpPr>
          <p:cNvPr id="3074" name="AutoShape 2">
            <a:extLst>
              <a:ext uri="{FF2B5EF4-FFF2-40B4-BE49-F238E27FC236}">
                <a16:creationId xmlns:a16="http://schemas.microsoft.com/office/drawing/2014/main" id="{5367E98E-6279-6044-A76A-41A9A116D767}"/>
              </a:ext>
            </a:extLst>
          </p:cNvPr>
          <p:cNvSpPr>
            <a:spLocks noChangeAspect="1" noChangeArrowheads="1"/>
          </p:cNvSpPr>
          <p:nvPr/>
        </p:nvSpPr>
        <p:spPr bwMode="auto">
          <a:xfrm>
            <a:off x="4926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Text Box 3">
            <a:extLst>
              <a:ext uri="{FF2B5EF4-FFF2-40B4-BE49-F238E27FC236}">
                <a16:creationId xmlns:a16="http://schemas.microsoft.com/office/drawing/2014/main" id="{2C6DEBF6-2EB8-4A48-9F31-C631BB8D0DD8}"/>
              </a:ext>
            </a:extLst>
          </p:cNvPr>
          <p:cNvSpPr txBox="1">
            <a:spLocks noChangeArrowheads="1"/>
          </p:cNvSpPr>
          <p:nvPr/>
        </p:nvSpPr>
        <p:spPr bwMode="auto">
          <a:xfrm>
            <a:off x="360363" y="5940425"/>
            <a:ext cx="8640762"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9pPr>
          </a:lstStyle>
          <a:p>
            <a:r>
              <a:rPr lang="en-US" altLang="en-US" sz="800" b="1">
                <a:solidFill>
                  <a:srgbClr val="0054A6"/>
                </a:solidFill>
              </a:rPr>
              <a:t>Transdiagnostic pathways from early social stress to psychopathology: a 20‐year prospective study, Volume: 59, Issue: 8, Pages: 855-862, First published: 08 January 2018, DOI: (10.1111/jcpp.12862) </a:t>
            </a:r>
          </a:p>
        </p:txBody>
      </p:sp>
      <p:pic>
        <p:nvPicPr>
          <p:cNvPr id="3076" name="Picture 4">
            <a:extLst>
              <a:ext uri="{FF2B5EF4-FFF2-40B4-BE49-F238E27FC236}">
                <a16:creationId xmlns:a16="http://schemas.microsoft.com/office/drawing/2014/main" id="{C331E8F5-35CA-554B-9375-12ED989E46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400" y="844550"/>
            <a:ext cx="6350000" cy="3646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00419187"/>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315580BF-7659-3247-9503-AB694420F2B3}"/>
              </a:ext>
            </a:extLst>
          </p:cNvPr>
          <p:cNvSpPr>
            <a:spLocks noGrp="1"/>
          </p:cNvSpPr>
          <p:nvPr>
            <p:ph type="title"/>
          </p:nvPr>
        </p:nvSpPr>
        <p:spPr>
          <a:xfrm>
            <a:off x="457200" y="274638"/>
            <a:ext cx="5050904" cy="1143000"/>
          </a:xfrm>
        </p:spPr>
        <p:txBody>
          <a:bodyPr/>
          <a:lstStyle/>
          <a:p>
            <a:pPr eaLnBrk="1" hangingPunct="1"/>
            <a:r>
              <a:rPr lang="en-GB" altLang="en-US" sz="2903" dirty="0"/>
              <a:t>When do mental health disorders emerge?</a:t>
            </a:r>
          </a:p>
        </p:txBody>
      </p:sp>
      <p:pic>
        <p:nvPicPr>
          <p:cNvPr id="24578" name="Picture 1">
            <a:extLst>
              <a:ext uri="{FF2B5EF4-FFF2-40B4-BE49-F238E27FC236}">
                <a16:creationId xmlns:a16="http://schemas.microsoft.com/office/drawing/2014/main" id="{D8165598-F41E-CB4A-8295-DD29C0D0A7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01" y="2204863"/>
            <a:ext cx="7765920" cy="413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95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CAMHS Module</a:t>
            </a:r>
          </a:p>
        </p:txBody>
      </p:sp>
      <p:sp>
        <p:nvSpPr>
          <p:cNvPr id="4" name="Text Placeholder 3"/>
          <p:cNvSpPr>
            <a:spLocks noGrp="1"/>
          </p:cNvSpPr>
          <p:nvPr>
            <p:ph type="body" sz="quarter" idx="13"/>
          </p:nvPr>
        </p:nvSpPr>
        <p:spPr/>
        <p:txBody>
          <a:bodyPr/>
          <a:lstStyle/>
          <a:p>
            <a:pPr marL="0" indent="0">
              <a:buNone/>
            </a:pPr>
            <a:r>
              <a:rPr lang="en-US" dirty="0"/>
              <a:t>Any Questions?</a:t>
            </a:r>
          </a:p>
          <a:p>
            <a:pPr marL="0" indent="0">
              <a:buNone/>
            </a:pPr>
            <a:endParaRPr lang="en-US" dirty="0"/>
          </a:p>
          <a:p>
            <a:pPr marL="0" indent="0">
              <a:buNone/>
            </a:pPr>
            <a:r>
              <a:rPr lang="en-US" dirty="0"/>
              <a:t>Thank you</a:t>
            </a:r>
          </a:p>
        </p:txBody>
      </p:sp>
    </p:spTree>
    <p:extLst>
      <p:ext uri="{BB962C8B-B14F-4D97-AF65-F5344CB8AC3E}">
        <p14:creationId xmlns:p14="http://schemas.microsoft.com/office/powerpoint/2010/main" val="89100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196752"/>
            <a:ext cx="8229600" cy="792088"/>
          </a:xfrm>
        </p:spPr>
        <p:txBody>
          <a:bodyPr/>
          <a:lstStyle/>
          <a:p>
            <a:pPr eaLnBrk="1" hangingPunct="1"/>
            <a:r>
              <a:rPr lang="en-US" sz="2800" b="1" dirty="0">
                <a:solidFill>
                  <a:srgbClr val="7B9899"/>
                </a:solidFill>
              </a:rPr>
              <a:t>What Is Child And Adolescent Psychiatry?</a:t>
            </a:r>
          </a:p>
        </p:txBody>
      </p:sp>
      <p:sp>
        <p:nvSpPr>
          <p:cNvPr id="3075" name="Rectangle 3"/>
          <p:cNvSpPr>
            <a:spLocks noGrp="1" noChangeArrowheads="1"/>
          </p:cNvSpPr>
          <p:nvPr>
            <p:ph idx="1"/>
          </p:nvPr>
        </p:nvSpPr>
        <p:spPr>
          <a:xfrm>
            <a:off x="457200" y="1988840"/>
            <a:ext cx="8229600" cy="4018260"/>
          </a:xfrm>
        </p:spPr>
        <p:txBody>
          <a:bodyPr/>
          <a:lstStyle/>
          <a:p>
            <a:pPr eaLnBrk="1" hangingPunct="1">
              <a:lnSpc>
                <a:spcPct val="80000"/>
              </a:lnSpc>
            </a:pPr>
            <a:endParaRPr lang="en-US" sz="2000" dirty="0"/>
          </a:p>
          <a:p>
            <a:pPr eaLnBrk="1" hangingPunct="1">
              <a:lnSpc>
                <a:spcPct val="80000"/>
              </a:lnSpc>
            </a:pPr>
            <a:endParaRPr lang="en-US" sz="2000" dirty="0"/>
          </a:p>
        </p:txBody>
      </p:sp>
    </p:spTree>
    <p:extLst>
      <p:ext uri="{BB962C8B-B14F-4D97-AF65-F5344CB8AC3E}">
        <p14:creationId xmlns:p14="http://schemas.microsoft.com/office/powerpoint/2010/main" val="270557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052736"/>
            <a:ext cx="8229600" cy="720080"/>
          </a:xfrm>
        </p:spPr>
        <p:txBody>
          <a:bodyPr/>
          <a:lstStyle/>
          <a:p>
            <a:pPr eaLnBrk="1" hangingPunct="1"/>
            <a:r>
              <a:rPr lang="en-US" sz="3600" b="1" dirty="0">
                <a:solidFill>
                  <a:srgbClr val="7B9899"/>
                </a:solidFill>
              </a:rPr>
              <a:t>How Do We Work?</a:t>
            </a:r>
            <a:endParaRPr lang="en-US" sz="3600" dirty="0">
              <a:solidFill>
                <a:srgbClr val="7B9899"/>
              </a:solidFill>
            </a:endParaRPr>
          </a:p>
        </p:txBody>
      </p:sp>
      <p:sp>
        <p:nvSpPr>
          <p:cNvPr id="4099" name="Rectangle 3"/>
          <p:cNvSpPr>
            <a:spLocks noGrp="1" noChangeArrowheads="1"/>
          </p:cNvSpPr>
          <p:nvPr>
            <p:ph idx="1"/>
          </p:nvPr>
        </p:nvSpPr>
        <p:spPr>
          <a:xfrm>
            <a:off x="457200" y="1916832"/>
            <a:ext cx="8229600" cy="4090268"/>
          </a:xfrm>
        </p:spPr>
        <p:txBody>
          <a:bodyPr>
            <a:normAutofit fontScale="92500" lnSpcReduction="10000"/>
          </a:bodyPr>
          <a:lstStyle/>
          <a:p>
            <a:pPr eaLnBrk="1" hangingPunct="1">
              <a:lnSpc>
                <a:spcPct val="90000"/>
              </a:lnSpc>
            </a:pPr>
            <a:r>
              <a:rPr lang="en-US" sz="2400" dirty="0"/>
              <a:t>The service is typically delivered in a multidisciplinary style on an out-patient, day-patient or in-patient basis from hospital departments or the community</a:t>
            </a:r>
          </a:p>
          <a:p>
            <a:pPr eaLnBrk="1" hangingPunct="1">
              <a:lnSpc>
                <a:spcPct val="90000"/>
              </a:lnSpc>
            </a:pPr>
            <a:r>
              <a:rPr lang="en-US" sz="2400" dirty="0"/>
              <a:t>Important members of the Professional MDT include:</a:t>
            </a:r>
          </a:p>
          <a:p>
            <a:pPr lvl="1" eaLnBrk="1" hangingPunct="1">
              <a:lnSpc>
                <a:spcPct val="90000"/>
              </a:lnSpc>
            </a:pPr>
            <a:r>
              <a:rPr lang="en-US" sz="2000" dirty="0"/>
              <a:t>Psychiatrists, nurses, social workers, clinical psychologists, specialized therapist with some extended teams including OT and SALT with links to other professionals’ </a:t>
            </a:r>
            <a:r>
              <a:rPr lang="en-US" sz="2000" dirty="0" err="1"/>
              <a:t>eg</a:t>
            </a:r>
            <a:r>
              <a:rPr lang="en-US" sz="2000" dirty="0"/>
              <a:t> teachers, voluntary agencies, </a:t>
            </a:r>
            <a:r>
              <a:rPr lang="en-US" sz="2000" dirty="0" err="1"/>
              <a:t>paediatricians</a:t>
            </a:r>
            <a:r>
              <a:rPr lang="en-US" sz="2000" dirty="0"/>
              <a:t>, probation services.</a:t>
            </a:r>
            <a:endParaRPr lang="en-US" sz="2400" dirty="0"/>
          </a:p>
          <a:p>
            <a:pPr eaLnBrk="1" hangingPunct="1">
              <a:lnSpc>
                <a:spcPct val="90000"/>
              </a:lnSpc>
            </a:pPr>
            <a:r>
              <a:rPr lang="en-GB" sz="2400" dirty="0"/>
              <a:t>Clinical assessment and diagnosis is based on the clinician’s integration of subjective information including direct observation and reports from parents, teachers and young people and the MDT.</a:t>
            </a:r>
          </a:p>
          <a:p>
            <a:pPr eaLnBrk="1" hangingPunct="1">
              <a:lnSpc>
                <a:spcPct val="90000"/>
              </a:lnSpc>
            </a:pPr>
            <a:r>
              <a:rPr lang="en-US" sz="2400" dirty="0"/>
              <a:t>A developmental perspective must be taken.</a:t>
            </a:r>
          </a:p>
          <a:p>
            <a:pPr eaLnBrk="1" hangingPunct="1">
              <a:lnSpc>
                <a:spcPct val="90000"/>
              </a:lnSpc>
            </a:pPr>
            <a:endParaRPr lang="en-US" sz="2400" dirty="0"/>
          </a:p>
          <a:p>
            <a:pPr marL="457200" lvl="1" indent="0" eaLnBrk="1" hangingPunct="1">
              <a:lnSpc>
                <a:spcPct val="90000"/>
              </a:lnSpc>
              <a:buNone/>
            </a:pPr>
            <a:endParaRPr lang="en-US" sz="2000" dirty="0"/>
          </a:p>
          <a:p>
            <a:pPr lvl="1" eaLnBrk="1" hangingPunct="1">
              <a:lnSpc>
                <a:spcPct val="90000"/>
              </a:lnSpc>
            </a:pPr>
            <a:endParaRPr lang="en-US" sz="2000" dirty="0"/>
          </a:p>
        </p:txBody>
      </p:sp>
    </p:spTree>
    <p:extLst>
      <p:ext uri="{BB962C8B-B14F-4D97-AF65-F5344CB8AC3E}">
        <p14:creationId xmlns:p14="http://schemas.microsoft.com/office/powerpoint/2010/main" val="143869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EEB9BB2-3EF9-3D40-919E-3963C2FEAF0B}"/>
              </a:ext>
            </a:extLst>
          </p:cNvPr>
          <p:cNvSpPr>
            <a:spLocks noGrp="1"/>
          </p:cNvSpPr>
          <p:nvPr>
            <p:ph type="title"/>
          </p:nvPr>
        </p:nvSpPr>
        <p:spPr/>
        <p:txBody>
          <a:bodyPr rtlCol="0">
            <a:normAutofit fontScale="90000"/>
          </a:bodyPr>
          <a:lstStyle/>
          <a:p>
            <a:pPr>
              <a:defRPr/>
            </a:pPr>
            <a:br>
              <a:rPr lang="en-US" b="1" dirty="0">
                <a:latin typeface="Arial" pitchFamily="34" charset="0"/>
                <a:cs typeface="Arial" pitchFamily="34" charset="0"/>
              </a:rPr>
            </a:br>
            <a:endParaRPr lang="en-GB" dirty="0"/>
          </a:p>
        </p:txBody>
      </p:sp>
      <p:pic>
        <p:nvPicPr>
          <p:cNvPr id="14339" name="Content Placeholder 6" descr="human-brain-development-synapse-formation-dependent-on-early-experiences30DFA913B1B36ABCE5628C7D.jpg">
            <a:extLst>
              <a:ext uri="{FF2B5EF4-FFF2-40B4-BE49-F238E27FC236}">
                <a16:creationId xmlns:a16="http://schemas.microsoft.com/office/drawing/2014/main" id="{AE2AD156-03B4-9E46-9007-17DC2E8BA92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37324" y="1916397"/>
            <a:ext cx="3749660" cy="3053279"/>
          </a:xfrm>
        </p:spPr>
      </p:pic>
      <p:sp>
        <p:nvSpPr>
          <p:cNvPr id="14340" name="Content Placeholder 32">
            <a:extLst>
              <a:ext uri="{FF2B5EF4-FFF2-40B4-BE49-F238E27FC236}">
                <a16:creationId xmlns:a16="http://schemas.microsoft.com/office/drawing/2014/main" id="{93ED6C28-8FA7-0942-BF2B-527BD88E6351}"/>
              </a:ext>
            </a:extLst>
          </p:cNvPr>
          <p:cNvSpPr>
            <a:spLocks noGrp="1"/>
          </p:cNvSpPr>
          <p:nvPr>
            <p:ph sz="half" idx="2"/>
          </p:nvPr>
        </p:nvSpPr>
        <p:spPr>
          <a:xfrm>
            <a:off x="4648117" y="2204666"/>
            <a:ext cx="3038163" cy="2902126"/>
          </a:xfrm>
        </p:spPr>
        <p:txBody>
          <a:bodyPr/>
          <a:lstStyle/>
          <a:p>
            <a:r>
              <a:rPr lang="en-US" altLang="en-US" sz="1836">
                <a:latin typeface="Arial" panose="020B0604020202020204" pitchFamily="34" charset="0"/>
                <a:cs typeface="Arial" panose="020B0604020202020204" pitchFamily="34" charset="0"/>
              </a:rPr>
              <a:t>First 2 years - baby’s brain grows from 25% to 80% of adult size</a:t>
            </a:r>
          </a:p>
          <a:p>
            <a:endParaRPr lang="en-US" altLang="en-US" sz="1836">
              <a:latin typeface="Arial" panose="020B0604020202020204" pitchFamily="34" charset="0"/>
              <a:cs typeface="Arial" panose="020B0604020202020204" pitchFamily="34" charset="0"/>
            </a:endParaRPr>
          </a:p>
          <a:p>
            <a:r>
              <a:rPr lang="en-US" altLang="en-US" sz="1836">
                <a:latin typeface="Arial" panose="020B0604020202020204" pitchFamily="34" charset="0"/>
                <a:cs typeface="Arial" panose="020B0604020202020204" pitchFamily="34" charset="0"/>
              </a:rPr>
              <a:t>Development continues in childhood learning empathy, trust and community</a:t>
            </a:r>
          </a:p>
          <a:p>
            <a:pPr>
              <a:buFontTx/>
              <a:buNone/>
            </a:pPr>
            <a:endParaRPr lang="en-US" altLang="en-US" sz="1836" b="1" i="1">
              <a:latin typeface="Arial" panose="020B0604020202020204" pitchFamily="34" charset="0"/>
              <a:cs typeface="Arial" panose="020B0604020202020204" pitchFamily="34" charset="0"/>
            </a:endParaRPr>
          </a:p>
        </p:txBody>
      </p:sp>
      <p:sp>
        <p:nvSpPr>
          <p:cNvPr id="14341" name="Rectangle 11">
            <a:extLst>
              <a:ext uri="{FF2B5EF4-FFF2-40B4-BE49-F238E27FC236}">
                <a16:creationId xmlns:a16="http://schemas.microsoft.com/office/drawing/2014/main" id="{448E74B1-6E49-504A-A9BB-119D85D10504}"/>
              </a:ext>
            </a:extLst>
          </p:cNvPr>
          <p:cNvSpPr>
            <a:spLocks noChangeArrowheads="1"/>
          </p:cNvSpPr>
          <p:nvPr/>
        </p:nvSpPr>
        <p:spPr bwMode="auto">
          <a:xfrm>
            <a:off x="1251507" y="1052669"/>
            <a:ext cx="6582686" cy="50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0926" tIns="35463" rIns="70926" bIns="35463">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789"/>
              <a:t>Brain Development  - The Critical Years</a:t>
            </a:r>
            <a:endParaRPr lang="en-GB" altLang="en-US" sz="2789">
              <a:latin typeface="Calibri" panose="020F0502020204030204" pitchFamily="34" charset="0"/>
            </a:endParaRPr>
          </a:p>
        </p:txBody>
      </p:sp>
      <p:pic>
        <p:nvPicPr>
          <p:cNvPr id="8" name="Content Placeholder 6" descr="human-brain-development-synapse-formation-dependent-on-early-experiences30DFA913B1B36ABCE5628C7D.jpg">
            <a:extLst>
              <a:ext uri="{FF2B5EF4-FFF2-40B4-BE49-F238E27FC236}">
                <a16:creationId xmlns:a16="http://schemas.microsoft.com/office/drawing/2014/main" id="{14850A18-F284-4041-8443-7FB116FF1E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7504" y="1700808"/>
            <a:ext cx="4867756" cy="3816424"/>
          </a:xfrm>
          <a:prstGeom prst="rect">
            <a:avLst/>
          </a:prstGeom>
        </p:spPr>
      </p:pic>
    </p:spTree>
    <p:extLst>
      <p:ext uri="{BB962C8B-B14F-4D97-AF65-F5344CB8AC3E}">
        <p14:creationId xmlns:p14="http://schemas.microsoft.com/office/powerpoint/2010/main" val="333261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762AC75-ABF6-6B4A-B928-912EE2FE5DF4}"/>
              </a:ext>
            </a:extLst>
          </p:cNvPr>
          <p:cNvSpPr>
            <a:spLocks noGrp="1" noChangeArrowheads="1"/>
          </p:cNvSpPr>
          <p:nvPr>
            <p:ph type="title"/>
          </p:nvPr>
        </p:nvSpPr>
        <p:spPr>
          <a:xfrm>
            <a:off x="180001" y="134279"/>
            <a:ext cx="7771680" cy="486720"/>
          </a:xfrm>
        </p:spPr>
        <p:txBody>
          <a:bodyPr/>
          <a:lstStyle/>
          <a:p>
            <a:pPr eaLnBrk="1" hangingPunct="1">
              <a:defRPr/>
            </a:pPr>
            <a:r>
              <a:rPr lang="en-GB" sz="2400" b="1" i="1" dirty="0"/>
              <a:t>Summary of Parallel Developments During Adolescence</a:t>
            </a:r>
            <a:endParaRPr lang="en-US" sz="2400" b="1" i="1" dirty="0"/>
          </a:p>
        </p:txBody>
      </p:sp>
      <p:graphicFrame>
        <p:nvGraphicFramePr>
          <p:cNvPr id="2" name="Object 3">
            <a:extLst>
              <a:ext uri="{FF2B5EF4-FFF2-40B4-BE49-F238E27FC236}">
                <a16:creationId xmlns:a16="http://schemas.microsoft.com/office/drawing/2014/main" id="{8611FBDA-9C2F-C04B-B330-9377C6D9D488}"/>
              </a:ext>
            </a:extLst>
          </p:cNvPr>
          <p:cNvGraphicFramePr>
            <a:graphicFrameLocks noGrp="1" noChangeAspect="1"/>
          </p:cNvGraphicFramePr>
          <p:nvPr>
            <p:ph idx="1"/>
          </p:nvPr>
        </p:nvGraphicFramePr>
        <p:xfrm>
          <a:off x="180001" y="1053001"/>
          <a:ext cx="8136000" cy="5184000"/>
        </p:xfrm>
        <a:graphic>
          <a:graphicData uri="http://schemas.openxmlformats.org/presentationml/2006/ole">
            <mc:AlternateContent xmlns:mc="http://schemas.openxmlformats.org/markup-compatibility/2006">
              <mc:Choice xmlns:v="urn:schemas-microsoft-com:vml" Requires="v">
                <p:oleObj spid="_x0000_s2068" name="Visio" r:id="rId3" imgW="6553200" imgH="4178300" progId="Visio.Drawing.11">
                  <p:embed/>
                </p:oleObj>
              </mc:Choice>
              <mc:Fallback>
                <p:oleObj name="Visio" r:id="rId3" imgW="6553200" imgH="4178300" progId="Visio.Drawing.11">
                  <p:embed/>
                  <p:pic>
                    <p:nvPicPr>
                      <p:cNvPr id="2" name="Object 3">
                        <a:extLst>
                          <a:ext uri="{FF2B5EF4-FFF2-40B4-BE49-F238E27FC236}">
                            <a16:creationId xmlns:a16="http://schemas.microsoft.com/office/drawing/2014/main" id="{8611FBDA-9C2F-C04B-B330-9377C6D9D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01" y="1053001"/>
                        <a:ext cx="8136000" cy="51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3913426"/>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TotalTime>
  <Words>4674</Words>
  <Application>Microsoft Office PowerPoint</Application>
  <PresentationFormat>On-screen Show (4:3)</PresentationFormat>
  <Paragraphs>498</Paragraphs>
  <Slides>56</Slides>
  <Notes>21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6" baseType="lpstr">
      <vt:lpstr>ＭＳ Ｐゴシック</vt:lpstr>
      <vt:lpstr>ＭＳ Ｐゴシック</vt:lpstr>
      <vt:lpstr>Arial</vt:lpstr>
      <vt:lpstr>Arial Unicode MS</vt:lpstr>
      <vt:lpstr>Baekmuk Gulim</vt:lpstr>
      <vt:lpstr>Calibri</vt:lpstr>
      <vt:lpstr>Times New Roman</vt:lpstr>
      <vt:lpstr>Wingdings 2</vt:lpstr>
      <vt:lpstr>Psychiatry Recruitment PP</vt:lpstr>
      <vt:lpstr>Visio</vt:lpstr>
      <vt:lpstr>PowerPoint Presentation</vt:lpstr>
      <vt:lpstr>CAMHS Assessment</vt:lpstr>
      <vt:lpstr>CAMHS Assessment</vt:lpstr>
      <vt:lpstr>CAMHS Module</vt:lpstr>
      <vt:lpstr>PowerPoint Presentation</vt:lpstr>
      <vt:lpstr>What Is Child And Adolescent Psychiatry?</vt:lpstr>
      <vt:lpstr>How Do We Work?</vt:lpstr>
      <vt:lpstr> </vt:lpstr>
      <vt:lpstr>Summary of Parallel Developments During Adolescence</vt:lpstr>
      <vt:lpstr>Types of disorder</vt:lpstr>
      <vt:lpstr>History taking</vt:lpstr>
      <vt:lpstr>First Interview with Patient &amp; Family</vt:lpstr>
      <vt:lpstr>Recent behaviour /emotional state</vt:lpstr>
      <vt:lpstr>Health/Past Medical History</vt:lpstr>
      <vt:lpstr>Family History</vt:lpstr>
      <vt:lpstr>Personal History/Developmental History</vt:lpstr>
      <vt:lpstr>Personal History</vt:lpstr>
      <vt:lpstr>School</vt:lpstr>
      <vt:lpstr>Social history</vt:lpstr>
      <vt:lpstr>Personality/Temperament</vt:lpstr>
      <vt:lpstr> Interview with Child &amp; MSE</vt:lpstr>
      <vt:lpstr>Mental state examination</vt:lpstr>
      <vt:lpstr>*Other sources of Information</vt:lpstr>
      <vt:lpstr>Assessment Tools- there are many</vt:lpstr>
      <vt:lpstr>Risk Assessment</vt:lpstr>
      <vt:lpstr>Trauma is HIGHLY PREVALENT</vt:lpstr>
      <vt:lpstr>Clinical trauma Screening</vt:lpstr>
      <vt:lpstr>What is a diagnosis?</vt:lpstr>
      <vt:lpstr>Formulation</vt:lpstr>
      <vt:lpstr>CAMHS Module</vt:lpstr>
      <vt:lpstr>CAMHS Module</vt:lpstr>
      <vt:lpstr>CAMHS Module</vt:lpstr>
      <vt:lpstr>CAMHS Module</vt:lpstr>
      <vt:lpstr>CAMHS Module</vt:lpstr>
      <vt:lpstr>CAMHS Module</vt:lpstr>
      <vt:lpstr>CAMHS Module</vt:lpstr>
      <vt:lpstr>CAMHS Module</vt:lpstr>
      <vt:lpstr>CAMHS Module</vt:lpstr>
      <vt:lpstr>CAMHS Module</vt:lpstr>
      <vt:lpstr>CAMHS Module</vt:lpstr>
      <vt:lpstr>CAMHS Module</vt:lpstr>
      <vt:lpstr>CAMHS Module</vt:lpstr>
      <vt:lpstr>CAMHS Module</vt:lpstr>
      <vt:lpstr>CAMHS Module</vt:lpstr>
      <vt:lpstr>CAMHS Module</vt:lpstr>
      <vt:lpstr>CAMHS Module</vt:lpstr>
      <vt:lpstr>CAMHS Module</vt:lpstr>
      <vt:lpstr>CAMHS Module</vt:lpstr>
      <vt:lpstr>PowerPoint Presentation</vt:lpstr>
      <vt:lpstr>Typical case mix of cases presenting to CAMHS</vt:lpstr>
      <vt:lpstr>Prevalence (%) of childhood psychiatric disorders among those with and without a diagnosis of depression at 26 years of age</vt:lpstr>
      <vt:lpstr>The Burden of Childhood Mental Disorder</vt:lpstr>
      <vt:lpstr>The Burden of Childhood Mental Disorder</vt:lpstr>
      <vt:lpstr>PowerPoint Presentation</vt:lpstr>
      <vt:lpstr>When do mental health disorders emerge?</vt:lpstr>
      <vt:lpstr>CAMHS Module</vt:lpstr>
    </vt:vector>
  </TitlesOfParts>
  <Company>Central Manchester University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Aslam Neelo (RW3) CMFT Manchester</dc:creator>
  <cp:lastModifiedBy>Helen McEnerney</cp:lastModifiedBy>
  <cp:revision>50</cp:revision>
  <dcterms:created xsi:type="dcterms:W3CDTF">2016-06-30T15:55:34Z</dcterms:created>
  <dcterms:modified xsi:type="dcterms:W3CDTF">2020-07-13T09:35:54Z</dcterms:modified>
</cp:coreProperties>
</file>