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9"/>
  </p:notesMasterIdLst>
  <p:handoutMasterIdLst>
    <p:handoutMasterId r:id="rId70"/>
  </p:handoutMasterIdLst>
  <p:sldIdLst>
    <p:sldId id="356" r:id="rId2"/>
    <p:sldId id="357" r:id="rId3"/>
    <p:sldId id="359" r:id="rId4"/>
    <p:sldId id="362" r:id="rId5"/>
    <p:sldId id="288" r:id="rId6"/>
    <p:sldId id="289" r:id="rId7"/>
    <p:sldId id="363" r:id="rId8"/>
    <p:sldId id="290" r:id="rId9"/>
    <p:sldId id="291" r:id="rId10"/>
    <p:sldId id="364" r:id="rId11"/>
    <p:sldId id="292" r:id="rId12"/>
    <p:sldId id="293" r:id="rId13"/>
    <p:sldId id="294" r:id="rId14"/>
    <p:sldId id="295" r:id="rId15"/>
    <p:sldId id="296" r:id="rId16"/>
    <p:sldId id="298" r:id="rId17"/>
    <p:sldId id="299" r:id="rId18"/>
    <p:sldId id="301" r:id="rId19"/>
    <p:sldId id="302" r:id="rId20"/>
    <p:sldId id="306" r:id="rId21"/>
    <p:sldId id="307" r:id="rId22"/>
    <p:sldId id="308" r:id="rId23"/>
    <p:sldId id="309" r:id="rId24"/>
    <p:sldId id="310" r:id="rId25"/>
    <p:sldId id="311" r:id="rId26"/>
    <p:sldId id="312" r:id="rId27"/>
    <p:sldId id="313" r:id="rId28"/>
    <p:sldId id="314" r:id="rId29"/>
    <p:sldId id="315" r:id="rId30"/>
    <p:sldId id="316" r:id="rId31"/>
    <p:sldId id="317" r:id="rId32"/>
    <p:sldId id="318" r:id="rId33"/>
    <p:sldId id="319" r:id="rId34"/>
    <p:sldId id="320" r:id="rId35"/>
    <p:sldId id="321" r:id="rId36"/>
    <p:sldId id="322" r:id="rId37"/>
    <p:sldId id="323" r:id="rId38"/>
    <p:sldId id="324" r:id="rId39"/>
    <p:sldId id="325" r:id="rId40"/>
    <p:sldId id="326" r:id="rId41"/>
    <p:sldId id="328" r:id="rId42"/>
    <p:sldId id="330" r:id="rId43"/>
    <p:sldId id="331" r:id="rId44"/>
    <p:sldId id="332" r:id="rId45"/>
    <p:sldId id="333" r:id="rId46"/>
    <p:sldId id="334" r:id="rId47"/>
    <p:sldId id="336" r:id="rId48"/>
    <p:sldId id="337" r:id="rId49"/>
    <p:sldId id="338" r:id="rId50"/>
    <p:sldId id="339" r:id="rId51"/>
    <p:sldId id="340" r:id="rId52"/>
    <p:sldId id="341" r:id="rId53"/>
    <p:sldId id="342" r:id="rId54"/>
    <p:sldId id="343" r:id="rId55"/>
    <p:sldId id="344" r:id="rId56"/>
    <p:sldId id="345" r:id="rId57"/>
    <p:sldId id="346" r:id="rId58"/>
    <p:sldId id="347" r:id="rId59"/>
    <p:sldId id="348" r:id="rId60"/>
    <p:sldId id="349" r:id="rId61"/>
    <p:sldId id="350" r:id="rId62"/>
    <p:sldId id="351" r:id="rId63"/>
    <p:sldId id="352" r:id="rId64"/>
    <p:sldId id="353" r:id="rId65"/>
    <p:sldId id="354" r:id="rId66"/>
    <p:sldId id="355" r:id="rId67"/>
    <p:sldId id="361" r:id="rId68"/>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0054"/>
    <a:srgbClr val="661245"/>
    <a:srgbClr val="003893"/>
    <a:srgbClr val="E28C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7" d="100"/>
          <a:sy n="67" d="100"/>
        </p:scale>
        <p:origin x="1656"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5DBB738-6DA3-4606-B440-5C811DA0AD7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37AAB6C2-61D9-4D18-AA8F-9DFBBDA856C5}"/>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cs typeface="Arial" pitchFamily="34" charset="0"/>
              </a:defRPr>
            </a:lvl1pPr>
          </a:lstStyle>
          <a:p>
            <a:pPr>
              <a:defRPr/>
            </a:pPr>
            <a:fld id="{8586E089-2AFD-4F70-8195-388D9AD29A41}" type="datetimeFigureOut">
              <a:rPr lang="en-US" altLang="en-US"/>
              <a:pPr>
                <a:defRPr/>
              </a:pPr>
              <a:t>8/21/2020</a:t>
            </a:fld>
            <a:endParaRPr lang="en-US" altLang="en-US"/>
          </a:p>
        </p:txBody>
      </p:sp>
      <p:sp>
        <p:nvSpPr>
          <p:cNvPr id="4" name="Footer Placeholder 3">
            <a:extLst>
              <a:ext uri="{FF2B5EF4-FFF2-40B4-BE49-F238E27FC236}">
                <a16:creationId xmlns:a16="http://schemas.microsoft.com/office/drawing/2014/main" id="{E05826D6-0317-4F5D-B62E-419E2DFDDAE4}"/>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8D6E234B-E55C-47C5-9001-270E4EA61692}"/>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fld id="{D74C1632-CA40-4F87-AFC0-B46472D5D279}"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D126CE-AC64-4717-A793-0E444A0AEBF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A2FDF39C-6F60-4E19-8902-54A71408340B}"/>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cs typeface="Arial" pitchFamily="34" charset="0"/>
              </a:defRPr>
            </a:lvl1pPr>
          </a:lstStyle>
          <a:p>
            <a:pPr>
              <a:defRPr/>
            </a:pPr>
            <a:fld id="{324EA53A-2856-4009-A0BC-7874E4E49EE8}" type="datetimeFigureOut">
              <a:rPr lang="en-US" altLang="en-US"/>
              <a:pPr>
                <a:defRPr/>
              </a:pPr>
              <a:t>8/21/2020</a:t>
            </a:fld>
            <a:endParaRPr lang="en-US" altLang="en-US"/>
          </a:p>
        </p:txBody>
      </p:sp>
      <p:sp>
        <p:nvSpPr>
          <p:cNvPr id="4" name="Slide Image Placeholder 3">
            <a:extLst>
              <a:ext uri="{FF2B5EF4-FFF2-40B4-BE49-F238E27FC236}">
                <a16:creationId xmlns:a16="http://schemas.microsoft.com/office/drawing/2014/main" id="{966C099E-C9EF-46AA-B873-C560B9FE6E89}"/>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81E1A7A-B6CD-4010-B207-A4626B39403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359052BA-C12D-4AE6-97E1-A97180FAE7E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6896E5F4-0881-48A0-A13F-2C8ADD13735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fld id="{30A614EB-5A47-495B-B45D-97DCF0E2C55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A581B98-8AA2-4791-807A-145DB07933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510E73D6-6B10-4E1F-B48C-F7AA7B4C48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ea typeface="ＭＳ Ｐゴシック" panose="020B0600070205080204" pitchFamily="34" charset="-128"/>
            </a:endParaRPr>
          </a:p>
        </p:txBody>
      </p:sp>
      <p:sp>
        <p:nvSpPr>
          <p:cNvPr id="7172" name="Slide Number Placeholder 3">
            <a:extLst>
              <a:ext uri="{FF2B5EF4-FFF2-40B4-BE49-F238E27FC236}">
                <a16:creationId xmlns:a16="http://schemas.microsoft.com/office/drawing/2014/main" id="{7FDF476F-77C7-4FE3-BB3A-74AE5D71B5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7C8BB61-E560-4649-992F-0C004FC0F4AE}" type="slidenum">
              <a:rPr lang="en-US" altLang="en-US"/>
              <a:pPr>
                <a:spcBef>
                  <a:spcPct val="0"/>
                </a:spcBef>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a:extLst>
              <a:ext uri="{FF2B5EF4-FFF2-40B4-BE49-F238E27FC236}">
                <a16:creationId xmlns:a16="http://schemas.microsoft.com/office/drawing/2014/main" id="{3AF08247-991C-43EF-9730-A020B140999F}"/>
              </a:ext>
            </a:extLst>
          </p:cNvPr>
          <p:cNvSpPr>
            <a:spLocks noGrp="1" noChangeArrowheads="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a:latin typeface="Arial" charset="0"/>
                <a:ea typeface="+mn-ea"/>
                <a:cs typeface="+mn-cs"/>
              </a:rPr>
              <a:t>07/16/96</a:t>
            </a:r>
            <a:endParaRPr lang="en-US" altLang="en-US">
              <a:latin typeface="Times New Roman" pitchFamily="18" charset="0"/>
              <a:ea typeface="+mn-ea"/>
              <a:cs typeface="+mn-cs"/>
            </a:endParaRPr>
          </a:p>
        </p:txBody>
      </p:sp>
      <p:sp>
        <p:nvSpPr>
          <p:cNvPr id="47107" name="Rectangle 7">
            <a:extLst>
              <a:ext uri="{FF2B5EF4-FFF2-40B4-BE49-F238E27FC236}">
                <a16:creationId xmlns:a16="http://schemas.microsoft.com/office/drawing/2014/main" id="{D3CD8CB0-6AE2-4E3E-AAB3-99321F9A12B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B1F62F7-5570-47C5-8B87-DFFB073094FD}" type="slidenum">
              <a:rPr lang="en-US" altLang="en-US">
                <a:latin typeface="Arial" panose="020B0604020202020204" pitchFamily="34" charset="0"/>
              </a:rPr>
              <a:pPr>
                <a:spcBef>
                  <a:spcPct val="0"/>
                </a:spcBef>
              </a:pPr>
              <a:t>39</a:t>
            </a:fld>
            <a:r>
              <a:rPr lang="en-US" altLang="en-US">
                <a:latin typeface="Arial" panose="020B0604020202020204" pitchFamily="34" charset="0"/>
              </a:rPr>
              <a:t>##</a:t>
            </a:r>
            <a:endParaRPr lang="en-US" altLang="en-US">
              <a:latin typeface="Times New Roman" panose="02020603050405020304" pitchFamily="18" charset="0"/>
            </a:endParaRPr>
          </a:p>
        </p:txBody>
      </p:sp>
      <p:sp>
        <p:nvSpPr>
          <p:cNvPr id="47108" name="Rectangle 2">
            <a:extLst>
              <a:ext uri="{FF2B5EF4-FFF2-40B4-BE49-F238E27FC236}">
                <a16:creationId xmlns:a16="http://schemas.microsoft.com/office/drawing/2014/main" id="{7F23E74A-A1ED-4993-9593-B4873CCE63E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9" name="Rectangle 3">
            <a:extLst>
              <a:ext uri="{FF2B5EF4-FFF2-40B4-BE49-F238E27FC236}">
                <a16:creationId xmlns:a16="http://schemas.microsoft.com/office/drawing/2014/main" id="{898C0D89-150B-4F51-98A0-5137CB1D30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Text Box 1">
            <a:extLst>
              <a:ext uri="{FF2B5EF4-FFF2-40B4-BE49-F238E27FC236}">
                <a16:creationId xmlns:a16="http://schemas.microsoft.com/office/drawing/2014/main" id="{E0E63FB8-C797-455D-952E-CEE529655BC8}"/>
              </a:ext>
            </a:extLst>
          </p:cNvPr>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endParaRPr lang="en-US" altLang="en-US" sz="1800">
              <a:latin typeface="Arial" panose="020B0604020202020204" pitchFamily="34" charset="0"/>
            </a:endParaRPr>
          </a:p>
        </p:txBody>
      </p:sp>
      <p:sp>
        <p:nvSpPr>
          <p:cNvPr id="53251" name="Rectangle 2">
            <a:extLst>
              <a:ext uri="{FF2B5EF4-FFF2-40B4-BE49-F238E27FC236}">
                <a16:creationId xmlns:a16="http://schemas.microsoft.com/office/drawing/2014/main" id="{9AD430FD-D6D4-4E46-B51A-A19F5FFBC0E9}"/>
              </a:ext>
            </a:extLst>
          </p:cNvPr>
          <p:cNvSpPr>
            <a:spLocks noGrp="1" noChangeArrowheads="1"/>
          </p:cNvSpPr>
          <p:nvPr>
            <p:ph type="body"/>
          </p:nvPr>
        </p:nvSpPr>
        <p:spPr bwMode="auto">
          <a:xfrm>
            <a:off x="687388" y="4343400"/>
            <a:ext cx="5475287"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Text Box 1">
            <a:extLst>
              <a:ext uri="{FF2B5EF4-FFF2-40B4-BE49-F238E27FC236}">
                <a16:creationId xmlns:a16="http://schemas.microsoft.com/office/drawing/2014/main" id="{AFB6B947-9C5A-447C-ACDE-CBB349F41A36}"/>
              </a:ext>
            </a:extLst>
          </p:cNvPr>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endParaRPr lang="en-US" altLang="en-US" sz="1800">
              <a:latin typeface="Arial" panose="020B0604020202020204" pitchFamily="34" charset="0"/>
            </a:endParaRPr>
          </a:p>
        </p:txBody>
      </p:sp>
      <p:sp>
        <p:nvSpPr>
          <p:cNvPr id="55299" name="Rectangle 2">
            <a:extLst>
              <a:ext uri="{FF2B5EF4-FFF2-40B4-BE49-F238E27FC236}">
                <a16:creationId xmlns:a16="http://schemas.microsoft.com/office/drawing/2014/main" id="{12EB3966-E138-4AE2-B9F0-7451B1FFF966}"/>
              </a:ext>
            </a:extLst>
          </p:cNvPr>
          <p:cNvSpPr>
            <a:spLocks noGrp="1" noChangeArrowheads="1"/>
          </p:cNvSpPr>
          <p:nvPr>
            <p:ph type="body"/>
          </p:nvPr>
        </p:nvSpPr>
        <p:spPr bwMode="auto">
          <a:xfrm>
            <a:off x="687388" y="4343400"/>
            <a:ext cx="5475287"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Text Box 1">
            <a:extLst>
              <a:ext uri="{FF2B5EF4-FFF2-40B4-BE49-F238E27FC236}">
                <a16:creationId xmlns:a16="http://schemas.microsoft.com/office/drawing/2014/main" id="{E8AA86AF-F2E4-4CD2-8921-5235C08E47B5}"/>
              </a:ext>
            </a:extLst>
          </p:cNvPr>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endParaRPr lang="en-US" altLang="en-US" sz="1800">
              <a:latin typeface="Arial" panose="020B0604020202020204" pitchFamily="34" charset="0"/>
            </a:endParaRPr>
          </a:p>
        </p:txBody>
      </p:sp>
      <p:sp>
        <p:nvSpPr>
          <p:cNvPr id="57347" name="Rectangle 2">
            <a:extLst>
              <a:ext uri="{FF2B5EF4-FFF2-40B4-BE49-F238E27FC236}">
                <a16:creationId xmlns:a16="http://schemas.microsoft.com/office/drawing/2014/main" id="{AD797282-85A7-48F8-88C0-E9118CDDA167}"/>
              </a:ext>
            </a:extLst>
          </p:cNvPr>
          <p:cNvSpPr>
            <a:spLocks noGrp="1" noChangeArrowheads="1"/>
          </p:cNvSpPr>
          <p:nvPr>
            <p:ph type="body"/>
          </p:nvPr>
        </p:nvSpPr>
        <p:spPr bwMode="auto">
          <a:xfrm>
            <a:off x="687388" y="4343400"/>
            <a:ext cx="5475287"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748084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p:cNvSpPr>
            <a:spLocks noGrp="1"/>
          </p:cNvSpPr>
          <p:nvPr>
            <p:ph type="pic" sz="quarter" idx="14"/>
          </p:nvPr>
        </p:nvSpPr>
        <p:spPr>
          <a:xfrm>
            <a:off x="5218113" y="1954213"/>
            <a:ext cx="3673475" cy="3721100"/>
          </a:xfrm>
          <a:prstGeom prst="rect">
            <a:avLst/>
          </a:prstGeom>
        </p:spPr>
        <p:txBody>
          <a:bodyPr/>
          <a:lstStyle>
            <a:lvl1pPr marL="0" indent="0" algn="ctr">
              <a:buNone/>
              <a:defRPr sz="2400"/>
            </a:lvl1pPr>
          </a:lstStyle>
          <a:p>
            <a:pPr lvl="0"/>
            <a:r>
              <a:rPr lang="en-US" noProof="0"/>
              <a:t>Click icon to add picture</a:t>
            </a:r>
            <a:endParaRPr lang="en-GB" noProof="0" dirty="0"/>
          </a:p>
        </p:txBody>
      </p:sp>
    </p:spTree>
    <p:extLst>
      <p:ext uri="{BB962C8B-B14F-4D97-AF65-F5344CB8AC3E}">
        <p14:creationId xmlns:p14="http://schemas.microsoft.com/office/powerpoint/2010/main" val="578717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92475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8" name="Subtitle 2"/>
          <p:cNvSpPr>
            <a:spLocks noGrp="1"/>
          </p:cNvSpPr>
          <p:nvPr>
            <p:ph type="subTitle" idx="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 Placeholder 7"/>
          <p:cNvSpPr>
            <a:spLocks noGrp="1"/>
          </p:cNvSpPr>
          <p:nvPr>
            <p:ph type="body" sz="quarter" idx="13"/>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0"/>
          <p:cNvSpPr>
            <a:spLocks noGrp="1"/>
          </p:cNvSpPr>
          <p:nvPr>
            <p:ph type="pic" sz="quarter" idx="14"/>
          </p:nvPr>
        </p:nvSpPr>
        <p:spPr>
          <a:xfrm>
            <a:off x="5360988" y="2486025"/>
            <a:ext cx="3451225" cy="2457450"/>
          </a:xfrm>
          <a:prstGeom prst="rect">
            <a:avLst/>
          </a:prstGeom>
        </p:spPr>
        <p:txBody>
          <a:bodyPr/>
          <a:lstStyle>
            <a:lvl1pPr marL="0" indent="0" algn="ctr">
              <a:buNone/>
              <a:defRPr sz="2400" baseline="0"/>
            </a:lvl1pPr>
          </a:lstStyle>
          <a:p>
            <a:pPr lvl="0"/>
            <a:r>
              <a:rPr lang="en-US" noProof="0"/>
              <a:t>Click icon to add picture</a:t>
            </a:r>
            <a:endParaRPr lang="en-GB" noProof="0" dirty="0"/>
          </a:p>
        </p:txBody>
      </p:sp>
    </p:spTree>
    <p:extLst>
      <p:ext uri="{BB962C8B-B14F-4D97-AF65-F5344CB8AC3E}">
        <p14:creationId xmlns:p14="http://schemas.microsoft.com/office/powerpoint/2010/main" val="41717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204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138"/>
            <a:ext cx="8229600" cy="45259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457200" y="274638"/>
            <a:ext cx="8229600" cy="1143000"/>
          </a:xfrm>
          <a:prstGeom prst="rect">
            <a:avLst/>
          </a:prstGeom>
        </p:spPr>
        <p:txBody>
          <a:bodyPr rtlCol="0"/>
          <a:lstStyle/>
          <a:p>
            <a:r>
              <a:rPr lang="en-US"/>
              <a:t>Click to edit Master title style</a:t>
            </a:r>
          </a:p>
        </p:txBody>
      </p:sp>
      <p:sp>
        <p:nvSpPr>
          <p:cNvPr id="4" name="Date Placeholder 9">
            <a:extLst>
              <a:ext uri="{FF2B5EF4-FFF2-40B4-BE49-F238E27FC236}">
                <a16:creationId xmlns:a16="http://schemas.microsoft.com/office/drawing/2014/main" id="{353B32C1-9E0C-4577-9903-C881EC5B3C90}"/>
              </a:ext>
            </a:extLst>
          </p:cNvPr>
          <p:cNvSpPr>
            <a:spLocks noGrp="1"/>
          </p:cNvSpPr>
          <p:nvPr>
            <p:ph type="dt" sz="half" idx="10"/>
          </p:nvPr>
        </p:nvSpPr>
        <p:spPr>
          <a:xfrm>
            <a:off x="6727825" y="6408738"/>
            <a:ext cx="1919288"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pitchFamily="34" charset="0"/>
                <a:cs typeface="Arial" pitchFamily="34" charset="0"/>
              </a:defRPr>
            </a:lvl1pPr>
          </a:lstStyle>
          <a:p>
            <a:pPr>
              <a:defRPr/>
            </a:pPr>
            <a:fld id="{89C35F61-2D1A-4EC8-9DF6-07568035809C}" type="datetimeFigureOut">
              <a:rPr lang="en-GB" altLang="en-US"/>
              <a:pPr>
                <a:defRPr/>
              </a:pPr>
              <a:t>21/08/2020</a:t>
            </a:fld>
            <a:endParaRPr lang="en-GB" altLang="en-US"/>
          </a:p>
        </p:txBody>
      </p:sp>
      <p:sp>
        <p:nvSpPr>
          <p:cNvPr id="5" name="Footer Placeholder 21">
            <a:extLst>
              <a:ext uri="{FF2B5EF4-FFF2-40B4-BE49-F238E27FC236}">
                <a16:creationId xmlns:a16="http://schemas.microsoft.com/office/drawing/2014/main" id="{1078CB69-DA71-475B-A93B-68249D6614E4}"/>
              </a:ext>
            </a:extLst>
          </p:cNvPr>
          <p:cNvSpPr>
            <a:spLocks noGrp="1"/>
          </p:cNvSpPr>
          <p:nvPr>
            <p:ph type="ftr" sz="quarter" idx="11"/>
          </p:nvPr>
        </p:nvSpPr>
        <p:spPr>
          <a:xfrm>
            <a:off x="4379913" y="6408738"/>
            <a:ext cx="2351087" cy="365125"/>
          </a:xfrm>
          <a:prstGeom prst="rect">
            <a:avLst/>
          </a:prstGeom>
        </p:spPr>
        <p:txBody>
          <a:bodyPr/>
          <a:lstStyle>
            <a:lvl1pPr eaLnBrk="1" hangingPunct="1">
              <a:defRPr>
                <a:latin typeface="Arial" charset="0"/>
                <a:ea typeface="Arial" charset="0"/>
                <a:cs typeface="Arial" charset="0"/>
              </a:defRPr>
            </a:lvl1pPr>
          </a:lstStyle>
          <a:p>
            <a:pPr>
              <a:defRPr/>
            </a:pPr>
            <a:endParaRPr lang="en-GB"/>
          </a:p>
        </p:txBody>
      </p:sp>
      <p:sp>
        <p:nvSpPr>
          <p:cNvPr id="6" name="Slide Number Placeholder 17">
            <a:extLst>
              <a:ext uri="{FF2B5EF4-FFF2-40B4-BE49-F238E27FC236}">
                <a16:creationId xmlns:a16="http://schemas.microsoft.com/office/drawing/2014/main" id="{DD0C1970-C964-4A88-A67B-03C6DF71EDF5}"/>
              </a:ext>
            </a:extLst>
          </p:cNvPr>
          <p:cNvSpPr>
            <a:spLocks noGrp="1"/>
          </p:cNvSpPr>
          <p:nvPr>
            <p:ph type="sldNum" sz="quarter" idx="12"/>
          </p:nvPr>
        </p:nvSpPr>
        <p:spPr>
          <a:xfrm>
            <a:off x="8647113" y="6408738"/>
            <a:ext cx="366712"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cs typeface="Arial" panose="020B0604020202020204" pitchFamily="34" charset="0"/>
              </a:defRPr>
            </a:lvl1pPr>
          </a:lstStyle>
          <a:p>
            <a:fld id="{26934B6D-163B-4403-B8C6-EB334A341589}" type="slidenum">
              <a:rPr lang="en-GB" altLang="en-US"/>
              <a:pPr/>
              <a:t>‹#›</a:t>
            </a:fld>
            <a:endParaRPr lang="en-GB" altLang="en-US"/>
          </a:p>
        </p:txBody>
      </p:sp>
    </p:spTree>
    <p:extLst>
      <p:ext uri="{BB962C8B-B14F-4D97-AF65-F5344CB8AC3E}">
        <p14:creationId xmlns:p14="http://schemas.microsoft.com/office/powerpoint/2010/main" val="2986752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A1E877C9-3F88-47DA-B675-D1CAD7C00665}"/>
              </a:ext>
            </a:extLst>
          </p:cNvPr>
          <p:cNvSpPr>
            <a:spLocks noGrp="1"/>
          </p:cNvSpPr>
          <p:nvPr>
            <p:ph type="dt" sz="half" idx="10"/>
          </p:nvPr>
        </p:nvSpPr>
        <p:spPr>
          <a:xfrm>
            <a:off x="6727825" y="6408738"/>
            <a:ext cx="1919288"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pitchFamily="34" charset="0"/>
                <a:cs typeface="Arial" pitchFamily="34" charset="0"/>
              </a:defRPr>
            </a:lvl1pPr>
          </a:lstStyle>
          <a:p>
            <a:pPr>
              <a:defRPr/>
            </a:pPr>
            <a:fld id="{BD87B419-ECF3-4885-814F-9E63ADB88A4C}" type="datetimeFigureOut">
              <a:rPr lang="en-GB" altLang="en-US"/>
              <a:pPr>
                <a:defRPr/>
              </a:pPr>
              <a:t>21/08/2020</a:t>
            </a:fld>
            <a:endParaRPr lang="en-GB" altLang="en-US"/>
          </a:p>
        </p:txBody>
      </p:sp>
      <p:sp>
        <p:nvSpPr>
          <p:cNvPr id="3" name="Footer Placeholder 21">
            <a:extLst>
              <a:ext uri="{FF2B5EF4-FFF2-40B4-BE49-F238E27FC236}">
                <a16:creationId xmlns:a16="http://schemas.microsoft.com/office/drawing/2014/main" id="{6EC6749D-0168-4CCD-8004-C194CA9607CF}"/>
              </a:ext>
            </a:extLst>
          </p:cNvPr>
          <p:cNvSpPr>
            <a:spLocks noGrp="1"/>
          </p:cNvSpPr>
          <p:nvPr>
            <p:ph type="ftr" sz="quarter" idx="11"/>
          </p:nvPr>
        </p:nvSpPr>
        <p:spPr>
          <a:xfrm>
            <a:off x="4379913" y="6408738"/>
            <a:ext cx="2351087" cy="365125"/>
          </a:xfrm>
          <a:prstGeom prst="rect">
            <a:avLst/>
          </a:prstGeom>
        </p:spPr>
        <p:txBody>
          <a:bodyPr/>
          <a:lstStyle>
            <a:lvl1pPr eaLnBrk="1" hangingPunct="1">
              <a:defRPr>
                <a:latin typeface="Arial" charset="0"/>
                <a:ea typeface="Arial" charset="0"/>
                <a:cs typeface="Arial" charset="0"/>
              </a:defRPr>
            </a:lvl1pPr>
          </a:lstStyle>
          <a:p>
            <a:pPr>
              <a:defRPr/>
            </a:pPr>
            <a:endParaRPr lang="en-GB"/>
          </a:p>
        </p:txBody>
      </p:sp>
      <p:sp>
        <p:nvSpPr>
          <p:cNvPr id="4" name="Slide Number Placeholder 17">
            <a:extLst>
              <a:ext uri="{FF2B5EF4-FFF2-40B4-BE49-F238E27FC236}">
                <a16:creationId xmlns:a16="http://schemas.microsoft.com/office/drawing/2014/main" id="{3529438C-8CA1-4AB2-A32F-B95A43ECF4BA}"/>
              </a:ext>
            </a:extLst>
          </p:cNvPr>
          <p:cNvSpPr>
            <a:spLocks noGrp="1"/>
          </p:cNvSpPr>
          <p:nvPr>
            <p:ph type="sldNum" sz="quarter" idx="12"/>
          </p:nvPr>
        </p:nvSpPr>
        <p:spPr>
          <a:xfrm>
            <a:off x="8647113" y="6408738"/>
            <a:ext cx="366712"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cs typeface="Arial" panose="020B0604020202020204" pitchFamily="34" charset="0"/>
              </a:defRPr>
            </a:lvl1pPr>
          </a:lstStyle>
          <a:p>
            <a:fld id="{D41378FD-5592-4EDB-9167-3A3C020C09BF}" type="slidenum">
              <a:rPr lang="en-GB" altLang="en-US"/>
              <a:pPr/>
              <a:t>‹#›</a:t>
            </a:fld>
            <a:endParaRPr lang="en-GB" altLang="en-US"/>
          </a:p>
        </p:txBody>
      </p:sp>
    </p:spTree>
    <p:extLst>
      <p:ext uri="{BB962C8B-B14F-4D97-AF65-F5344CB8AC3E}">
        <p14:creationId xmlns:p14="http://schemas.microsoft.com/office/powerpoint/2010/main" val="1856378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LEP slides">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025526"/>
            <a:ext cx="7839075" cy="679449"/>
          </a:xfrm>
          <a:prstGeom prst="rect">
            <a:avLst/>
          </a:prstGeom>
        </p:spPr>
        <p:txBody>
          <a:bodyPr/>
          <a:lstStyle>
            <a:lvl1pPr algn="l">
              <a:defRPr sz="3600" b="1" baseline="0">
                <a:solidFill>
                  <a:srgbClr val="A01853"/>
                </a:solidFill>
              </a:defRPr>
            </a:lvl1pPr>
          </a:lstStyle>
          <a:p>
            <a:r>
              <a:rPr lang="en-GB"/>
              <a:t>Click to edit Master title style</a:t>
            </a:r>
            <a:endParaRPr lang="en-US" dirty="0"/>
          </a:p>
        </p:txBody>
      </p:sp>
      <p:sp>
        <p:nvSpPr>
          <p:cNvPr id="3" name="Subtitle 2"/>
          <p:cNvSpPr>
            <a:spLocks noGrp="1"/>
          </p:cNvSpPr>
          <p:nvPr>
            <p:ph type="subTitle" idx="1"/>
          </p:nvPr>
        </p:nvSpPr>
        <p:spPr>
          <a:xfrm>
            <a:off x="457199" y="1757362"/>
            <a:ext cx="7839075"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69682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Final slide (questions)">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25526"/>
            <a:ext cx="7839076" cy="679449"/>
          </a:xfrm>
          <a:prstGeom prst="rect">
            <a:avLst/>
          </a:prstGeom>
        </p:spPr>
        <p:txBody>
          <a:bodyPr/>
          <a:lstStyle>
            <a:lvl1pPr algn="l">
              <a:defRPr sz="3600" b="1" baseline="0">
                <a:solidFill>
                  <a:srgbClr val="A00054"/>
                </a:solidFill>
              </a:defRPr>
            </a:lvl1pPr>
          </a:lstStyle>
          <a:p>
            <a:r>
              <a:rPr lang="en-GB"/>
              <a:t>Click to edit Master title style</a:t>
            </a:r>
            <a:endParaRPr lang="en-US" dirty="0"/>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lgn="ctr">
              <a:defRPr sz="2400" baseline="0"/>
            </a:lvl1pPr>
            <a:lvl2pPr algn="ctr">
              <a:defRPr sz="2400"/>
            </a:lvl2pPr>
            <a:lvl3pPr algn="ctr">
              <a:defRPr sz="2400"/>
            </a:lvl3pPr>
            <a:lvl4pPr algn="ctr">
              <a:defRPr sz="2400"/>
            </a:lvl4pPr>
            <a:lvl5pPr algn="ct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24281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F7FB1FF-E8BE-4FA7-8D20-22CACA8C39E8}"/>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708650" y="360363"/>
            <a:ext cx="31003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DAE758D5-0EDC-475A-9A75-FCC252C82F55}"/>
              </a:ext>
            </a:extLst>
          </p:cNvPr>
          <p:cNvSpPr/>
          <p:nvPr/>
        </p:nvSpPr>
        <p:spPr>
          <a:xfrm>
            <a:off x="0" y="6227763"/>
            <a:ext cx="9144000" cy="63023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28" name="Picture 9">
            <a:extLst>
              <a:ext uri="{FF2B5EF4-FFF2-40B4-BE49-F238E27FC236}">
                <a16:creationId xmlns:a16="http://schemas.microsoft.com/office/drawing/2014/main" id="{70009E59-5422-4806-8FD2-2BE5963C1285}"/>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6189663"/>
            <a:ext cx="9144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6" r:id="rId6"/>
    <p:sldLayoutId id="2147483797" r:id="rId7"/>
    <p:sldLayoutId id="2147483794" r:id="rId8"/>
    <p:sldLayoutId id="2147483795" r:id="rId9"/>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a:extLst>
              <a:ext uri="{FF2B5EF4-FFF2-40B4-BE49-F238E27FC236}">
                <a16:creationId xmlns:a16="http://schemas.microsoft.com/office/drawing/2014/main" id="{CECC1B07-B279-4BBC-A148-73753DBFE5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175" y="2039938"/>
            <a:ext cx="83359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13" descr="bottom_branding.png">
            <a:extLst>
              <a:ext uri="{FF2B5EF4-FFF2-40B4-BE49-F238E27FC236}">
                <a16:creationId xmlns:a16="http://schemas.microsoft.com/office/drawing/2014/main" id="{B6BA69C4-5221-4751-981F-54B452A1AE9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5275" y="5367338"/>
            <a:ext cx="1797050"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Box 1">
            <a:extLst>
              <a:ext uri="{FF2B5EF4-FFF2-40B4-BE49-F238E27FC236}">
                <a16:creationId xmlns:a16="http://schemas.microsoft.com/office/drawing/2014/main" id="{607FC3F7-A17D-4120-B7CE-E0CC24F0F9D4}"/>
              </a:ext>
            </a:extLst>
          </p:cNvPr>
          <p:cNvSpPr txBox="1">
            <a:spLocks noChangeArrowheads="1"/>
          </p:cNvSpPr>
          <p:nvPr/>
        </p:nvSpPr>
        <p:spPr bwMode="auto">
          <a:xfrm>
            <a:off x="384175" y="1176338"/>
            <a:ext cx="81422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sz="3600" b="1">
                <a:solidFill>
                  <a:srgbClr val="A00054"/>
                </a:solidFill>
              </a:rPr>
              <a:t>MRCPsych Child and Adolescent Psychiatry Module</a:t>
            </a:r>
          </a:p>
        </p:txBody>
      </p:sp>
      <p:sp>
        <p:nvSpPr>
          <p:cNvPr id="6149" name="TextBox 1">
            <a:extLst>
              <a:ext uri="{FF2B5EF4-FFF2-40B4-BE49-F238E27FC236}">
                <a16:creationId xmlns:a16="http://schemas.microsoft.com/office/drawing/2014/main" id="{FC73EC7F-592B-4062-8AB5-D6A8EC5F9189}"/>
              </a:ext>
            </a:extLst>
          </p:cNvPr>
          <p:cNvSpPr txBox="1">
            <a:spLocks noChangeArrowheads="1"/>
          </p:cNvSpPr>
          <p:nvPr/>
        </p:nvSpPr>
        <p:spPr bwMode="auto">
          <a:xfrm>
            <a:off x="725488" y="3121025"/>
            <a:ext cx="76136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600" b="1">
                <a:solidFill>
                  <a:srgbClr val="A00054"/>
                </a:solidFill>
              </a:rPr>
              <a:t>Attention Deficit Hyperactivity Syndrome (ADHD)</a:t>
            </a:r>
          </a:p>
          <a:p>
            <a:pPr algn="ctr" eaLnBrk="1" hangingPunct="1"/>
            <a:endParaRPr lang="en-US" altLang="en-US" b="1">
              <a:solidFill>
                <a:srgbClr val="A00054"/>
              </a:solidFill>
            </a:endParaRPr>
          </a:p>
          <a:p>
            <a:pPr algn="ctr" eaLnBrk="1" hangingPunct="1"/>
            <a:endParaRPr lang="en-US" altLang="en-US" b="1">
              <a:solidFill>
                <a:srgbClr val="A0005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94B19259-1172-4B48-BFAE-8AA255ABCEF9}"/>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ea typeface="ＭＳ Ｐゴシック" panose="020B0600070205080204" pitchFamily="34" charset="-128"/>
              </a:rPr>
              <a:t>Dignostic Classification</a:t>
            </a:r>
          </a:p>
        </p:txBody>
      </p:sp>
      <p:sp>
        <p:nvSpPr>
          <p:cNvPr id="3" name="Text Placeholder 2">
            <a:extLst>
              <a:ext uri="{FF2B5EF4-FFF2-40B4-BE49-F238E27FC236}">
                <a16:creationId xmlns:a16="http://schemas.microsoft.com/office/drawing/2014/main" id="{8236F836-2BDE-4077-B86A-F465D311C6B1}"/>
              </a:ext>
            </a:extLst>
          </p:cNvPr>
          <p:cNvSpPr>
            <a:spLocks noGrp="1"/>
          </p:cNvSpPr>
          <p:nvPr>
            <p:ph type="body" sz="quarter" idx="13"/>
          </p:nvPr>
        </p:nvSpPr>
        <p:spPr>
          <a:xfrm>
            <a:off x="457200" y="1954213"/>
            <a:ext cx="7839075" cy="3721100"/>
          </a:xfrm>
        </p:spPr>
        <p:txBody>
          <a:bodyPr/>
          <a:lstStyle/>
          <a:p>
            <a:pPr marL="450850" eaLnBrk="1" hangingPunct="1">
              <a:defRPr/>
            </a:pPr>
            <a:r>
              <a:rPr lang="en-GB" altLang="en-US" sz="2000" b="1" dirty="0">
                <a:ea typeface="ＭＳ Ｐゴシック" pitchFamily="34" charset="-128"/>
              </a:rPr>
              <a:t>DSM V: ADHD</a:t>
            </a:r>
          </a:p>
          <a:p>
            <a:pPr marL="793750" lvl="1" eaLnBrk="1" hangingPunct="1">
              <a:buFont typeface="Arial" panose="020B0604020202020204" pitchFamily="34" charset="0"/>
              <a:buChar char="•"/>
              <a:defRPr/>
            </a:pPr>
            <a:r>
              <a:rPr lang="en-GB" altLang="en-US" dirty="0">
                <a:ea typeface="ＭＳ Ｐゴシック" pitchFamily="34" charset="-128"/>
              </a:rPr>
              <a:t>ADHD is described as “a persistent pattern of inattention and/or hyperactivity-impulsivity that interferes with development, has symptoms presenting in two or more settings (e.g. at home, school, or work), and negatively impacts directly on social, academic or occupational functioning” - symptoms present before age 12</a:t>
            </a:r>
          </a:p>
          <a:p>
            <a:pPr>
              <a:defRPr/>
            </a:pP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a:extLst>
              <a:ext uri="{FF2B5EF4-FFF2-40B4-BE49-F238E27FC236}">
                <a16:creationId xmlns:a16="http://schemas.microsoft.com/office/drawing/2014/main" id="{CF284BD0-F9E1-477B-8B51-060F6140D32A}"/>
              </a:ext>
            </a:extLst>
          </p:cNvPr>
          <p:cNvSpPr>
            <a:spLocks noGrp="1"/>
          </p:cNvSpPr>
          <p:nvPr>
            <p:ph idx="1"/>
          </p:nvPr>
        </p:nvSpPr>
        <p:spPr bwMode="auto">
          <a:xfrm>
            <a:off x="457200" y="1897063"/>
            <a:ext cx="8229600" cy="411003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charset="0"/>
              <a:buNone/>
              <a:defRPr/>
            </a:pPr>
            <a:endParaRPr lang="en-GB" altLang="en-US" u="sng" dirty="0">
              <a:ea typeface="+mn-ea"/>
              <a:cs typeface="+mn-cs"/>
            </a:endParaRPr>
          </a:p>
          <a:p>
            <a:pPr eaLnBrk="1" hangingPunct="1">
              <a:buFont typeface="Arial" charset="0"/>
              <a:buChar char="•"/>
              <a:defRPr/>
            </a:pPr>
            <a:r>
              <a:rPr lang="en-GB" altLang="en-US" sz="2200" b="1" dirty="0">
                <a:ea typeface="+mn-ea"/>
                <a:cs typeface="+mn-cs"/>
              </a:rPr>
              <a:t>F90 Hyperkinetic disorder</a:t>
            </a:r>
          </a:p>
          <a:p>
            <a:pPr lvl="1" eaLnBrk="1" hangingPunct="1">
              <a:buFont typeface="Arial" charset="0"/>
              <a:buChar char="–"/>
              <a:defRPr/>
            </a:pPr>
            <a:r>
              <a:rPr lang="en-GB" altLang="en-US" sz="2000" dirty="0">
                <a:ea typeface="+mn-ea"/>
              </a:rPr>
              <a:t> F90.0 Disturbance of activity and attention </a:t>
            </a:r>
          </a:p>
          <a:p>
            <a:pPr lvl="1" eaLnBrk="1" hangingPunct="1">
              <a:buFont typeface="Arial" charset="0"/>
              <a:buChar char="–"/>
              <a:defRPr/>
            </a:pPr>
            <a:r>
              <a:rPr lang="en-GB" altLang="en-US" sz="2000" dirty="0">
                <a:ea typeface="+mn-ea"/>
              </a:rPr>
              <a:t> F90.1 Hyperkinetic conduct disorder </a:t>
            </a:r>
          </a:p>
          <a:p>
            <a:pPr lvl="1" eaLnBrk="1" hangingPunct="1">
              <a:buFont typeface="Arial" charset="0"/>
              <a:buChar char="–"/>
              <a:defRPr/>
            </a:pPr>
            <a:r>
              <a:rPr lang="en-GB" altLang="en-US" sz="2000" dirty="0">
                <a:ea typeface="+mn-ea"/>
              </a:rPr>
              <a:t> F90.8 Other hyperkinetic disorders </a:t>
            </a:r>
          </a:p>
          <a:p>
            <a:pPr lvl="1" eaLnBrk="1" hangingPunct="1">
              <a:buFont typeface="Arial" charset="0"/>
              <a:buChar char="–"/>
              <a:defRPr/>
            </a:pPr>
            <a:r>
              <a:rPr lang="en-GB" altLang="en-US" sz="2000" dirty="0">
                <a:ea typeface="+mn-ea"/>
              </a:rPr>
              <a:t> F90.9 Hyperkinetic disorder, </a:t>
            </a:r>
          </a:p>
          <a:p>
            <a:pPr lvl="1" eaLnBrk="1" hangingPunct="1">
              <a:buFont typeface="Arial" charset="0"/>
              <a:buChar char="–"/>
              <a:defRPr/>
            </a:pPr>
            <a:r>
              <a:rPr lang="en-GB" altLang="en-US" sz="2000" dirty="0">
                <a:ea typeface="+mn-ea"/>
              </a:rPr>
              <a:t>Age specific</a:t>
            </a:r>
          </a:p>
        </p:txBody>
      </p:sp>
      <p:sp>
        <p:nvSpPr>
          <p:cNvPr id="17411" name="Title 1">
            <a:extLst>
              <a:ext uri="{FF2B5EF4-FFF2-40B4-BE49-F238E27FC236}">
                <a16:creationId xmlns:a16="http://schemas.microsoft.com/office/drawing/2014/main" id="{D64D0AFC-01D3-44AB-92FE-0A8B78D908FC}"/>
              </a:ext>
            </a:extLst>
          </p:cNvPr>
          <p:cNvSpPr>
            <a:spLocks noGrp="1"/>
          </p:cNvSpPr>
          <p:nvPr>
            <p:ph type="title"/>
          </p:nvPr>
        </p:nvSpPr>
        <p:spPr bwMode="auto">
          <a:xfrm>
            <a:off x="457200" y="1201738"/>
            <a:ext cx="8229600" cy="900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2400" b="1">
                <a:solidFill>
                  <a:srgbClr val="A00054"/>
                </a:solidFill>
                <a:ea typeface="ＭＳ Ｐゴシック" panose="020B0600070205080204" pitchFamily="34" charset="-128"/>
              </a:rPr>
              <a:t>ICD 10: F90 Behavioural and emotional disorders with onset usually occurring in childhood and adolescence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id="{F6D8AB4B-BAC0-4689-9BF7-07763C580D78}"/>
              </a:ext>
            </a:extLst>
          </p:cNvPr>
          <p:cNvSpPr>
            <a:spLocks noGrp="1"/>
          </p:cNvSpPr>
          <p:nvPr>
            <p:ph idx="1"/>
          </p:nvPr>
        </p:nvSpPr>
        <p:spPr bwMode="auto">
          <a:xfrm>
            <a:off x="457200" y="2116138"/>
            <a:ext cx="8229600" cy="3890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2400">
                <a:ea typeface="ＭＳ Ｐゴシック" panose="020B0600070205080204" pitchFamily="34" charset="-128"/>
              </a:rPr>
              <a:t>Simultaneous hyperactivity, impulsivity and inattentiveness </a:t>
            </a:r>
          </a:p>
          <a:p>
            <a:pPr eaLnBrk="1" hangingPunct="1"/>
            <a:r>
              <a:rPr lang="en-GB" altLang="en-US" sz="2400">
                <a:ea typeface="ＭＳ Ｐゴシック" panose="020B0600070205080204" pitchFamily="34" charset="-128"/>
              </a:rPr>
              <a:t>Symptoms prior to 6 years of age </a:t>
            </a:r>
          </a:p>
          <a:p>
            <a:pPr eaLnBrk="1" hangingPunct="1"/>
            <a:r>
              <a:rPr lang="en-GB" altLang="en-US" sz="2400">
                <a:ea typeface="ＭＳ Ｐゴシック" panose="020B0600070205080204" pitchFamily="34" charset="-128"/>
              </a:rPr>
              <a:t>Impairment present in ≥2 settings </a:t>
            </a:r>
          </a:p>
          <a:p>
            <a:pPr eaLnBrk="1" hangingPunct="1"/>
            <a:r>
              <a:rPr lang="en-GB" altLang="en-US" sz="2400">
                <a:ea typeface="ＭＳ Ｐゴシック" panose="020B0600070205080204" pitchFamily="34" charset="-128"/>
              </a:rPr>
              <a:t>Exclude diagnosis of mania, depression, anxiety disorders and/or pervasive developmental disorde</a:t>
            </a:r>
            <a:r>
              <a:rPr lang="en-GB" altLang="en-US" sz="2800">
                <a:ea typeface="ＭＳ Ｐゴシック" panose="020B0600070205080204" pitchFamily="34" charset="-128"/>
              </a:rPr>
              <a:t>r</a:t>
            </a:r>
          </a:p>
        </p:txBody>
      </p:sp>
      <p:sp>
        <p:nvSpPr>
          <p:cNvPr id="18435" name="Title 1">
            <a:extLst>
              <a:ext uri="{FF2B5EF4-FFF2-40B4-BE49-F238E27FC236}">
                <a16:creationId xmlns:a16="http://schemas.microsoft.com/office/drawing/2014/main" id="{FF38AFA9-4CE2-4CC0-9CE8-CBFC78F874C4}"/>
              </a:ext>
            </a:extLst>
          </p:cNvPr>
          <p:cNvSpPr>
            <a:spLocks noGrp="1"/>
          </p:cNvSpPr>
          <p:nvPr>
            <p:ph type="title"/>
          </p:nvPr>
        </p:nvSpPr>
        <p:spPr bwMode="auto">
          <a:xfrm>
            <a:off x="204788" y="1228725"/>
            <a:ext cx="8788400" cy="763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en-US" sz="2800" b="1">
                <a:solidFill>
                  <a:srgbClr val="A00054"/>
                </a:solidFill>
                <a:ea typeface="ＭＳ Ｐゴシック" panose="020B0600070205080204" pitchFamily="34" charset="-128"/>
              </a:rPr>
              <a:t>ICD 10 medical classification system for HKD</a:t>
            </a:r>
            <a:br>
              <a:rPr lang="en-GB" altLang="en-US" sz="2800" b="1">
                <a:ea typeface="ＭＳ Ｐゴシック" panose="020B0600070205080204" pitchFamily="34" charset="-128"/>
              </a:rPr>
            </a:br>
            <a:endParaRPr lang="en-GB" altLang="en-US" sz="3200">
              <a:ea typeface="ＭＳ Ｐゴシック" panose="020B0600070205080204" pitchFamily="34"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a:extLst>
              <a:ext uri="{FF2B5EF4-FFF2-40B4-BE49-F238E27FC236}">
                <a16:creationId xmlns:a16="http://schemas.microsoft.com/office/drawing/2014/main" id="{DBA50398-18E7-4245-84DF-B6973D62B067}"/>
              </a:ext>
            </a:extLst>
          </p:cNvPr>
          <p:cNvSpPr>
            <a:spLocks noGrp="1"/>
          </p:cNvSpPr>
          <p:nvPr>
            <p:ph idx="1"/>
          </p:nvPr>
        </p:nvSpPr>
        <p:spPr bwMode="auto">
          <a:xfrm>
            <a:off x="457200" y="1882775"/>
            <a:ext cx="8229600" cy="412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2400">
                <a:ea typeface="ＭＳ Ｐゴシック" panose="020B0600070205080204" pitchFamily="34" charset="-128"/>
              </a:rPr>
              <a:t>Describes that the characteristic behaviour problems associated with HKD should be of early onset (age &lt;6 years) and of long duration</a:t>
            </a:r>
          </a:p>
          <a:p>
            <a:pPr eaLnBrk="1" hangingPunct="1"/>
            <a:r>
              <a:rPr lang="en-GB" altLang="en-US" sz="2400">
                <a:ea typeface="ＭＳ Ｐゴシック" panose="020B0600070205080204" pitchFamily="34" charset="-128"/>
              </a:rPr>
              <a:t>Caution is recommended in children of pre-school age and </a:t>
            </a:r>
            <a:r>
              <a:rPr lang="en-GB" altLang="en-US" sz="2400" i="1">
                <a:ea typeface="ＭＳ Ｐゴシック" panose="020B0600070205080204" pitchFamily="34" charset="-128"/>
              </a:rPr>
              <a:t>only extreme levels of hyperactivity</a:t>
            </a:r>
            <a:r>
              <a:rPr lang="en-GB" altLang="en-US" sz="2400">
                <a:ea typeface="ＭＳ Ｐゴシック" panose="020B0600070205080204" pitchFamily="34" charset="-128"/>
              </a:rPr>
              <a:t> should lead to a diagnosis in these individuals</a:t>
            </a:r>
          </a:p>
          <a:p>
            <a:pPr eaLnBrk="1" hangingPunct="1"/>
            <a:r>
              <a:rPr lang="en-GB" altLang="en-US" sz="2400">
                <a:ea typeface="ＭＳ Ｐゴシック" panose="020B0600070205080204" pitchFamily="34" charset="-128"/>
              </a:rPr>
              <a:t>Diagnosis of HKD may also be made in adult life using the same criteria, however, attention and activity must be judged with reference to developmentally appropriate norms</a:t>
            </a:r>
          </a:p>
        </p:txBody>
      </p:sp>
      <p:sp>
        <p:nvSpPr>
          <p:cNvPr id="19459" name="Title 1">
            <a:extLst>
              <a:ext uri="{FF2B5EF4-FFF2-40B4-BE49-F238E27FC236}">
                <a16:creationId xmlns:a16="http://schemas.microsoft.com/office/drawing/2014/main" id="{6AB87E8E-2FD7-4708-961D-6BD87C860E52}"/>
              </a:ext>
            </a:extLst>
          </p:cNvPr>
          <p:cNvSpPr>
            <a:spLocks noGrp="1"/>
          </p:cNvSpPr>
          <p:nvPr>
            <p:ph type="title"/>
          </p:nvPr>
        </p:nvSpPr>
        <p:spPr bwMode="auto">
          <a:xfrm>
            <a:off x="457200" y="1119188"/>
            <a:ext cx="8229600" cy="655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2800" b="1">
                <a:solidFill>
                  <a:srgbClr val="A00054"/>
                </a:solidFill>
                <a:ea typeface="ＭＳ Ｐゴシック" panose="020B0600070205080204" pitchFamily="34" charset="-128"/>
              </a:rPr>
              <a:t>ICD 10 medical classification system for HKD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a:extLst>
              <a:ext uri="{FF2B5EF4-FFF2-40B4-BE49-F238E27FC236}">
                <a16:creationId xmlns:a16="http://schemas.microsoft.com/office/drawing/2014/main" id="{6DB25242-A693-4C2D-8AA1-E309FF32137F}"/>
              </a:ext>
            </a:extLst>
          </p:cNvPr>
          <p:cNvSpPr>
            <a:spLocks noGrp="1"/>
          </p:cNvSpPr>
          <p:nvPr>
            <p:ph idx="1"/>
          </p:nvPr>
        </p:nvSpPr>
        <p:spPr bwMode="auto">
          <a:xfrm>
            <a:off x="457200" y="1341438"/>
            <a:ext cx="8229600" cy="4784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GB" altLang="en-US" sz="1800">
              <a:ea typeface="ＭＳ Ｐゴシック" panose="020B0600070205080204" pitchFamily="34" charset="-128"/>
            </a:endParaRPr>
          </a:p>
          <a:p>
            <a:pPr eaLnBrk="1" hangingPunct="1"/>
            <a:r>
              <a:rPr lang="en-GB" altLang="en-US" sz="2000" b="1">
                <a:ea typeface="ＭＳ Ｐゴシック" panose="020B0600070205080204" pitchFamily="34" charset="-128"/>
              </a:rPr>
              <a:t>Children </a:t>
            </a:r>
          </a:p>
          <a:p>
            <a:pPr lvl="1" eaLnBrk="1" hangingPunct="1"/>
            <a:r>
              <a:rPr lang="en-GB" altLang="en-US" sz="1800">
                <a:ea typeface="ＭＳ Ｐゴシック" panose="020B0600070205080204" pitchFamily="34" charset="-128"/>
              </a:rPr>
              <a:t>≥6 symptoms of inattention and/or ≥6 symptoms of hyperactivity-impulsivity, for 6 months prior to assessment</a:t>
            </a:r>
          </a:p>
          <a:p>
            <a:pPr eaLnBrk="1" hangingPunct="1"/>
            <a:r>
              <a:rPr lang="en-GB" altLang="en-US" sz="2000" b="1">
                <a:ea typeface="ＭＳ Ｐゴシック" panose="020B0600070205080204" pitchFamily="34" charset="-128"/>
              </a:rPr>
              <a:t>Adults</a:t>
            </a:r>
          </a:p>
          <a:p>
            <a:pPr lvl="1" eaLnBrk="1" hangingPunct="1"/>
            <a:r>
              <a:rPr lang="en-GB" altLang="en-US" sz="1800">
                <a:ea typeface="ＭＳ Ｐゴシック" panose="020B0600070205080204" pitchFamily="34" charset="-128"/>
              </a:rPr>
              <a:t>≥5 symptoms of inattention and/or ≥5 symptoms of hyperactivity-impulsivity, for 6 months prior to assessment</a:t>
            </a:r>
          </a:p>
          <a:p>
            <a:pPr eaLnBrk="1" hangingPunct="1"/>
            <a:r>
              <a:rPr lang="en-GB" altLang="en-US" sz="1800">
                <a:ea typeface="ＭＳ Ｐゴシック" panose="020B0600070205080204" pitchFamily="34" charset="-128"/>
              </a:rPr>
              <a:t>Hyperactive-impulsive or inattentive symptoms prior to 12 years of age Impairment present in ≥2 settings</a:t>
            </a:r>
          </a:p>
          <a:p>
            <a:pPr eaLnBrk="1" hangingPunct="1"/>
            <a:r>
              <a:rPr lang="en-GB" altLang="en-US" sz="1800">
                <a:ea typeface="ＭＳ Ｐゴシック" panose="020B0600070205080204" pitchFamily="34" charset="-128"/>
              </a:rPr>
              <a:t>Clinically significant impairment in social, academic or occupational environments</a:t>
            </a:r>
          </a:p>
          <a:p>
            <a:pPr eaLnBrk="1" hangingPunct="1"/>
            <a:r>
              <a:rPr lang="en-GB" altLang="en-US" sz="1800">
                <a:ea typeface="ＭＳ Ｐゴシック" panose="020B0600070205080204" pitchFamily="34" charset="-128"/>
              </a:rPr>
              <a:t>Symptoms do not occur exclusively during the course of schizophrenia or another psychotic disorder, or are not better accounted for by another mental disorder</a:t>
            </a:r>
          </a:p>
        </p:txBody>
      </p:sp>
      <p:sp>
        <p:nvSpPr>
          <p:cNvPr id="20483" name="Title 1">
            <a:extLst>
              <a:ext uri="{FF2B5EF4-FFF2-40B4-BE49-F238E27FC236}">
                <a16:creationId xmlns:a16="http://schemas.microsoft.com/office/drawing/2014/main" id="{8E352EE6-2C28-4063-A860-951740940681}"/>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br>
              <a:rPr lang="en-GB" altLang="en-US">
                <a:ea typeface="ＭＳ Ｐゴシック" panose="020B0600070205080204" pitchFamily="34" charset="-128"/>
              </a:rPr>
            </a:br>
            <a:r>
              <a:rPr lang="en-GB" altLang="en-US" sz="2800" b="1">
                <a:solidFill>
                  <a:srgbClr val="A00054"/>
                </a:solidFill>
                <a:ea typeface="ＭＳ Ｐゴシック" panose="020B0600070205080204" pitchFamily="34" charset="-128"/>
              </a:rPr>
              <a:t>DSM V medical classification system for ADHD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id="{C2BF576C-4F43-4A08-BF4C-C90EDF00A99B}"/>
              </a:ext>
            </a:extLst>
          </p:cNvPr>
          <p:cNvSpPr>
            <a:spLocks noGrp="1" noChangeArrowheads="1"/>
          </p:cNvSpPr>
          <p:nvPr>
            <p:ph idx="1"/>
          </p:nvPr>
        </p:nvSpPr>
        <p:spPr>
          <a:xfrm>
            <a:off x="457200" y="1860550"/>
            <a:ext cx="8229600" cy="4146550"/>
          </a:xfrm>
        </p:spPr>
        <p:txBody>
          <a:bodyPr/>
          <a:lstStyle/>
          <a:p>
            <a:pPr eaLnBrk="1" hangingPunct="1">
              <a:buFont typeface="Arial" charset="0"/>
              <a:buChar char="•"/>
              <a:defRPr/>
            </a:pPr>
            <a:r>
              <a:rPr lang="en-GB" altLang="en-US" sz="2800" dirty="0">
                <a:ea typeface="+mn-ea"/>
                <a:cs typeface="+mn-cs"/>
              </a:rPr>
              <a:t>Inattention </a:t>
            </a:r>
          </a:p>
          <a:p>
            <a:pPr eaLnBrk="1" hangingPunct="1">
              <a:buFont typeface="Arial" charset="0"/>
              <a:buChar char="•"/>
              <a:defRPr/>
            </a:pPr>
            <a:r>
              <a:rPr lang="en-GB" altLang="en-US" sz="2800" dirty="0">
                <a:ea typeface="+mn-ea"/>
                <a:cs typeface="+mn-cs"/>
              </a:rPr>
              <a:t>Impulsivity </a:t>
            </a:r>
          </a:p>
          <a:p>
            <a:pPr eaLnBrk="1" hangingPunct="1">
              <a:buFont typeface="Arial" charset="0"/>
              <a:buChar char="•"/>
              <a:defRPr/>
            </a:pPr>
            <a:r>
              <a:rPr lang="en-GB" altLang="en-US" sz="2800" dirty="0">
                <a:ea typeface="+mn-ea"/>
                <a:cs typeface="+mn-cs"/>
              </a:rPr>
              <a:t>Hyperactivity</a:t>
            </a:r>
          </a:p>
          <a:p>
            <a:pPr eaLnBrk="1" hangingPunct="1">
              <a:buFont typeface="Arial" charset="0"/>
              <a:buChar char="•"/>
              <a:defRPr/>
            </a:pPr>
            <a:r>
              <a:rPr lang="en-GB" altLang="en-US" sz="2800" dirty="0">
                <a:ea typeface="+mn-ea"/>
                <a:cs typeface="+mn-cs"/>
              </a:rPr>
              <a:t>Executive Functions</a:t>
            </a:r>
          </a:p>
          <a:p>
            <a:pPr marL="109537" indent="0" eaLnBrk="1" hangingPunct="1">
              <a:buFont typeface="Wingdings 3" pitchFamily="18" charset="2"/>
              <a:buNone/>
              <a:defRPr/>
            </a:pPr>
            <a:r>
              <a:rPr lang="en-GB" altLang="en-US" sz="2800" b="1" dirty="0">
                <a:ea typeface="+mn-ea"/>
                <a:cs typeface="+mn-cs"/>
              </a:rPr>
              <a:t> </a:t>
            </a:r>
            <a:endParaRPr lang="en-GB" altLang="en-US" sz="2800" dirty="0">
              <a:ea typeface="+mn-ea"/>
              <a:cs typeface="+mn-cs"/>
            </a:endParaRPr>
          </a:p>
        </p:txBody>
      </p:sp>
      <p:sp>
        <p:nvSpPr>
          <p:cNvPr id="15362" name="Rectangle 2">
            <a:extLst>
              <a:ext uri="{FF2B5EF4-FFF2-40B4-BE49-F238E27FC236}">
                <a16:creationId xmlns:a16="http://schemas.microsoft.com/office/drawing/2014/main" id="{E7823FB5-EA71-49D0-81CB-4332EC3B77CB}"/>
              </a:ext>
            </a:extLst>
          </p:cNvPr>
          <p:cNvSpPr>
            <a:spLocks noGrp="1" noChangeArrowheads="1"/>
          </p:cNvSpPr>
          <p:nvPr>
            <p:ph type="title"/>
          </p:nvPr>
        </p:nvSpPr>
        <p:spPr>
          <a:xfrm>
            <a:off x="566738" y="982663"/>
            <a:ext cx="8229600" cy="1006475"/>
          </a:xfrm>
        </p:spPr>
        <p:txBody>
          <a:bodyPr>
            <a:normAutofit/>
          </a:bodyPr>
          <a:lstStyle/>
          <a:p>
            <a:pPr algn="l" eaLnBrk="1" fontAlgn="auto" hangingPunct="1">
              <a:spcAft>
                <a:spcPts val="0"/>
              </a:spcAft>
              <a:defRPr/>
            </a:pPr>
            <a:r>
              <a:rPr lang="en-GB" altLang="en-US" sz="3200" b="1" dirty="0">
                <a:solidFill>
                  <a:srgbClr val="A00054"/>
                </a:solidFill>
                <a:ea typeface="+mj-ea"/>
                <a:cs typeface="+mj-cs"/>
              </a:rPr>
              <a:t>Attention Deficit Hyperactivity Disorder</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a:extLst>
              <a:ext uri="{FF2B5EF4-FFF2-40B4-BE49-F238E27FC236}">
                <a16:creationId xmlns:a16="http://schemas.microsoft.com/office/drawing/2014/main" id="{B3DD2453-2F73-4843-B1A8-BFE30C04DC42}"/>
              </a:ext>
            </a:extLst>
          </p:cNvPr>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80000"/>
              </a:lnSpc>
              <a:buSzPct val="90000"/>
              <a:buFont typeface="Arial" charset="0"/>
              <a:buNone/>
              <a:defRPr/>
            </a:pPr>
            <a:endParaRPr lang="en-US" altLang="en-US" sz="2800" dirty="0">
              <a:ea typeface="+mn-ea"/>
              <a:cs typeface="+mn-cs"/>
            </a:endParaRPr>
          </a:p>
          <a:p>
            <a:pPr eaLnBrk="1" hangingPunct="1">
              <a:lnSpc>
                <a:spcPct val="80000"/>
              </a:lnSpc>
              <a:buSzPct val="90000"/>
              <a:buFont typeface="Arial" charset="0"/>
              <a:buChar char="•"/>
              <a:defRPr/>
            </a:pPr>
            <a:r>
              <a:rPr lang="en-US" altLang="en-US" sz="2800" b="1" dirty="0">
                <a:ea typeface="+mn-ea"/>
                <a:cs typeface="+mn-cs"/>
              </a:rPr>
              <a:t>But there are at least 6 types of attention</a:t>
            </a:r>
          </a:p>
          <a:p>
            <a:pPr lvl="1" eaLnBrk="1" hangingPunct="1">
              <a:lnSpc>
                <a:spcPct val="80000"/>
              </a:lnSpc>
              <a:buSzPct val="90000"/>
              <a:buFont typeface="Arial" charset="0"/>
              <a:buChar char="–"/>
              <a:defRPr/>
            </a:pPr>
            <a:r>
              <a:rPr lang="en-US" altLang="en-US" sz="2600" dirty="0">
                <a:ea typeface="ＭＳ Ｐゴシック" pitchFamily="34" charset="-128"/>
              </a:rPr>
              <a:t>Arousal, alertness, selective, divided, span of attention, &amp; persistence</a:t>
            </a:r>
          </a:p>
          <a:p>
            <a:pPr eaLnBrk="1" hangingPunct="1">
              <a:lnSpc>
                <a:spcPct val="80000"/>
              </a:lnSpc>
              <a:buSzPct val="90000"/>
              <a:buFont typeface="Arial" charset="0"/>
              <a:buChar char="•"/>
              <a:defRPr/>
            </a:pPr>
            <a:r>
              <a:rPr lang="en-US" altLang="en-US" sz="2800" b="1" dirty="0">
                <a:ea typeface="+mn-ea"/>
                <a:cs typeface="+mn-cs"/>
              </a:rPr>
              <a:t>Not all are impaired - What is?</a:t>
            </a:r>
          </a:p>
          <a:p>
            <a:pPr lvl="1" eaLnBrk="1" hangingPunct="1">
              <a:lnSpc>
                <a:spcPct val="80000"/>
              </a:lnSpc>
              <a:buSzPct val="90000"/>
              <a:buFont typeface="Arial" charset="0"/>
              <a:buChar char="–"/>
              <a:defRPr/>
            </a:pPr>
            <a:r>
              <a:rPr lang="en-US" altLang="en-US" sz="2600" dirty="0">
                <a:ea typeface="ＭＳ Ｐゴシック" pitchFamily="34" charset="-128"/>
              </a:rPr>
              <a:t>Poor persistence toward goals or tasks</a:t>
            </a:r>
          </a:p>
          <a:p>
            <a:pPr lvl="1" eaLnBrk="1" hangingPunct="1">
              <a:lnSpc>
                <a:spcPct val="80000"/>
              </a:lnSpc>
              <a:buSzPct val="90000"/>
              <a:buFont typeface="Arial" charset="0"/>
              <a:buChar char="–"/>
              <a:defRPr/>
            </a:pPr>
            <a:r>
              <a:rPr lang="en-US" altLang="en-US" sz="2600" dirty="0">
                <a:ea typeface="ＭＳ Ｐゴシック" pitchFamily="34" charset="-128"/>
              </a:rPr>
              <a:t>Impaired resistance to responding to distractions</a:t>
            </a:r>
          </a:p>
          <a:p>
            <a:pPr lvl="1" eaLnBrk="1" hangingPunct="1">
              <a:lnSpc>
                <a:spcPct val="80000"/>
              </a:lnSpc>
              <a:buSzPct val="90000"/>
              <a:buFont typeface="Arial" charset="0"/>
              <a:buChar char="–"/>
              <a:defRPr/>
            </a:pPr>
            <a:r>
              <a:rPr lang="en-US" altLang="en-US" sz="2600" dirty="0">
                <a:ea typeface="ＭＳ Ｐゴシック" pitchFamily="34" charset="-128"/>
              </a:rPr>
              <a:t>Deficient task re-engagement following disruptions</a:t>
            </a:r>
          </a:p>
          <a:p>
            <a:pPr lvl="1" eaLnBrk="1" hangingPunct="1">
              <a:lnSpc>
                <a:spcPct val="80000"/>
              </a:lnSpc>
              <a:buSzPct val="90000"/>
              <a:buFont typeface="Arial" charset="0"/>
              <a:buChar char="–"/>
              <a:defRPr/>
            </a:pPr>
            <a:r>
              <a:rPr lang="en-US" altLang="en-US" sz="2600" dirty="0">
                <a:ea typeface="ＭＳ Ｐゴシック" pitchFamily="34" charset="-128"/>
              </a:rPr>
              <a:t>Impaired working memory (remembering so as to do) in 80% of children with ADHD</a:t>
            </a:r>
            <a:endParaRPr lang="en-US" altLang="en-US" sz="4000" dirty="0">
              <a:ea typeface="ＭＳ Ｐゴシック" pitchFamily="34" charset="-128"/>
            </a:endParaRPr>
          </a:p>
          <a:p>
            <a:pPr>
              <a:buFont typeface="Arial" charset="0"/>
              <a:buChar char="•"/>
              <a:defRPr/>
            </a:pPr>
            <a:endParaRPr lang="en-GB" altLang="en-US" dirty="0">
              <a:ea typeface="+mn-ea"/>
              <a:cs typeface="+mn-cs"/>
            </a:endParaRPr>
          </a:p>
        </p:txBody>
      </p:sp>
      <p:sp>
        <p:nvSpPr>
          <p:cNvPr id="22531" name="Title 2">
            <a:extLst>
              <a:ext uri="{FF2B5EF4-FFF2-40B4-BE49-F238E27FC236}">
                <a16:creationId xmlns:a16="http://schemas.microsoft.com/office/drawing/2014/main" id="{52F49FF3-EAA6-4607-BD0A-7D1B7DD3C6CD}"/>
              </a:ext>
            </a:extLst>
          </p:cNvPr>
          <p:cNvSpPr>
            <a:spLocks noGrp="1"/>
          </p:cNvSpPr>
          <p:nvPr>
            <p:ph type="title"/>
          </p:nvPr>
        </p:nvSpPr>
        <p:spPr bwMode="auto">
          <a:xfrm>
            <a:off x="457200" y="1065213"/>
            <a:ext cx="8229600" cy="982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b="1">
                <a:solidFill>
                  <a:srgbClr val="A00054"/>
                </a:solidFill>
                <a:ea typeface="ＭＳ Ｐゴシック" panose="020B0600070205080204" pitchFamily="34" charset="-128"/>
              </a:rPr>
              <a:t>Inattention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AFCD855C-288D-4B47-9F94-927EB59F528E}"/>
              </a:ext>
            </a:extLst>
          </p:cNvPr>
          <p:cNvSpPr>
            <a:spLocks noGrp="1"/>
          </p:cNvSpPr>
          <p:nvPr>
            <p:ph idx="1"/>
          </p:nvPr>
        </p:nvSpPr>
        <p:spPr bwMode="auto">
          <a:xfrm>
            <a:off x="457200" y="1651000"/>
            <a:ext cx="8229600" cy="4730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93700" indent="-285750" eaLnBrk="1" hangingPunct="1"/>
            <a:r>
              <a:rPr lang="en-GB" altLang="en-US" sz="1800">
                <a:ea typeface="ＭＳ Ｐゴシック" panose="020B0600070205080204" pitchFamily="34" charset="-128"/>
              </a:rPr>
              <a:t>Often fidgets with or taps hands or feet, or squirms in seat.</a:t>
            </a:r>
          </a:p>
          <a:p>
            <a:pPr marL="393700" indent="-285750" eaLnBrk="1" hangingPunct="1"/>
            <a:r>
              <a:rPr lang="en-GB" altLang="en-US" sz="1800">
                <a:ea typeface="ＭＳ Ｐゴシック" panose="020B0600070205080204" pitchFamily="34" charset="-128"/>
              </a:rPr>
              <a:t>Often leaves seat in situations when remaining seated is expected.</a:t>
            </a:r>
          </a:p>
          <a:p>
            <a:pPr marL="393700" indent="-285750" eaLnBrk="1" hangingPunct="1"/>
            <a:r>
              <a:rPr lang="en-GB" altLang="en-US" sz="1800">
                <a:ea typeface="ＭＳ Ｐゴシック" panose="020B0600070205080204" pitchFamily="34" charset="-128"/>
              </a:rPr>
              <a:t>Often runs about or climbs in situations where it is not appropriate (adolescents or adults may be limited to feeling restless).</a:t>
            </a:r>
          </a:p>
          <a:p>
            <a:pPr marL="393700" indent="-285750" eaLnBrk="1" hangingPunct="1"/>
            <a:r>
              <a:rPr lang="en-GB" altLang="en-US" sz="1800">
                <a:ea typeface="ＭＳ Ｐゴシック" panose="020B0600070205080204" pitchFamily="34" charset="-128"/>
              </a:rPr>
              <a:t>Often unable to play or take part in leisure activities quietly.</a:t>
            </a:r>
          </a:p>
          <a:p>
            <a:pPr marL="393700" indent="-285750" eaLnBrk="1" hangingPunct="1"/>
            <a:r>
              <a:rPr lang="en-GB" altLang="en-US" sz="1800">
                <a:ea typeface="ＭＳ Ｐゴシック" panose="020B0600070205080204" pitchFamily="34" charset="-128"/>
              </a:rPr>
              <a:t>Is often "on the go" acting as if "driven by a motor".</a:t>
            </a:r>
          </a:p>
          <a:p>
            <a:pPr marL="393700" indent="-285750" eaLnBrk="1" hangingPunct="1"/>
            <a:r>
              <a:rPr lang="en-GB" altLang="en-US" sz="1800">
                <a:ea typeface="ＭＳ Ｐゴシック" panose="020B0600070205080204" pitchFamily="34" charset="-128"/>
              </a:rPr>
              <a:t>Often talks excessively.</a:t>
            </a:r>
          </a:p>
          <a:p>
            <a:pPr marL="393700" indent="-285750" eaLnBrk="1" hangingPunct="1"/>
            <a:r>
              <a:rPr lang="en-GB" altLang="en-US" sz="1800">
                <a:ea typeface="ＭＳ Ｐゴシック" panose="020B0600070205080204" pitchFamily="34" charset="-128"/>
              </a:rPr>
              <a:t>Often blurts out an answer before a question has been completed.</a:t>
            </a:r>
          </a:p>
          <a:p>
            <a:pPr marL="393700" indent="-285750" eaLnBrk="1" hangingPunct="1"/>
            <a:r>
              <a:rPr lang="en-GB" altLang="en-US" sz="1800">
                <a:ea typeface="ＭＳ Ｐゴシック" panose="020B0600070205080204" pitchFamily="34" charset="-128"/>
              </a:rPr>
              <a:t>Often has trouble waiting his/her turn.</a:t>
            </a:r>
          </a:p>
          <a:p>
            <a:pPr marL="393700" indent="-285750" eaLnBrk="1" hangingPunct="1"/>
            <a:r>
              <a:rPr lang="en-GB" altLang="en-US" sz="1800">
                <a:ea typeface="ＭＳ Ｐゴシック" panose="020B0600070205080204" pitchFamily="34" charset="-128"/>
              </a:rPr>
              <a:t>Often interrupts or intrudes on others (e.g., butts into conversations or games)</a:t>
            </a:r>
          </a:p>
        </p:txBody>
      </p:sp>
      <p:sp>
        <p:nvSpPr>
          <p:cNvPr id="23555" name="Title 1">
            <a:extLst>
              <a:ext uri="{FF2B5EF4-FFF2-40B4-BE49-F238E27FC236}">
                <a16:creationId xmlns:a16="http://schemas.microsoft.com/office/drawing/2014/main" id="{25A5944C-3A81-4F58-A80F-7C1580F5DDF1}"/>
              </a:ext>
            </a:extLst>
          </p:cNvPr>
          <p:cNvSpPr>
            <a:spLocks noGrp="1"/>
          </p:cNvSpPr>
          <p:nvPr>
            <p:ph type="title"/>
          </p:nvPr>
        </p:nvSpPr>
        <p:spPr bwMode="auto">
          <a:xfrm>
            <a:off x="457200" y="860425"/>
            <a:ext cx="8229600" cy="790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b="1">
                <a:solidFill>
                  <a:srgbClr val="A00054"/>
                </a:solidFill>
                <a:ea typeface="ＭＳ Ｐゴシック" panose="020B0600070205080204" pitchFamily="34" charset="-128"/>
              </a:rPr>
              <a:t>Hyperactivity and Impulsivity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a:extLst>
              <a:ext uri="{FF2B5EF4-FFF2-40B4-BE49-F238E27FC236}">
                <a16:creationId xmlns:a16="http://schemas.microsoft.com/office/drawing/2014/main" id="{5BF0B41C-20E8-4ADD-A75A-B64EB1ED1BB3}"/>
              </a:ext>
            </a:extLst>
          </p:cNvPr>
          <p:cNvSpPr>
            <a:spLocks noGrp="1"/>
          </p:cNvSpPr>
          <p:nvPr>
            <p:ph idx="1"/>
          </p:nvPr>
        </p:nvSpPr>
        <p:spPr bwMode="auto">
          <a:xfrm>
            <a:off x="457200" y="1801813"/>
            <a:ext cx="8229600" cy="4205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en-US" altLang="en-US" sz="2400">
                <a:ea typeface="ＭＳ Ｐゴシック" panose="020B0600070205080204" pitchFamily="34" charset="-128"/>
              </a:rPr>
              <a:t>ADHD disrupts the </a:t>
            </a:r>
            <a:r>
              <a:rPr lang="en-US" altLang="en-US" sz="2400" u="sng">
                <a:ea typeface="ＭＳ Ｐゴシック" panose="020B0600070205080204" pitchFamily="34" charset="-128"/>
              </a:rPr>
              <a:t>5</a:t>
            </a:r>
            <a:r>
              <a:rPr lang="en-US" altLang="en-US" sz="2400">
                <a:ea typeface="ＭＳ Ｐゴシック" panose="020B0600070205080204" pitchFamily="34" charset="-128"/>
              </a:rPr>
              <a:t> levels EF but especially the tactical and strategic levels thereby creating a disorder of self-regulation across time</a:t>
            </a:r>
          </a:p>
          <a:p>
            <a:pPr eaLnBrk="1" hangingPunct="1">
              <a:lnSpc>
                <a:spcPct val="90000"/>
              </a:lnSpc>
            </a:pPr>
            <a:r>
              <a:rPr lang="en-US" altLang="en-US" sz="2400">
                <a:ea typeface="ＭＳ Ｐゴシック" panose="020B0600070205080204" pitchFamily="34" charset="-128"/>
              </a:rPr>
              <a:t>ADHD can be considered as “Time Blindness” or a “Temporal Neglect Syndrome” (Myopia to the Future)</a:t>
            </a:r>
          </a:p>
          <a:p>
            <a:pPr eaLnBrk="1" hangingPunct="1">
              <a:lnSpc>
                <a:spcPct val="90000"/>
              </a:lnSpc>
            </a:pPr>
            <a:r>
              <a:rPr lang="en-US" altLang="en-US" sz="2400">
                <a:ea typeface="ＭＳ Ｐゴシック" panose="020B0600070205080204" pitchFamily="34" charset="-128"/>
              </a:rPr>
              <a:t>It adversely affects the capacity to hierarchically organize behavior across time to anticipate the future and to pursue one’s long-term goals and self-interests (welfare and happiness)</a:t>
            </a:r>
          </a:p>
          <a:p>
            <a:pPr eaLnBrk="1" hangingPunct="1">
              <a:lnSpc>
                <a:spcPct val="90000"/>
              </a:lnSpc>
            </a:pPr>
            <a:r>
              <a:rPr lang="en-US" altLang="en-US" sz="2400">
                <a:ea typeface="ＭＳ Ｐゴシック" panose="020B0600070205080204" pitchFamily="34" charset="-128"/>
              </a:rPr>
              <a:t>It’s not an Attention Deficit but an </a:t>
            </a:r>
            <a:r>
              <a:rPr lang="en-US" altLang="en-US" sz="2400" u="sng">
                <a:ea typeface="ＭＳ Ｐゴシック" panose="020B0600070205080204" pitchFamily="34" charset="-128"/>
              </a:rPr>
              <a:t>Intention</a:t>
            </a:r>
            <a:r>
              <a:rPr lang="en-US" altLang="en-US" sz="2400">
                <a:ea typeface="ＭＳ Ｐゴシック" panose="020B0600070205080204" pitchFamily="34" charset="-128"/>
              </a:rPr>
              <a:t> Deficit (Inattention to mental events &amp; the future)</a:t>
            </a:r>
          </a:p>
          <a:p>
            <a:pPr marL="1828800" lvl="4" indent="0" algn="ctr" eaLnBrk="1" hangingPunct="1">
              <a:lnSpc>
                <a:spcPct val="90000"/>
              </a:lnSpc>
              <a:buFont typeface="Arial" panose="020B0604020202020204" pitchFamily="34" charset="0"/>
              <a:buNone/>
            </a:pPr>
            <a:r>
              <a:rPr lang="en-US" altLang="en-US" sz="1500">
                <a:ea typeface="ＭＳ Ｐゴシック" panose="020B0600070205080204" pitchFamily="34" charset="-128"/>
              </a:rPr>
              <a:t>(From Professor Russell Barkley)</a:t>
            </a:r>
          </a:p>
          <a:p>
            <a:endParaRPr lang="en-GB" altLang="en-US">
              <a:ea typeface="ＭＳ Ｐゴシック" panose="020B0600070205080204" pitchFamily="34" charset="-128"/>
            </a:endParaRPr>
          </a:p>
        </p:txBody>
      </p:sp>
      <p:sp>
        <p:nvSpPr>
          <p:cNvPr id="24579" name="Title 2">
            <a:extLst>
              <a:ext uri="{FF2B5EF4-FFF2-40B4-BE49-F238E27FC236}">
                <a16:creationId xmlns:a16="http://schemas.microsoft.com/office/drawing/2014/main" id="{FF1F77DD-4D79-4951-ACA8-3AB8BF93AD6C}"/>
              </a:ext>
            </a:extLst>
          </p:cNvPr>
          <p:cNvSpPr>
            <a:spLocks noGrp="1"/>
          </p:cNvSpPr>
          <p:nvPr>
            <p:ph type="title"/>
          </p:nvPr>
        </p:nvSpPr>
        <p:spPr bwMode="auto">
          <a:xfrm>
            <a:off x="457200" y="1009650"/>
            <a:ext cx="8229600" cy="407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b="1">
                <a:solidFill>
                  <a:srgbClr val="A00054"/>
                </a:solidFill>
                <a:ea typeface="ＭＳ Ｐゴシック" panose="020B0600070205080204" pitchFamily="34" charset="-128"/>
              </a:rPr>
              <a:t>Executive Functioning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a:extLst>
              <a:ext uri="{FF2B5EF4-FFF2-40B4-BE49-F238E27FC236}">
                <a16:creationId xmlns:a16="http://schemas.microsoft.com/office/drawing/2014/main" id="{29098CB7-FDC4-4FD3-8EE0-AA1760858B8B}"/>
              </a:ext>
            </a:extLst>
          </p:cNvPr>
          <p:cNvSpPr>
            <a:spLocks noGrp="1"/>
          </p:cNvSpPr>
          <p:nvPr>
            <p:ph idx="1"/>
          </p:nvPr>
        </p:nvSpPr>
        <p:spPr/>
        <p:txBody>
          <a:bodyPr>
            <a:normAutofit fontScale="92500"/>
          </a:bodyPr>
          <a:lstStyle/>
          <a:p>
            <a:pPr marL="452628" eaLnBrk="1" fontAlgn="auto" hangingPunct="1">
              <a:spcAft>
                <a:spcPts val="0"/>
              </a:spcAft>
              <a:buFont typeface="Arial" charset="0"/>
              <a:buChar char="•"/>
              <a:defRPr/>
            </a:pPr>
            <a:r>
              <a:rPr lang="en-GB" altLang="en-US" sz="2400" dirty="0">
                <a:ea typeface="+mn-ea"/>
                <a:cs typeface="+mn-cs"/>
              </a:rPr>
              <a:t>Several inattentive or hyperactive-impulsive symptoms were present before age 12 years</a:t>
            </a:r>
          </a:p>
          <a:p>
            <a:pPr marL="452628" eaLnBrk="1" fontAlgn="auto" hangingPunct="1">
              <a:spcAft>
                <a:spcPts val="0"/>
              </a:spcAft>
              <a:buFont typeface="Arial" charset="0"/>
              <a:buChar char="•"/>
              <a:defRPr/>
            </a:pPr>
            <a:r>
              <a:rPr lang="en-GB" altLang="en-US" sz="2400" dirty="0">
                <a:ea typeface="+mn-ea"/>
                <a:cs typeface="+mn-cs"/>
              </a:rPr>
              <a:t>Several symptoms are present in two or more settings:</a:t>
            </a:r>
          </a:p>
          <a:p>
            <a:pPr marL="852678" lvl="1" eaLnBrk="1" fontAlgn="auto" hangingPunct="1">
              <a:spcAft>
                <a:spcPts val="0"/>
              </a:spcAft>
              <a:buFont typeface="Arial" charset="0"/>
              <a:buChar char="–"/>
              <a:defRPr/>
            </a:pPr>
            <a:r>
              <a:rPr lang="en-GB" altLang="en-US" sz="2000" dirty="0">
                <a:ea typeface="+mn-ea"/>
              </a:rPr>
              <a:t>home, school or work; with friends or relatives; in other activities</a:t>
            </a:r>
          </a:p>
          <a:p>
            <a:pPr marL="452628" eaLnBrk="1" fontAlgn="auto" hangingPunct="1">
              <a:spcAft>
                <a:spcPts val="0"/>
              </a:spcAft>
              <a:buFont typeface="Arial" charset="0"/>
              <a:buChar char="•"/>
              <a:defRPr/>
            </a:pPr>
            <a:r>
              <a:rPr lang="en-GB" altLang="en-US" sz="2400" dirty="0">
                <a:ea typeface="+mn-ea"/>
                <a:cs typeface="+mn-cs"/>
              </a:rPr>
              <a:t>There is clear evidence that the symptoms interfere with, or reduce the quality of, social, school, or work functioning</a:t>
            </a:r>
          </a:p>
          <a:p>
            <a:pPr marL="452628" eaLnBrk="1" fontAlgn="auto" hangingPunct="1">
              <a:spcAft>
                <a:spcPts val="0"/>
              </a:spcAft>
              <a:buFont typeface="Arial" charset="0"/>
              <a:buChar char="•"/>
              <a:defRPr/>
            </a:pPr>
            <a:r>
              <a:rPr lang="en-GB" altLang="en-US" sz="2400" dirty="0">
                <a:ea typeface="+mn-ea"/>
                <a:cs typeface="+mn-cs"/>
              </a:rPr>
              <a:t>The symptoms do not happen only during the course of schizophrenia or another psychotic disorder. </a:t>
            </a:r>
          </a:p>
          <a:p>
            <a:pPr marL="452628" eaLnBrk="1" fontAlgn="auto" hangingPunct="1">
              <a:spcAft>
                <a:spcPts val="0"/>
              </a:spcAft>
              <a:buFont typeface="Arial" charset="0"/>
              <a:buChar char="•"/>
              <a:defRPr/>
            </a:pPr>
            <a:r>
              <a:rPr lang="en-GB" altLang="en-US" sz="2400" dirty="0">
                <a:ea typeface="+mn-ea"/>
                <a:cs typeface="+mn-cs"/>
              </a:rPr>
              <a:t>The symptoms are not better explained by another mental disorder </a:t>
            </a:r>
          </a:p>
          <a:p>
            <a:pPr marL="852678" lvl="1" eaLnBrk="1" fontAlgn="auto" hangingPunct="1">
              <a:spcAft>
                <a:spcPts val="0"/>
              </a:spcAft>
              <a:buFont typeface="Arial" charset="0"/>
              <a:buChar char="–"/>
              <a:defRPr/>
            </a:pPr>
            <a:r>
              <a:rPr lang="en-GB" altLang="en-US" sz="2000" dirty="0">
                <a:ea typeface="+mn-ea"/>
              </a:rPr>
              <a:t>e.g. Mood Disorder, Anxiety Disorder, Dissociative Disorder, or a Personality Disorder</a:t>
            </a:r>
          </a:p>
        </p:txBody>
      </p:sp>
      <p:sp>
        <p:nvSpPr>
          <p:cNvPr id="18434" name="Title 1">
            <a:extLst>
              <a:ext uri="{FF2B5EF4-FFF2-40B4-BE49-F238E27FC236}">
                <a16:creationId xmlns:a16="http://schemas.microsoft.com/office/drawing/2014/main" id="{C9357B96-432F-4678-AC7B-6E7EA92C6791}"/>
              </a:ext>
            </a:extLst>
          </p:cNvPr>
          <p:cNvSpPr>
            <a:spLocks noGrp="1"/>
          </p:cNvSpPr>
          <p:nvPr>
            <p:ph type="title"/>
          </p:nvPr>
        </p:nvSpPr>
        <p:spPr>
          <a:xfrm>
            <a:off x="457200" y="558800"/>
            <a:ext cx="8229600" cy="858838"/>
          </a:xfrm>
        </p:spPr>
        <p:txBody>
          <a:bodyPr vert="horz" wrap="square" lIns="91440" tIns="45720" rIns="91440" bIns="45720" numCol="1" anchor="t" anchorCtr="0" compatLnSpc="1">
            <a:prstTxWarp prst="textNoShape">
              <a:avLst/>
            </a:prstTxWarp>
            <a:normAutofit fontScale="90000"/>
          </a:bodyPr>
          <a:lstStyle/>
          <a:p>
            <a:pPr algn="l" eaLnBrk="1" hangingPunct="1">
              <a:defRPr/>
            </a:pPr>
            <a:br>
              <a:rPr lang="en-GB" altLang="en-US" sz="2900" dirty="0">
                <a:ea typeface="ＭＳ Ｐゴシック" pitchFamily="34" charset="-128"/>
              </a:rPr>
            </a:br>
            <a:r>
              <a:rPr lang="en-GB" altLang="en-US" sz="2500" b="1" dirty="0">
                <a:solidFill>
                  <a:srgbClr val="A00054"/>
                </a:solidFill>
                <a:ea typeface="ＭＳ Ｐゴシック" pitchFamily="34" charset="-128"/>
              </a:rPr>
              <a:t>PLUS the following conditions must be met …</a:t>
            </a:r>
            <a:br>
              <a:rPr lang="en-GB" altLang="en-US" sz="2500" dirty="0">
                <a:solidFill>
                  <a:srgbClr val="A00054"/>
                </a:solidFill>
                <a:ea typeface="ＭＳ Ｐゴシック" pitchFamily="34" charset="-128"/>
              </a:rPr>
            </a:br>
            <a:endParaRPr lang="en-GB" altLang="en-US" sz="2500" dirty="0">
              <a:solidFill>
                <a:srgbClr val="A00054"/>
              </a:solidFill>
              <a:ea typeface="ＭＳ Ｐゴシック"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4B792008-2A45-4391-9FFC-720D2BA42221}"/>
              </a:ext>
            </a:extLst>
          </p:cNvPr>
          <p:cNvSpPr>
            <a:spLocks noGrp="1"/>
          </p:cNvSpPr>
          <p:nvPr>
            <p:ph type="ctrTitle"/>
          </p:nvPr>
        </p:nvSpPr>
        <p:spPr bwMode="auto">
          <a:xfrm>
            <a:off x="457200" y="1025525"/>
            <a:ext cx="7839075"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ea typeface="ＭＳ Ｐゴシック" panose="020B0600070205080204" pitchFamily="34" charset="-128"/>
              </a:rPr>
              <a:t>CAMHS Module: ADHD</a:t>
            </a:r>
          </a:p>
        </p:txBody>
      </p:sp>
      <p:sp>
        <p:nvSpPr>
          <p:cNvPr id="8195" name="Subtitle 2">
            <a:extLst>
              <a:ext uri="{FF2B5EF4-FFF2-40B4-BE49-F238E27FC236}">
                <a16:creationId xmlns:a16="http://schemas.microsoft.com/office/drawing/2014/main" id="{E93CC553-39CC-4B39-A9E0-F6939E7C23A6}"/>
              </a:ext>
            </a:extLst>
          </p:cNvPr>
          <p:cNvSpPr>
            <a:spLocks noGrp="1"/>
          </p:cNvSpPr>
          <p:nvPr>
            <p:ph type="subTitle" idx="1"/>
          </p:nvPr>
        </p:nvSpPr>
        <p:spPr bwMode="auto">
          <a:xfrm>
            <a:off x="457200" y="1757363"/>
            <a:ext cx="77724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ea typeface="ＭＳ Ｐゴシック" panose="020B0600070205080204" pitchFamily="34" charset="-128"/>
              </a:rPr>
              <a:t>Aims and Objectives</a:t>
            </a:r>
          </a:p>
        </p:txBody>
      </p:sp>
      <p:sp>
        <p:nvSpPr>
          <p:cNvPr id="4" name="Text Placeholder 3">
            <a:extLst>
              <a:ext uri="{FF2B5EF4-FFF2-40B4-BE49-F238E27FC236}">
                <a16:creationId xmlns:a16="http://schemas.microsoft.com/office/drawing/2014/main" id="{D12E4022-CEDA-44AF-8722-50877CD40499}"/>
              </a:ext>
            </a:extLst>
          </p:cNvPr>
          <p:cNvSpPr>
            <a:spLocks noGrp="1"/>
          </p:cNvSpPr>
          <p:nvPr>
            <p:ph type="body" sz="quarter" idx="13"/>
          </p:nvPr>
        </p:nvSpPr>
        <p:spPr/>
        <p:txBody>
          <a:bodyPr/>
          <a:lstStyle/>
          <a:p>
            <a:pPr>
              <a:buFont typeface="Arial" charset="0"/>
              <a:buChar char="•"/>
              <a:defRPr/>
            </a:pPr>
            <a:r>
              <a:rPr lang="en-GB" sz="2000" dirty="0">
                <a:cs typeface="+mn-cs"/>
              </a:rPr>
              <a:t>The overall aim is for the trainee to gain an overview of ADHD</a:t>
            </a:r>
          </a:p>
          <a:p>
            <a:pPr>
              <a:buFont typeface="Arial" charset="0"/>
              <a:buChar char="•"/>
              <a:defRPr/>
            </a:pPr>
            <a:endParaRPr lang="en-US" sz="2000" dirty="0">
              <a:cs typeface="+mn-cs"/>
            </a:endParaRPr>
          </a:p>
          <a:p>
            <a:pPr>
              <a:buFont typeface="Arial" charset="0"/>
              <a:buChar char="•"/>
              <a:defRPr/>
            </a:pPr>
            <a:r>
              <a:rPr lang="en-GB" sz="2000" dirty="0">
                <a:cs typeface="+mn-cs"/>
              </a:rPr>
              <a:t>By the end of the session trainees should:</a:t>
            </a:r>
          </a:p>
          <a:p>
            <a:pPr lvl="1">
              <a:buFont typeface="Arial" charset="0"/>
              <a:buChar char="–"/>
              <a:defRPr/>
            </a:pPr>
            <a:r>
              <a:rPr lang="en-GB" sz="2000" dirty="0"/>
              <a:t>Describe signs, symptoms and differential diagnosis of Attention Deficit Hyperactivity Disorder, and treatment options</a:t>
            </a:r>
          </a:p>
          <a:p>
            <a:pPr marL="0" indent="0">
              <a:buFont typeface="Arial" charset="0"/>
              <a:buNone/>
              <a:defRPr/>
            </a:pPr>
            <a:endParaRPr lang="en-US" sz="2000" dirty="0">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id="{255A75C9-84D5-492D-BB1B-0871D12C8EDD}"/>
              </a:ext>
            </a:extLst>
          </p:cNvPr>
          <p:cNvSpPr>
            <a:spLocks noGrp="1" noChangeArrowheads="1"/>
          </p:cNvSpPr>
          <p:nvPr>
            <p:ph idx="1"/>
          </p:nvPr>
        </p:nvSpPr>
        <p:spPr bwMode="auto">
          <a:xfrm>
            <a:off x="457200" y="1787525"/>
            <a:ext cx="8229600" cy="4340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2400" b="1">
                <a:ea typeface="ＭＳ Ｐゴシック" panose="020B0600070205080204" pitchFamily="34" charset="-128"/>
              </a:rPr>
              <a:t>Prevalence</a:t>
            </a:r>
            <a:endParaRPr lang="en-GB" altLang="en-US" sz="2400">
              <a:ea typeface="ＭＳ Ｐゴシック" panose="020B0600070205080204" pitchFamily="34" charset="-128"/>
            </a:endParaRPr>
          </a:p>
          <a:p>
            <a:pPr lvl="1" eaLnBrk="1" hangingPunct="1"/>
            <a:r>
              <a:rPr lang="en-GB" altLang="en-US" sz="2200">
                <a:ea typeface="ＭＳ Ｐゴシック" panose="020B0600070205080204" pitchFamily="34" charset="-128"/>
              </a:rPr>
              <a:t>3-5% of UK children have ADHD</a:t>
            </a:r>
          </a:p>
          <a:p>
            <a:pPr lvl="1" eaLnBrk="1" hangingPunct="1"/>
            <a:r>
              <a:rPr lang="en-GB" altLang="en-US" sz="2200">
                <a:ea typeface="ＭＳ Ｐゴシック" panose="020B0600070205080204" pitchFamily="34" charset="-128"/>
              </a:rPr>
              <a:t>Gender ratio: M: F 4:1 </a:t>
            </a:r>
          </a:p>
          <a:p>
            <a:pPr lvl="2" eaLnBrk="1" hangingPunct="1"/>
            <a:r>
              <a:rPr lang="en-GB" altLang="en-US" sz="2000">
                <a:ea typeface="ＭＳ Ｐゴシック" panose="020B0600070205080204" pitchFamily="34" charset="-128"/>
              </a:rPr>
              <a:t>Mental Health clinics  6:1 – 9:1</a:t>
            </a:r>
          </a:p>
          <a:p>
            <a:pPr lvl="1" eaLnBrk="1" hangingPunct="1"/>
            <a:r>
              <a:rPr lang="en-GB" altLang="en-US" sz="2200">
                <a:ea typeface="ＭＳ Ｐゴシック" panose="020B0600070205080204" pitchFamily="34" charset="-128"/>
              </a:rPr>
              <a:t>Many girls do not get diagnosed</a:t>
            </a:r>
          </a:p>
          <a:p>
            <a:pPr lvl="2" eaLnBrk="1" hangingPunct="1"/>
            <a:r>
              <a:rPr lang="en-GB" altLang="en-US" sz="2000">
                <a:ea typeface="ＭＳ Ｐゴシック" panose="020B0600070205080204" pitchFamily="34" charset="-128"/>
              </a:rPr>
              <a:t>Predominantly inattentive and diagnostic construct based in male behaviour</a:t>
            </a:r>
          </a:p>
          <a:p>
            <a:pPr lvl="1" eaLnBrk="1" hangingPunct="1"/>
            <a:r>
              <a:rPr lang="en-GB" altLang="en-US" sz="2200">
                <a:ea typeface="ＭＳ Ｐゴシック" panose="020B0600070205080204" pitchFamily="34" charset="-128"/>
              </a:rPr>
              <a:t>Hyperkinetic Disorder </a:t>
            </a:r>
          </a:p>
          <a:p>
            <a:pPr lvl="2" eaLnBrk="1" hangingPunct="1"/>
            <a:r>
              <a:rPr lang="en-GB" altLang="en-US" sz="1800">
                <a:ea typeface="ＭＳ Ｐゴシック" panose="020B0600070205080204" pitchFamily="34" charset="-128"/>
              </a:rPr>
              <a:t>UK: 1% of school aged children, UK</a:t>
            </a:r>
          </a:p>
          <a:p>
            <a:pPr lvl="2" eaLnBrk="1" hangingPunct="1"/>
            <a:r>
              <a:rPr lang="en-GB" altLang="en-US" sz="1800">
                <a:ea typeface="ＭＳ Ｐゴシック" panose="020B0600070205080204" pitchFamily="34" charset="-128"/>
              </a:rPr>
              <a:t>~69,000 6-16 yrs olds in England (NICE)</a:t>
            </a:r>
          </a:p>
          <a:p>
            <a:pPr lvl="2" eaLnBrk="1" hangingPunct="1"/>
            <a:r>
              <a:rPr lang="en-GB" altLang="en-US" sz="1800">
                <a:ea typeface="ＭＳ Ｐゴシック" panose="020B0600070205080204" pitchFamily="34" charset="-128"/>
              </a:rPr>
              <a:t>4,200 in Wales (NICE)</a:t>
            </a:r>
          </a:p>
          <a:p>
            <a:pPr lvl="2" eaLnBrk="1" hangingPunct="1"/>
            <a:r>
              <a:rPr lang="en-GB" altLang="en-US" sz="1800">
                <a:ea typeface="ＭＳ Ｐゴシック" panose="020B0600070205080204" pitchFamily="34" charset="-128"/>
              </a:rPr>
              <a:t>LAC: 9% (BMJ 2007)</a:t>
            </a:r>
          </a:p>
        </p:txBody>
      </p:sp>
      <p:sp>
        <p:nvSpPr>
          <p:cNvPr id="26627" name="Rectangle 2">
            <a:extLst>
              <a:ext uri="{FF2B5EF4-FFF2-40B4-BE49-F238E27FC236}">
                <a16:creationId xmlns:a16="http://schemas.microsoft.com/office/drawing/2014/main" id="{1D1E1554-F0BC-43B7-8D62-95B754BA2C48}"/>
              </a:ext>
            </a:extLst>
          </p:cNvPr>
          <p:cNvSpPr>
            <a:spLocks noGrp="1" noChangeArrowheads="1"/>
          </p:cNvSpPr>
          <p:nvPr>
            <p:ph type="title"/>
          </p:nvPr>
        </p:nvSpPr>
        <p:spPr bwMode="auto">
          <a:xfrm>
            <a:off x="457200" y="1077913"/>
            <a:ext cx="8229600" cy="819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en-US" b="1">
                <a:solidFill>
                  <a:srgbClr val="A00054"/>
                </a:solidFill>
                <a:ea typeface="ＭＳ Ｐゴシック" panose="020B0600070205080204" pitchFamily="34" charset="-128"/>
              </a:rPr>
              <a:t>ADHD </a:t>
            </a:r>
            <a:br>
              <a:rPr lang="en-GB" altLang="en-US" b="1">
                <a:ea typeface="ＭＳ Ｐゴシック" panose="020B0600070205080204" pitchFamily="34" charset="-128"/>
              </a:rPr>
            </a:br>
            <a:endParaRPr lang="en-GB" altLang="en-US" sz="2800" b="1">
              <a:ea typeface="ＭＳ Ｐゴシック" panose="020B0600070205080204" pitchFamily="34" charset="-128"/>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1AA2F6DD-7527-4497-887E-0D0F9C628AA1}"/>
              </a:ext>
            </a:extLst>
          </p:cNvPr>
          <p:cNvSpPr>
            <a:spLocks noGrp="1" noChangeArrowheads="1"/>
          </p:cNvSpPr>
          <p:nvPr>
            <p:ph idx="1"/>
          </p:nvPr>
        </p:nvSpPr>
        <p:spPr bwMode="auto">
          <a:xfrm>
            <a:off x="457200" y="1638300"/>
            <a:ext cx="8229600" cy="436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2438" eaLnBrk="1" hangingPunct="1">
              <a:lnSpc>
                <a:spcPct val="70000"/>
              </a:lnSpc>
            </a:pPr>
            <a:endParaRPr lang="en-GB" altLang="en-US" sz="1900" b="1">
              <a:ea typeface="ＭＳ Ｐゴシック" panose="020B0600070205080204" pitchFamily="34" charset="-128"/>
            </a:endParaRPr>
          </a:p>
          <a:p>
            <a:pPr marL="452438" eaLnBrk="1" hangingPunct="1">
              <a:lnSpc>
                <a:spcPct val="70000"/>
              </a:lnSpc>
            </a:pPr>
            <a:r>
              <a:rPr lang="en-GB" altLang="en-US" sz="2400" b="1">
                <a:ea typeface="ＭＳ Ｐゴシック" panose="020B0600070205080204" pitchFamily="34" charset="-128"/>
              </a:rPr>
              <a:t>Over 50% will have one or more of the following conditions</a:t>
            </a:r>
            <a:r>
              <a:rPr lang="en-GB" altLang="en-US" sz="2400">
                <a:ea typeface="ＭＳ Ｐゴシック" panose="020B0600070205080204" pitchFamily="34" charset="-128"/>
              </a:rPr>
              <a:t>. </a:t>
            </a:r>
          </a:p>
          <a:p>
            <a:pPr marL="852488" lvl="1" eaLnBrk="1" hangingPunct="1">
              <a:lnSpc>
                <a:spcPct val="70000"/>
              </a:lnSpc>
            </a:pPr>
            <a:r>
              <a:rPr lang="en-GB" altLang="en-US" sz="2000">
                <a:ea typeface="ＭＳ Ｐゴシック" panose="020B0600070205080204" pitchFamily="34" charset="-128"/>
              </a:rPr>
              <a:t>Learning disabilities </a:t>
            </a:r>
          </a:p>
          <a:p>
            <a:pPr marL="1252538" lvl="2" eaLnBrk="1" hangingPunct="1">
              <a:lnSpc>
                <a:spcPct val="70000"/>
              </a:lnSpc>
            </a:pPr>
            <a:r>
              <a:rPr lang="en-GB" altLang="en-US" sz="2000">
                <a:ea typeface="ＭＳ Ｐゴシック" panose="020B0600070205080204" pitchFamily="34" charset="-128"/>
              </a:rPr>
              <a:t>20-30% have ADHD but can also mimic ADHD in situations</a:t>
            </a:r>
          </a:p>
          <a:p>
            <a:pPr marL="852488" lvl="1" eaLnBrk="1" hangingPunct="1">
              <a:lnSpc>
                <a:spcPct val="70000"/>
              </a:lnSpc>
            </a:pPr>
            <a:r>
              <a:rPr lang="en-GB" altLang="en-US" sz="2000">
                <a:ea typeface="ＭＳ Ｐゴシック" panose="020B0600070205080204" pitchFamily="34" charset="-128"/>
              </a:rPr>
              <a:t>Tic &amp; Tourette’s Syndrome</a:t>
            </a:r>
          </a:p>
          <a:p>
            <a:pPr marL="1252538" lvl="2" eaLnBrk="1" hangingPunct="1">
              <a:lnSpc>
                <a:spcPct val="70000"/>
              </a:lnSpc>
            </a:pPr>
            <a:r>
              <a:rPr lang="en-GB" altLang="en-US" sz="2000">
                <a:ea typeface="ＭＳ Ｐゴシック" panose="020B0600070205080204" pitchFamily="34" charset="-128"/>
              </a:rPr>
              <a:t>7% have Tic disorder</a:t>
            </a:r>
          </a:p>
          <a:p>
            <a:pPr marL="1252538" lvl="2" eaLnBrk="1" hangingPunct="1">
              <a:lnSpc>
                <a:spcPct val="70000"/>
              </a:lnSpc>
            </a:pPr>
            <a:r>
              <a:rPr lang="en-GB" altLang="en-US" sz="2000">
                <a:ea typeface="ＭＳ Ｐゴシック" panose="020B0600070205080204" pitchFamily="34" charset="-128"/>
              </a:rPr>
              <a:t>60% TS have ADHD</a:t>
            </a:r>
          </a:p>
          <a:p>
            <a:pPr marL="852488" lvl="1" eaLnBrk="1" hangingPunct="1">
              <a:lnSpc>
                <a:spcPct val="70000"/>
              </a:lnSpc>
            </a:pPr>
            <a:r>
              <a:rPr lang="en-GB" altLang="en-US" sz="2000">
                <a:ea typeface="ＭＳ Ｐゴシック" panose="020B0600070205080204" pitchFamily="34" charset="-128"/>
              </a:rPr>
              <a:t>Oppositional Defiant Disorder (ODD) </a:t>
            </a:r>
          </a:p>
          <a:p>
            <a:pPr marL="1252538" lvl="2" eaLnBrk="1" hangingPunct="1">
              <a:lnSpc>
                <a:spcPct val="70000"/>
              </a:lnSpc>
            </a:pPr>
            <a:r>
              <a:rPr lang="en-GB" altLang="en-US" sz="2000">
                <a:ea typeface="ＭＳ Ｐゴシック" panose="020B0600070205080204" pitchFamily="34" charset="-128"/>
              </a:rPr>
              <a:t>1/3 of ADHD children mainly boys have ODD</a:t>
            </a:r>
          </a:p>
          <a:p>
            <a:pPr marL="852488" lvl="1" eaLnBrk="1" hangingPunct="1">
              <a:lnSpc>
                <a:spcPct val="70000"/>
              </a:lnSpc>
            </a:pPr>
            <a:r>
              <a:rPr lang="en-GB" altLang="en-US" sz="2000">
                <a:ea typeface="ＭＳ Ｐゴシック" panose="020B0600070205080204" pitchFamily="34" charset="-128"/>
              </a:rPr>
              <a:t>Conduct Disorder (CD) </a:t>
            </a:r>
          </a:p>
          <a:p>
            <a:pPr marL="1252538" lvl="2" eaLnBrk="1" hangingPunct="1">
              <a:lnSpc>
                <a:spcPct val="70000"/>
              </a:lnSpc>
            </a:pPr>
            <a:r>
              <a:rPr lang="en-GB" altLang="en-US" sz="2000">
                <a:ea typeface="ＭＳ Ｐゴシック" panose="020B0600070205080204" pitchFamily="34" charset="-128"/>
              </a:rPr>
              <a:t>20-40% of ADHD children have CD</a:t>
            </a:r>
          </a:p>
          <a:p>
            <a:pPr marL="852488" lvl="1" eaLnBrk="1" hangingPunct="1">
              <a:lnSpc>
                <a:spcPct val="70000"/>
              </a:lnSpc>
            </a:pPr>
            <a:r>
              <a:rPr lang="en-GB" altLang="en-US" sz="2000">
                <a:ea typeface="ＭＳ Ｐゴシック" panose="020B0600070205080204" pitchFamily="34" charset="-128"/>
              </a:rPr>
              <a:t>ASD </a:t>
            </a:r>
          </a:p>
          <a:p>
            <a:pPr marL="1252538" lvl="2" eaLnBrk="1" hangingPunct="1">
              <a:lnSpc>
                <a:spcPct val="70000"/>
              </a:lnSpc>
            </a:pPr>
            <a:r>
              <a:rPr lang="en-GB" altLang="en-US" sz="1800">
                <a:ea typeface="ＭＳ Ｐゴシック" panose="020B0600070205080204" pitchFamily="34" charset="-128"/>
              </a:rPr>
              <a:t>1/3 have ADHD</a:t>
            </a:r>
          </a:p>
          <a:p>
            <a:pPr marL="852488" lvl="1" eaLnBrk="1" hangingPunct="1">
              <a:lnSpc>
                <a:spcPct val="70000"/>
              </a:lnSpc>
            </a:pPr>
            <a:r>
              <a:rPr lang="en-GB" altLang="en-US" sz="2000">
                <a:ea typeface="ＭＳ Ｐゴシック" panose="020B0600070205080204" pitchFamily="34" charset="-128"/>
              </a:rPr>
              <a:t>Anxiety 34%</a:t>
            </a:r>
          </a:p>
          <a:p>
            <a:pPr marL="852488" lvl="1" eaLnBrk="1" hangingPunct="1">
              <a:lnSpc>
                <a:spcPct val="70000"/>
              </a:lnSpc>
            </a:pPr>
            <a:r>
              <a:rPr lang="en-GB" altLang="en-US" sz="2000">
                <a:ea typeface="ＭＳ Ｐゴシック" panose="020B0600070205080204" pitchFamily="34" charset="-128"/>
              </a:rPr>
              <a:t>Depression, Substance abuse, Developmental language delay</a:t>
            </a:r>
          </a:p>
          <a:p>
            <a:pPr marL="852488" lvl="1" eaLnBrk="1" hangingPunct="1">
              <a:lnSpc>
                <a:spcPct val="70000"/>
              </a:lnSpc>
            </a:pPr>
            <a:endParaRPr lang="en-GB" altLang="en-US" sz="2200">
              <a:ea typeface="ＭＳ Ｐゴシック" panose="020B0600070205080204" pitchFamily="34" charset="-128"/>
            </a:endParaRPr>
          </a:p>
          <a:p>
            <a:pPr marL="852488" lvl="1" eaLnBrk="1" hangingPunct="1">
              <a:lnSpc>
                <a:spcPct val="70000"/>
              </a:lnSpc>
            </a:pPr>
            <a:endParaRPr lang="en-GB" altLang="en-US">
              <a:ea typeface="ＭＳ Ｐゴシック" panose="020B0600070205080204" pitchFamily="34" charset="-128"/>
            </a:endParaRPr>
          </a:p>
          <a:p>
            <a:pPr marL="452438" eaLnBrk="1" hangingPunct="1">
              <a:lnSpc>
                <a:spcPct val="70000"/>
              </a:lnSpc>
              <a:buFont typeface="Wingdings 3" panose="05040102010807070707" pitchFamily="18" charset="2"/>
              <a:buChar char=""/>
            </a:pPr>
            <a:endParaRPr lang="en-GB" altLang="en-US" sz="2000">
              <a:ea typeface="ＭＳ Ｐゴシック" panose="020B0600070205080204" pitchFamily="34" charset="-128"/>
            </a:endParaRPr>
          </a:p>
        </p:txBody>
      </p:sp>
      <p:sp>
        <p:nvSpPr>
          <p:cNvPr id="27651" name="Rectangle 2">
            <a:extLst>
              <a:ext uri="{FF2B5EF4-FFF2-40B4-BE49-F238E27FC236}">
                <a16:creationId xmlns:a16="http://schemas.microsoft.com/office/drawing/2014/main" id="{B4B4049D-32E9-4BC0-9B58-4F5F954B1BA3}"/>
              </a:ext>
            </a:extLst>
          </p:cNvPr>
          <p:cNvSpPr>
            <a:spLocks noGrp="1" noChangeArrowheads="1"/>
          </p:cNvSpPr>
          <p:nvPr>
            <p:ph type="title"/>
          </p:nvPr>
        </p:nvSpPr>
        <p:spPr bwMode="auto">
          <a:xfrm>
            <a:off x="457200" y="982663"/>
            <a:ext cx="8229600" cy="831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en-US" sz="4000" b="1">
                <a:solidFill>
                  <a:srgbClr val="A00054"/>
                </a:solidFill>
                <a:ea typeface="ＭＳ Ｐゴシック" panose="020B0600070205080204" pitchFamily="34" charset="-128"/>
              </a:rPr>
              <a:t>Co-morbidity </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a:extLst>
              <a:ext uri="{FF2B5EF4-FFF2-40B4-BE49-F238E27FC236}">
                <a16:creationId xmlns:a16="http://schemas.microsoft.com/office/drawing/2014/main" id="{ACCFF2FC-0A2F-4FCC-8AC8-00C4B9560644}"/>
              </a:ext>
            </a:extLst>
          </p:cNvPr>
          <p:cNvSpPr>
            <a:spLocks noGrp="1"/>
          </p:cNvSpPr>
          <p:nvPr>
            <p:ph idx="1"/>
          </p:nvPr>
        </p:nvSpPr>
        <p:spPr bwMode="auto">
          <a:xfrm>
            <a:off x="457200" y="1581150"/>
            <a:ext cx="8229600" cy="4425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2438" eaLnBrk="1" hangingPunct="1">
              <a:buClr>
                <a:schemeClr val="tx1"/>
              </a:buClr>
            </a:pPr>
            <a:r>
              <a:rPr lang="en-GB" altLang="en-US" sz="2000">
                <a:solidFill>
                  <a:srgbClr val="000000"/>
                </a:solidFill>
                <a:ea typeface="ＭＳ Ｐゴシック" panose="020B0600070205080204" pitchFamily="34" charset="-128"/>
              </a:rPr>
              <a:t>Easily distracted</a:t>
            </a:r>
          </a:p>
          <a:p>
            <a:pPr marL="452438" eaLnBrk="1" hangingPunct="1">
              <a:buClr>
                <a:schemeClr val="tx1"/>
              </a:buClr>
            </a:pPr>
            <a:r>
              <a:rPr lang="en-GB" altLang="en-US" sz="2000">
                <a:solidFill>
                  <a:srgbClr val="000000"/>
                </a:solidFill>
                <a:ea typeface="ＭＳ Ｐゴシック" panose="020B0600070205080204" pitchFamily="34" charset="-128"/>
              </a:rPr>
              <a:t>Disorganized and “messy”</a:t>
            </a:r>
          </a:p>
          <a:p>
            <a:pPr marL="452438" eaLnBrk="1" hangingPunct="1">
              <a:buClr>
                <a:schemeClr val="tx1"/>
              </a:buClr>
            </a:pPr>
            <a:r>
              <a:rPr lang="en-GB" altLang="en-US" sz="2000">
                <a:solidFill>
                  <a:srgbClr val="000000"/>
                </a:solidFill>
                <a:ea typeface="ＭＳ Ｐゴシック" panose="020B0600070205080204" pitchFamily="34" charset="-128"/>
              </a:rPr>
              <a:t>Friendship troubles</a:t>
            </a:r>
          </a:p>
          <a:p>
            <a:pPr marL="452438" eaLnBrk="1" hangingPunct="1">
              <a:buClr>
                <a:schemeClr val="tx1"/>
              </a:buClr>
            </a:pPr>
            <a:r>
              <a:rPr lang="en-GB" altLang="en-US" sz="2000">
                <a:solidFill>
                  <a:srgbClr val="000000"/>
                </a:solidFill>
                <a:ea typeface="ＭＳ Ｐゴシック" panose="020B0600070205080204" pitchFamily="34" charset="-128"/>
              </a:rPr>
              <a:t>Forgetful/day dreamy</a:t>
            </a:r>
          </a:p>
          <a:p>
            <a:pPr marL="452438" eaLnBrk="1" hangingPunct="1">
              <a:buClr>
                <a:schemeClr val="tx1"/>
              </a:buClr>
            </a:pPr>
            <a:r>
              <a:rPr lang="en-GB" altLang="en-US" sz="2000">
                <a:solidFill>
                  <a:srgbClr val="000000"/>
                </a:solidFill>
                <a:ea typeface="ＭＳ Ｐゴシック" panose="020B0600070205080204" pitchFamily="34" charset="-128"/>
              </a:rPr>
              <a:t>Difficulty completing tasks</a:t>
            </a:r>
          </a:p>
          <a:p>
            <a:pPr marL="452438" eaLnBrk="1" hangingPunct="1">
              <a:buClr>
                <a:schemeClr val="tx1"/>
              </a:buClr>
            </a:pPr>
            <a:r>
              <a:rPr lang="en-GB" altLang="en-US" sz="2000">
                <a:solidFill>
                  <a:srgbClr val="000000"/>
                </a:solidFill>
                <a:ea typeface="ＭＳ Ｐゴシック" panose="020B0600070205080204" pitchFamily="34" charset="-128"/>
              </a:rPr>
              <a:t>Slow to process information and directions (It may even appear that they aren’t hearing you)</a:t>
            </a:r>
          </a:p>
          <a:p>
            <a:pPr marL="452438" eaLnBrk="1" hangingPunct="1">
              <a:buClr>
                <a:schemeClr val="tx1"/>
              </a:buClr>
            </a:pPr>
            <a:r>
              <a:rPr lang="en-GB" altLang="en-US" sz="2000">
                <a:solidFill>
                  <a:srgbClr val="000000"/>
                </a:solidFill>
                <a:ea typeface="ＭＳ Ｐゴシック" panose="020B0600070205080204" pitchFamily="34" charset="-128"/>
              </a:rPr>
              <a:t>Careless</a:t>
            </a:r>
          </a:p>
          <a:p>
            <a:pPr marL="452438" eaLnBrk="1" hangingPunct="1">
              <a:buClr>
                <a:schemeClr val="tx1"/>
              </a:buClr>
            </a:pPr>
            <a:r>
              <a:rPr lang="en-GB" altLang="en-US" sz="2000">
                <a:solidFill>
                  <a:srgbClr val="000000"/>
                </a:solidFill>
                <a:ea typeface="ＭＳ Ｐゴシック" panose="020B0600070205080204" pitchFamily="34" charset="-128"/>
              </a:rPr>
              <a:t>Often late (poor time management)</a:t>
            </a:r>
          </a:p>
          <a:p>
            <a:pPr marL="452438" eaLnBrk="1" hangingPunct="1">
              <a:buClr>
                <a:schemeClr val="tx1"/>
              </a:buClr>
            </a:pPr>
            <a:r>
              <a:rPr lang="en-GB" altLang="en-US" sz="2000">
                <a:solidFill>
                  <a:srgbClr val="000000"/>
                </a:solidFill>
                <a:ea typeface="ＭＳ Ｐゴシック" panose="020B0600070205080204" pitchFamily="34" charset="-128"/>
              </a:rPr>
              <a:t>Hyper-talkative</a:t>
            </a:r>
          </a:p>
          <a:p>
            <a:pPr marL="452438" eaLnBrk="1" hangingPunct="1">
              <a:buClr>
                <a:schemeClr val="tx1"/>
              </a:buClr>
            </a:pPr>
            <a:r>
              <a:rPr lang="en-GB" altLang="en-US" sz="2000">
                <a:solidFill>
                  <a:srgbClr val="000000"/>
                </a:solidFill>
                <a:ea typeface="ＭＳ Ｐゴシック" panose="020B0600070205080204" pitchFamily="34" charset="-128"/>
              </a:rPr>
              <a:t>Verbally impulsive (blurts out, interrupts others)</a:t>
            </a:r>
          </a:p>
          <a:p>
            <a:pPr marL="452438" eaLnBrk="1" hangingPunct="1">
              <a:buClr>
                <a:schemeClr val="tx1"/>
              </a:buClr>
            </a:pPr>
            <a:r>
              <a:rPr lang="en-GB" altLang="en-US" sz="2000">
                <a:solidFill>
                  <a:srgbClr val="000000"/>
                </a:solidFill>
                <a:ea typeface="ＭＳ Ｐゴシック" panose="020B0600070205080204" pitchFamily="34" charset="-128"/>
              </a:rPr>
              <a:t>Easily upset, over-reactive</a:t>
            </a:r>
          </a:p>
          <a:p>
            <a:pPr marL="452438"/>
            <a:endParaRPr lang="en-GB" altLang="en-US">
              <a:ea typeface="ＭＳ Ｐゴシック" panose="020B0600070205080204" pitchFamily="34" charset="-128"/>
            </a:endParaRPr>
          </a:p>
        </p:txBody>
      </p:sp>
      <p:sp>
        <p:nvSpPr>
          <p:cNvPr id="28675" name="Title 2">
            <a:extLst>
              <a:ext uri="{FF2B5EF4-FFF2-40B4-BE49-F238E27FC236}">
                <a16:creationId xmlns:a16="http://schemas.microsoft.com/office/drawing/2014/main" id="{6AFAA949-F66C-481B-8F06-D57566D35C97}"/>
              </a:ext>
            </a:extLst>
          </p:cNvPr>
          <p:cNvSpPr>
            <a:spLocks noGrp="1"/>
          </p:cNvSpPr>
          <p:nvPr>
            <p:ph type="title"/>
          </p:nvPr>
        </p:nvSpPr>
        <p:spPr bwMode="auto">
          <a:xfrm>
            <a:off x="457200" y="914400"/>
            <a:ext cx="8229600"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z="4000" b="1">
                <a:solidFill>
                  <a:srgbClr val="A00054"/>
                </a:solidFill>
                <a:ea typeface="ＭＳ Ｐゴシック" panose="020B0600070205080204" pitchFamily="34" charset="-128"/>
              </a:rPr>
              <a:t>ADHD in girls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a:extLst>
              <a:ext uri="{FF2B5EF4-FFF2-40B4-BE49-F238E27FC236}">
                <a16:creationId xmlns:a16="http://schemas.microsoft.com/office/drawing/2014/main" id="{E26C9E4E-2018-4A94-9A73-681185BDFE29}"/>
              </a:ext>
            </a:extLst>
          </p:cNvPr>
          <p:cNvSpPr>
            <a:spLocks noGrp="1"/>
          </p:cNvSpPr>
          <p:nvPr>
            <p:ph idx="1"/>
          </p:nvPr>
        </p:nvSpPr>
        <p:spPr bwMode="auto">
          <a:xfrm>
            <a:off x="457200" y="1765300"/>
            <a:ext cx="8229600" cy="4252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1900">
                <a:ea typeface="ＭＳ Ｐゴシック" panose="020B0600070205080204" pitchFamily="34" charset="-128"/>
              </a:rPr>
              <a:t>Disinhibited attachment disorder;</a:t>
            </a:r>
          </a:p>
          <a:p>
            <a:pPr eaLnBrk="1" hangingPunct="1"/>
            <a:r>
              <a:rPr lang="en-GB" altLang="en-US" sz="1900">
                <a:ea typeface="ＭＳ Ｐゴシック" panose="020B0600070205080204" pitchFamily="34" charset="-128"/>
              </a:rPr>
              <a:t>Over-activity associated with autistic spectrum disorders </a:t>
            </a:r>
          </a:p>
          <a:p>
            <a:pPr lvl="1" eaLnBrk="1" hangingPunct="1"/>
            <a:r>
              <a:rPr lang="en-GB" altLang="en-US" sz="1500">
                <a:ea typeface="ＭＳ Ｐゴシック" panose="020B0600070205080204" pitchFamily="34" charset="-128"/>
              </a:rPr>
              <a:t>including Asperger's syndrome</a:t>
            </a:r>
          </a:p>
          <a:p>
            <a:pPr eaLnBrk="1" hangingPunct="1"/>
            <a:r>
              <a:rPr lang="en-GB" altLang="en-US" sz="1900">
                <a:ea typeface="ＭＳ Ｐゴシック" panose="020B0600070205080204" pitchFamily="34" charset="-128"/>
              </a:rPr>
              <a:t>Conduct disorder </a:t>
            </a:r>
          </a:p>
          <a:p>
            <a:pPr eaLnBrk="1" hangingPunct="1"/>
            <a:r>
              <a:rPr lang="en-GB" altLang="en-US" sz="1900">
                <a:ea typeface="ＭＳ Ｐゴシック" panose="020B0600070205080204" pitchFamily="34" charset="-128"/>
              </a:rPr>
              <a:t>Anxious in-attentiveness secondary to stress and trauma</a:t>
            </a:r>
          </a:p>
          <a:p>
            <a:pPr eaLnBrk="1" hangingPunct="1"/>
            <a:r>
              <a:rPr lang="en-GB" altLang="en-US" sz="1900">
                <a:ea typeface="ＭＳ Ｐゴシック" panose="020B0600070205080204" pitchFamily="34" charset="-128"/>
              </a:rPr>
              <a:t>Agitated depression;</a:t>
            </a:r>
          </a:p>
          <a:p>
            <a:pPr eaLnBrk="1" hangingPunct="1"/>
            <a:r>
              <a:rPr lang="en-GB" altLang="en-US" sz="1900">
                <a:ea typeface="ＭＳ Ｐゴシック" panose="020B0600070205080204" pitchFamily="34" charset="-128"/>
              </a:rPr>
              <a:t>past closed head injury</a:t>
            </a:r>
          </a:p>
          <a:p>
            <a:pPr eaLnBrk="1" hangingPunct="1"/>
            <a:r>
              <a:rPr lang="en-GB" altLang="en-US" sz="1900">
                <a:ea typeface="ＭＳ Ｐゴシック" panose="020B0600070205080204" pitchFamily="34" charset="-128"/>
              </a:rPr>
              <a:t>Attention deficit without over-activity</a:t>
            </a:r>
          </a:p>
          <a:p>
            <a:pPr eaLnBrk="1" hangingPunct="1"/>
            <a:r>
              <a:rPr lang="en-GB" altLang="en-US" sz="1900">
                <a:ea typeface="ＭＳ Ｐゴシック" panose="020B0600070205080204" pitchFamily="34" charset="-128"/>
              </a:rPr>
              <a:t>Gilles de la Tourette syndrome</a:t>
            </a:r>
          </a:p>
          <a:p>
            <a:pPr eaLnBrk="1" hangingPunct="1"/>
            <a:r>
              <a:rPr lang="en-GB" altLang="en-US" sz="1900">
                <a:ea typeface="ＭＳ Ｐゴシック" panose="020B0600070205080204" pitchFamily="34" charset="-128"/>
              </a:rPr>
              <a:t>Chromosomal disorders e.g. Fragile X syndrome</a:t>
            </a:r>
          </a:p>
          <a:p>
            <a:pPr eaLnBrk="1" hangingPunct="1"/>
            <a:r>
              <a:rPr lang="en-GB" altLang="en-US" sz="1900">
                <a:ea typeface="ＭＳ Ｐゴシック" panose="020B0600070205080204" pitchFamily="34" charset="-128"/>
              </a:rPr>
              <a:t>Lack of consistent parenting</a:t>
            </a:r>
          </a:p>
          <a:p>
            <a:pPr eaLnBrk="1" hangingPunct="1"/>
            <a:r>
              <a:rPr lang="en-GB" altLang="en-US" sz="1900">
                <a:ea typeface="ＭＳ Ｐゴシック" panose="020B0600070205080204" pitchFamily="34" charset="-128"/>
              </a:rPr>
              <a:t>Specific learning difficulties</a:t>
            </a:r>
          </a:p>
          <a:p>
            <a:pPr eaLnBrk="1" hangingPunct="1"/>
            <a:r>
              <a:rPr lang="en-GB" altLang="en-US" sz="1900">
                <a:ea typeface="ＭＳ Ｐゴシック" panose="020B0600070205080204" pitchFamily="34" charset="-128"/>
              </a:rPr>
              <a:t>Physical or sexual abuse or neglect</a:t>
            </a:r>
          </a:p>
          <a:p>
            <a:pPr eaLnBrk="1" hangingPunct="1"/>
            <a:endParaRPr lang="en-GB" altLang="en-US">
              <a:ea typeface="ＭＳ Ｐゴシック" panose="020B0600070205080204" pitchFamily="34" charset="-128"/>
            </a:endParaRPr>
          </a:p>
        </p:txBody>
      </p:sp>
      <p:sp>
        <p:nvSpPr>
          <p:cNvPr id="29699" name="Title 1">
            <a:extLst>
              <a:ext uri="{FF2B5EF4-FFF2-40B4-BE49-F238E27FC236}">
                <a16:creationId xmlns:a16="http://schemas.microsoft.com/office/drawing/2014/main" id="{B80A31B1-FBDE-4EB8-B339-523FEB70CE7C}"/>
              </a:ext>
            </a:extLst>
          </p:cNvPr>
          <p:cNvSpPr>
            <a:spLocks noGrp="1"/>
          </p:cNvSpPr>
          <p:nvPr>
            <p:ph type="title"/>
          </p:nvPr>
        </p:nvSpPr>
        <p:spPr bwMode="auto">
          <a:xfrm>
            <a:off x="457200" y="996950"/>
            <a:ext cx="8229600" cy="565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en-US" sz="3200" b="1">
                <a:solidFill>
                  <a:srgbClr val="A00054"/>
                </a:solidFill>
                <a:ea typeface="ＭＳ Ｐゴシック" panose="020B0600070205080204" pitchFamily="34" charset="-128"/>
              </a:rPr>
              <a:t>Differential diagnosis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FF1BAB9E-1DBA-488A-A961-7E2A971ECBCC}"/>
              </a:ext>
            </a:extLst>
          </p:cNvPr>
          <p:cNvSpPr>
            <a:spLocks noGrp="1" noChangeArrowheads="1"/>
          </p:cNvSpPr>
          <p:nvPr>
            <p:ph idx="1"/>
          </p:nvPr>
        </p:nvSpPr>
        <p:spPr bwMode="auto">
          <a:xfrm>
            <a:off x="457200" y="1911350"/>
            <a:ext cx="8229600" cy="4095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panose="05000000000000000000" pitchFamily="2" charset="2"/>
              <a:buNone/>
            </a:pPr>
            <a:r>
              <a:rPr lang="en-GB" altLang="en-US" b="1">
                <a:ea typeface="ＭＳ Ｐゴシック" panose="020B0600070205080204" pitchFamily="34" charset="-128"/>
              </a:rPr>
              <a:t>Exact causes unknown</a:t>
            </a:r>
          </a:p>
          <a:p>
            <a:pPr eaLnBrk="1" hangingPunct="1"/>
            <a:r>
              <a:rPr lang="en-GB" altLang="en-US" sz="2800">
                <a:ea typeface="ＭＳ Ｐゴシック" panose="020B0600070205080204" pitchFamily="34" charset="-128"/>
              </a:rPr>
              <a:t>Substantial evidence: </a:t>
            </a:r>
          </a:p>
          <a:p>
            <a:pPr lvl="1" eaLnBrk="1" hangingPunct="1"/>
            <a:r>
              <a:rPr lang="en-GB" altLang="en-US" sz="2400">
                <a:ea typeface="ＭＳ Ｐゴシック" panose="020B0600070205080204" pitchFamily="34" charset="-128"/>
              </a:rPr>
              <a:t>Neurobiology and Genetics</a:t>
            </a:r>
          </a:p>
          <a:p>
            <a:pPr eaLnBrk="1" hangingPunct="1"/>
            <a:r>
              <a:rPr lang="en-GB" altLang="en-US" sz="2800">
                <a:ea typeface="ＭＳ Ｐゴシック" panose="020B0600070205080204" pitchFamily="34" charset="-128"/>
              </a:rPr>
              <a:t>Very little evidence for purely social factors or child-rearing methods</a:t>
            </a:r>
          </a:p>
          <a:p>
            <a:pPr eaLnBrk="1" hangingPunct="1"/>
            <a:r>
              <a:rPr lang="en-GB" altLang="en-US" sz="2800">
                <a:ea typeface="ＭＳ Ｐゴシック" panose="020B0600070205080204" pitchFamily="34" charset="-128"/>
              </a:rPr>
              <a:t>Environment can play a part to influence severity of ADHD but it is not the cause</a:t>
            </a:r>
          </a:p>
        </p:txBody>
      </p:sp>
      <p:sp>
        <p:nvSpPr>
          <p:cNvPr id="30723" name="Rectangle 2">
            <a:extLst>
              <a:ext uri="{FF2B5EF4-FFF2-40B4-BE49-F238E27FC236}">
                <a16:creationId xmlns:a16="http://schemas.microsoft.com/office/drawing/2014/main" id="{090C05B9-44B5-4F5C-BFB6-DACE8124A8E4}"/>
              </a:ext>
            </a:extLst>
          </p:cNvPr>
          <p:cNvSpPr>
            <a:spLocks noGrp="1" noChangeArrowheads="1"/>
          </p:cNvSpPr>
          <p:nvPr>
            <p:ph type="title"/>
          </p:nvPr>
        </p:nvSpPr>
        <p:spPr bwMode="auto">
          <a:xfrm>
            <a:off x="457200" y="1009650"/>
            <a:ext cx="8229600" cy="76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en-US" sz="4000" b="1">
                <a:solidFill>
                  <a:srgbClr val="A00054"/>
                </a:solidFill>
                <a:ea typeface="ＭＳ Ｐゴシック" panose="020B0600070205080204" pitchFamily="34" charset="-128"/>
              </a:rPr>
              <a:t>What causes ADHD?</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a:extLst>
              <a:ext uri="{FF2B5EF4-FFF2-40B4-BE49-F238E27FC236}">
                <a16:creationId xmlns:a16="http://schemas.microsoft.com/office/drawing/2014/main" id="{97BF76E2-E95E-417A-812C-0C0B336C866D}"/>
              </a:ext>
            </a:extLst>
          </p:cNvPr>
          <p:cNvSpPr>
            <a:spLocks noGrp="1"/>
          </p:cNvSpPr>
          <p:nvPr>
            <p:ph idx="1"/>
          </p:nvPr>
        </p:nvSpPr>
        <p:spPr bwMode="auto">
          <a:xfrm>
            <a:off x="457200" y="2347913"/>
            <a:ext cx="8229600" cy="3659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2800">
                <a:ea typeface="ＭＳ Ｐゴシック" panose="020B0600070205080204" pitchFamily="34" charset="-128"/>
              </a:rPr>
              <a:t>Reduced Dopamine and Noradrenaline  in the synaptic cleft </a:t>
            </a:r>
          </a:p>
          <a:p>
            <a:pPr lvl="1" eaLnBrk="1" hangingPunct="1"/>
            <a:r>
              <a:rPr lang="en-GB" altLang="en-US" sz="2600">
                <a:ea typeface="ＭＳ Ｐゴシック" panose="020B0600070205080204" pitchFamily="34" charset="-128"/>
              </a:rPr>
              <a:t>this is thought to be due to: faster reuptake of NA/DA, not enough is produced</a:t>
            </a:r>
          </a:p>
          <a:p>
            <a:pPr eaLnBrk="1" hangingPunct="1"/>
            <a:r>
              <a:rPr lang="en-GB" altLang="en-US" sz="2800">
                <a:ea typeface="ＭＳ Ｐゴシック" panose="020B0600070205080204" pitchFamily="34" charset="-128"/>
              </a:rPr>
              <a:t>Medication for ADHD reduces the re-uptake of DA and NA back in to the neurones</a:t>
            </a:r>
          </a:p>
        </p:txBody>
      </p:sp>
      <p:sp>
        <p:nvSpPr>
          <p:cNvPr id="31747" name="Title 1">
            <a:extLst>
              <a:ext uri="{FF2B5EF4-FFF2-40B4-BE49-F238E27FC236}">
                <a16:creationId xmlns:a16="http://schemas.microsoft.com/office/drawing/2014/main" id="{62A419FE-1711-464D-B25B-C35B14DE7DC0}"/>
              </a:ext>
            </a:extLst>
          </p:cNvPr>
          <p:cNvSpPr>
            <a:spLocks noGrp="1"/>
          </p:cNvSpPr>
          <p:nvPr>
            <p:ph type="title"/>
          </p:nvPr>
        </p:nvSpPr>
        <p:spPr bwMode="auto">
          <a:xfrm>
            <a:off x="457200" y="955675"/>
            <a:ext cx="8229600" cy="461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en-US" sz="4000" b="1">
                <a:solidFill>
                  <a:srgbClr val="A00054"/>
                </a:solidFill>
                <a:ea typeface="ＭＳ Ｐゴシック" panose="020B0600070205080204" pitchFamily="34" charset="-128"/>
              </a:rPr>
              <a:t>What causes ADHD?</a:t>
            </a:r>
            <a:br>
              <a:rPr lang="en-GB" altLang="en-US" sz="4000" b="1">
                <a:solidFill>
                  <a:srgbClr val="A00054"/>
                </a:solidFill>
                <a:ea typeface="ＭＳ Ｐゴシック" panose="020B0600070205080204" pitchFamily="34" charset="-128"/>
              </a:rPr>
            </a:br>
            <a:r>
              <a:rPr lang="en-GB" altLang="en-US" sz="3200" b="1">
                <a:solidFill>
                  <a:srgbClr val="A00054"/>
                </a:solidFill>
                <a:ea typeface="ＭＳ Ｐゴシック" panose="020B0600070205080204" pitchFamily="34" charset="-128"/>
              </a:rPr>
              <a:t>Neurobiology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id="{94667103-198E-4B98-BE78-887751DF4361}"/>
              </a:ext>
            </a:extLst>
          </p:cNvPr>
          <p:cNvSpPr>
            <a:spLocks noGrp="1" noChangeArrowheads="1"/>
          </p:cNvSpPr>
          <p:nvPr>
            <p:ph idx="1"/>
          </p:nvPr>
        </p:nvSpPr>
        <p:spPr bwMode="auto">
          <a:xfrm>
            <a:off x="457200" y="2116138"/>
            <a:ext cx="8229600" cy="3890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2800">
                <a:ea typeface="ＭＳ Ｐゴシック" panose="020B0600070205080204" pitchFamily="34" charset="-128"/>
              </a:rPr>
              <a:t>Some studies have shown association between:</a:t>
            </a:r>
          </a:p>
          <a:p>
            <a:pPr lvl="1" eaLnBrk="1" hangingPunct="1"/>
            <a:r>
              <a:rPr lang="en-GB" altLang="en-US" sz="2400">
                <a:ea typeface="ＭＳ Ｐゴシック" panose="020B0600070205080204" pitchFamily="34" charset="-128"/>
              </a:rPr>
              <a:t>use of Cocaine, Benzodiazepine abuse, Alcohol and Cigarettes in pregnancy and risk of ADHD in the child</a:t>
            </a:r>
          </a:p>
          <a:p>
            <a:pPr lvl="1" eaLnBrk="1" hangingPunct="1"/>
            <a:r>
              <a:rPr lang="en-GB" altLang="en-US" sz="2400">
                <a:ea typeface="ＭＳ Ｐゴシック" panose="020B0600070205080204" pitchFamily="34" charset="-128"/>
              </a:rPr>
              <a:t>Low birth weight</a:t>
            </a:r>
          </a:p>
          <a:p>
            <a:pPr lvl="1" eaLnBrk="1" hangingPunct="1"/>
            <a:r>
              <a:rPr lang="en-GB" altLang="en-US" sz="2400">
                <a:ea typeface="ＭＳ Ｐゴシック" panose="020B0600070205080204" pitchFamily="34" charset="-128"/>
              </a:rPr>
              <a:t>Higher levels of lead in children with ADHD</a:t>
            </a:r>
          </a:p>
          <a:p>
            <a:pPr lvl="1"/>
            <a:r>
              <a:rPr lang="en-GB" altLang="en-US" sz="2400">
                <a:ea typeface="ＭＳ Ｐゴシック" panose="020B0600070205080204" pitchFamily="34" charset="-128"/>
              </a:rPr>
              <a:t>Prenatal stress</a:t>
            </a:r>
          </a:p>
          <a:p>
            <a:pPr lvl="1"/>
            <a:r>
              <a:rPr lang="en-GB" altLang="en-US" sz="2400">
                <a:ea typeface="ＭＳ Ｐゴシック" panose="020B0600070205080204" pitchFamily="34" charset="-128"/>
              </a:rPr>
              <a:t>Pesticides</a:t>
            </a:r>
          </a:p>
          <a:p>
            <a:pPr eaLnBrk="1" hangingPunct="1"/>
            <a:endParaRPr lang="en-GB" altLang="en-US">
              <a:ea typeface="ＭＳ Ｐゴシック" panose="020B0600070205080204" pitchFamily="34" charset="-128"/>
            </a:endParaRPr>
          </a:p>
        </p:txBody>
      </p:sp>
      <p:sp>
        <p:nvSpPr>
          <p:cNvPr id="32771" name="Rectangle 2">
            <a:extLst>
              <a:ext uri="{FF2B5EF4-FFF2-40B4-BE49-F238E27FC236}">
                <a16:creationId xmlns:a16="http://schemas.microsoft.com/office/drawing/2014/main" id="{95904056-947A-40EE-9E7E-BE3E7820E8FB}"/>
              </a:ext>
            </a:extLst>
          </p:cNvPr>
          <p:cNvSpPr>
            <a:spLocks noGrp="1" noChangeArrowheads="1"/>
          </p:cNvSpPr>
          <p:nvPr>
            <p:ph type="title"/>
          </p:nvPr>
        </p:nvSpPr>
        <p:spPr bwMode="auto">
          <a:xfrm>
            <a:off x="457200" y="996950"/>
            <a:ext cx="8229600" cy="1119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en-US" sz="3600" b="1">
                <a:solidFill>
                  <a:srgbClr val="A00054"/>
                </a:solidFill>
                <a:ea typeface="ＭＳ Ｐゴシック" panose="020B0600070205080204" pitchFamily="34" charset="-128"/>
              </a:rPr>
              <a:t>What causes ADHD?</a:t>
            </a:r>
            <a:br>
              <a:rPr lang="en-GB" altLang="en-US" sz="3600" b="1">
                <a:solidFill>
                  <a:srgbClr val="A00054"/>
                </a:solidFill>
                <a:ea typeface="ＭＳ Ｐゴシック" panose="020B0600070205080204" pitchFamily="34" charset="-128"/>
              </a:rPr>
            </a:br>
            <a:r>
              <a:rPr lang="en-GB" altLang="en-US" sz="2800" b="1">
                <a:solidFill>
                  <a:srgbClr val="A00054"/>
                </a:solidFill>
                <a:ea typeface="ＭＳ Ｐゴシック" panose="020B0600070205080204" pitchFamily="34" charset="-128"/>
              </a:rPr>
              <a:t>Environmental agents</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a:extLst>
              <a:ext uri="{FF2B5EF4-FFF2-40B4-BE49-F238E27FC236}">
                <a16:creationId xmlns:a16="http://schemas.microsoft.com/office/drawing/2014/main" id="{FF1EE692-D5CA-4738-8C95-68F278A2CBDF}"/>
              </a:ext>
            </a:extLst>
          </p:cNvPr>
          <p:cNvSpPr>
            <a:spLocks noGrp="1" noChangeArrowheads="1"/>
          </p:cNvSpPr>
          <p:nvPr>
            <p:ph idx="1"/>
          </p:nvPr>
        </p:nvSpPr>
        <p:spPr bwMode="auto">
          <a:xfrm>
            <a:off x="457200" y="2347913"/>
            <a:ext cx="8229600" cy="3659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a:ea typeface="ＭＳ Ｐゴシック" panose="020B0600070205080204" pitchFamily="34" charset="-128"/>
              </a:rPr>
              <a:t>Only a small percentage of children with ADHD have suffered a traumatic brain injury</a:t>
            </a:r>
          </a:p>
        </p:txBody>
      </p:sp>
      <p:sp>
        <p:nvSpPr>
          <p:cNvPr id="33795" name="Rectangle 2">
            <a:extLst>
              <a:ext uri="{FF2B5EF4-FFF2-40B4-BE49-F238E27FC236}">
                <a16:creationId xmlns:a16="http://schemas.microsoft.com/office/drawing/2014/main" id="{33B8805F-E2A6-4974-ACA6-61CF8F1102AA}"/>
              </a:ext>
            </a:extLst>
          </p:cNvPr>
          <p:cNvSpPr>
            <a:spLocks noGrp="1" noChangeArrowheads="1"/>
          </p:cNvSpPr>
          <p:nvPr>
            <p:ph type="title"/>
          </p:nvPr>
        </p:nvSpPr>
        <p:spPr bwMode="auto">
          <a:xfrm>
            <a:off x="457200" y="1036638"/>
            <a:ext cx="8229600" cy="1079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en-US" sz="3600" b="1">
                <a:solidFill>
                  <a:srgbClr val="A00054"/>
                </a:solidFill>
                <a:ea typeface="ＭＳ Ｐゴシック" panose="020B0600070205080204" pitchFamily="34" charset="-128"/>
              </a:rPr>
              <a:t>What causes ADHD?</a:t>
            </a:r>
            <a:br>
              <a:rPr lang="en-GB" altLang="en-US" sz="3600" b="1">
                <a:solidFill>
                  <a:srgbClr val="A00054"/>
                </a:solidFill>
                <a:ea typeface="ＭＳ Ｐゴシック" panose="020B0600070205080204" pitchFamily="34" charset="-128"/>
              </a:rPr>
            </a:br>
            <a:r>
              <a:rPr lang="en-GB" altLang="en-US" sz="2800" b="1">
                <a:solidFill>
                  <a:srgbClr val="A00054"/>
                </a:solidFill>
                <a:ea typeface="ＭＳ Ｐゴシック" panose="020B0600070205080204" pitchFamily="34" charset="-128"/>
              </a:rPr>
              <a:t>Brain Injury</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a:extLst>
              <a:ext uri="{FF2B5EF4-FFF2-40B4-BE49-F238E27FC236}">
                <a16:creationId xmlns:a16="http://schemas.microsoft.com/office/drawing/2014/main" id="{FBB99199-51EA-445D-9A2C-FC09A8A70801}"/>
              </a:ext>
            </a:extLst>
          </p:cNvPr>
          <p:cNvSpPr>
            <a:spLocks noGrp="1" noChangeArrowheads="1"/>
          </p:cNvSpPr>
          <p:nvPr>
            <p:ph idx="1"/>
          </p:nvPr>
        </p:nvSpPr>
        <p:spPr bwMode="auto">
          <a:xfrm>
            <a:off x="457200" y="2279650"/>
            <a:ext cx="8229600" cy="3727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pPr>
            <a:r>
              <a:rPr lang="en-GB" altLang="en-US" sz="2600" b="1">
                <a:ea typeface="ＭＳ Ｐゴシック" panose="020B0600070205080204" pitchFamily="34" charset="-128"/>
              </a:rPr>
              <a:t>1982 scientific consensus </a:t>
            </a:r>
          </a:p>
          <a:p>
            <a:pPr lvl="1" eaLnBrk="1" hangingPunct="1">
              <a:lnSpc>
                <a:spcPct val="80000"/>
              </a:lnSpc>
            </a:pPr>
            <a:r>
              <a:rPr lang="en-GB" altLang="en-US" sz="2200">
                <a:ea typeface="ＭＳ Ｐゴシック" panose="020B0600070205080204" pitchFamily="34" charset="-128"/>
              </a:rPr>
              <a:t>about 5% of children with ADHD had food allergies, mostly young children</a:t>
            </a:r>
          </a:p>
          <a:p>
            <a:pPr eaLnBrk="1" hangingPunct="1">
              <a:lnSpc>
                <a:spcPct val="80000"/>
              </a:lnSpc>
            </a:pPr>
            <a:r>
              <a:rPr lang="en-GB" altLang="en-US" sz="2600" b="1">
                <a:ea typeface="ＭＳ Ｐゴシック" panose="020B0600070205080204" pitchFamily="34" charset="-128"/>
              </a:rPr>
              <a:t>1985 &amp; 1994 studies </a:t>
            </a:r>
          </a:p>
          <a:p>
            <a:pPr lvl="1" eaLnBrk="1" hangingPunct="1">
              <a:lnSpc>
                <a:spcPct val="80000"/>
              </a:lnSpc>
            </a:pPr>
            <a:r>
              <a:rPr lang="en-GB" altLang="en-US" sz="2200">
                <a:ea typeface="ＭＳ Ｐゴシック" panose="020B0600070205080204" pitchFamily="34" charset="-128"/>
              </a:rPr>
              <a:t>no evidence</a:t>
            </a:r>
          </a:p>
          <a:p>
            <a:pPr lvl="1" eaLnBrk="1" hangingPunct="1">
              <a:lnSpc>
                <a:spcPct val="80000"/>
              </a:lnSpc>
            </a:pPr>
            <a:r>
              <a:rPr lang="en-GB" altLang="en-US" sz="2200">
                <a:ea typeface="ＭＳ Ｐゴシック" panose="020B0600070205080204" pitchFamily="34" charset="-128"/>
              </a:rPr>
              <a:t>1985: alternate days of sugar /sugar substitute. Parents/staff/children did not know</a:t>
            </a:r>
          </a:p>
          <a:p>
            <a:pPr lvl="1" eaLnBrk="1" hangingPunct="1">
              <a:lnSpc>
                <a:spcPct val="80000"/>
              </a:lnSpc>
            </a:pPr>
            <a:r>
              <a:rPr lang="en-GB" altLang="en-US" sz="2200">
                <a:ea typeface="ＭＳ Ｐゴシック" panose="020B0600070205080204" pitchFamily="34" charset="-128"/>
              </a:rPr>
              <a:t>1994: Given sugar substitute (Aspartame). 50 % told they were given sugar and other half told given Aspartame. Parents who thought children had sugar rated more hyperactivity and more critical</a:t>
            </a:r>
          </a:p>
        </p:txBody>
      </p:sp>
      <p:sp>
        <p:nvSpPr>
          <p:cNvPr id="34819" name="Rectangle 2">
            <a:extLst>
              <a:ext uri="{FF2B5EF4-FFF2-40B4-BE49-F238E27FC236}">
                <a16:creationId xmlns:a16="http://schemas.microsoft.com/office/drawing/2014/main" id="{5EF06F19-4C6F-4A35-9C14-7F49530F2452}"/>
              </a:ext>
            </a:extLst>
          </p:cNvPr>
          <p:cNvSpPr>
            <a:spLocks noGrp="1" noChangeArrowheads="1"/>
          </p:cNvSpPr>
          <p:nvPr>
            <p:ph type="title"/>
          </p:nvPr>
        </p:nvSpPr>
        <p:spPr bwMode="auto">
          <a:xfrm>
            <a:off x="457200" y="1023938"/>
            <a:ext cx="8229600" cy="393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en-US" sz="4000" b="1">
                <a:solidFill>
                  <a:srgbClr val="A00054"/>
                </a:solidFill>
                <a:ea typeface="ＭＳ Ｐゴシック" panose="020B0600070205080204" pitchFamily="34" charset="-128"/>
              </a:rPr>
              <a:t>What causes ADHD </a:t>
            </a:r>
            <a:br>
              <a:rPr lang="en-GB" altLang="en-US" sz="3600" b="1">
                <a:solidFill>
                  <a:srgbClr val="A00054"/>
                </a:solidFill>
                <a:ea typeface="ＭＳ Ｐゴシック" panose="020B0600070205080204" pitchFamily="34" charset="-128"/>
              </a:rPr>
            </a:br>
            <a:r>
              <a:rPr lang="en-GB" altLang="en-US" sz="2800" b="1">
                <a:solidFill>
                  <a:srgbClr val="A00054"/>
                </a:solidFill>
                <a:ea typeface="ＭＳ Ｐゴシック" panose="020B0600070205080204" pitchFamily="34" charset="-128"/>
              </a:rPr>
              <a:t>Food additives and Sugar</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a:extLst>
              <a:ext uri="{FF2B5EF4-FFF2-40B4-BE49-F238E27FC236}">
                <a16:creationId xmlns:a16="http://schemas.microsoft.com/office/drawing/2014/main" id="{87495FA4-0D14-44B9-8E5F-0E03A38FF1B4}"/>
              </a:ext>
            </a:extLst>
          </p:cNvPr>
          <p:cNvSpPr>
            <a:spLocks noGrp="1" noChangeArrowheads="1"/>
          </p:cNvSpPr>
          <p:nvPr>
            <p:ph idx="1"/>
          </p:nvPr>
        </p:nvSpPr>
        <p:spPr bwMode="auto">
          <a:xfrm>
            <a:off x="457200" y="1882775"/>
            <a:ext cx="8229600" cy="412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endParaRPr lang="en-GB" altLang="en-US" sz="2400">
              <a:ea typeface="ＭＳ Ｐゴシック" panose="020B0600070205080204" pitchFamily="34" charset="-128"/>
            </a:endParaRPr>
          </a:p>
          <a:p>
            <a:pPr eaLnBrk="1" hangingPunct="1">
              <a:lnSpc>
                <a:spcPct val="90000"/>
              </a:lnSpc>
            </a:pPr>
            <a:r>
              <a:rPr lang="en-GB" altLang="en-US" sz="2400">
                <a:ea typeface="ＭＳ Ｐゴシック" panose="020B0600070205080204" pitchFamily="34" charset="-128"/>
              </a:rPr>
              <a:t>Often run in families</a:t>
            </a:r>
          </a:p>
          <a:p>
            <a:pPr eaLnBrk="1" hangingPunct="1">
              <a:lnSpc>
                <a:spcPct val="90000"/>
              </a:lnSpc>
            </a:pPr>
            <a:r>
              <a:rPr lang="en-GB" altLang="en-US" sz="2400">
                <a:ea typeface="ＭＳ Ｐゴシック" panose="020B0600070205080204" pitchFamily="34" charset="-128"/>
              </a:rPr>
              <a:t>Studies have shown</a:t>
            </a:r>
          </a:p>
          <a:p>
            <a:pPr lvl="1" eaLnBrk="1" hangingPunct="1">
              <a:lnSpc>
                <a:spcPct val="90000"/>
              </a:lnSpc>
            </a:pPr>
            <a:r>
              <a:rPr lang="en-GB" altLang="en-US" sz="2000">
                <a:ea typeface="ＭＳ Ｐゴシック" panose="020B0600070205080204" pitchFamily="34" charset="-128"/>
              </a:rPr>
              <a:t>25% close relatives in the families of ADHD children have ADHD compared to 5% in the general population</a:t>
            </a:r>
          </a:p>
          <a:p>
            <a:pPr lvl="1" eaLnBrk="1" hangingPunct="1">
              <a:lnSpc>
                <a:spcPct val="90000"/>
              </a:lnSpc>
            </a:pPr>
            <a:r>
              <a:rPr lang="en-GB" altLang="en-US" sz="2000">
                <a:ea typeface="ＭＳ Ｐゴシック" panose="020B0600070205080204" pitchFamily="34" charset="-128"/>
              </a:rPr>
              <a:t>1/3 of ADHD children have at least one parent who has ADHD</a:t>
            </a:r>
          </a:p>
          <a:p>
            <a:pPr lvl="1" eaLnBrk="1" hangingPunct="1">
              <a:lnSpc>
                <a:spcPct val="90000"/>
              </a:lnSpc>
            </a:pPr>
            <a:r>
              <a:rPr lang="en-GB" altLang="en-US" sz="2000">
                <a:ea typeface="ＭＳ Ｐゴシック" panose="020B0600070205080204" pitchFamily="34" charset="-128"/>
              </a:rPr>
              <a:t>Twin studies:75% concordance in identical twins</a:t>
            </a:r>
          </a:p>
          <a:p>
            <a:pPr eaLnBrk="1" hangingPunct="1">
              <a:lnSpc>
                <a:spcPct val="90000"/>
              </a:lnSpc>
            </a:pPr>
            <a:r>
              <a:rPr lang="en-GB" altLang="en-US" sz="2400">
                <a:ea typeface="ＭＳ Ｐゴシック" panose="020B0600070205080204" pitchFamily="34" charset="-128"/>
              </a:rPr>
              <a:t>ADHD molecular Genetics Network established in 1999 to help researchers to share the findings</a:t>
            </a:r>
          </a:p>
        </p:txBody>
      </p:sp>
      <p:sp>
        <p:nvSpPr>
          <p:cNvPr id="29698" name="Rectangle 2">
            <a:extLst>
              <a:ext uri="{FF2B5EF4-FFF2-40B4-BE49-F238E27FC236}">
                <a16:creationId xmlns:a16="http://schemas.microsoft.com/office/drawing/2014/main" id="{28608098-D641-4B38-8B2A-A8B3A48DDCA5}"/>
              </a:ext>
            </a:extLst>
          </p:cNvPr>
          <p:cNvSpPr>
            <a:spLocks noGrp="1" noChangeArrowheads="1"/>
          </p:cNvSpPr>
          <p:nvPr>
            <p:ph type="title"/>
          </p:nvPr>
        </p:nvSpPr>
        <p:spPr>
          <a:xfrm>
            <a:off x="457200" y="1146175"/>
            <a:ext cx="8229600" cy="901700"/>
          </a:xfrm>
        </p:spPr>
        <p:txBody>
          <a:bodyPr>
            <a:normAutofit fontScale="90000"/>
          </a:bodyPr>
          <a:lstStyle/>
          <a:p>
            <a:pPr algn="l" eaLnBrk="1" fontAlgn="auto" hangingPunct="1">
              <a:spcAft>
                <a:spcPts val="0"/>
              </a:spcAft>
              <a:defRPr/>
            </a:pPr>
            <a:r>
              <a:rPr lang="en-GB" altLang="en-US" sz="4000" b="1" dirty="0">
                <a:solidFill>
                  <a:srgbClr val="A00054"/>
                </a:solidFill>
                <a:ea typeface="+mj-ea"/>
                <a:cs typeface="+mj-cs"/>
              </a:rPr>
              <a:t>What causes ADHD? </a:t>
            </a:r>
            <a:br>
              <a:rPr lang="en-GB" altLang="en-US" sz="4000" b="1" dirty="0">
                <a:solidFill>
                  <a:srgbClr val="A00054"/>
                </a:solidFill>
                <a:ea typeface="+mj-ea"/>
                <a:cs typeface="+mj-cs"/>
              </a:rPr>
            </a:br>
            <a:r>
              <a:rPr lang="en-GB" altLang="en-US" sz="3100" b="1" dirty="0">
                <a:solidFill>
                  <a:srgbClr val="A00054"/>
                </a:solidFill>
                <a:ea typeface="+mj-ea"/>
                <a:cs typeface="+mj-cs"/>
              </a:rPr>
              <a:t>Genetics</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0E70130C-3BE3-433B-BFC1-5815E214567D}"/>
              </a:ext>
            </a:extLst>
          </p:cNvPr>
          <p:cNvSpPr>
            <a:spLocks noGrp="1"/>
          </p:cNvSpPr>
          <p:nvPr>
            <p:ph type="ctrTitle"/>
          </p:nvPr>
        </p:nvSpPr>
        <p:spPr bwMode="auto">
          <a:xfrm>
            <a:off x="457200" y="1025525"/>
            <a:ext cx="7839075"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ea typeface="ＭＳ Ｐゴシック" panose="020B0600070205080204" pitchFamily="34" charset="-128"/>
              </a:rPr>
              <a:t>CAMHS Module: ADHD</a:t>
            </a:r>
          </a:p>
        </p:txBody>
      </p:sp>
      <p:sp>
        <p:nvSpPr>
          <p:cNvPr id="9219" name="Subtitle 2">
            <a:extLst>
              <a:ext uri="{FF2B5EF4-FFF2-40B4-BE49-F238E27FC236}">
                <a16:creationId xmlns:a16="http://schemas.microsoft.com/office/drawing/2014/main" id="{B940EA3D-C18E-4D37-A0B8-4758748DF540}"/>
              </a:ext>
            </a:extLst>
          </p:cNvPr>
          <p:cNvSpPr>
            <a:spLocks noGrp="1"/>
          </p:cNvSpPr>
          <p:nvPr>
            <p:ph type="subTitle" idx="1"/>
          </p:nvPr>
        </p:nvSpPr>
        <p:spPr bwMode="auto">
          <a:xfrm>
            <a:off x="457200" y="1757363"/>
            <a:ext cx="7839075"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ea typeface="ＭＳ Ｐゴシック" panose="020B0600070205080204" pitchFamily="34" charset="-128"/>
              </a:rPr>
              <a:t>To achieve this</a:t>
            </a:r>
          </a:p>
        </p:txBody>
      </p:sp>
      <p:sp>
        <p:nvSpPr>
          <p:cNvPr id="4" name="Text Placeholder 3">
            <a:extLst>
              <a:ext uri="{FF2B5EF4-FFF2-40B4-BE49-F238E27FC236}">
                <a16:creationId xmlns:a16="http://schemas.microsoft.com/office/drawing/2014/main" id="{A8DD1E64-5121-46E9-A657-569D8EC62ED5}"/>
              </a:ext>
            </a:extLst>
          </p:cNvPr>
          <p:cNvSpPr>
            <a:spLocks noGrp="1"/>
          </p:cNvSpPr>
          <p:nvPr>
            <p:ph type="body" sz="quarter" idx="13"/>
          </p:nvPr>
        </p:nvSpPr>
        <p:spPr/>
        <p:txBody>
          <a:bodyPr/>
          <a:lstStyle/>
          <a:p>
            <a:pPr>
              <a:buFont typeface="Arial" charset="0"/>
              <a:buChar char="•"/>
              <a:defRPr/>
            </a:pPr>
            <a:r>
              <a:rPr lang="en-US" dirty="0">
                <a:cs typeface="+mn-cs"/>
              </a:rPr>
              <a:t>Case Presentation</a:t>
            </a:r>
          </a:p>
          <a:p>
            <a:pPr>
              <a:buFont typeface="Arial" charset="0"/>
              <a:buChar char="•"/>
              <a:defRPr/>
            </a:pPr>
            <a:r>
              <a:rPr lang="en-US" dirty="0">
                <a:cs typeface="+mn-cs"/>
              </a:rPr>
              <a:t>Journal Club</a:t>
            </a:r>
          </a:p>
          <a:p>
            <a:pPr>
              <a:buFont typeface="Arial" charset="0"/>
              <a:buChar char="•"/>
              <a:defRPr/>
            </a:pPr>
            <a:r>
              <a:rPr lang="en-US" dirty="0">
                <a:cs typeface="+mn-cs"/>
              </a:rPr>
              <a:t>555 Presentation</a:t>
            </a:r>
          </a:p>
          <a:p>
            <a:pPr>
              <a:buFont typeface="Arial" charset="0"/>
              <a:buChar char="•"/>
              <a:defRPr/>
            </a:pPr>
            <a:r>
              <a:rPr lang="en-US" dirty="0">
                <a:cs typeface="+mn-cs"/>
              </a:rPr>
              <a:t>Expert-Led Session</a:t>
            </a:r>
          </a:p>
          <a:p>
            <a:pPr>
              <a:buFont typeface="Arial" charset="0"/>
              <a:buChar char="•"/>
              <a:defRPr/>
            </a:pPr>
            <a:r>
              <a:rPr lang="en-US" dirty="0">
                <a:cs typeface="+mn-cs"/>
              </a:rPr>
              <a:t>MCQs</a:t>
            </a:r>
          </a:p>
          <a:p>
            <a:pPr marL="0" indent="0">
              <a:buFont typeface="Arial" charset="0"/>
              <a:buNone/>
              <a:defRPr/>
            </a:pPr>
            <a:endParaRPr lang="en-US" dirty="0">
              <a:cs typeface="+mn-cs"/>
            </a:endParaRPr>
          </a:p>
          <a:p>
            <a:pPr>
              <a:buFont typeface="Arial" charset="0"/>
              <a:buChar char="•"/>
              <a:defRPr/>
            </a:pPr>
            <a:r>
              <a:rPr lang="en-US" dirty="0">
                <a:cs typeface="+mn-cs"/>
              </a:rPr>
              <a:t>Please sign the register and complete the feedback</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a:extLst>
              <a:ext uri="{FF2B5EF4-FFF2-40B4-BE49-F238E27FC236}">
                <a16:creationId xmlns:a16="http://schemas.microsoft.com/office/drawing/2014/main" id="{E462FD3B-1134-457E-AC19-895547906474}"/>
              </a:ext>
            </a:extLst>
          </p:cNvPr>
          <p:cNvSpPr>
            <a:spLocks noGrp="1" noChangeArrowheads="1"/>
          </p:cNvSpPr>
          <p:nvPr>
            <p:ph idx="1"/>
          </p:nvPr>
        </p:nvSpPr>
        <p:spPr bwMode="auto">
          <a:xfrm>
            <a:off x="228600" y="2060575"/>
            <a:ext cx="7924800" cy="4492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eaLnBrk="1" hangingPunct="1"/>
            <a:r>
              <a:rPr lang="en-US" altLang="en-US" sz="2400">
                <a:ea typeface="ＭＳ Ｐゴシック" panose="020B0600070205080204" pitchFamily="34" charset="-128"/>
              </a:rPr>
              <a:t>Epilepsy and other brain disorders (minority) &amp; Low birth weight/prematurity</a:t>
            </a:r>
          </a:p>
          <a:p>
            <a:pPr eaLnBrk="1" hangingPunct="1"/>
            <a:r>
              <a:rPr lang="en-US" altLang="en-US" sz="2400">
                <a:ea typeface="ＭＳ Ｐゴシック" panose="020B0600070205080204" pitchFamily="34" charset="-128"/>
              </a:rPr>
              <a:t>Major disruptions of attachments</a:t>
            </a:r>
          </a:p>
          <a:p>
            <a:pPr eaLnBrk="1" hangingPunct="1"/>
            <a:r>
              <a:rPr lang="en-US" altLang="en-US" sz="2400">
                <a:ea typeface="ＭＳ Ｐゴシック" panose="020B0600070205080204" pitchFamily="34" charset="-128"/>
              </a:rPr>
              <a:t>Excessive drinking and smoking in pregnancy</a:t>
            </a:r>
          </a:p>
          <a:p>
            <a:pPr eaLnBrk="1" hangingPunct="1"/>
            <a:r>
              <a:rPr lang="en-US" altLang="en-US" sz="2400">
                <a:ea typeface="ＭＳ Ｐゴシック" panose="020B0600070205080204" pitchFamily="34" charset="-128"/>
              </a:rPr>
              <a:t>Prenatal exposure to benzodiazepines and anticonvulsants also predict later hyperactive behaviour</a:t>
            </a:r>
          </a:p>
          <a:p>
            <a:pPr eaLnBrk="1" hangingPunct="1"/>
            <a:r>
              <a:rPr lang="en-US" altLang="en-US" sz="2400">
                <a:ea typeface="ＭＳ Ｐゴシック" panose="020B0600070205080204" pitchFamily="34" charset="-128"/>
              </a:rPr>
              <a:t>Exposure to lead in utero and childhood.</a:t>
            </a:r>
          </a:p>
        </p:txBody>
      </p:sp>
      <p:sp>
        <p:nvSpPr>
          <p:cNvPr id="36867" name="Date Placeholder 3">
            <a:extLst>
              <a:ext uri="{FF2B5EF4-FFF2-40B4-BE49-F238E27FC236}">
                <a16:creationId xmlns:a16="http://schemas.microsoft.com/office/drawing/2014/main" id="{ED9085B2-8730-4687-B882-2FF7B947D0E0}"/>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B41958B-7A5A-43FF-B864-76387D4BFC19}" type="datetime1">
              <a:rPr lang="en-US" altLang="en-US" sz="1200" smtClean="0"/>
              <a:pPr/>
              <a:t>8/21/2020</a:t>
            </a:fld>
            <a:endParaRPr lang="en-GB" altLang="en-US" sz="1200"/>
          </a:p>
        </p:txBody>
      </p:sp>
      <p:sp>
        <p:nvSpPr>
          <p:cNvPr id="36868" name="Rectangle 2">
            <a:extLst>
              <a:ext uri="{FF2B5EF4-FFF2-40B4-BE49-F238E27FC236}">
                <a16:creationId xmlns:a16="http://schemas.microsoft.com/office/drawing/2014/main" id="{F0D1E0FF-17A8-42EC-98F5-6C1E1366F190}"/>
              </a:ext>
            </a:extLst>
          </p:cNvPr>
          <p:cNvSpPr>
            <a:spLocks noGrp="1" noChangeArrowheads="1"/>
          </p:cNvSpPr>
          <p:nvPr>
            <p:ph type="title"/>
          </p:nvPr>
        </p:nvSpPr>
        <p:spPr bwMode="auto">
          <a:xfrm>
            <a:off x="457200" y="968375"/>
            <a:ext cx="8229600" cy="79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b="1">
                <a:solidFill>
                  <a:srgbClr val="A00054"/>
                </a:solidFill>
                <a:ea typeface="ＭＳ Ｐゴシック" panose="020B0600070205080204" pitchFamily="34" charset="-128"/>
              </a:rPr>
              <a:t>Possible causes…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id="{700834FD-93BB-49E6-83D5-4FCFDA92D330}"/>
              </a:ext>
            </a:extLst>
          </p:cNvPr>
          <p:cNvSpPr>
            <a:spLocks noGrp="1" noChangeArrowheads="1"/>
          </p:cNvSpPr>
          <p:nvPr>
            <p:ph idx="1"/>
          </p:nvPr>
        </p:nvSpPr>
        <p:spPr bwMode="auto">
          <a:xfrm>
            <a:off x="457200" y="2211388"/>
            <a:ext cx="8229600" cy="3795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pPr>
            <a:r>
              <a:rPr lang="en-GB" altLang="en-US" sz="2800">
                <a:ea typeface="ＭＳ Ｐゴシック" panose="020B0600070205080204" pitchFamily="34" charset="-128"/>
              </a:rPr>
              <a:t>These are imaging studies of the brain</a:t>
            </a:r>
          </a:p>
          <a:p>
            <a:pPr lvl="1" eaLnBrk="1" hangingPunct="1">
              <a:lnSpc>
                <a:spcPct val="80000"/>
              </a:lnSpc>
            </a:pPr>
            <a:r>
              <a:rPr lang="en-GB" altLang="en-US" sz="2200">
                <a:ea typeface="ＭＳ Ｐゴシック" panose="020B0600070205080204" pitchFamily="34" charset="-128"/>
              </a:rPr>
              <a:t>2002: studied 152 (boys and girls) with ADHD vs. 139 age and gender matched controls:</a:t>
            </a:r>
          </a:p>
          <a:p>
            <a:pPr lvl="2" eaLnBrk="1" hangingPunct="1">
              <a:lnSpc>
                <a:spcPct val="80000"/>
              </a:lnSpc>
            </a:pPr>
            <a:r>
              <a:rPr lang="en-GB" altLang="en-US" sz="2200">
                <a:ea typeface="ＭＳ Ｐゴシック" panose="020B0600070205080204" pitchFamily="34" charset="-128"/>
              </a:rPr>
              <a:t>ADHD children showed 3-4 % smaller brain volumes in all regions</a:t>
            </a:r>
          </a:p>
          <a:p>
            <a:pPr lvl="2" eaLnBrk="1" hangingPunct="1">
              <a:lnSpc>
                <a:spcPct val="80000"/>
              </a:lnSpc>
            </a:pPr>
            <a:r>
              <a:rPr lang="en-GB" altLang="en-US" sz="2200">
                <a:ea typeface="ＭＳ Ｐゴシック" panose="020B0600070205080204" pitchFamily="34" charset="-128"/>
              </a:rPr>
              <a:t>The ones on medication: white matter was similar to normal</a:t>
            </a:r>
          </a:p>
          <a:p>
            <a:pPr lvl="2" eaLnBrk="1" hangingPunct="1">
              <a:lnSpc>
                <a:spcPct val="80000"/>
              </a:lnSpc>
            </a:pPr>
            <a:r>
              <a:rPr lang="en-GB" altLang="en-US" sz="2200">
                <a:ea typeface="ＭＳ Ｐゴシック" panose="020B0600070205080204" pitchFamily="34" charset="-128"/>
              </a:rPr>
              <a:t>The ones who never had medication: had smaller white matter</a:t>
            </a:r>
          </a:p>
        </p:txBody>
      </p:sp>
      <p:sp>
        <p:nvSpPr>
          <p:cNvPr id="31746" name="Rectangle 2">
            <a:extLst>
              <a:ext uri="{FF2B5EF4-FFF2-40B4-BE49-F238E27FC236}">
                <a16:creationId xmlns:a16="http://schemas.microsoft.com/office/drawing/2014/main" id="{A4CCDBC3-B560-420F-B899-ED4632D85465}"/>
              </a:ext>
            </a:extLst>
          </p:cNvPr>
          <p:cNvSpPr>
            <a:spLocks noGrp="1" noChangeArrowheads="1"/>
          </p:cNvSpPr>
          <p:nvPr>
            <p:ph type="title"/>
          </p:nvPr>
        </p:nvSpPr>
        <p:spPr>
          <a:xfrm>
            <a:off x="457200" y="1009650"/>
            <a:ext cx="8229600" cy="407988"/>
          </a:xfrm>
        </p:spPr>
        <p:txBody>
          <a:bodyPr>
            <a:normAutofit fontScale="90000"/>
          </a:bodyPr>
          <a:lstStyle/>
          <a:p>
            <a:pPr algn="l" eaLnBrk="1" fontAlgn="auto" hangingPunct="1">
              <a:spcAft>
                <a:spcPts val="0"/>
              </a:spcAft>
              <a:defRPr/>
            </a:pPr>
            <a:r>
              <a:rPr lang="en-GB" altLang="en-US" sz="4000" b="1" dirty="0">
                <a:solidFill>
                  <a:srgbClr val="A00054"/>
                </a:solidFill>
                <a:ea typeface="+mj-ea"/>
                <a:cs typeface="+mj-cs"/>
              </a:rPr>
              <a:t>What causes ADHD?</a:t>
            </a:r>
            <a:br>
              <a:rPr lang="en-GB" altLang="en-US" sz="4000" b="1" dirty="0">
                <a:solidFill>
                  <a:srgbClr val="A00054"/>
                </a:solidFill>
                <a:ea typeface="+mj-ea"/>
                <a:cs typeface="+mj-cs"/>
              </a:rPr>
            </a:br>
            <a:r>
              <a:rPr lang="en-GB" altLang="en-US" sz="3600" b="1" dirty="0">
                <a:solidFill>
                  <a:srgbClr val="A00054"/>
                </a:solidFill>
                <a:ea typeface="+mj-ea"/>
                <a:cs typeface="+mj-cs"/>
              </a:rPr>
              <a:t>Recent Evidence</a:t>
            </a: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a:extLst>
              <a:ext uri="{FF2B5EF4-FFF2-40B4-BE49-F238E27FC236}">
                <a16:creationId xmlns:a16="http://schemas.microsoft.com/office/drawing/2014/main" id="{32A01C29-7D7A-429C-9E92-301ACF55E599}"/>
              </a:ext>
            </a:extLst>
          </p:cNvPr>
          <p:cNvSpPr>
            <a:spLocks noGrp="1"/>
          </p:cNvSpPr>
          <p:nvPr>
            <p:ph idx="1"/>
          </p:nvPr>
        </p:nvSpPr>
        <p:spPr bwMode="auto">
          <a:xfrm>
            <a:off x="539750" y="1706563"/>
            <a:ext cx="8229600" cy="460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95288" indent="-285750" eaLnBrk="1" hangingPunct="1"/>
            <a:r>
              <a:rPr lang="en-GB" altLang="en-US" sz="1800" b="1">
                <a:ea typeface="ＭＳ Ｐゴシック" panose="020B0600070205080204" pitchFamily="34" charset="-128"/>
              </a:rPr>
              <a:t>No evidence exists to suggest that ADHD is caused by anything other than neurobiological malfunctioning including deficits in</a:t>
            </a:r>
          </a:p>
          <a:p>
            <a:pPr marL="795338" lvl="1" eaLnBrk="1" hangingPunct="1">
              <a:buFont typeface="Arial" panose="020B0604020202020204" pitchFamily="34" charset="0"/>
              <a:buChar char="•"/>
            </a:pPr>
            <a:r>
              <a:rPr lang="en-GB" altLang="en-US" sz="1800">
                <a:ea typeface="ＭＳ Ｐゴシック" panose="020B0600070205080204" pitchFamily="34" charset="-128"/>
              </a:rPr>
              <a:t>dopamine-decarboxylase in the anterior frontal cortex, leading to reduced dopamine availability and diminished focusing and attention; more symmetrical brains; smaller-sized brains in the area of the prefrontal cortex (caudate, globus pallidus); duplication polymorphism in the DRD4 and DAT genes</a:t>
            </a:r>
          </a:p>
          <a:p>
            <a:pPr marL="395288" indent="-285750" eaLnBrk="1" hangingPunct="1"/>
            <a:r>
              <a:rPr lang="en-GB" altLang="en-US" sz="1800" b="1">
                <a:ea typeface="ＭＳ Ｐゴシック" panose="020B0600070205080204" pitchFamily="34" charset="-128"/>
              </a:rPr>
              <a:t>ADHD sufferers have difficulty in suppressing impulse</a:t>
            </a:r>
          </a:p>
          <a:p>
            <a:pPr marL="795338" lvl="1" eaLnBrk="1" hangingPunct="1">
              <a:buFont typeface="Arial" panose="020B0604020202020204" pitchFamily="34" charset="0"/>
              <a:buChar char="•"/>
            </a:pPr>
            <a:r>
              <a:rPr lang="en-GB" altLang="en-US" sz="1800">
                <a:ea typeface="ＭＳ Ｐゴシック" panose="020B0600070205080204" pitchFamily="34" charset="-128"/>
              </a:rPr>
              <a:t>respond to all impulses, being unable to exclude those that are unnecessary for the situation </a:t>
            </a:r>
          </a:p>
          <a:p>
            <a:pPr marL="795338" lvl="1" eaLnBrk="1" hangingPunct="1">
              <a:buFont typeface="Arial" panose="020B0604020202020204" pitchFamily="34" charset="0"/>
              <a:buChar char="•"/>
            </a:pPr>
            <a:r>
              <a:rPr lang="en-GB" altLang="en-US" sz="1800">
                <a:ea typeface="ＭＳ Ｐゴシック" panose="020B0600070205080204" pitchFamily="34" charset="-128"/>
              </a:rPr>
              <a:t>rather than failing to pay attention, they pay more attention to more cues than the average person, and are unable to stop the relentless flow of information</a:t>
            </a:r>
          </a:p>
          <a:p>
            <a:pPr marL="795338" lvl="1" eaLnBrk="1" hangingPunct="1">
              <a:buFont typeface="Arial" panose="020B0604020202020204" pitchFamily="34" charset="0"/>
              <a:buChar char="•"/>
            </a:pPr>
            <a:r>
              <a:rPr lang="en-GB" altLang="en-US" sz="1800">
                <a:ea typeface="ＭＳ Ｐゴシック" panose="020B0600070205080204" pitchFamily="34" charset="-128"/>
              </a:rPr>
              <a:t>fail to pause, to consider the situation, options and consequences - act without thinking</a:t>
            </a:r>
            <a:br>
              <a:rPr lang="en-GB" altLang="en-US" sz="1800">
                <a:ea typeface="ＭＳ Ｐゴシック" panose="020B0600070205080204" pitchFamily="34" charset="-128"/>
              </a:rPr>
            </a:br>
            <a:br>
              <a:rPr lang="en-GB" altLang="en-US" sz="1600">
                <a:ea typeface="ＭＳ Ｐゴシック" panose="020B0600070205080204" pitchFamily="34" charset="-128"/>
              </a:rPr>
            </a:br>
            <a:br>
              <a:rPr lang="en-GB" altLang="en-US" sz="1600">
                <a:ea typeface="ＭＳ Ｐゴシック" panose="020B0600070205080204" pitchFamily="34" charset="-128"/>
              </a:rPr>
            </a:br>
            <a:endParaRPr lang="en-GB" altLang="en-US" sz="1600">
              <a:ea typeface="ＭＳ Ｐゴシック" panose="020B0600070205080204" pitchFamily="34" charset="-128"/>
            </a:endParaRPr>
          </a:p>
        </p:txBody>
      </p:sp>
      <p:sp>
        <p:nvSpPr>
          <p:cNvPr id="38915" name="Title 1">
            <a:extLst>
              <a:ext uri="{FF2B5EF4-FFF2-40B4-BE49-F238E27FC236}">
                <a16:creationId xmlns:a16="http://schemas.microsoft.com/office/drawing/2014/main" id="{C435D570-4394-4E9D-A2C7-D1E3A2F10C36}"/>
              </a:ext>
            </a:extLst>
          </p:cNvPr>
          <p:cNvSpPr>
            <a:spLocks noGrp="1"/>
          </p:cNvSpPr>
          <p:nvPr>
            <p:ph type="title"/>
          </p:nvPr>
        </p:nvSpPr>
        <p:spPr bwMode="auto">
          <a:xfrm>
            <a:off x="457200" y="928688"/>
            <a:ext cx="8229600" cy="885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en-US" sz="4000" b="1">
                <a:solidFill>
                  <a:srgbClr val="A00054"/>
                </a:solidFill>
                <a:ea typeface="ＭＳ Ｐゴシック" panose="020B0600070205080204" pitchFamily="34" charset="-128"/>
              </a:rPr>
              <a:t>Summary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a:extLst>
              <a:ext uri="{FF2B5EF4-FFF2-40B4-BE49-F238E27FC236}">
                <a16:creationId xmlns:a16="http://schemas.microsoft.com/office/drawing/2014/main" id="{3A945EB4-4BB8-4742-9AA3-0A86519D7E50}"/>
              </a:ext>
            </a:extLst>
          </p:cNvPr>
          <p:cNvSpPr>
            <a:spLocks noGrp="1" noChangeArrowheads="1"/>
          </p:cNvSpPr>
          <p:nvPr>
            <p:ph idx="1"/>
          </p:nvPr>
        </p:nvSpPr>
        <p:spPr bwMode="auto">
          <a:xfrm>
            <a:off x="457200" y="1938338"/>
            <a:ext cx="8229600" cy="4068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en-GB" altLang="en-US" sz="2400">
                <a:ea typeface="ＭＳ Ｐゴシック" panose="020B0600070205080204" pitchFamily="34" charset="-128"/>
              </a:rPr>
              <a:t>Children do not grow out of it</a:t>
            </a:r>
          </a:p>
          <a:p>
            <a:pPr lvl="1" eaLnBrk="1" hangingPunct="1">
              <a:lnSpc>
                <a:spcPct val="90000"/>
              </a:lnSpc>
            </a:pPr>
            <a:r>
              <a:rPr lang="en-GB" altLang="en-US" sz="2000">
                <a:ea typeface="ＭＳ Ｐゴシック" panose="020B0600070205080204" pitchFamily="34" charset="-128"/>
              </a:rPr>
              <a:t>70-80% carry the condition into their adult life</a:t>
            </a:r>
          </a:p>
          <a:p>
            <a:pPr eaLnBrk="1" hangingPunct="1">
              <a:lnSpc>
                <a:spcPct val="90000"/>
              </a:lnSpc>
            </a:pPr>
            <a:r>
              <a:rPr lang="en-GB" altLang="en-US" sz="2400">
                <a:ea typeface="ＭＳ Ｐゴシック" panose="020B0600070205080204" pitchFamily="34" charset="-128"/>
              </a:rPr>
              <a:t>Early identification and multi-modal treatment reduces the risk of developing future difficulties including</a:t>
            </a:r>
          </a:p>
          <a:p>
            <a:pPr lvl="1" eaLnBrk="1" hangingPunct="1">
              <a:lnSpc>
                <a:spcPct val="90000"/>
              </a:lnSpc>
            </a:pPr>
            <a:r>
              <a:rPr lang="en-GB" altLang="en-US" sz="2000">
                <a:ea typeface="ＭＳ Ｐゴシック" panose="020B0600070205080204" pitchFamily="34" charset="-128"/>
              </a:rPr>
              <a:t>Antisocial behaviour</a:t>
            </a:r>
          </a:p>
          <a:p>
            <a:pPr lvl="1" eaLnBrk="1" hangingPunct="1">
              <a:lnSpc>
                <a:spcPct val="90000"/>
              </a:lnSpc>
            </a:pPr>
            <a:r>
              <a:rPr lang="en-GB" altLang="en-US" sz="2000">
                <a:ea typeface="ＭＳ Ｐゴシック" panose="020B0600070205080204" pitchFamily="34" charset="-128"/>
              </a:rPr>
              <a:t>Abuse of alcohol &amp; Tobacco &amp; illicit substance </a:t>
            </a:r>
          </a:p>
          <a:p>
            <a:pPr lvl="1" eaLnBrk="1" hangingPunct="1">
              <a:lnSpc>
                <a:spcPct val="90000"/>
              </a:lnSpc>
            </a:pPr>
            <a:r>
              <a:rPr lang="en-GB" altLang="en-US" sz="2000">
                <a:ea typeface="ＭＳ Ｐゴシック" panose="020B0600070205080204" pitchFamily="34" charset="-128"/>
              </a:rPr>
              <a:t>Poor academic &amp; social functioning </a:t>
            </a:r>
          </a:p>
          <a:p>
            <a:pPr lvl="1" eaLnBrk="1" hangingPunct="1">
              <a:lnSpc>
                <a:spcPct val="90000"/>
              </a:lnSpc>
            </a:pPr>
            <a:r>
              <a:rPr lang="en-GB" altLang="en-US" sz="2000">
                <a:ea typeface="ＭＳ Ｐゴシック" panose="020B0600070205080204" pitchFamily="34" charset="-128"/>
              </a:rPr>
              <a:t>Poor self esteem</a:t>
            </a:r>
          </a:p>
          <a:p>
            <a:pPr lvl="1" eaLnBrk="1" hangingPunct="1">
              <a:lnSpc>
                <a:spcPct val="90000"/>
              </a:lnSpc>
            </a:pPr>
            <a:r>
              <a:rPr lang="en-GB" altLang="en-US" sz="2000">
                <a:ea typeface="ＭＳ Ｐゴシック" panose="020B0600070205080204" pitchFamily="34" charset="-128"/>
              </a:rPr>
              <a:t>Other psychiatric difficulties</a:t>
            </a:r>
          </a:p>
          <a:p>
            <a:pPr lvl="1" eaLnBrk="1" hangingPunct="1">
              <a:lnSpc>
                <a:spcPct val="90000"/>
              </a:lnSpc>
            </a:pPr>
            <a:r>
              <a:rPr lang="en-GB" altLang="en-US" sz="2000">
                <a:ea typeface="ＭＳ Ｐゴシック" panose="020B0600070205080204" pitchFamily="34" charset="-128"/>
              </a:rPr>
              <a:t>Pressure on families</a:t>
            </a:r>
          </a:p>
        </p:txBody>
      </p:sp>
      <p:sp>
        <p:nvSpPr>
          <p:cNvPr id="39939" name="Rectangle 2">
            <a:extLst>
              <a:ext uri="{FF2B5EF4-FFF2-40B4-BE49-F238E27FC236}">
                <a16:creationId xmlns:a16="http://schemas.microsoft.com/office/drawing/2014/main" id="{177BC686-1755-427A-977B-0C6357225236}"/>
              </a:ext>
            </a:extLst>
          </p:cNvPr>
          <p:cNvSpPr>
            <a:spLocks noGrp="1" noChangeArrowheads="1"/>
          </p:cNvSpPr>
          <p:nvPr>
            <p:ph type="title"/>
          </p:nvPr>
        </p:nvSpPr>
        <p:spPr bwMode="auto">
          <a:xfrm>
            <a:off x="457200" y="982663"/>
            <a:ext cx="8229600"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en-US" b="1">
                <a:solidFill>
                  <a:srgbClr val="A00054"/>
                </a:solidFill>
                <a:ea typeface="ＭＳ Ｐゴシック" panose="020B0600070205080204" pitchFamily="34" charset="-128"/>
              </a:rPr>
              <a:t>ADHD across life span</a:t>
            </a: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a:extLst>
              <a:ext uri="{FF2B5EF4-FFF2-40B4-BE49-F238E27FC236}">
                <a16:creationId xmlns:a16="http://schemas.microsoft.com/office/drawing/2014/main" id="{DE69092A-06C9-471F-9453-10EFBF19C4D6}"/>
              </a:ext>
            </a:extLst>
          </p:cNvPr>
          <p:cNvSpPr>
            <a:spLocks noGrp="1" noChangeArrowheads="1"/>
          </p:cNvSpPr>
          <p:nvPr>
            <p:ph idx="1"/>
          </p:nvPr>
        </p:nvSpPr>
        <p:spPr bwMode="auto">
          <a:xfrm>
            <a:off x="457200" y="1897063"/>
            <a:ext cx="8229600" cy="4110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en-GB" altLang="en-US" sz="2200" b="1">
                <a:ea typeface="ＭＳ Ｐゴシック" panose="020B0600070205080204" pitchFamily="34" charset="-128"/>
              </a:rPr>
              <a:t>Assessment and diagnosis by CAMHS/Community Paediatrics</a:t>
            </a:r>
          </a:p>
          <a:p>
            <a:pPr eaLnBrk="1" hangingPunct="1">
              <a:lnSpc>
                <a:spcPct val="90000"/>
              </a:lnSpc>
            </a:pPr>
            <a:r>
              <a:rPr lang="en-GB" altLang="en-US" sz="2200">
                <a:ea typeface="ＭＳ Ｐゴシック" panose="020B0600070205080204" pitchFamily="34" charset="-128"/>
              </a:rPr>
              <a:t>Assessment</a:t>
            </a:r>
          </a:p>
          <a:p>
            <a:pPr lvl="1" eaLnBrk="1" hangingPunct="1">
              <a:lnSpc>
                <a:spcPct val="90000"/>
              </a:lnSpc>
            </a:pPr>
            <a:r>
              <a:rPr lang="en-GB" altLang="en-US" sz="1900">
                <a:ea typeface="ＭＳ Ｐゴシック" panose="020B0600070205080204" pitchFamily="34" charset="-128"/>
              </a:rPr>
              <a:t>Information from parents/carers and other professionals who know the child (school teachers etc.) </a:t>
            </a:r>
          </a:p>
          <a:p>
            <a:pPr lvl="1" eaLnBrk="1" hangingPunct="1">
              <a:lnSpc>
                <a:spcPct val="90000"/>
              </a:lnSpc>
            </a:pPr>
            <a:r>
              <a:rPr lang="en-GB" altLang="en-US" sz="1900">
                <a:ea typeface="ＭＳ Ｐゴシック" panose="020B0600070205080204" pitchFamily="34" charset="-128"/>
              </a:rPr>
              <a:t>Observations in clinic and at school</a:t>
            </a:r>
          </a:p>
          <a:p>
            <a:pPr lvl="1" eaLnBrk="1" hangingPunct="1">
              <a:lnSpc>
                <a:spcPct val="90000"/>
              </a:lnSpc>
            </a:pPr>
            <a:r>
              <a:rPr lang="en-GB" altLang="en-US" sz="1900">
                <a:ea typeface="ＭＳ Ｐゴシック" panose="020B0600070205080204" pitchFamily="34" charset="-128"/>
              </a:rPr>
              <a:t>QbTest</a:t>
            </a:r>
          </a:p>
          <a:p>
            <a:pPr lvl="1" eaLnBrk="1" hangingPunct="1">
              <a:lnSpc>
                <a:spcPct val="90000"/>
              </a:lnSpc>
            </a:pPr>
            <a:r>
              <a:rPr lang="en-GB" altLang="en-US" sz="1900">
                <a:ea typeface="ＭＳ Ｐゴシック" panose="020B0600070205080204" pitchFamily="34" charset="-128"/>
              </a:rPr>
              <a:t>Rule out other causes for the behaviour</a:t>
            </a:r>
          </a:p>
          <a:p>
            <a:pPr eaLnBrk="1" hangingPunct="1">
              <a:lnSpc>
                <a:spcPct val="90000"/>
              </a:lnSpc>
            </a:pPr>
            <a:r>
              <a:rPr lang="en-GB" altLang="en-US" sz="2200">
                <a:ea typeface="ＭＳ Ｐゴシック" panose="020B0600070205080204" pitchFamily="34" charset="-128"/>
              </a:rPr>
              <a:t>Diagnosis</a:t>
            </a:r>
          </a:p>
          <a:p>
            <a:pPr lvl="1" eaLnBrk="1" hangingPunct="1">
              <a:lnSpc>
                <a:spcPct val="90000"/>
              </a:lnSpc>
            </a:pPr>
            <a:r>
              <a:rPr lang="en-GB" altLang="en-US" sz="1900">
                <a:ea typeface="ＭＳ Ｐゴシック" panose="020B0600070205080204" pitchFamily="34" charset="-128"/>
              </a:rPr>
              <a:t>Inattention, impulsivity, hyperactivity, present before the age 7 and pervasive</a:t>
            </a:r>
          </a:p>
          <a:p>
            <a:pPr eaLnBrk="1" hangingPunct="1">
              <a:lnSpc>
                <a:spcPct val="90000"/>
              </a:lnSpc>
            </a:pPr>
            <a:r>
              <a:rPr lang="en-GB" altLang="en-US" sz="2200">
                <a:ea typeface="ＭＳ Ｐゴシック" panose="020B0600070205080204" pitchFamily="34" charset="-128"/>
              </a:rPr>
              <a:t>Regular monitoring as per NICE guidelines</a:t>
            </a:r>
          </a:p>
          <a:p>
            <a:pPr eaLnBrk="1" hangingPunct="1">
              <a:lnSpc>
                <a:spcPct val="90000"/>
              </a:lnSpc>
            </a:pPr>
            <a:r>
              <a:rPr lang="en-GB" altLang="en-US" sz="2200">
                <a:ea typeface="ＭＳ Ｐゴシック" panose="020B0600070205080204" pitchFamily="34" charset="-128"/>
              </a:rPr>
              <a:t>Regular audit of practice against NICE Guidelines</a:t>
            </a:r>
          </a:p>
        </p:txBody>
      </p:sp>
      <p:sp>
        <p:nvSpPr>
          <p:cNvPr id="40963" name="Rectangle 2">
            <a:extLst>
              <a:ext uri="{FF2B5EF4-FFF2-40B4-BE49-F238E27FC236}">
                <a16:creationId xmlns:a16="http://schemas.microsoft.com/office/drawing/2014/main" id="{E70D0DD4-1667-425B-9B0D-49327FC9161F}"/>
              </a:ext>
            </a:extLst>
          </p:cNvPr>
          <p:cNvSpPr>
            <a:spLocks noGrp="1" noChangeArrowheads="1"/>
          </p:cNvSpPr>
          <p:nvPr>
            <p:ph type="title"/>
          </p:nvPr>
        </p:nvSpPr>
        <p:spPr bwMode="auto">
          <a:xfrm>
            <a:off x="457200" y="1050925"/>
            <a:ext cx="8229600" cy="846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en-US" sz="4000" b="1">
                <a:solidFill>
                  <a:srgbClr val="A00054"/>
                </a:solidFill>
                <a:ea typeface="ＭＳ Ｐゴシック" panose="020B0600070205080204" pitchFamily="34" charset="-128"/>
              </a:rPr>
              <a:t>Assessment and Diagnosis</a:t>
            </a: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3">
            <a:extLst>
              <a:ext uri="{FF2B5EF4-FFF2-40B4-BE49-F238E27FC236}">
                <a16:creationId xmlns:a16="http://schemas.microsoft.com/office/drawing/2014/main" id="{A2ECE860-97FA-48BA-BCA4-2EFADF69F79A}"/>
              </a:ext>
            </a:extLst>
          </p:cNvPr>
          <p:cNvSpPr>
            <a:spLocks noGrp="1" noChangeArrowheads="1"/>
          </p:cNvSpPr>
          <p:nvPr>
            <p:ph idx="1"/>
          </p:nvPr>
        </p:nvSpPr>
        <p:spPr bwMode="auto">
          <a:xfrm>
            <a:off x="457200" y="1992313"/>
            <a:ext cx="8229600" cy="40147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defRPr/>
            </a:pPr>
            <a:r>
              <a:rPr lang="en-GB" altLang="en-US" sz="2400" dirty="0">
                <a:ea typeface="ＭＳ Ｐゴシック" pitchFamily="34" charset="-128"/>
              </a:rPr>
              <a:t>Multi-modal:</a:t>
            </a:r>
          </a:p>
          <a:p>
            <a:pPr lvl="1" eaLnBrk="1" hangingPunct="1">
              <a:lnSpc>
                <a:spcPct val="90000"/>
              </a:lnSpc>
              <a:defRPr/>
            </a:pPr>
            <a:r>
              <a:rPr lang="en-GB" altLang="en-US" sz="2000" dirty="0">
                <a:ea typeface="ＭＳ Ｐゴシック" pitchFamily="34" charset="-128"/>
              </a:rPr>
              <a:t>social, psychological and behavioural intervention – child, parents, teachers</a:t>
            </a:r>
          </a:p>
          <a:p>
            <a:pPr eaLnBrk="1" hangingPunct="1">
              <a:lnSpc>
                <a:spcPct val="90000"/>
              </a:lnSpc>
              <a:defRPr/>
            </a:pPr>
            <a:r>
              <a:rPr lang="en-GB" altLang="en-US" sz="2400" dirty="0">
                <a:ea typeface="ＭＳ Ｐゴシック" pitchFamily="34" charset="-128"/>
              </a:rPr>
              <a:t>Behaviour Management</a:t>
            </a:r>
          </a:p>
          <a:p>
            <a:pPr eaLnBrk="1" hangingPunct="1">
              <a:lnSpc>
                <a:spcPct val="90000"/>
              </a:lnSpc>
              <a:defRPr/>
            </a:pPr>
            <a:r>
              <a:rPr lang="en-GB" altLang="en-US" sz="2400" dirty="0">
                <a:ea typeface="ＭＳ Ｐゴシック" pitchFamily="34" charset="-128"/>
              </a:rPr>
              <a:t>Parenting strategies (WS groups, Parent Child Game)</a:t>
            </a:r>
          </a:p>
          <a:p>
            <a:pPr eaLnBrk="1" hangingPunct="1">
              <a:lnSpc>
                <a:spcPct val="90000"/>
              </a:lnSpc>
              <a:defRPr/>
            </a:pPr>
            <a:r>
              <a:rPr lang="en-GB" altLang="en-US" sz="2400" dirty="0">
                <a:ea typeface="ＭＳ Ｐゴシック" pitchFamily="34" charset="-128"/>
              </a:rPr>
              <a:t>Individual work with Children and Families</a:t>
            </a:r>
          </a:p>
          <a:p>
            <a:pPr eaLnBrk="1" hangingPunct="1">
              <a:lnSpc>
                <a:spcPct val="90000"/>
              </a:lnSpc>
              <a:defRPr/>
            </a:pPr>
            <a:r>
              <a:rPr lang="en-GB" altLang="en-US" sz="2400" dirty="0">
                <a:ea typeface="ＭＳ Ｐゴシック" pitchFamily="34" charset="-128"/>
              </a:rPr>
              <a:t>Medication</a:t>
            </a:r>
          </a:p>
          <a:p>
            <a:pPr eaLnBrk="1" hangingPunct="1">
              <a:lnSpc>
                <a:spcPct val="90000"/>
              </a:lnSpc>
              <a:defRPr/>
            </a:pPr>
            <a:r>
              <a:rPr lang="en-GB" altLang="en-US" sz="2400" dirty="0">
                <a:ea typeface="ＭＳ Ｐゴシック" pitchFamily="34" charset="-128"/>
              </a:rPr>
              <a:t>Address co-morbidities Liaison with school and other agencies</a:t>
            </a:r>
          </a:p>
          <a:p>
            <a:pPr marL="0" indent="0" eaLnBrk="1" hangingPunct="1">
              <a:lnSpc>
                <a:spcPct val="90000"/>
              </a:lnSpc>
              <a:buFont typeface="Arial" panose="020B0604020202020204" pitchFamily="34" charset="0"/>
              <a:buNone/>
              <a:defRPr/>
            </a:pPr>
            <a:endParaRPr lang="en-GB" altLang="en-US" sz="2400" dirty="0">
              <a:ea typeface="ＭＳ Ｐゴシック" pitchFamily="34" charset="-128"/>
            </a:endParaRPr>
          </a:p>
          <a:p>
            <a:pPr eaLnBrk="1" hangingPunct="1">
              <a:lnSpc>
                <a:spcPct val="90000"/>
              </a:lnSpc>
              <a:defRPr/>
            </a:pPr>
            <a:endParaRPr lang="en-GB" altLang="en-US" sz="2400" dirty="0">
              <a:ea typeface="ＭＳ Ｐゴシック" pitchFamily="34" charset="-128"/>
            </a:endParaRPr>
          </a:p>
        </p:txBody>
      </p:sp>
      <p:sp>
        <p:nvSpPr>
          <p:cNvPr id="41987" name="Date Placeholder 3">
            <a:extLst>
              <a:ext uri="{FF2B5EF4-FFF2-40B4-BE49-F238E27FC236}">
                <a16:creationId xmlns:a16="http://schemas.microsoft.com/office/drawing/2014/main" id="{A1186728-1346-4193-B458-BB8F11B31771}"/>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000">
                <a:latin typeface="Calibri" panose="020F0502020204030204" pitchFamily="34" charset="0"/>
              </a:rPr>
              <a:t>Central Manchester PCT</a:t>
            </a:r>
          </a:p>
        </p:txBody>
      </p:sp>
      <p:sp>
        <p:nvSpPr>
          <p:cNvPr id="41988" name="Footer Placeholder 4">
            <a:extLst>
              <a:ext uri="{FF2B5EF4-FFF2-40B4-BE49-F238E27FC236}">
                <a16:creationId xmlns:a16="http://schemas.microsoft.com/office/drawing/2014/main" id="{AAA77F54-CD5E-4CA9-A69E-E434B1196E0B}"/>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000">
                <a:latin typeface="Calibri" panose="020F0502020204030204" pitchFamily="34" charset="0"/>
                <a:cs typeface="Arial" panose="020B0604020202020204" pitchFamily="34" charset="0"/>
              </a:rPr>
              <a:t>Central Manchester and Manchester Children’s Hospital NHS Trust</a:t>
            </a:r>
          </a:p>
        </p:txBody>
      </p:sp>
      <p:sp>
        <p:nvSpPr>
          <p:cNvPr id="41989" name="Rectangle 2">
            <a:extLst>
              <a:ext uri="{FF2B5EF4-FFF2-40B4-BE49-F238E27FC236}">
                <a16:creationId xmlns:a16="http://schemas.microsoft.com/office/drawing/2014/main" id="{DDA5775D-24AE-4C70-9C23-A08520279D58}"/>
              </a:ext>
            </a:extLst>
          </p:cNvPr>
          <p:cNvSpPr>
            <a:spLocks noGrp="1" noChangeArrowheads="1"/>
          </p:cNvSpPr>
          <p:nvPr>
            <p:ph type="title"/>
          </p:nvPr>
        </p:nvSpPr>
        <p:spPr bwMode="auto">
          <a:xfrm>
            <a:off x="457200" y="941388"/>
            <a:ext cx="8229600" cy="1050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en-US" sz="3600" b="1">
                <a:solidFill>
                  <a:srgbClr val="A00054"/>
                </a:solidFill>
                <a:ea typeface="ＭＳ Ｐゴシック" panose="020B0600070205080204" pitchFamily="34" charset="-128"/>
              </a:rPr>
              <a:t>ADHD </a:t>
            </a:r>
            <a:br>
              <a:rPr lang="en-GB" altLang="en-US" sz="3600" b="1">
                <a:solidFill>
                  <a:srgbClr val="A00054"/>
                </a:solidFill>
                <a:ea typeface="ＭＳ Ｐゴシック" panose="020B0600070205080204" pitchFamily="34" charset="-128"/>
              </a:rPr>
            </a:br>
            <a:r>
              <a:rPr lang="en-GB" altLang="en-US" sz="2800" b="1">
                <a:solidFill>
                  <a:srgbClr val="A00054"/>
                </a:solidFill>
                <a:ea typeface="ＭＳ Ｐゴシック" panose="020B0600070205080204" pitchFamily="34" charset="-128"/>
              </a:rPr>
              <a:t>Treatment and Intervention </a:t>
            </a: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a:extLst>
              <a:ext uri="{FF2B5EF4-FFF2-40B4-BE49-F238E27FC236}">
                <a16:creationId xmlns:a16="http://schemas.microsoft.com/office/drawing/2014/main" id="{86006D17-5CA3-4C89-BE3A-7B339100E12E}"/>
              </a:ext>
            </a:extLst>
          </p:cNvPr>
          <p:cNvSpPr>
            <a:spLocks noGrp="1" noChangeArrowheads="1"/>
          </p:cNvSpPr>
          <p:nvPr>
            <p:ph idx="1"/>
          </p:nvPr>
        </p:nvSpPr>
        <p:spPr bwMode="auto">
          <a:xfrm>
            <a:off x="457200" y="1897063"/>
            <a:ext cx="8229600" cy="4229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panose="05000000000000000000" pitchFamily="2" charset="2"/>
              <a:buNone/>
            </a:pPr>
            <a:r>
              <a:rPr lang="en-GB" altLang="en-US" sz="2800" b="1">
                <a:ea typeface="ＭＳ Ｐゴシック" panose="020B0600070205080204" pitchFamily="34" charset="-128"/>
              </a:rPr>
              <a:t>Stimulants</a:t>
            </a:r>
          </a:p>
          <a:p>
            <a:pPr eaLnBrk="1" hangingPunct="1"/>
            <a:r>
              <a:rPr lang="en-GB" altLang="en-US" sz="2800" b="1">
                <a:ea typeface="ＭＳ Ｐゴシック" panose="020B0600070205080204" pitchFamily="34" charset="-128"/>
              </a:rPr>
              <a:t>Short acting</a:t>
            </a:r>
          </a:p>
          <a:p>
            <a:pPr lvl="1" eaLnBrk="1" hangingPunct="1"/>
            <a:r>
              <a:rPr lang="en-GB" altLang="en-US" sz="2400">
                <a:ea typeface="ＭＳ Ｐゴシック" panose="020B0600070205080204" pitchFamily="34" charset="-128"/>
              </a:rPr>
              <a:t>Methylphenidate (Ritalin, Equasym), Dexamfetamine.</a:t>
            </a:r>
          </a:p>
          <a:p>
            <a:pPr eaLnBrk="1" hangingPunct="1"/>
            <a:r>
              <a:rPr lang="en-GB" altLang="en-US" sz="2800" b="1">
                <a:ea typeface="ＭＳ Ｐゴシック" panose="020B0600070205080204" pitchFamily="34" charset="-128"/>
              </a:rPr>
              <a:t>Long acting</a:t>
            </a:r>
          </a:p>
          <a:p>
            <a:pPr lvl="1" eaLnBrk="1" hangingPunct="1"/>
            <a:r>
              <a:rPr lang="en-GB" altLang="en-US" sz="2400">
                <a:ea typeface="ＭＳ Ｐゴシック" panose="020B0600070205080204" pitchFamily="34" charset="-128"/>
              </a:rPr>
              <a:t>Matoride/Concerta XL (20/80 – 12 hrs)</a:t>
            </a:r>
          </a:p>
          <a:p>
            <a:pPr lvl="1" eaLnBrk="1" hangingPunct="1"/>
            <a:r>
              <a:rPr lang="en-GB" altLang="en-US" sz="2400">
                <a:ea typeface="ＭＳ Ｐゴシック" panose="020B0600070205080204" pitchFamily="34" charset="-128"/>
              </a:rPr>
              <a:t>Equasym XL 30/70 – 8 hrs)</a:t>
            </a:r>
          </a:p>
          <a:p>
            <a:pPr lvl="1" eaLnBrk="1" hangingPunct="1"/>
            <a:r>
              <a:rPr lang="en-GB" altLang="en-US" sz="2400">
                <a:ea typeface="ＭＳ Ｐゴシック" panose="020B0600070205080204" pitchFamily="34" charset="-128"/>
              </a:rPr>
              <a:t>Medikinet XL (50/50 – 8 hrs)</a:t>
            </a:r>
          </a:p>
          <a:p>
            <a:pPr lvl="1" eaLnBrk="1" hangingPunct="1"/>
            <a:r>
              <a:rPr lang="en-GB" altLang="en-US" sz="2400">
                <a:ea typeface="ＭＳ Ｐゴシック" panose="020B0600070205080204" pitchFamily="34" charset="-128"/>
              </a:rPr>
              <a:t>Elvanse (pro-drug of Dexamfetamine) lasts for 12 hrs</a:t>
            </a:r>
          </a:p>
        </p:txBody>
      </p:sp>
      <p:sp>
        <p:nvSpPr>
          <p:cNvPr id="43011" name="Date Placeholder 3">
            <a:extLst>
              <a:ext uri="{FF2B5EF4-FFF2-40B4-BE49-F238E27FC236}">
                <a16:creationId xmlns:a16="http://schemas.microsoft.com/office/drawing/2014/main" id="{4CEBD525-367C-43B9-93A7-75672111A46A}"/>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000">
                <a:latin typeface="Calibri" panose="020F0502020204030204" pitchFamily="34" charset="0"/>
              </a:rPr>
              <a:t>Central Manchester PCT</a:t>
            </a:r>
          </a:p>
        </p:txBody>
      </p:sp>
      <p:sp>
        <p:nvSpPr>
          <p:cNvPr id="43012" name="Footer Placeholder 4">
            <a:extLst>
              <a:ext uri="{FF2B5EF4-FFF2-40B4-BE49-F238E27FC236}">
                <a16:creationId xmlns:a16="http://schemas.microsoft.com/office/drawing/2014/main" id="{8C9A72C6-4342-420E-9765-6B42FC3769CD}"/>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000">
                <a:latin typeface="Calibri" panose="020F0502020204030204" pitchFamily="34" charset="0"/>
                <a:cs typeface="Arial" panose="020B0604020202020204" pitchFamily="34" charset="0"/>
              </a:rPr>
              <a:t>Central Manchester and Manchester Children’s Hospital NHS Trust</a:t>
            </a:r>
          </a:p>
        </p:txBody>
      </p:sp>
      <p:sp>
        <p:nvSpPr>
          <p:cNvPr id="43013" name="Rectangle 2">
            <a:extLst>
              <a:ext uri="{FF2B5EF4-FFF2-40B4-BE49-F238E27FC236}">
                <a16:creationId xmlns:a16="http://schemas.microsoft.com/office/drawing/2014/main" id="{FDAFB133-14A5-4F92-9266-0B6D937E0502}"/>
              </a:ext>
            </a:extLst>
          </p:cNvPr>
          <p:cNvSpPr>
            <a:spLocks noGrp="1" noChangeArrowheads="1"/>
          </p:cNvSpPr>
          <p:nvPr>
            <p:ph type="title"/>
          </p:nvPr>
        </p:nvSpPr>
        <p:spPr bwMode="auto">
          <a:xfrm>
            <a:off x="457200" y="887413"/>
            <a:ext cx="8229600" cy="831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en-US" sz="4200" b="1">
                <a:solidFill>
                  <a:srgbClr val="A00054"/>
                </a:solidFill>
                <a:ea typeface="ＭＳ Ｐゴシック" panose="020B0600070205080204" pitchFamily="34" charset="-128"/>
              </a:rPr>
              <a:t>Medication</a:t>
            </a: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C6CD3D-44B1-4F58-8F46-659C503AA0D7}"/>
              </a:ext>
            </a:extLst>
          </p:cNvPr>
          <p:cNvSpPr>
            <a:spLocks noGrp="1"/>
          </p:cNvSpPr>
          <p:nvPr>
            <p:ph idx="1"/>
          </p:nvPr>
        </p:nvSpPr>
        <p:spPr>
          <a:xfrm>
            <a:off x="457200" y="1882775"/>
            <a:ext cx="8229600" cy="4124325"/>
          </a:xfrm>
        </p:spPr>
        <p:txBody>
          <a:bodyPr/>
          <a:lstStyle/>
          <a:p>
            <a:pPr eaLnBrk="1" hangingPunct="1">
              <a:buFont typeface="Wingdings" pitchFamily="2" charset="2"/>
              <a:buNone/>
              <a:defRPr/>
            </a:pPr>
            <a:r>
              <a:rPr lang="en-GB" altLang="en-US" sz="3600" b="1" dirty="0">
                <a:ea typeface="+mn-ea"/>
                <a:cs typeface="+mn-cs"/>
              </a:rPr>
              <a:t>Non-stimulants</a:t>
            </a:r>
          </a:p>
          <a:p>
            <a:pPr eaLnBrk="1" hangingPunct="1">
              <a:buFont typeface="Arial" charset="0"/>
              <a:buChar char="•"/>
              <a:defRPr/>
            </a:pPr>
            <a:r>
              <a:rPr lang="en-GB" altLang="en-US" sz="2800" dirty="0" err="1">
                <a:ea typeface="+mn-ea"/>
                <a:cs typeface="+mn-cs"/>
              </a:rPr>
              <a:t>Atomoxetine</a:t>
            </a:r>
            <a:endParaRPr lang="en-GB" altLang="en-US" sz="2800" dirty="0">
              <a:ea typeface="+mn-ea"/>
              <a:cs typeface="+mn-cs"/>
            </a:endParaRPr>
          </a:p>
          <a:p>
            <a:pPr lvl="1" eaLnBrk="1" hangingPunct="1">
              <a:buFont typeface="Arial" charset="0"/>
              <a:buChar char="–"/>
              <a:defRPr/>
            </a:pPr>
            <a:r>
              <a:rPr lang="en-GB" altLang="en-US" sz="2400" dirty="0" err="1">
                <a:ea typeface="+mn-ea"/>
              </a:rPr>
              <a:t>noerepinephrine</a:t>
            </a:r>
            <a:r>
              <a:rPr lang="en-GB" altLang="en-US" sz="2400" dirty="0">
                <a:ea typeface="+mn-ea"/>
              </a:rPr>
              <a:t> reuptake inhibitor-long acting up to 24 </a:t>
            </a:r>
            <a:r>
              <a:rPr lang="en-GB" altLang="en-US" sz="2400" dirty="0" err="1">
                <a:ea typeface="+mn-ea"/>
              </a:rPr>
              <a:t>hrs</a:t>
            </a:r>
            <a:endParaRPr lang="en-GB" altLang="en-US" sz="2400" dirty="0">
              <a:ea typeface="+mn-ea"/>
            </a:endParaRPr>
          </a:p>
          <a:p>
            <a:pPr>
              <a:buFont typeface="Arial" charset="0"/>
              <a:buChar char="•"/>
              <a:defRPr/>
            </a:pPr>
            <a:r>
              <a:rPr lang="en-GB" sz="2800" dirty="0" err="1">
                <a:ea typeface="+mn-ea"/>
                <a:cs typeface="+mn-cs"/>
              </a:rPr>
              <a:t>Guanfacine</a:t>
            </a:r>
            <a:endParaRPr lang="en-GB" sz="2800" dirty="0">
              <a:ea typeface="+mn-ea"/>
              <a:cs typeface="+mn-cs"/>
            </a:endParaRPr>
          </a:p>
          <a:p>
            <a:pPr lvl="1">
              <a:buFont typeface="Arial" charset="0"/>
              <a:buChar char="–"/>
              <a:defRPr/>
            </a:pPr>
            <a:r>
              <a:rPr lang="en-GB" sz="2400" dirty="0">
                <a:ea typeface="+mn-ea"/>
              </a:rPr>
              <a:t>central alpha 2A-adrenergic receptor agonist</a:t>
            </a:r>
          </a:p>
          <a:p>
            <a:pPr marL="109537" indent="0">
              <a:buFont typeface="Wingdings 3" pitchFamily="18" charset="2"/>
              <a:buNone/>
              <a:defRPr/>
            </a:pPr>
            <a:endParaRPr lang="en-GB" dirty="0">
              <a:ea typeface="+mn-ea"/>
              <a:cs typeface="+mn-cs"/>
            </a:endParaRPr>
          </a:p>
        </p:txBody>
      </p:sp>
      <p:sp>
        <p:nvSpPr>
          <p:cNvPr id="44035" name="Title 2">
            <a:extLst>
              <a:ext uri="{FF2B5EF4-FFF2-40B4-BE49-F238E27FC236}">
                <a16:creationId xmlns:a16="http://schemas.microsoft.com/office/drawing/2014/main" id="{6749FE4F-237F-4D32-BB52-1616B53D80DC}"/>
              </a:ext>
            </a:extLst>
          </p:cNvPr>
          <p:cNvSpPr>
            <a:spLocks noGrp="1"/>
          </p:cNvSpPr>
          <p:nvPr>
            <p:ph type="title"/>
          </p:nvPr>
        </p:nvSpPr>
        <p:spPr bwMode="auto">
          <a:xfrm>
            <a:off x="457200" y="1023938"/>
            <a:ext cx="8229600" cy="858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b="1">
                <a:solidFill>
                  <a:srgbClr val="A00054"/>
                </a:solidFill>
                <a:ea typeface="ＭＳ Ｐゴシック" panose="020B0600070205080204" pitchFamily="34" charset="-128"/>
              </a:rPr>
              <a:t>Medication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a:extLst>
              <a:ext uri="{FF2B5EF4-FFF2-40B4-BE49-F238E27FC236}">
                <a16:creationId xmlns:a16="http://schemas.microsoft.com/office/drawing/2014/main" id="{8F4C19C0-50BF-4101-B9B0-F991BE4E7A84}"/>
              </a:ext>
            </a:extLst>
          </p:cNvPr>
          <p:cNvPicPr>
            <a:picLocks noChangeAspect="1" noChangeArrowheads="1"/>
          </p:cNvPicPr>
          <p:nvPr/>
        </p:nvPicPr>
        <p:blipFill>
          <a:blip r:embed="rId2"/>
          <a:srcRect/>
          <a:stretch>
            <a:fillRect/>
          </a:stretch>
        </p:blipFill>
        <p:spPr bwMode="auto">
          <a:xfrm>
            <a:off x="1309688" y="1077913"/>
            <a:ext cx="6619875" cy="506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a:extLst>
              <a:ext uri="{FF2B5EF4-FFF2-40B4-BE49-F238E27FC236}">
                <a16:creationId xmlns:a16="http://schemas.microsoft.com/office/drawing/2014/main" id="{EFB51751-2AEB-4EDF-9C70-606D3CE513F2}"/>
              </a:ext>
            </a:extLst>
          </p:cNvPr>
          <p:cNvSpPr>
            <a:spLocks noGrp="1" noChangeArrowheads="1"/>
          </p:cNvSpPr>
          <p:nvPr>
            <p:ph idx="1"/>
          </p:nvPr>
        </p:nvSpPr>
        <p:spPr bwMode="auto">
          <a:xfrm>
            <a:off x="457200" y="2074863"/>
            <a:ext cx="8229600" cy="405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a:ea typeface="ＭＳ Ｐゴシック" panose="020B0600070205080204" pitchFamily="34" charset="-128"/>
              </a:rPr>
              <a:t>Reduced appetite</a:t>
            </a:r>
          </a:p>
          <a:p>
            <a:pPr eaLnBrk="1" hangingPunct="1"/>
            <a:r>
              <a:rPr lang="en-US" altLang="en-US" sz="2400">
                <a:ea typeface="ＭＳ Ｐゴシック" panose="020B0600070205080204" pitchFamily="34" charset="-128"/>
              </a:rPr>
              <a:t>Sleep disturbance</a:t>
            </a:r>
          </a:p>
          <a:p>
            <a:pPr eaLnBrk="1" hangingPunct="1"/>
            <a:r>
              <a:rPr lang="en-US" altLang="en-US" sz="2400">
                <a:ea typeface="ＭＳ Ｐゴシック" panose="020B0600070205080204" pitchFamily="34" charset="-128"/>
              </a:rPr>
              <a:t>Tics</a:t>
            </a:r>
          </a:p>
          <a:p>
            <a:pPr eaLnBrk="1" hangingPunct="1"/>
            <a:r>
              <a:rPr lang="en-US" altLang="en-US" sz="2400">
                <a:ea typeface="ＭＳ Ｐゴシック" panose="020B0600070205080204" pitchFamily="34" charset="-128"/>
              </a:rPr>
              <a:t>Headache</a:t>
            </a:r>
          </a:p>
          <a:p>
            <a:pPr eaLnBrk="1" hangingPunct="1"/>
            <a:r>
              <a:rPr lang="en-US" altLang="en-US" sz="2400">
                <a:ea typeface="ＭＳ Ｐゴシック" panose="020B0600070205080204" pitchFamily="34" charset="-128"/>
              </a:rPr>
              <a:t>Nausea &amp; Vomiting</a:t>
            </a:r>
          </a:p>
          <a:p>
            <a:pPr eaLnBrk="1" hangingPunct="1"/>
            <a:r>
              <a:rPr lang="en-US" altLang="en-US" sz="2400">
                <a:ea typeface="ＭＳ Ｐゴシック" panose="020B0600070205080204" pitchFamily="34" charset="-128"/>
              </a:rPr>
              <a:t>Abdominal Pain</a:t>
            </a:r>
          </a:p>
          <a:p>
            <a:pPr eaLnBrk="1" hangingPunct="1"/>
            <a:r>
              <a:rPr lang="en-US" altLang="en-US" sz="2400">
                <a:ea typeface="ＭＳ Ｐゴシック" panose="020B0600070205080204" pitchFamily="34" charset="-128"/>
              </a:rPr>
              <a:t>Emotional</a:t>
            </a:r>
          </a:p>
          <a:p>
            <a:pPr eaLnBrk="1" hangingPunct="1"/>
            <a:r>
              <a:rPr lang="en-US" altLang="en-US" sz="2400">
                <a:ea typeface="ＭＳ Ｐゴシック" panose="020B0600070205080204" pitchFamily="34" charset="-128"/>
              </a:rPr>
              <a:t>Listlessness</a:t>
            </a:r>
          </a:p>
          <a:p>
            <a:pPr eaLnBrk="1" hangingPunct="1"/>
            <a:r>
              <a:rPr lang="en-US" altLang="en-US" sz="2400">
                <a:ea typeface="ＭＳ Ｐゴシック" panose="020B0600070205080204" pitchFamily="34" charset="-128"/>
              </a:rPr>
              <a:t>Increase in suicidal thoughts (Atomoxetine)</a:t>
            </a:r>
          </a:p>
        </p:txBody>
      </p:sp>
      <p:sp>
        <p:nvSpPr>
          <p:cNvPr id="46083" name="Date Placeholder 3">
            <a:extLst>
              <a:ext uri="{FF2B5EF4-FFF2-40B4-BE49-F238E27FC236}">
                <a16:creationId xmlns:a16="http://schemas.microsoft.com/office/drawing/2014/main" id="{53232AB1-C77E-482A-AA9A-B71616B1C6D8}"/>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0DA04B5-5C56-4D39-88EB-9009DC323C8F}" type="datetime1">
              <a:rPr lang="en-US" altLang="en-US" sz="1200" smtClean="0"/>
              <a:pPr/>
              <a:t>8/21/2020</a:t>
            </a:fld>
            <a:endParaRPr lang="en-GB" altLang="en-US" sz="1200"/>
          </a:p>
        </p:txBody>
      </p:sp>
      <p:sp>
        <p:nvSpPr>
          <p:cNvPr id="46084" name="Rectangle 2">
            <a:extLst>
              <a:ext uri="{FF2B5EF4-FFF2-40B4-BE49-F238E27FC236}">
                <a16:creationId xmlns:a16="http://schemas.microsoft.com/office/drawing/2014/main" id="{242EE2F3-E94C-4A87-A12F-0427D3CA4A64}"/>
              </a:ext>
            </a:extLst>
          </p:cNvPr>
          <p:cNvSpPr>
            <a:spLocks noGrp="1" noChangeArrowheads="1"/>
          </p:cNvSpPr>
          <p:nvPr>
            <p:ph type="title"/>
          </p:nvPr>
        </p:nvSpPr>
        <p:spPr bwMode="auto">
          <a:xfrm>
            <a:off x="539750" y="900113"/>
            <a:ext cx="8229600" cy="1174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b="1">
                <a:solidFill>
                  <a:srgbClr val="A00054"/>
                </a:solidFill>
                <a:ea typeface="ＭＳ Ｐゴシック" panose="020B0600070205080204" pitchFamily="34" charset="-128"/>
              </a:rPr>
              <a:t>Medication</a:t>
            </a:r>
            <a:br>
              <a:rPr lang="en-US" altLang="en-US" b="1">
                <a:solidFill>
                  <a:srgbClr val="A00054"/>
                </a:solidFill>
                <a:ea typeface="ＭＳ Ｐゴシック" panose="020B0600070205080204" pitchFamily="34" charset="-128"/>
              </a:rPr>
            </a:br>
            <a:r>
              <a:rPr lang="en-US" altLang="en-US" sz="3200" b="1">
                <a:solidFill>
                  <a:srgbClr val="A00054"/>
                </a:solidFill>
                <a:ea typeface="ＭＳ Ｐゴシック" panose="020B0600070205080204" pitchFamily="34" charset="-128"/>
              </a:rPr>
              <a:t>Side-effects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BEAF5827-2450-4A9E-A645-ED9545D5FDCA}"/>
              </a:ext>
            </a:extLst>
          </p:cNvPr>
          <p:cNvSpPr>
            <a:spLocks noGrp="1"/>
          </p:cNvSpPr>
          <p:nvPr>
            <p:ph type="ctrTitle"/>
          </p:nvPr>
        </p:nvSpPr>
        <p:spPr bwMode="auto">
          <a:xfrm>
            <a:off x="457200" y="1025525"/>
            <a:ext cx="7839075"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solidFill>
                  <a:srgbClr val="A00054"/>
                </a:solidFill>
                <a:ea typeface="ＭＳ Ｐゴシック" panose="020B0600070205080204" pitchFamily="34" charset="-128"/>
              </a:rPr>
              <a:t>CAMHS</a:t>
            </a:r>
            <a:r>
              <a:rPr lang="en-GB" altLang="en-US">
                <a:ea typeface="ＭＳ Ｐゴシック" panose="020B0600070205080204" pitchFamily="34" charset="-128"/>
              </a:rPr>
              <a:t> Module: ADHD</a:t>
            </a:r>
          </a:p>
        </p:txBody>
      </p:sp>
      <p:sp>
        <p:nvSpPr>
          <p:cNvPr id="10243" name="Text Placeholder 3">
            <a:extLst>
              <a:ext uri="{FF2B5EF4-FFF2-40B4-BE49-F238E27FC236}">
                <a16:creationId xmlns:a16="http://schemas.microsoft.com/office/drawing/2014/main" id="{B8EFA959-76B7-49CE-BBEC-25C7FC421541}"/>
              </a:ext>
            </a:extLst>
          </p:cNvPr>
          <p:cNvSpPr>
            <a:spLocks noGrp="1"/>
          </p:cNvSpPr>
          <p:nvPr>
            <p:ph type="body" sz="quarter" idx="13"/>
          </p:nvPr>
        </p:nvSpPr>
        <p:spPr bwMode="auto">
          <a:xfrm>
            <a:off x="457200" y="1816100"/>
            <a:ext cx="7839075" cy="3127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09538" indent="0" eaLnBrk="1" hangingPunct="1">
              <a:buFont typeface="Arial" panose="020B0604020202020204" pitchFamily="34" charset="0"/>
              <a:buNone/>
            </a:pPr>
            <a:r>
              <a:rPr lang="en-GB" altLang="en-US">
                <a:ea typeface="ＭＳ Ｐゴシック" panose="020B0600070205080204" pitchFamily="34" charset="-128"/>
              </a:rPr>
              <a:t>Consider aspects of assessment, formulation, evidence base, NICE guidelines of assessment and intervention, differential diagnosis, co-morbidities, consequences of non-treatment and impact on substance misuse.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a:extLst>
              <a:ext uri="{FF2B5EF4-FFF2-40B4-BE49-F238E27FC236}">
                <a16:creationId xmlns:a16="http://schemas.microsoft.com/office/drawing/2014/main" id="{CCF27732-078C-4B43-B3C5-A7B62292A6A2}"/>
              </a:ext>
            </a:extLst>
          </p:cNvPr>
          <p:cNvSpPr>
            <a:spLocks noGrp="1" noChangeArrowheads="1"/>
          </p:cNvSpPr>
          <p:nvPr>
            <p:ph idx="1"/>
          </p:nvPr>
        </p:nvSpPr>
        <p:spPr bwMode="auto">
          <a:xfrm>
            <a:off x="457200" y="1897063"/>
            <a:ext cx="8229600" cy="4110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ea typeface="ＭＳ Ｐゴシック" panose="020B0600070205080204" pitchFamily="34" charset="-128"/>
              </a:rPr>
              <a:t>Response of parents</a:t>
            </a:r>
          </a:p>
          <a:p>
            <a:pPr eaLnBrk="1" hangingPunct="1"/>
            <a:r>
              <a:rPr lang="en-US" altLang="en-US">
                <a:ea typeface="ＭＳ Ｐゴシック" panose="020B0600070205080204" pitchFamily="34" charset="-128"/>
              </a:rPr>
              <a:t>Response of teachers</a:t>
            </a:r>
          </a:p>
          <a:p>
            <a:pPr eaLnBrk="1" hangingPunct="1"/>
            <a:r>
              <a:rPr lang="en-US" altLang="en-US">
                <a:ea typeface="ＭＳ Ｐゴシック" panose="020B0600070205080204" pitchFamily="34" charset="-128"/>
              </a:rPr>
              <a:t>Peer influences</a:t>
            </a:r>
          </a:p>
          <a:p>
            <a:pPr eaLnBrk="1" hangingPunct="1"/>
            <a:endParaRPr lang="en-US" altLang="en-US">
              <a:ea typeface="ＭＳ Ｐゴシック" panose="020B0600070205080204" pitchFamily="34" charset="-128"/>
            </a:endParaRPr>
          </a:p>
          <a:p>
            <a:pPr eaLnBrk="1" hangingPunct="1">
              <a:buFont typeface="Wingdings" panose="05000000000000000000" pitchFamily="2" charset="2"/>
              <a:buNone/>
            </a:pPr>
            <a:endParaRPr lang="en-GB" altLang="en-US">
              <a:ea typeface="ＭＳ Ｐゴシック" panose="020B0600070205080204" pitchFamily="34" charset="-128"/>
            </a:endParaRPr>
          </a:p>
        </p:txBody>
      </p:sp>
      <p:sp>
        <p:nvSpPr>
          <p:cNvPr id="48131" name="Date Placeholder 3">
            <a:extLst>
              <a:ext uri="{FF2B5EF4-FFF2-40B4-BE49-F238E27FC236}">
                <a16:creationId xmlns:a16="http://schemas.microsoft.com/office/drawing/2014/main" id="{E5F63D01-360B-4B0C-8F84-2A2324E7E07C}"/>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39CDC1E-1F27-49A1-8FEF-C7A272AC48EC}" type="datetime1">
              <a:rPr lang="en-US" altLang="en-US" sz="1200" smtClean="0"/>
              <a:pPr/>
              <a:t>8/21/2020</a:t>
            </a:fld>
            <a:endParaRPr lang="en-GB" altLang="en-US" sz="1200"/>
          </a:p>
        </p:txBody>
      </p:sp>
      <p:sp>
        <p:nvSpPr>
          <p:cNvPr id="48132" name="Rectangle 2">
            <a:extLst>
              <a:ext uri="{FF2B5EF4-FFF2-40B4-BE49-F238E27FC236}">
                <a16:creationId xmlns:a16="http://schemas.microsoft.com/office/drawing/2014/main" id="{C0F90F0F-3274-4947-83F8-81DFAB5BA9A2}"/>
              </a:ext>
            </a:extLst>
          </p:cNvPr>
          <p:cNvSpPr>
            <a:spLocks noGrp="1" noChangeArrowheads="1"/>
          </p:cNvSpPr>
          <p:nvPr>
            <p:ph type="title"/>
          </p:nvPr>
        </p:nvSpPr>
        <p:spPr bwMode="auto">
          <a:xfrm>
            <a:off x="457200" y="941388"/>
            <a:ext cx="8229600"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en-US" b="1">
                <a:solidFill>
                  <a:srgbClr val="A00054"/>
                </a:solidFill>
                <a:ea typeface="ＭＳ Ｐゴシック" panose="020B0600070205080204" pitchFamily="34" charset="-128"/>
              </a:rPr>
              <a:t>Maintaining factors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3">
            <a:extLst>
              <a:ext uri="{FF2B5EF4-FFF2-40B4-BE49-F238E27FC236}">
                <a16:creationId xmlns:a16="http://schemas.microsoft.com/office/drawing/2014/main" id="{C63B2E25-54B8-4209-A91F-606972B94C5C}"/>
              </a:ext>
            </a:extLst>
          </p:cNvPr>
          <p:cNvSpPr>
            <a:spLocks noGrp="1" noChangeArrowheads="1"/>
          </p:cNvSpPr>
          <p:nvPr>
            <p:ph idx="1"/>
          </p:nvPr>
        </p:nvSpPr>
        <p:spPr bwMode="auto">
          <a:xfrm>
            <a:off x="457200" y="1911350"/>
            <a:ext cx="8229600" cy="4095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panose="020B0604020202020204" pitchFamily="34" charset="0"/>
              <a:buNone/>
              <a:defRPr/>
            </a:pPr>
            <a:endParaRPr lang="en-US" altLang="en-US" sz="2200" dirty="0">
              <a:ea typeface="ＭＳ Ｐゴシック" pitchFamily="34" charset="-128"/>
            </a:endParaRPr>
          </a:p>
          <a:p>
            <a:pPr eaLnBrk="1" hangingPunct="1">
              <a:defRPr/>
            </a:pPr>
            <a:r>
              <a:rPr lang="en-US" altLang="en-US" sz="2200" dirty="0">
                <a:ea typeface="ＭＳ Ｐゴシック" pitchFamily="34" charset="-128"/>
              </a:rPr>
              <a:t>Methylphenidate (MTP) is recommended as part of a comprehensive treatment </a:t>
            </a:r>
            <a:r>
              <a:rPr lang="en-US" altLang="en-US" sz="2200" dirty="0" err="1">
                <a:ea typeface="ＭＳ Ｐゴシック" pitchFamily="34" charset="-128"/>
              </a:rPr>
              <a:t>programme</a:t>
            </a:r>
            <a:endParaRPr lang="en-US" altLang="en-US" sz="2200" dirty="0">
              <a:ea typeface="ＭＳ Ｐゴシック" pitchFamily="34" charset="-128"/>
            </a:endParaRPr>
          </a:p>
          <a:p>
            <a:pPr lvl="1" eaLnBrk="1" hangingPunct="1">
              <a:defRPr/>
            </a:pPr>
            <a:r>
              <a:rPr lang="en-US" altLang="en-US" sz="1600" dirty="0">
                <a:ea typeface="ＭＳ Ｐゴシック" pitchFamily="34" charset="-128"/>
              </a:rPr>
              <a:t> </a:t>
            </a:r>
            <a:r>
              <a:rPr lang="en-US" altLang="en-US" sz="2000" dirty="0">
                <a:ea typeface="ＭＳ Ｐゴシック" pitchFamily="34" charset="-128"/>
              </a:rPr>
              <a:t>not licensed for children &lt;6</a:t>
            </a:r>
          </a:p>
          <a:p>
            <a:pPr eaLnBrk="1" hangingPunct="1">
              <a:defRPr/>
            </a:pPr>
            <a:r>
              <a:rPr lang="en-US" altLang="en-US" sz="2000" dirty="0">
                <a:ea typeface="ＭＳ Ｐゴシック" pitchFamily="34" charset="-128"/>
              </a:rPr>
              <a:t>Assessment  and treatment by Child Psychiatrists or  </a:t>
            </a:r>
            <a:r>
              <a:rPr lang="en-US" altLang="en-US" sz="2000" dirty="0" err="1">
                <a:ea typeface="ＭＳ Ｐゴシック" pitchFamily="34" charset="-128"/>
              </a:rPr>
              <a:t>Paediatricians</a:t>
            </a:r>
            <a:r>
              <a:rPr lang="en-US" altLang="en-US" sz="2000" dirty="0">
                <a:ea typeface="ＭＳ Ｐゴシック" pitchFamily="34" charset="-128"/>
              </a:rPr>
              <a:t> with special expertise in ADHD</a:t>
            </a:r>
          </a:p>
          <a:p>
            <a:pPr eaLnBrk="1" hangingPunct="1">
              <a:defRPr/>
            </a:pPr>
            <a:r>
              <a:rPr lang="en-US" altLang="en-US" sz="2000" dirty="0">
                <a:ea typeface="ＭＳ Ｐゴシック" pitchFamily="34" charset="-128"/>
              </a:rPr>
              <a:t>Should involve children, parents, </a:t>
            </a:r>
            <a:r>
              <a:rPr lang="en-US" altLang="en-US" sz="2000" dirty="0" err="1">
                <a:ea typeface="ＭＳ Ｐゴシック" pitchFamily="34" charset="-128"/>
              </a:rPr>
              <a:t>carers</a:t>
            </a:r>
            <a:r>
              <a:rPr lang="en-US" altLang="en-US" sz="2000" dirty="0">
                <a:ea typeface="ＭＳ Ｐゴシック" pitchFamily="34" charset="-128"/>
              </a:rPr>
              <a:t>, school, </a:t>
            </a:r>
          </a:p>
          <a:p>
            <a:pPr eaLnBrk="1" hangingPunct="1">
              <a:defRPr/>
            </a:pPr>
            <a:r>
              <a:rPr lang="en-US" altLang="en-US" sz="2000" dirty="0">
                <a:ea typeface="ＭＳ Ｐゴシック" pitchFamily="34" charset="-128"/>
              </a:rPr>
              <a:t>Consider cultural factors and environmental factors</a:t>
            </a:r>
          </a:p>
          <a:p>
            <a:pPr eaLnBrk="1" hangingPunct="1">
              <a:defRPr/>
            </a:pPr>
            <a:r>
              <a:rPr lang="en-US" altLang="en-US" sz="2000" dirty="0">
                <a:ea typeface="ＭＳ Ｐゴシック" pitchFamily="34" charset="-128"/>
              </a:rPr>
              <a:t>Comprehensive treatment </a:t>
            </a:r>
            <a:r>
              <a:rPr lang="en-US" altLang="en-US" sz="2000" dirty="0" err="1">
                <a:ea typeface="ＭＳ Ｐゴシック" pitchFamily="34" charset="-128"/>
              </a:rPr>
              <a:t>programme</a:t>
            </a:r>
            <a:r>
              <a:rPr lang="en-US" altLang="en-US" sz="2000" dirty="0">
                <a:ea typeface="ＭＳ Ｐゴシック" pitchFamily="34" charset="-128"/>
              </a:rPr>
              <a:t> desirable</a:t>
            </a:r>
          </a:p>
          <a:p>
            <a:pPr eaLnBrk="1" hangingPunct="1">
              <a:defRPr/>
            </a:pPr>
            <a:r>
              <a:rPr lang="en-US" altLang="en-US" sz="2000" dirty="0">
                <a:ea typeface="ＭＳ Ｐゴシック" pitchFamily="34" charset="-128"/>
              </a:rPr>
              <a:t>Regular monitoring and drug holidays</a:t>
            </a:r>
          </a:p>
          <a:p>
            <a:pPr eaLnBrk="1" hangingPunct="1">
              <a:defRPr/>
            </a:pPr>
            <a:endParaRPr lang="en-US" altLang="en-US" sz="2000" dirty="0">
              <a:ea typeface="ＭＳ Ｐゴシック" pitchFamily="34" charset="-128"/>
            </a:endParaRPr>
          </a:p>
        </p:txBody>
      </p:sp>
      <p:sp>
        <p:nvSpPr>
          <p:cNvPr id="49155" name="Date Placeholder 3">
            <a:extLst>
              <a:ext uri="{FF2B5EF4-FFF2-40B4-BE49-F238E27FC236}">
                <a16:creationId xmlns:a16="http://schemas.microsoft.com/office/drawing/2014/main" id="{785013E3-0833-4166-AB71-EFC7FAD139F7}"/>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000">
                <a:latin typeface="Calibri" panose="020F0502020204030204" pitchFamily="34" charset="0"/>
              </a:rPr>
              <a:t>Central Manchester PCT</a:t>
            </a:r>
          </a:p>
        </p:txBody>
      </p:sp>
      <p:sp>
        <p:nvSpPr>
          <p:cNvPr id="49156" name="Footer Placeholder 4">
            <a:extLst>
              <a:ext uri="{FF2B5EF4-FFF2-40B4-BE49-F238E27FC236}">
                <a16:creationId xmlns:a16="http://schemas.microsoft.com/office/drawing/2014/main" id="{32611582-C9B8-4CEE-BEE9-1CD216A8DE1E}"/>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000">
                <a:latin typeface="Calibri" panose="020F0502020204030204" pitchFamily="34" charset="0"/>
                <a:cs typeface="Arial" panose="020B0604020202020204" pitchFamily="34" charset="0"/>
              </a:rPr>
              <a:t>Central Manchester and Manchester Children’s Hospital NHS Trust</a:t>
            </a:r>
          </a:p>
        </p:txBody>
      </p:sp>
      <p:sp>
        <p:nvSpPr>
          <p:cNvPr id="49157" name="Rectangle 2">
            <a:extLst>
              <a:ext uri="{FF2B5EF4-FFF2-40B4-BE49-F238E27FC236}">
                <a16:creationId xmlns:a16="http://schemas.microsoft.com/office/drawing/2014/main" id="{40ED8E3A-8DE4-457E-984B-3CBCE0831753}"/>
              </a:ext>
            </a:extLst>
          </p:cNvPr>
          <p:cNvSpPr>
            <a:spLocks noGrp="1" noChangeArrowheads="1"/>
          </p:cNvSpPr>
          <p:nvPr>
            <p:ph type="title"/>
          </p:nvPr>
        </p:nvSpPr>
        <p:spPr bwMode="auto">
          <a:xfrm>
            <a:off x="457200" y="955675"/>
            <a:ext cx="8229600" cy="461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4000" b="1">
                <a:solidFill>
                  <a:srgbClr val="A00054"/>
                </a:solidFill>
                <a:ea typeface="ＭＳ Ｐゴシック" panose="020B0600070205080204" pitchFamily="34" charset="-128"/>
              </a:rPr>
              <a:t>NICE guidelines for ADHD</a:t>
            </a: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a:extLst>
              <a:ext uri="{FF2B5EF4-FFF2-40B4-BE49-F238E27FC236}">
                <a16:creationId xmlns:a16="http://schemas.microsoft.com/office/drawing/2014/main" id="{5EB09F15-A4A1-4B1B-B94D-C06A1C45662E}"/>
              </a:ext>
            </a:extLst>
          </p:cNvPr>
          <p:cNvSpPr>
            <a:spLocks noGrp="1" noChangeArrowheads="1"/>
          </p:cNvSpPr>
          <p:nvPr>
            <p:ph idx="1"/>
          </p:nvPr>
        </p:nvSpPr>
        <p:spPr bwMode="auto">
          <a:xfrm>
            <a:off x="457200" y="1787525"/>
            <a:ext cx="8229600" cy="4219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en-GB" altLang="en-US" sz="2400">
                <a:ea typeface="ＭＳ Ｐゴシック" panose="020B0600070205080204" pitchFamily="34" charset="-128"/>
              </a:rPr>
              <a:t>Raising Awareness and training of front line professionals who can refer or direct referrals to CAMHS</a:t>
            </a:r>
          </a:p>
          <a:p>
            <a:pPr lvl="1" eaLnBrk="1" hangingPunct="1">
              <a:lnSpc>
                <a:spcPct val="90000"/>
              </a:lnSpc>
            </a:pPr>
            <a:r>
              <a:rPr lang="en-GB" altLang="en-US" sz="2000">
                <a:ea typeface="ＭＳ Ｐゴシック" panose="020B0600070205080204" pitchFamily="34" charset="-128"/>
              </a:rPr>
              <a:t>resource implications</a:t>
            </a:r>
          </a:p>
          <a:p>
            <a:pPr eaLnBrk="1" hangingPunct="1">
              <a:lnSpc>
                <a:spcPct val="90000"/>
              </a:lnSpc>
            </a:pPr>
            <a:r>
              <a:rPr lang="en-GB" altLang="en-US" sz="2400">
                <a:ea typeface="ＭＳ Ｐゴシック" panose="020B0600070205080204" pitchFamily="34" charset="-128"/>
              </a:rPr>
              <a:t>Desire to treat Children with ADHD and impairment </a:t>
            </a:r>
            <a:r>
              <a:rPr lang="en-GB" altLang="en-US" sz="2400" i="1">
                <a:ea typeface="ＭＳ Ｐゴシック" panose="020B0600070205080204" pitchFamily="34" charset="-128"/>
              </a:rPr>
              <a:t>vs.</a:t>
            </a:r>
            <a:r>
              <a:rPr lang="en-GB" altLang="en-US" sz="2400">
                <a:ea typeface="ＭＳ Ｐゴシック" panose="020B0600070205080204" pitchFamily="34" charset="-128"/>
              </a:rPr>
              <a:t> how can we manage if all these children are referred?</a:t>
            </a:r>
          </a:p>
          <a:p>
            <a:pPr lvl="1" eaLnBrk="1" hangingPunct="1">
              <a:lnSpc>
                <a:spcPct val="90000"/>
              </a:lnSpc>
            </a:pPr>
            <a:r>
              <a:rPr lang="en-GB" altLang="en-US" sz="2000">
                <a:ea typeface="ＭＳ Ｐゴシック" panose="020B0600070205080204" pitchFamily="34" charset="-128"/>
              </a:rPr>
              <a:t>Need for multiagency integrated pathways)</a:t>
            </a:r>
          </a:p>
          <a:p>
            <a:pPr eaLnBrk="1" hangingPunct="1">
              <a:lnSpc>
                <a:spcPct val="90000"/>
              </a:lnSpc>
            </a:pPr>
            <a:r>
              <a:rPr lang="en-GB" altLang="en-US" sz="2400">
                <a:ea typeface="ＭＳ Ｐゴシック" panose="020B0600070205080204" pitchFamily="34" charset="-128"/>
              </a:rPr>
              <a:t>Multi-modal therapies are the treatment of choice </a:t>
            </a:r>
          </a:p>
          <a:p>
            <a:pPr lvl="1" eaLnBrk="1" hangingPunct="1">
              <a:lnSpc>
                <a:spcPct val="90000"/>
              </a:lnSpc>
            </a:pPr>
            <a:r>
              <a:rPr lang="en-GB" altLang="en-US" sz="2000">
                <a:ea typeface="ＭＳ Ｐゴシック" panose="020B0600070205080204" pitchFamily="34" charset="-128"/>
              </a:rPr>
              <a:t>This needs skilled practitioners and closer working relationship with other children services colleagues</a:t>
            </a:r>
          </a:p>
          <a:p>
            <a:pPr eaLnBrk="1" hangingPunct="1">
              <a:lnSpc>
                <a:spcPct val="90000"/>
              </a:lnSpc>
            </a:pPr>
            <a:r>
              <a:rPr lang="en-GB" altLang="en-US" sz="2400">
                <a:ea typeface="ＭＳ Ｐゴシック" panose="020B0600070205080204" pitchFamily="34" charset="-128"/>
              </a:rPr>
              <a:t>Implications for ADHD graduates from CAMHS to adulthood</a:t>
            </a:r>
          </a:p>
          <a:p>
            <a:pPr eaLnBrk="1" hangingPunct="1">
              <a:lnSpc>
                <a:spcPct val="90000"/>
              </a:lnSpc>
            </a:pPr>
            <a:r>
              <a:rPr lang="en-GB" altLang="en-US" sz="2400">
                <a:ea typeface="ＭＳ Ｐゴシック" panose="020B0600070205080204" pitchFamily="34" charset="-128"/>
              </a:rPr>
              <a:t>Addressing myths about ADHD/Treatments</a:t>
            </a:r>
          </a:p>
        </p:txBody>
      </p:sp>
      <p:sp>
        <p:nvSpPr>
          <p:cNvPr id="50179" name="Date Placeholder 3">
            <a:extLst>
              <a:ext uri="{FF2B5EF4-FFF2-40B4-BE49-F238E27FC236}">
                <a16:creationId xmlns:a16="http://schemas.microsoft.com/office/drawing/2014/main" id="{649DD5A1-33CA-42FA-9CF5-7FD47827B89C}"/>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000">
                <a:latin typeface="Calibri" panose="020F0502020204030204" pitchFamily="34" charset="0"/>
              </a:rPr>
              <a:t>Central Manchester PCT</a:t>
            </a:r>
          </a:p>
        </p:txBody>
      </p:sp>
      <p:sp>
        <p:nvSpPr>
          <p:cNvPr id="50180" name="Footer Placeholder 4">
            <a:extLst>
              <a:ext uri="{FF2B5EF4-FFF2-40B4-BE49-F238E27FC236}">
                <a16:creationId xmlns:a16="http://schemas.microsoft.com/office/drawing/2014/main" id="{5C42257D-54ED-4B5F-A56E-748A51A450D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000">
                <a:latin typeface="Calibri" panose="020F0502020204030204" pitchFamily="34" charset="0"/>
                <a:cs typeface="Arial" panose="020B0604020202020204" pitchFamily="34" charset="0"/>
              </a:rPr>
              <a:t>Central Manchester and Manchester Children’s Hospital NHS Trust</a:t>
            </a:r>
          </a:p>
        </p:txBody>
      </p:sp>
      <p:sp>
        <p:nvSpPr>
          <p:cNvPr id="50181" name="Rectangle 2">
            <a:extLst>
              <a:ext uri="{FF2B5EF4-FFF2-40B4-BE49-F238E27FC236}">
                <a16:creationId xmlns:a16="http://schemas.microsoft.com/office/drawing/2014/main" id="{E6EF1158-298F-4D11-94D9-F58E0CBF5A8C}"/>
              </a:ext>
            </a:extLst>
          </p:cNvPr>
          <p:cNvSpPr>
            <a:spLocks noGrp="1" noChangeArrowheads="1"/>
          </p:cNvSpPr>
          <p:nvPr>
            <p:ph type="title"/>
          </p:nvPr>
        </p:nvSpPr>
        <p:spPr bwMode="auto">
          <a:xfrm>
            <a:off x="457200" y="941388"/>
            <a:ext cx="8229600" cy="736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en-US" sz="4000" b="1">
                <a:solidFill>
                  <a:srgbClr val="A00054"/>
                </a:solidFill>
                <a:ea typeface="ＭＳ Ｐゴシック" panose="020B0600070205080204" pitchFamily="34" charset="-128"/>
              </a:rPr>
              <a:t>Challenges for Health Services</a:t>
            </a:r>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2F63AC-9ABA-41F0-92F3-C5DFEC7DC213}"/>
              </a:ext>
            </a:extLst>
          </p:cNvPr>
          <p:cNvSpPr>
            <a:spLocks noGrp="1"/>
          </p:cNvSpPr>
          <p:nvPr>
            <p:ph idx="1"/>
          </p:nvPr>
        </p:nvSpPr>
        <p:spPr>
          <a:xfrm>
            <a:off x="457200" y="2033588"/>
            <a:ext cx="8229600" cy="3973512"/>
          </a:xfrm>
        </p:spPr>
        <p:txBody>
          <a:bodyPr rtlCol="0">
            <a:normAutofit fontScale="77500" lnSpcReduction="20000"/>
          </a:bodyPr>
          <a:lstStyle/>
          <a:p>
            <a:pPr marL="365760" indent="-256032" eaLnBrk="1" fontAlgn="auto" hangingPunct="1">
              <a:spcAft>
                <a:spcPts val="0"/>
              </a:spcAft>
              <a:defRPr/>
            </a:pPr>
            <a:r>
              <a:rPr lang="en-GB" b="1" dirty="0">
                <a:ea typeface="+mn-ea"/>
                <a:cs typeface="+mn-cs"/>
              </a:rPr>
              <a:t>Children with ADHD do not grow out of it </a:t>
            </a:r>
          </a:p>
          <a:p>
            <a:pPr marL="1252728" lvl="2" indent="-342900" eaLnBrk="1" fontAlgn="auto" hangingPunct="1">
              <a:spcAft>
                <a:spcPts val="0"/>
              </a:spcAft>
              <a:buFont typeface="Arial" panose="020B0604020202020204" pitchFamily="34" charset="0"/>
              <a:buChar char="−"/>
              <a:defRPr/>
            </a:pPr>
            <a:r>
              <a:rPr lang="en-GB" sz="2600" dirty="0">
                <a:ea typeface="+mn-ea"/>
              </a:rPr>
              <a:t>Between 70-80% carry the condition into their adult life to a varying degree (Klein and </a:t>
            </a:r>
            <a:r>
              <a:rPr lang="en-GB" sz="2600" dirty="0" err="1">
                <a:ea typeface="+mn-ea"/>
              </a:rPr>
              <a:t>Mannuzza</a:t>
            </a:r>
            <a:r>
              <a:rPr lang="en-GB" sz="2600" dirty="0">
                <a:ea typeface="+mn-ea"/>
              </a:rPr>
              <a:t>, 1991)</a:t>
            </a:r>
          </a:p>
          <a:p>
            <a:pPr marL="509778" lvl="1" indent="0" eaLnBrk="1" fontAlgn="auto" hangingPunct="1">
              <a:spcAft>
                <a:spcPts val="0"/>
              </a:spcAft>
              <a:buFont typeface="Arial" charset="0"/>
              <a:buNone/>
              <a:defRPr/>
            </a:pPr>
            <a:endParaRPr lang="en-GB" dirty="0">
              <a:ea typeface="+mn-ea"/>
            </a:endParaRPr>
          </a:p>
          <a:p>
            <a:pPr marL="365760" indent="-256032" eaLnBrk="1" fontAlgn="auto" hangingPunct="1">
              <a:spcAft>
                <a:spcPts val="0"/>
              </a:spcAft>
              <a:defRPr/>
            </a:pPr>
            <a:r>
              <a:rPr lang="en-GB" b="1" dirty="0">
                <a:ea typeface="+mn-ea"/>
                <a:cs typeface="+mn-cs"/>
              </a:rPr>
              <a:t>Early identification and multimodal treatment reduces the risk of developing further complications</a:t>
            </a:r>
          </a:p>
          <a:p>
            <a:pPr marL="1252728" lvl="2" indent="-342900" eaLnBrk="1" fontAlgn="auto" hangingPunct="1">
              <a:spcAft>
                <a:spcPts val="0"/>
              </a:spcAft>
              <a:buFont typeface="Arial" panose="020B0604020202020204" pitchFamily="34" charset="0"/>
              <a:buChar char="−"/>
              <a:defRPr/>
            </a:pPr>
            <a:r>
              <a:rPr lang="en-GB" dirty="0">
                <a:ea typeface="+mn-ea"/>
              </a:rPr>
              <a:t>Antisocial behaviour</a:t>
            </a:r>
          </a:p>
          <a:p>
            <a:pPr marL="1252728" lvl="2" indent="-342900" eaLnBrk="1" fontAlgn="auto" hangingPunct="1">
              <a:spcAft>
                <a:spcPts val="0"/>
              </a:spcAft>
              <a:buFont typeface="Arial" panose="020B0604020202020204" pitchFamily="34" charset="0"/>
              <a:buChar char="−"/>
              <a:defRPr/>
            </a:pPr>
            <a:r>
              <a:rPr lang="en-GB" dirty="0">
                <a:ea typeface="+mn-ea"/>
              </a:rPr>
              <a:t>Abuse of alcohol, tobacco and illicit substances</a:t>
            </a:r>
          </a:p>
          <a:p>
            <a:pPr marL="1252728" lvl="2" indent="-342900" eaLnBrk="1" fontAlgn="auto" hangingPunct="1">
              <a:spcAft>
                <a:spcPts val="0"/>
              </a:spcAft>
              <a:buFont typeface="Arial" panose="020B0604020202020204" pitchFamily="34" charset="0"/>
              <a:buChar char="−"/>
              <a:defRPr/>
            </a:pPr>
            <a:r>
              <a:rPr lang="en-GB" dirty="0">
                <a:ea typeface="+mn-ea"/>
              </a:rPr>
              <a:t>Poor academic and social functioning, </a:t>
            </a:r>
          </a:p>
          <a:p>
            <a:pPr marL="1252728" lvl="2" indent="-342900" eaLnBrk="1" fontAlgn="auto" hangingPunct="1">
              <a:spcAft>
                <a:spcPts val="0"/>
              </a:spcAft>
              <a:buFont typeface="Arial" panose="020B0604020202020204" pitchFamily="34" charset="0"/>
              <a:buChar char="−"/>
              <a:defRPr/>
            </a:pPr>
            <a:r>
              <a:rPr lang="en-GB" dirty="0">
                <a:ea typeface="+mn-ea"/>
              </a:rPr>
              <a:t>Further psychiatric morbidity </a:t>
            </a:r>
            <a:br>
              <a:rPr lang="en-GB" dirty="0">
                <a:ea typeface="+mn-ea"/>
              </a:rPr>
            </a:br>
            <a:br>
              <a:rPr lang="en-GB" dirty="0">
                <a:ea typeface="+mn-ea"/>
              </a:rPr>
            </a:br>
            <a:endParaRPr lang="en-GB" dirty="0">
              <a:ea typeface="+mn-ea"/>
            </a:endParaRPr>
          </a:p>
        </p:txBody>
      </p:sp>
      <p:sp>
        <p:nvSpPr>
          <p:cNvPr id="51203" name="Title 1">
            <a:extLst>
              <a:ext uri="{FF2B5EF4-FFF2-40B4-BE49-F238E27FC236}">
                <a16:creationId xmlns:a16="http://schemas.microsoft.com/office/drawing/2014/main" id="{7B2853B4-E95F-47B3-937B-B3A925433DF7}"/>
              </a:ext>
            </a:extLst>
          </p:cNvPr>
          <p:cNvSpPr>
            <a:spLocks noGrp="1"/>
          </p:cNvSpPr>
          <p:nvPr>
            <p:ph type="title"/>
          </p:nvPr>
        </p:nvSpPr>
        <p:spPr bwMode="auto">
          <a:xfrm>
            <a:off x="457200" y="968375"/>
            <a:ext cx="8229600" cy="806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en-US" b="1">
                <a:solidFill>
                  <a:srgbClr val="A00054"/>
                </a:solidFill>
                <a:ea typeface="ＭＳ Ｐゴシック" panose="020B0600070205080204" pitchFamily="34" charset="-128"/>
              </a:rPr>
              <a:t>Prognosis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1">
            <a:extLst>
              <a:ext uri="{FF2B5EF4-FFF2-40B4-BE49-F238E27FC236}">
                <a16:creationId xmlns:a16="http://schemas.microsoft.com/office/drawing/2014/main" id="{B3E3C1E3-D673-4C72-95ED-B912E6479140}"/>
              </a:ext>
            </a:extLst>
          </p:cNvPr>
          <p:cNvSpPr txBox="1">
            <a:spLocks noChangeArrowheads="1"/>
          </p:cNvSpPr>
          <p:nvPr/>
        </p:nvSpPr>
        <p:spPr bwMode="auto">
          <a:xfrm>
            <a:off x="457200" y="941388"/>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4400" b="1">
                <a:solidFill>
                  <a:srgbClr val="A00054"/>
                </a:solidFill>
              </a:rPr>
              <a:t>How important is it to treat?</a:t>
            </a:r>
          </a:p>
        </p:txBody>
      </p:sp>
      <p:sp>
        <p:nvSpPr>
          <p:cNvPr id="52227" name="Text Box 2">
            <a:extLst>
              <a:ext uri="{FF2B5EF4-FFF2-40B4-BE49-F238E27FC236}">
                <a16:creationId xmlns:a16="http://schemas.microsoft.com/office/drawing/2014/main" id="{0AC0BBA7-DE64-44B9-A5C7-40B3826F81D6}"/>
              </a:ext>
            </a:extLst>
          </p:cNvPr>
          <p:cNvSpPr txBox="1">
            <a:spLocks noChangeArrowheads="1"/>
          </p:cNvSpPr>
          <p:nvPr/>
        </p:nvSpPr>
        <p:spPr bwMode="auto">
          <a:xfrm>
            <a:off x="457200" y="2116138"/>
            <a:ext cx="82296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31788" indent="-331788">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chemeClr val="tx1"/>
                </a:solidFill>
                <a:latin typeface="Arial" panose="020B0604020202020204" pitchFamily="34" charset="0"/>
                <a:ea typeface="ＭＳ Ｐゴシック" panose="020B0600070205080204" pitchFamily="34" charset="-128"/>
              </a:defRPr>
            </a:lvl1pPr>
            <a:lvl2pPr marL="914400" indent="-45720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chemeClr val="tx1"/>
                </a:solidFill>
                <a:latin typeface="Arial" panose="020B0604020202020204" pitchFamily="34" charset="0"/>
                <a:ea typeface="ＭＳ Ｐゴシック" panose="020B0600070205080204" pitchFamily="34" charset="-128"/>
              </a:defRPr>
            </a:lvl2pPr>
            <a:lvl3pPr marL="1143000" indent="-22860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chemeClr val="tx1"/>
                </a:solidFill>
                <a:latin typeface="Arial" panose="020B0604020202020204" pitchFamily="34" charset="0"/>
                <a:ea typeface="ＭＳ Ｐゴシック" panose="020B0600070205080204" pitchFamily="34" charset="-128"/>
              </a:defRPr>
            </a:lvl3pPr>
            <a:lvl4pPr marL="1600200" indent="-22860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chemeClr val="tx1"/>
                </a:solidFill>
                <a:latin typeface="Arial" panose="020B0604020202020204" pitchFamily="34" charset="0"/>
                <a:ea typeface="ＭＳ Ｐゴシック" panose="020B0600070205080204" pitchFamily="34" charset="-128"/>
              </a:defRPr>
            </a:lvl4pPr>
            <a:lvl5pPr marL="2057400" indent="-22860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chemeClr val="tx1"/>
                </a:solidFill>
                <a:latin typeface="Arial" panose="020B0604020202020204" pitchFamily="34" charset="0"/>
                <a:ea typeface="ＭＳ Ｐゴシック" panose="020B0600070205080204" pitchFamily="34" charset="-128"/>
              </a:defRPr>
            </a:lvl9pPr>
          </a:lstStyle>
          <a:p>
            <a:pPr eaLnBrk="1" hangingPunct="1">
              <a:spcBef>
                <a:spcPts val="800"/>
              </a:spcBef>
              <a:buFont typeface="Arial" panose="020B0604020202020204" pitchFamily="34" charset="0"/>
              <a:buChar char="•"/>
            </a:pPr>
            <a:r>
              <a:rPr lang="en-GB" altLang="en-US" sz="3000">
                <a:solidFill>
                  <a:srgbClr val="000000"/>
                </a:solidFill>
              </a:rPr>
              <a:t>Barkley et al 2002 (Milwaukee) identified that adults with ADHD compared to a control group have:</a:t>
            </a:r>
          </a:p>
          <a:p>
            <a:pPr lvl="1" eaLnBrk="1" hangingPunct="1">
              <a:spcBef>
                <a:spcPts val="800"/>
              </a:spcBef>
              <a:buFont typeface="Arial" panose="020B0604020202020204" pitchFamily="34" charset="0"/>
              <a:buChar char="−"/>
            </a:pPr>
            <a:r>
              <a:rPr lang="en-GB" altLang="en-US" sz="2400">
                <a:solidFill>
                  <a:srgbClr val="000000"/>
                </a:solidFill>
              </a:rPr>
              <a:t>2.4 times the rate of heart disease</a:t>
            </a:r>
          </a:p>
          <a:p>
            <a:pPr lvl="1" eaLnBrk="1" hangingPunct="1">
              <a:spcBef>
                <a:spcPts val="800"/>
              </a:spcBef>
              <a:buFont typeface="Arial" panose="020B0604020202020204" pitchFamily="34" charset="0"/>
              <a:buChar char="−"/>
            </a:pPr>
            <a:r>
              <a:rPr lang="en-GB" altLang="en-US" sz="2400">
                <a:solidFill>
                  <a:srgbClr val="000000"/>
                </a:solidFill>
              </a:rPr>
              <a:t>11.4% higher BMI</a:t>
            </a:r>
          </a:p>
          <a:p>
            <a:pPr lvl="1" eaLnBrk="1" hangingPunct="1">
              <a:spcBef>
                <a:spcPts val="800"/>
              </a:spcBef>
              <a:buFont typeface="Arial" panose="020B0604020202020204" pitchFamily="34" charset="0"/>
              <a:buChar char="−"/>
            </a:pPr>
            <a:r>
              <a:rPr lang="en-GB" altLang="en-US" sz="2400">
                <a:solidFill>
                  <a:srgbClr val="000000"/>
                </a:solidFill>
              </a:rPr>
              <a:t>2.2 times the rate of non-medical drug use</a:t>
            </a:r>
          </a:p>
          <a:p>
            <a:pPr lvl="1" eaLnBrk="1" hangingPunct="1">
              <a:spcBef>
                <a:spcPts val="800"/>
              </a:spcBef>
              <a:buFont typeface="Arial" panose="020B0604020202020204" pitchFamily="34" charset="0"/>
              <a:buChar char="−"/>
            </a:pPr>
            <a:r>
              <a:rPr lang="en-GB" altLang="en-US" sz="2400">
                <a:solidFill>
                  <a:srgbClr val="000000"/>
                </a:solidFill>
              </a:rPr>
              <a:t>32% more medical/dental problems</a:t>
            </a:r>
          </a:p>
          <a:p>
            <a:pPr lvl="1" eaLnBrk="1" hangingPunct="1">
              <a:spcBef>
                <a:spcPts val="800"/>
              </a:spcBef>
              <a:buFont typeface="Arial" panose="020B0604020202020204" pitchFamily="34" charset="0"/>
              <a:buChar char="−"/>
            </a:pPr>
            <a:r>
              <a:rPr lang="en-GB" altLang="en-US" sz="2400">
                <a:solidFill>
                  <a:srgbClr val="000000"/>
                </a:solidFill>
              </a:rPr>
              <a:t>2.5 times the rate of sleep problems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1">
            <a:extLst>
              <a:ext uri="{FF2B5EF4-FFF2-40B4-BE49-F238E27FC236}">
                <a16:creationId xmlns:a16="http://schemas.microsoft.com/office/drawing/2014/main" id="{9AB0FE5D-19BC-4B5D-BF64-58938AEE28EB}"/>
              </a:ext>
            </a:extLst>
          </p:cNvPr>
          <p:cNvSpPr txBox="1">
            <a:spLocks noChangeArrowheads="1"/>
          </p:cNvSpPr>
          <p:nvPr/>
        </p:nvSpPr>
        <p:spPr bwMode="auto">
          <a:xfrm>
            <a:off x="457200" y="1009650"/>
            <a:ext cx="82296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4400" b="1">
                <a:solidFill>
                  <a:srgbClr val="A00054"/>
                </a:solidFill>
              </a:rPr>
              <a:t>How important is it to treat?</a:t>
            </a:r>
          </a:p>
        </p:txBody>
      </p:sp>
      <p:sp>
        <p:nvSpPr>
          <p:cNvPr id="54275" name="Text Box 2">
            <a:extLst>
              <a:ext uri="{FF2B5EF4-FFF2-40B4-BE49-F238E27FC236}">
                <a16:creationId xmlns:a16="http://schemas.microsoft.com/office/drawing/2014/main" id="{DF246A46-094D-43EA-B901-B3B62B35CB4D}"/>
              </a:ext>
            </a:extLst>
          </p:cNvPr>
          <p:cNvSpPr txBox="1">
            <a:spLocks noChangeArrowheads="1"/>
          </p:cNvSpPr>
          <p:nvPr/>
        </p:nvSpPr>
        <p:spPr bwMode="auto">
          <a:xfrm>
            <a:off x="457200" y="1814513"/>
            <a:ext cx="8229600"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31788" indent="-331788">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chemeClr val="tx1"/>
                </a:solidFill>
                <a:latin typeface="Arial" panose="020B0604020202020204" pitchFamily="34" charset="0"/>
                <a:ea typeface="ＭＳ Ｐゴシック" panose="020B0600070205080204" pitchFamily="34" charset="-128"/>
              </a:defRPr>
            </a:lvl1pPr>
            <a:lvl2pPr marL="914400" indent="-45720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chemeClr val="tx1"/>
                </a:solidFill>
                <a:latin typeface="Arial" panose="020B0604020202020204" pitchFamily="34" charset="0"/>
                <a:ea typeface="ＭＳ Ｐゴシック" panose="020B0600070205080204" pitchFamily="34" charset="-128"/>
              </a:defRPr>
            </a:lvl2pPr>
            <a:lvl3pPr marL="1143000" indent="-22860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chemeClr val="tx1"/>
                </a:solidFill>
                <a:latin typeface="Arial" panose="020B0604020202020204" pitchFamily="34" charset="0"/>
                <a:ea typeface="ＭＳ Ｐゴシック" panose="020B0600070205080204" pitchFamily="34" charset="-128"/>
              </a:defRPr>
            </a:lvl3pPr>
            <a:lvl4pPr marL="1600200" indent="-22860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chemeClr val="tx1"/>
                </a:solidFill>
                <a:latin typeface="Arial" panose="020B0604020202020204" pitchFamily="34" charset="0"/>
                <a:ea typeface="ＭＳ Ｐゴシック" panose="020B0600070205080204" pitchFamily="34" charset="-128"/>
              </a:defRPr>
            </a:lvl4pPr>
            <a:lvl5pPr marL="2057400" indent="-22860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chemeClr val="tx1"/>
                </a:solidFill>
                <a:latin typeface="Arial" panose="020B0604020202020204" pitchFamily="34" charset="0"/>
                <a:ea typeface="ＭＳ Ｐゴシック" panose="020B0600070205080204" pitchFamily="34" charset="-128"/>
              </a:defRPr>
            </a:lvl9pPr>
          </a:lstStyle>
          <a:p>
            <a:pPr eaLnBrk="1" hangingPunct="1">
              <a:spcBef>
                <a:spcPts val="800"/>
              </a:spcBef>
              <a:buFont typeface="Arial" panose="020B0604020202020204" pitchFamily="34" charset="0"/>
              <a:buChar char="•"/>
            </a:pPr>
            <a:r>
              <a:rPr lang="en-GB" altLang="en-US" sz="2800">
                <a:solidFill>
                  <a:srgbClr val="000000"/>
                </a:solidFill>
              </a:rPr>
              <a:t>Barkley et al 2002 (Milwaukee) note that adults with ADHD have:</a:t>
            </a:r>
          </a:p>
          <a:p>
            <a:pPr lvl="1" eaLnBrk="1" hangingPunct="1">
              <a:spcBef>
                <a:spcPts val="800"/>
              </a:spcBef>
              <a:buFont typeface="Arial" panose="020B0604020202020204" pitchFamily="34" charset="0"/>
              <a:buChar char="−"/>
            </a:pPr>
            <a:r>
              <a:rPr lang="en-GB" altLang="en-US" sz="2400">
                <a:solidFill>
                  <a:srgbClr val="000000"/>
                </a:solidFill>
              </a:rPr>
              <a:t>increased use of the healthcare system</a:t>
            </a:r>
          </a:p>
          <a:p>
            <a:pPr lvl="1" eaLnBrk="1" hangingPunct="1">
              <a:spcBef>
                <a:spcPts val="800"/>
              </a:spcBef>
              <a:buFont typeface="Arial" panose="020B0604020202020204" pitchFamily="34" charset="0"/>
              <a:buChar char="−"/>
            </a:pPr>
            <a:r>
              <a:rPr lang="en-GB" altLang="en-US" sz="2400">
                <a:solidFill>
                  <a:srgbClr val="000000"/>
                </a:solidFill>
              </a:rPr>
              <a:t>increased use of sick days from employment</a:t>
            </a:r>
          </a:p>
          <a:p>
            <a:pPr lvl="1" eaLnBrk="1" hangingPunct="1">
              <a:spcBef>
                <a:spcPts val="800"/>
              </a:spcBef>
              <a:buFont typeface="Arial" panose="020B0604020202020204" pitchFamily="34" charset="0"/>
              <a:buChar char="−"/>
            </a:pPr>
            <a:r>
              <a:rPr lang="en-GB" altLang="en-US" sz="2400">
                <a:solidFill>
                  <a:srgbClr val="000000"/>
                </a:solidFill>
              </a:rPr>
              <a:t>higher rates of depression, anxiety and antisocial personality disorder</a:t>
            </a:r>
          </a:p>
          <a:p>
            <a:pPr lvl="1" eaLnBrk="1" hangingPunct="1">
              <a:spcBef>
                <a:spcPts val="800"/>
              </a:spcBef>
              <a:buFont typeface="Arial" panose="020B0604020202020204" pitchFamily="34" charset="0"/>
              <a:buChar char="−"/>
            </a:pPr>
            <a:r>
              <a:rPr lang="en-GB" altLang="en-US" sz="2400">
                <a:solidFill>
                  <a:srgbClr val="000000"/>
                </a:solidFill>
              </a:rPr>
              <a:t>higher risk sexual activity</a:t>
            </a:r>
          </a:p>
          <a:p>
            <a:pPr lvl="1" eaLnBrk="1" hangingPunct="1">
              <a:spcBef>
                <a:spcPts val="800"/>
              </a:spcBef>
              <a:buFont typeface="Arial" panose="020B0604020202020204" pitchFamily="34" charset="0"/>
              <a:buChar char="−"/>
            </a:pPr>
            <a:r>
              <a:rPr lang="en-GB" altLang="en-US" sz="2400">
                <a:solidFill>
                  <a:srgbClr val="000000"/>
                </a:solidFill>
              </a:rPr>
              <a:t>higher rates of divorce and separation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1">
            <a:extLst>
              <a:ext uri="{FF2B5EF4-FFF2-40B4-BE49-F238E27FC236}">
                <a16:creationId xmlns:a16="http://schemas.microsoft.com/office/drawing/2014/main" id="{36342534-32A1-410A-938A-1448BC423016}"/>
              </a:ext>
            </a:extLst>
          </p:cNvPr>
          <p:cNvSpPr txBox="1">
            <a:spLocks noChangeArrowheads="1"/>
          </p:cNvSpPr>
          <p:nvPr/>
        </p:nvSpPr>
        <p:spPr bwMode="auto">
          <a:xfrm>
            <a:off x="457200" y="955675"/>
            <a:ext cx="82296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4400" b="1">
                <a:solidFill>
                  <a:srgbClr val="A00054"/>
                </a:solidFill>
              </a:rPr>
              <a:t>How important is it to treat?</a:t>
            </a:r>
          </a:p>
        </p:txBody>
      </p:sp>
      <p:sp>
        <p:nvSpPr>
          <p:cNvPr id="56323" name="Text Box 2">
            <a:extLst>
              <a:ext uri="{FF2B5EF4-FFF2-40B4-BE49-F238E27FC236}">
                <a16:creationId xmlns:a16="http://schemas.microsoft.com/office/drawing/2014/main" id="{A4722A87-4DC5-41FD-ABD3-B529448A386B}"/>
              </a:ext>
            </a:extLst>
          </p:cNvPr>
          <p:cNvSpPr txBox="1">
            <a:spLocks noChangeArrowheads="1"/>
          </p:cNvSpPr>
          <p:nvPr/>
        </p:nvSpPr>
        <p:spPr bwMode="auto">
          <a:xfrm>
            <a:off x="457200" y="1951038"/>
            <a:ext cx="8229600"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31788" indent="-331788">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chemeClr val="tx1"/>
                </a:solidFill>
                <a:latin typeface="Arial" panose="020B0604020202020204" pitchFamily="34" charset="0"/>
                <a:ea typeface="ＭＳ Ｐゴシック" panose="020B0600070205080204" pitchFamily="34" charset="-128"/>
              </a:defRPr>
            </a:lvl1pPr>
            <a:lvl2pPr marL="914400" indent="-45720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chemeClr val="tx1"/>
                </a:solidFill>
                <a:latin typeface="Arial" panose="020B0604020202020204" pitchFamily="34" charset="0"/>
                <a:ea typeface="ＭＳ Ｐゴシック" panose="020B0600070205080204" pitchFamily="34" charset="-128"/>
              </a:defRPr>
            </a:lvl2pPr>
            <a:lvl3pPr marL="1143000" indent="-22860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chemeClr val="tx1"/>
                </a:solidFill>
                <a:latin typeface="Arial" panose="020B0604020202020204" pitchFamily="34" charset="0"/>
                <a:ea typeface="ＭＳ Ｐゴシック" panose="020B0600070205080204" pitchFamily="34" charset="-128"/>
              </a:defRPr>
            </a:lvl3pPr>
            <a:lvl4pPr marL="1600200" indent="-22860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chemeClr val="tx1"/>
                </a:solidFill>
                <a:latin typeface="Arial" panose="020B0604020202020204" pitchFamily="34" charset="0"/>
                <a:ea typeface="ＭＳ Ｐゴシック" panose="020B0600070205080204" pitchFamily="34" charset="-128"/>
              </a:defRPr>
            </a:lvl4pPr>
            <a:lvl5pPr marL="2057400" indent="-22860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chemeClr val="tx1"/>
                </a:solidFill>
                <a:latin typeface="Arial" panose="020B0604020202020204" pitchFamily="34" charset="0"/>
                <a:ea typeface="ＭＳ Ｐゴシック" panose="020B0600070205080204" pitchFamily="34" charset="-128"/>
              </a:defRPr>
            </a:lvl9pPr>
          </a:lstStyle>
          <a:p>
            <a:pPr eaLnBrk="1" hangingPunct="1">
              <a:spcBef>
                <a:spcPts val="800"/>
              </a:spcBef>
              <a:buFont typeface="Arial" panose="020B0604020202020204" pitchFamily="34" charset="0"/>
              <a:buChar char="•"/>
            </a:pPr>
            <a:r>
              <a:rPr lang="en-GB" altLang="en-US" sz="3000">
                <a:solidFill>
                  <a:srgbClr val="000000"/>
                </a:solidFill>
              </a:rPr>
              <a:t>Barkley et al 2002 (Milwaukee) notes that adults with ADHD have:</a:t>
            </a:r>
          </a:p>
          <a:p>
            <a:pPr lvl="1" eaLnBrk="1" hangingPunct="1">
              <a:spcBef>
                <a:spcPts val="800"/>
              </a:spcBef>
              <a:buFont typeface="Arial" panose="020B0604020202020204" pitchFamily="34" charset="0"/>
              <a:buChar char="−"/>
            </a:pPr>
            <a:r>
              <a:rPr lang="en-GB" altLang="en-US" sz="2600">
                <a:solidFill>
                  <a:srgbClr val="000000"/>
                </a:solidFill>
              </a:rPr>
              <a:t>more job terminations, disciplinary actions, job changes, lower incomes and more problems following instructions and carrying a workload</a:t>
            </a:r>
          </a:p>
          <a:p>
            <a:pPr lvl="1" eaLnBrk="1" hangingPunct="1">
              <a:spcBef>
                <a:spcPts val="800"/>
              </a:spcBef>
              <a:buFont typeface="Arial" panose="020B0604020202020204" pitchFamily="34" charset="0"/>
              <a:buChar char="−"/>
            </a:pPr>
            <a:r>
              <a:rPr lang="en-GB" altLang="en-US" sz="2600">
                <a:solidFill>
                  <a:srgbClr val="000000"/>
                </a:solidFill>
              </a:rPr>
              <a:t>they have significant problems budgeting</a:t>
            </a:r>
          </a:p>
          <a:p>
            <a:pPr lvl="1" eaLnBrk="1" hangingPunct="1">
              <a:spcBef>
                <a:spcPts val="800"/>
              </a:spcBef>
              <a:buFont typeface="Arial" panose="020B0604020202020204" pitchFamily="34" charset="0"/>
              <a:buChar char="−"/>
            </a:pPr>
            <a:r>
              <a:rPr lang="en-GB" altLang="en-US" sz="2600">
                <a:solidFill>
                  <a:srgbClr val="000000"/>
                </a:solidFill>
              </a:rPr>
              <a:t>they have greater rates of driving accidents</a:t>
            </a:r>
          </a:p>
          <a:p>
            <a:pPr eaLnBrk="1" hangingPunct="1">
              <a:spcBef>
                <a:spcPts val="800"/>
              </a:spcBef>
              <a:buFont typeface="Arial" panose="020B0604020202020204" pitchFamily="34" charset="0"/>
              <a:buNone/>
            </a:pPr>
            <a:endParaRPr lang="en-GB" altLang="en-US" sz="300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a:extLst>
              <a:ext uri="{FF2B5EF4-FFF2-40B4-BE49-F238E27FC236}">
                <a16:creationId xmlns:a16="http://schemas.microsoft.com/office/drawing/2014/main" id="{DBDCC2F7-9469-4CAE-8A40-8EC16DF124B6}"/>
              </a:ext>
            </a:extLst>
          </p:cNvPr>
          <p:cNvSpPr>
            <a:spLocks noGrp="1"/>
          </p:cNvSpPr>
          <p:nvPr>
            <p:ph idx="1"/>
          </p:nvPr>
        </p:nvSpPr>
        <p:spPr bwMode="auto">
          <a:xfrm>
            <a:off x="457200" y="2074863"/>
            <a:ext cx="8229600" cy="3932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1800" b="1">
                <a:ea typeface="ＭＳ Ｐゴシック" panose="020B0600070205080204" pitchFamily="34" charset="-128"/>
              </a:rPr>
              <a:t>A four year old boy is brought to clinic with his parents. They report that he is inattentive at school, will not sit and play with his siblings at home and on one occasion let go of his mother’s hand whilst shopping and ran out into the road. Following assessment and diagnosis, what would your initial management step be?</a:t>
            </a:r>
            <a:endParaRPr lang="en-GB" altLang="en-US" sz="1800">
              <a:ea typeface="ＭＳ Ｐゴシック" panose="020B0600070205080204" pitchFamily="34" charset="-128"/>
            </a:endParaRPr>
          </a:p>
          <a:p>
            <a:pPr eaLnBrk="1" hangingPunct="1">
              <a:buFont typeface="Arial" panose="020B0604020202020204" pitchFamily="34" charset="0"/>
              <a:buNone/>
            </a:pPr>
            <a:endParaRPr lang="en-GB" altLang="en-US" sz="1800">
              <a:ea typeface="ＭＳ Ｐゴシック" panose="020B0600070205080204" pitchFamily="34" charset="-128"/>
            </a:endParaRPr>
          </a:p>
          <a:p>
            <a:pPr eaLnBrk="1" hangingPunct="1"/>
            <a:r>
              <a:rPr lang="en-GB" altLang="en-US" sz="1800">
                <a:ea typeface="ＭＳ Ｐゴシック" panose="020B0600070205080204" pitchFamily="34" charset="-128"/>
              </a:rPr>
              <a:t>a) Refer patient for individualised CBT</a:t>
            </a:r>
          </a:p>
          <a:p>
            <a:pPr eaLnBrk="1" hangingPunct="1"/>
            <a:r>
              <a:rPr lang="en-GB" altLang="en-US" sz="1800">
                <a:ea typeface="ＭＳ Ｐゴシック" panose="020B0600070205080204" pitchFamily="34" charset="-128"/>
              </a:rPr>
              <a:t>b) Refer family for Family Therapy</a:t>
            </a:r>
          </a:p>
          <a:p>
            <a:pPr eaLnBrk="1" hangingPunct="1"/>
            <a:r>
              <a:rPr lang="en-GB" altLang="en-US" sz="1800">
                <a:ea typeface="ＭＳ Ｐゴシック" panose="020B0600070205080204" pitchFamily="34" charset="-128"/>
              </a:rPr>
              <a:t>c) Refer family to parent training and education sessions</a:t>
            </a:r>
          </a:p>
          <a:p>
            <a:pPr eaLnBrk="1" hangingPunct="1"/>
            <a:r>
              <a:rPr lang="en-GB" altLang="en-US" sz="1800">
                <a:ea typeface="ＭＳ Ｐゴシック" panose="020B0600070205080204" pitchFamily="34" charset="-128"/>
              </a:rPr>
              <a:t>d) Commence 5mg methylphenidate daily, titrating up weekly until improvement is seen</a:t>
            </a:r>
          </a:p>
          <a:p>
            <a:pPr eaLnBrk="1" hangingPunct="1"/>
            <a:r>
              <a:rPr lang="en-GB" altLang="en-US" sz="1800">
                <a:ea typeface="ＭＳ Ｐゴシック" panose="020B0600070205080204" pitchFamily="34" charset="-128"/>
              </a:rPr>
              <a:t>e) None of the above</a:t>
            </a:r>
          </a:p>
          <a:p>
            <a:pPr eaLnBrk="1" hangingPunct="1"/>
            <a:endParaRPr lang="en-GB" altLang="en-US">
              <a:ea typeface="ＭＳ Ｐゴシック" panose="020B0600070205080204" pitchFamily="34" charset="-128"/>
            </a:endParaRPr>
          </a:p>
        </p:txBody>
      </p:sp>
      <p:sp>
        <p:nvSpPr>
          <p:cNvPr id="58371" name="Title 1">
            <a:extLst>
              <a:ext uri="{FF2B5EF4-FFF2-40B4-BE49-F238E27FC236}">
                <a16:creationId xmlns:a16="http://schemas.microsoft.com/office/drawing/2014/main" id="{19DDCC6B-9B90-44B2-9652-41F29BB2DEE0}"/>
              </a:ext>
            </a:extLst>
          </p:cNvPr>
          <p:cNvSpPr>
            <a:spLocks noGrp="1"/>
          </p:cNvSpPr>
          <p:nvPr>
            <p:ph type="title"/>
          </p:nvPr>
        </p:nvSpPr>
        <p:spPr bwMode="auto">
          <a:xfrm>
            <a:off x="457200" y="914400"/>
            <a:ext cx="8229600" cy="804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b="1">
                <a:ea typeface="ＭＳ Ｐゴシック" panose="020B0600070205080204" pitchFamily="34" charset="-128"/>
              </a:rPr>
              <a:t>MCQ:1</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1">
            <a:extLst>
              <a:ext uri="{FF2B5EF4-FFF2-40B4-BE49-F238E27FC236}">
                <a16:creationId xmlns:a16="http://schemas.microsoft.com/office/drawing/2014/main" id="{633CBCB5-79DD-44C5-A1C7-19E643DBDC9B}"/>
              </a:ext>
            </a:extLst>
          </p:cNvPr>
          <p:cNvSpPr>
            <a:spLocks noGrp="1"/>
          </p:cNvSpPr>
          <p:nvPr>
            <p:ph idx="1"/>
          </p:nvPr>
        </p:nvSpPr>
        <p:spPr bwMode="auto">
          <a:xfrm>
            <a:off x="457200" y="1760538"/>
            <a:ext cx="8229600" cy="4246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b="1">
                <a:ea typeface="ＭＳ Ｐゴシック" panose="020B0600070205080204" pitchFamily="34" charset="-128"/>
              </a:rPr>
              <a:t>Answer: c</a:t>
            </a:r>
            <a:r>
              <a:rPr lang="en-GB" altLang="en-US">
                <a:ea typeface="ＭＳ Ｐゴシック" panose="020B0600070205080204" pitchFamily="34" charset="-128"/>
              </a:rPr>
              <a:t>: refer to parent training and education sessions. NICE guidelines advise that first steps in management of pre-school aged children with a diagnosis of ADHD should be a referral for parent training and education. Medication is not first line for pre-school children or those with mild-moderate illness.</a:t>
            </a:r>
          </a:p>
          <a:p>
            <a:pPr eaLnBrk="1" hangingPunct="1"/>
            <a:endParaRPr lang="en-GB" altLang="en-US">
              <a:ea typeface="ＭＳ Ｐゴシック" panose="020B0600070205080204" pitchFamily="34" charset="-128"/>
            </a:endParaRPr>
          </a:p>
        </p:txBody>
      </p:sp>
      <p:sp>
        <p:nvSpPr>
          <p:cNvPr id="59395" name="Title 2">
            <a:extLst>
              <a:ext uri="{FF2B5EF4-FFF2-40B4-BE49-F238E27FC236}">
                <a16:creationId xmlns:a16="http://schemas.microsoft.com/office/drawing/2014/main" id="{66929DE5-596F-4C0E-826A-A9E5E040DD6A}"/>
              </a:ext>
            </a:extLst>
          </p:cNvPr>
          <p:cNvSpPr>
            <a:spLocks noGrp="1"/>
          </p:cNvSpPr>
          <p:nvPr>
            <p:ph type="title"/>
          </p:nvPr>
        </p:nvSpPr>
        <p:spPr bwMode="auto">
          <a:xfrm>
            <a:off x="457200" y="873125"/>
            <a:ext cx="8229600" cy="544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b="1">
                <a:ea typeface="ＭＳ Ｐゴシック" panose="020B0600070205080204" pitchFamily="34" charset="-128"/>
              </a:rPr>
              <a:t>Answer</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1">
            <a:extLst>
              <a:ext uri="{FF2B5EF4-FFF2-40B4-BE49-F238E27FC236}">
                <a16:creationId xmlns:a16="http://schemas.microsoft.com/office/drawing/2014/main" id="{8A0BBE22-0DCD-470A-89E9-F21520C73103}"/>
              </a:ext>
            </a:extLst>
          </p:cNvPr>
          <p:cNvSpPr>
            <a:spLocks noGrp="1"/>
          </p:cNvSpPr>
          <p:nvPr>
            <p:ph idx="1"/>
          </p:nvPr>
        </p:nvSpPr>
        <p:spPr bwMode="auto">
          <a:xfrm>
            <a:off x="457200" y="2101850"/>
            <a:ext cx="8229600" cy="3905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1800" b="1">
                <a:ea typeface="ＭＳ Ｐゴシック" panose="020B0600070205080204" pitchFamily="34" charset="-128"/>
              </a:rPr>
              <a:t>Whilst taking a history from a father of a 6 year old boy with suspected ADHD, he tells you that his son drinks a lot of orange squash when he visits his grandparents and his impulsive and inattentive behaviour seems to be worse afterwards. What would be your initial  advice?</a:t>
            </a:r>
            <a:endParaRPr lang="en-GB" altLang="en-US" sz="1800">
              <a:ea typeface="ＭＳ Ｐゴシック" panose="020B0600070205080204" pitchFamily="34" charset="-128"/>
            </a:endParaRPr>
          </a:p>
          <a:p>
            <a:pPr eaLnBrk="1" hangingPunct="1"/>
            <a:r>
              <a:rPr lang="en-GB" altLang="en-US" sz="1800">
                <a:ea typeface="ＭＳ Ｐゴシック" panose="020B0600070205080204" pitchFamily="34" charset="-128"/>
              </a:rPr>
              <a:t>a) Instruct the grandparents not to give him orange squash</a:t>
            </a:r>
          </a:p>
          <a:p>
            <a:pPr eaLnBrk="1" hangingPunct="1"/>
            <a:r>
              <a:rPr lang="en-GB" altLang="en-US" sz="1800">
                <a:ea typeface="ＭＳ Ｐゴシック" panose="020B0600070205080204" pitchFamily="34" charset="-128"/>
              </a:rPr>
              <a:t>b) Refer to a dietician</a:t>
            </a:r>
          </a:p>
          <a:p>
            <a:pPr eaLnBrk="1" hangingPunct="1"/>
            <a:r>
              <a:rPr lang="en-GB" altLang="en-US" sz="1800">
                <a:ea typeface="ＭＳ Ｐゴシック" panose="020B0600070205080204" pitchFamily="34" charset="-128"/>
              </a:rPr>
              <a:t>c) Commence fatty acid supplements</a:t>
            </a:r>
          </a:p>
          <a:p>
            <a:pPr eaLnBrk="1" hangingPunct="1"/>
            <a:r>
              <a:rPr lang="en-GB" altLang="en-US" sz="1800">
                <a:ea typeface="ＭＳ Ｐゴシック" panose="020B0600070205080204" pitchFamily="34" charset="-128"/>
              </a:rPr>
              <a:t>d) Advise father to commence a food/behaviour diary</a:t>
            </a:r>
          </a:p>
          <a:p>
            <a:pPr eaLnBrk="1" hangingPunct="1"/>
            <a:r>
              <a:rPr lang="en-GB" altLang="en-US" sz="1800">
                <a:ea typeface="ＭＳ Ｐゴシック" panose="020B0600070205080204" pitchFamily="34" charset="-128"/>
              </a:rPr>
              <a:t>e) All of the above</a:t>
            </a:r>
          </a:p>
          <a:p>
            <a:pPr eaLnBrk="1" hangingPunct="1"/>
            <a:endParaRPr lang="en-GB" altLang="en-US">
              <a:ea typeface="ＭＳ Ｐゴシック" panose="020B0600070205080204" pitchFamily="34" charset="-128"/>
            </a:endParaRPr>
          </a:p>
        </p:txBody>
      </p:sp>
      <p:sp>
        <p:nvSpPr>
          <p:cNvPr id="60419" name="Title 2">
            <a:extLst>
              <a:ext uri="{FF2B5EF4-FFF2-40B4-BE49-F238E27FC236}">
                <a16:creationId xmlns:a16="http://schemas.microsoft.com/office/drawing/2014/main" id="{7A1CF3FC-6349-4ABA-BFE9-E06D73D1FD17}"/>
              </a:ext>
            </a:extLst>
          </p:cNvPr>
          <p:cNvSpPr>
            <a:spLocks noGrp="1"/>
          </p:cNvSpPr>
          <p:nvPr>
            <p:ph type="title"/>
          </p:nvPr>
        </p:nvSpPr>
        <p:spPr bwMode="auto">
          <a:xfrm>
            <a:off x="457200" y="996950"/>
            <a:ext cx="8229600" cy="777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b="1">
                <a:ea typeface="ＭＳ Ｐゴシック" panose="020B0600070205080204" pitchFamily="34" charset="-128"/>
              </a:rPr>
              <a:t>MCQ:2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a:extLst>
              <a:ext uri="{FF2B5EF4-FFF2-40B4-BE49-F238E27FC236}">
                <a16:creationId xmlns:a16="http://schemas.microsoft.com/office/drawing/2014/main" id="{9262BAFC-B7F1-44EA-854C-E375EC52DB21}"/>
              </a:ext>
            </a:extLst>
          </p:cNvPr>
          <p:cNvSpPr>
            <a:spLocks noGrp="1"/>
          </p:cNvSpPr>
          <p:nvPr>
            <p:ph idx="1"/>
          </p:nvPr>
        </p:nvSpPr>
        <p:spPr bwMode="auto">
          <a:xfrm>
            <a:off x="457200" y="1665288"/>
            <a:ext cx="8229600" cy="4341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65125" indent="-255588" eaLnBrk="1" hangingPunct="1"/>
            <a:r>
              <a:rPr lang="en-GB" altLang="en-US" sz="2200">
                <a:ea typeface="ＭＳ Ｐゴシック" panose="020B0600070205080204" pitchFamily="34" charset="-128"/>
              </a:rPr>
              <a:t>History</a:t>
            </a:r>
          </a:p>
          <a:p>
            <a:pPr marL="365125" indent="-255588" eaLnBrk="1" hangingPunct="1"/>
            <a:r>
              <a:rPr lang="en-GB" altLang="en-US" sz="2200">
                <a:ea typeface="ＭＳ Ｐゴシック" panose="020B0600070205080204" pitchFamily="34" charset="-128"/>
              </a:rPr>
              <a:t>Definition</a:t>
            </a:r>
          </a:p>
          <a:p>
            <a:pPr marL="365125" indent="-255588" eaLnBrk="1" hangingPunct="1"/>
            <a:r>
              <a:rPr lang="en-GB" altLang="en-US" sz="2200">
                <a:ea typeface="ＭＳ Ｐゴシック" panose="020B0600070205080204" pitchFamily="34" charset="-128"/>
              </a:rPr>
              <a:t>ICD10 &amp; DSM V</a:t>
            </a:r>
          </a:p>
          <a:p>
            <a:pPr marL="365125" indent="-255588" eaLnBrk="1" hangingPunct="1"/>
            <a:r>
              <a:rPr lang="en-GB" altLang="en-US" sz="2200">
                <a:ea typeface="ＭＳ Ｐゴシック" panose="020B0600070205080204" pitchFamily="34" charset="-128"/>
              </a:rPr>
              <a:t>Prevalence</a:t>
            </a:r>
          </a:p>
          <a:p>
            <a:pPr marL="365125" indent="-255588" eaLnBrk="1" hangingPunct="1"/>
            <a:r>
              <a:rPr lang="en-GB" altLang="en-US" sz="2200">
                <a:ea typeface="ＭＳ Ｐゴシック" panose="020B0600070205080204" pitchFamily="34" charset="-128"/>
              </a:rPr>
              <a:t>Clinical features</a:t>
            </a:r>
          </a:p>
          <a:p>
            <a:pPr marL="365125" indent="-255588" eaLnBrk="1" hangingPunct="1"/>
            <a:r>
              <a:rPr lang="en-GB" altLang="en-US" sz="2200">
                <a:ea typeface="ＭＳ Ｐゴシック" panose="020B0600070205080204" pitchFamily="34" charset="-128"/>
              </a:rPr>
              <a:t>Differential diagnosis</a:t>
            </a:r>
          </a:p>
          <a:p>
            <a:pPr marL="365125" indent="-255588" eaLnBrk="1" hangingPunct="1"/>
            <a:r>
              <a:rPr lang="en-GB" altLang="en-US" sz="2200">
                <a:ea typeface="ＭＳ Ｐゴシック" panose="020B0600070205080204" pitchFamily="34" charset="-128"/>
              </a:rPr>
              <a:t>Co-morbidities</a:t>
            </a:r>
          </a:p>
          <a:p>
            <a:pPr marL="365125" indent="-255588" eaLnBrk="1" hangingPunct="1"/>
            <a:r>
              <a:rPr lang="en-GB" altLang="en-US" sz="2200">
                <a:ea typeface="ＭＳ Ｐゴシック" panose="020B0600070205080204" pitchFamily="34" charset="-128"/>
              </a:rPr>
              <a:t>Aetiology</a:t>
            </a:r>
          </a:p>
          <a:p>
            <a:pPr marL="365125" indent="-255588" eaLnBrk="1" hangingPunct="1"/>
            <a:r>
              <a:rPr lang="en-GB" altLang="en-US" sz="2200">
                <a:ea typeface="ＭＳ Ｐゴシック" panose="020B0600070205080204" pitchFamily="34" charset="-128"/>
              </a:rPr>
              <a:t>Treatment</a:t>
            </a:r>
          </a:p>
          <a:p>
            <a:pPr marL="365125" indent="-255588" eaLnBrk="1" hangingPunct="1"/>
            <a:r>
              <a:rPr lang="en-GB" altLang="en-US" sz="2200">
                <a:ea typeface="ＭＳ Ｐゴシック" panose="020B0600070205080204" pitchFamily="34" charset="-128"/>
              </a:rPr>
              <a:t>Prognosis: consequence of non treatment &amp; impact on substance misuse </a:t>
            </a:r>
          </a:p>
        </p:txBody>
      </p:sp>
      <p:sp>
        <p:nvSpPr>
          <p:cNvPr id="11267" name="Title 1">
            <a:extLst>
              <a:ext uri="{FF2B5EF4-FFF2-40B4-BE49-F238E27FC236}">
                <a16:creationId xmlns:a16="http://schemas.microsoft.com/office/drawing/2014/main" id="{22D71BC0-7AAE-4CF6-9E88-9C42E7987619}"/>
              </a:ext>
            </a:extLst>
          </p:cNvPr>
          <p:cNvSpPr>
            <a:spLocks noGrp="1"/>
          </p:cNvSpPr>
          <p:nvPr>
            <p:ph type="title"/>
          </p:nvPr>
        </p:nvSpPr>
        <p:spPr bwMode="auto">
          <a:xfrm>
            <a:off x="457200" y="8461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en-US" b="1">
                <a:solidFill>
                  <a:srgbClr val="A00054"/>
                </a:solidFill>
                <a:ea typeface="ＭＳ Ｐゴシック" panose="020B0600070205080204" pitchFamily="34" charset="-128"/>
              </a:rPr>
              <a:t>ADHD</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1">
            <a:extLst>
              <a:ext uri="{FF2B5EF4-FFF2-40B4-BE49-F238E27FC236}">
                <a16:creationId xmlns:a16="http://schemas.microsoft.com/office/drawing/2014/main" id="{01E054E8-603F-4981-AF00-672B2E8FC1FF}"/>
              </a:ext>
            </a:extLst>
          </p:cNvPr>
          <p:cNvSpPr>
            <a:spLocks noGrp="1"/>
          </p:cNvSpPr>
          <p:nvPr>
            <p:ph idx="1"/>
          </p:nvPr>
        </p:nvSpPr>
        <p:spPr bwMode="auto">
          <a:xfrm>
            <a:off x="457200" y="1911350"/>
            <a:ext cx="8229600" cy="4095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2000" b="1">
                <a:ea typeface="ＭＳ Ｐゴシック" panose="020B0600070205080204" pitchFamily="34" charset="-128"/>
              </a:rPr>
              <a:t>Answer: d</a:t>
            </a:r>
            <a:r>
              <a:rPr lang="en-GB" altLang="en-US" sz="2000">
                <a:ea typeface="ＭＳ Ｐゴシック" panose="020B0600070205080204" pitchFamily="34" charset="-128"/>
              </a:rPr>
              <a:t>: advise father to commence a food/behaviour diary. Clinical assessment of ADHD should include asking about food and drinks that appear to influence hyperactive behaviour. If there is a clear link, health professionals should advise parents or carers to keep a diary of food and drinks taken and ADHD behaviour. If the diary supports a relationship between specific food or drinks  and behaviour, then a referral to the dietician should be offered. Dietary fatty acid supplementation is not recommended for the treatment of ADHD in children and young people. (NICE guidelines 2008 1.4.2.3-4)</a:t>
            </a:r>
          </a:p>
          <a:p>
            <a:pPr eaLnBrk="1" hangingPunct="1"/>
            <a:endParaRPr lang="en-GB" altLang="en-US">
              <a:ea typeface="ＭＳ Ｐゴシック" panose="020B0600070205080204" pitchFamily="34" charset="-128"/>
            </a:endParaRPr>
          </a:p>
        </p:txBody>
      </p:sp>
      <p:sp>
        <p:nvSpPr>
          <p:cNvPr id="61443" name="Title 2">
            <a:extLst>
              <a:ext uri="{FF2B5EF4-FFF2-40B4-BE49-F238E27FC236}">
                <a16:creationId xmlns:a16="http://schemas.microsoft.com/office/drawing/2014/main" id="{34B57550-420F-4B41-A361-4B8650B9EE5B}"/>
              </a:ext>
            </a:extLst>
          </p:cNvPr>
          <p:cNvSpPr>
            <a:spLocks noGrp="1"/>
          </p:cNvSpPr>
          <p:nvPr>
            <p:ph type="title"/>
          </p:nvPr>
        </p:nvSpPr>
        <p:spPr bwMode="auto">
          <a:xfrm>
            <a:off x="457200" y="968375"/>
            <a:ext cx="8229600" cy="819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b="1">
                <a:ea typeface="ＭＳ Ｐゴシック" panose="020B0600070205080204" pitchFamily="34" charset="-128"/>
              </a:rPr>
              <a:t>Answer</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1">
            <a:extLst>
              <a:ext uri="{FF2B5EF4-FFF2-40B4-BE49-F238E27FC236}">
                <a16:creationId xmlns:a16="http://schemas.microsoft.com/office/drawing/2014/main" id="{B020D22E-9CDF-4B57-83AC-551F51F8AB3A}"/>
              </a:ext>
            </a:extLst>
          </p:cNvPr>
          <p:cNvSpPr>
            <a:spLocks noGrp="1"/>
          </p:cNvSpPr>
          <p:nvPr>
            <p:ph idx="1"/>
          </p:nvPr>
        </p:nvSpPr>
        <p:spPr bwMode="auto">
          <a:xfrm>
            <a:off x="457200" y="1774825"/>
            <a:ext cx="8229600" cy="4232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1600" b="1">
                <a:ea typeface="ＭＳ Ｐゴシック" panose="020B0600070205080204" pitchFamily="34" charset="-128"/>
              </a:rPr>
              <a:t>The parents of a 5 year old girl recently diagnosed with ADHD have cancelled their second group parent training and education session. They tell you this is because their 11 year old son has learning disabilities and is wheelchair bound. They have no extended family or close friends to help with child care arrangements on the days required. What would you advise?</a:t>
            </a:r>
            <a:endParaRPr lang="en-GB" altLang="en-US" sz="1600">
              <a:ea typeface="ＭＳ Ｐゴシック" panose="020B0600070205080204" pitchFamily="34" charset="-128"/>
            </a:endParaRPr>
          </a:p>
          <a:p>
            <a:pPr eaLnBrk="1" hangingPunct="1">
              <a:buFont typeface="Arial" panose="020B0604020202020204" pitchFamily="34" charset="0"/>
              <a:buNone/>
            </a:pPr>
            <a:endParaRPr lang="en-GB" altLang="en-US" sz="1600">
              <a:ea typeface="ＭＳ Ｐゴシック" panose="020B0600070205080204" pitchFamily="34" charset="-128"/>
            </a:endParaRPr>
          </a:p>
          <a:p>
            <a:pPr eaLnBrk="1" hangingPunct="1"/>
            <a:r>
              <a:rPr lang="en-GB" altLang="en-US" sz="1600">
                <a:ea typeface="ＭＳ Ｐゴシック" panose="020B0600070205080204" pitchFamily="34" charset="-128"/>
              </a:rPr>
              <a:t>a) Offer to commence medication for the patient as they will not be able to attend the parent training and education sessions</a:t>
            </a:r>
          </a:p>
          <a:p>
            <a:pPr eaLnBrk="1" hangingPunct="1"/>
            <a:r>
              <a:rPr lang="en-GB" altLang="en-US" sz="1600">
                <a:ea typeface="ＭＳ Ｐゴシック" panose="020B0600070205080204" pitchFamily="34" charset="-128"/>
              </a:rPr>
              <a:t>b) Offer to hold individualised parent training and education sessions on a day that would better suit them</a:t>
            </a:r>
          </a:p>
          <a:p>
            <a:pPr eaLnBrk="1" hangingPunct="1"/>
            <a:r>
              <a:rPr lang="en-GB" altLang="en-US" sz="1600">
                <a:ea typeface="ＭＳ Ｐゴシック" panose="020B0600070205080204" pitchFamily="34" charset="-128"/>
              </a:rPr>
              <a:t>c) Discharge the family from your case load as they have missed two consecutive appointments</a:t>
            </a:r>
          </a:p>
          <a:p>
            <a:pPr eaLnBrk="1" hangingPunct="1"/>
            <a:r>
              <a:rPr lang="en-GB" altLang="en-US" sz="1600">
                <a:ea typeface="ＭＳ Ｐゴシック" panose="020B0600070205080204" pitchFamily="34" charset="-128"/>
              </a:rPr>
              <a:t>d) None of the above</a:t>
            </a:r>
          </a:p>
          <a:p>
            <a:pPr eaLnBrk="1" hangingPunct="1"/>
            <a:r>
              <a:rPr lang="en-GB" altLang="en-US" sz="1600">
                <a:ea typeface="ＭＳ Ｐゴシック" panose="020B0600070205080204" pitchFamily="34" charset="-128"/>
              </a:rPr>
              <a:t>e) Ask them to contact children and family services to arrange child care whilst they attend the training sessions</a:t>
            </a:r>
          </a:p>
          <a:p>
            <a:pPr eaLnBrk="1" hangingPunct="1"/>
            <a:endParaRPr lang="en-GB" altLang="en-US">
              <a:ea typeface="ＭＳ Ｐゴシック" panose="020B0600070205080204" pitchFamily="34" charset="-128"/>
            </a:endParaRPr>
          </a:p>
        </p:txBody>
      </p:sp>
      <p:sp>
        <p:nvSpPr>
          <p:cNvPr id="62467" name="Title 2">
            <a:extLst>
              <a:ext uri="{FF2B5EF4-FFF2-40B4-BE49-F238E27FC236}">
                <a16:creationId xmlns:a16="http://schemas.microsoft.com/office/drawing/2014/main" id="{D4912043-B6DD-431C-9E3A-37F89562D29F}"/>
              </a:ext>
            </a:extLst>
          </p:cNvPr>
          <p:cNvSpPr>
            <a:spLocks noGrp="1"/>
          </p:cNvSpPr>
          <p:nvPr>
            <p:ph type="title"/>
          </p:nvPr>
        </p:nvSpPr>
        <p:spPr bwMode="auto">
          <a:xfrm>
            <a:off x="457200" y="900113"/>
            <a:ext cx="8229600" cy="874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b="1">
                <a:ea typeface="ＭＳ Ｐゴシック" panose="020B0600070205080204" pitchFamily="34" charset="-128"/>
              </a:rPr>
              <a:t>MCQ:3</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1">
            <a:extLst>
              <a:ext uri="{FF2B5EF4-FFF2-40B4-BE49-F238E27FC236}">
                <a16:creationId xmlns:a16="http://schemas.microsoft.com/office/drawing/2014/main" id="{87329319-8E52-4E29-AED4-435AF5F307B5}"/>
              </a:ext>
            </a:extLst>
          </p:cNvPr>
          <p:cNvSpPr>
            <a:spLocks noGrp="1"/>
          </p:cNvSpPr>
          <p:nvPr>
            <p:ph idx="1"/>
          </p:nvPr>
        </p:nvSpPr>
        <p:spPr bwMode="auto">
          <a:xfrm>
            <a:off x="457200" y="1911350"/>
            <a:ext cx="8229600" cy="4095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2000" b="1">
                <a:ea typeface="ＭＳ Ｐゴシック" panose="020B0600070205080204" pitchFamily="34" charset="-128"/>
              </a:rPr>
              <a:t>Answer: b</a:t>
            </a:r>
            <a:r>
              <a:rPr lang="en-GB" altLang="en-US" sz="2000">
                <a:ea typeface="ＭＳ Ｐゴシック" panose="020B0600070205080204" pitchFamily="34" charset="-128"/>
              </a:rPr>
              <a:t>: offer to hold individualised parent training and education on a day that would better suit them. Individual-based parent training and education programmes are recommended when</a:t>
            </a:r>
          </a:p>
          <a:p>
            <a:pPr eaLnBrk="1" hangingPunct="1"/>
            <a:r>
              <a:rPr lang="en-GB" altLang="en-US" sz="2000">
                <a:ea typeface="ＭＳ Ｐゴシック" panose="020B0600070205080204" pitchFamily="34" charset="-128"/>
              </a:rPr>
              <a:t>A group programme is not possible due to low participant numbers</a:t>
            </a:r>
          </a:p>
          <a:p>
            <a:pPr eaLnBrk="1" hangingPunct="1"/>
            <a:r>
              <a:rPr lang="en-GB" altLang="en-US" sz="2000">
                <a:ea typeface="ＭＳ Ｐゴシック" panose="020B0600070205080204" pitchFamily="34" charset="-128"/>
              </a:rPr>
              <a:t>There are particular difficulties in attending group sessions such as disability, needs related to diversity such as language</a:t>
            </a:r>
          </a:p>
          <a:p>
            <a:pPr eaLnBrk="1" hangingPunct="1"/>
            <a:r>
              <a:rPr lang="en-GB" altLang="en-US" sz="2000">
                <a:ea typeface="ＭＳ Ｐゴシック" panose="020B0600070205080204" pitchFamily="34" charset="-128"/>
              </a:rPr>
              <a:t>Family needs are too complex to be met by group based training</a:t>
            </a:r>
          </a:p>
          <a:p>
            <a:pPr eaLnBrk="1" hangingPunct="1"/>
            <a:r>
              <a:rPr lang="en-GB" altLang="en-US" sz="2000">
                <a:ea typeface="ＭＳ Ｐゴシック" panose="020B0600070205080204" pitchFamily="34" charset="-128"/>
              </a:rPr>
              <a:t>(NICE guidelines 2008 1.5.1.5)</a:t>
            </a:r>
          </a:p>
          <a:p>
            <a:pPr eaLnBrk="1" hangingPunct="1"/>
            <a:endParaRPr lang="en-GB" altLang="en-US">
              <a:ea typeface="ＭＳ Ｐゴシック" panose="020B0600070205080204" pitchFamily="34" charset="-128"/>
            </a:endParaRPr>
          </a:p>
        </p:txBody>
      </p:sp>
      <p:sp>
        <p:nvSpPr>
          <p:cNvPr id="63491" name="Title 2">
            <a:extLst>
              <a:ext uri="{FF2B5EF4-FFF2-40B4-BE49-F238E27FC236}">
                <a16:creationId xmlns:a16="http://schemas.microsoft.com/office/drawing/2014/main" id="{EA003812-1E21-4F61-9B8A-6A1E5154F36A}"/>
              </a:ext>
            </a:extLst>
          </p:cNvPr>
          <p:cNvSpPr>
            <a:spLocks noGrp="1"/>
          </p:cNvSpPr>
          <p:nvPr>
            <p:ph type="title"/>
          </p:nvPr>
        </p:nvSpPr>
        <p:spPr bwMode="auto">
          <a:xfrm>
            <a:off x="457200" y="914400"/>
            <a:ext cx="8229600" cy="831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b="1">
                <a:ea typeface="ＭＳ Ｐゴシック" panose="020B0600070205080204" pitchFamily="34" charset="-128"/>
              </a:rPr>
              <a:t>Answer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1">
            <a:extLst>
              <a:ext uri="{FF2B5EF4-FFF2-40B4-BE49-F238E27FC236}">
                <a16:creationId xmlns:a16="http://schemas.microsoft.com/office/drawing/2014/main" id="{A2FA1E00-1D81-4365-BB9A-E7EC2C4838A7}"/>
              </a:ext>
            </a:extLst>
          </p:cNvPr>
          <p:cNvSpPr>
            <a:spLocks noGrp="1"/>
          </p:cNvSpPr>
          <p:nvPr>
            <p:ph idx="1"/>
          </p:nvPr>
        </p:nvSpPr>
        <p:spPr bwMode="auto">
          <a:xfrm>
            <a:off x="457200" y="1814513"/>
            <a:ext cx="8229600" cy="4192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1800" b="1">
                <a:ea typeface="ＭＳ Ｐゴシック" panose="020B0600070205080204" pitchFamily="34" charset="-128"/>
              </a:rPr>
              <a:t>You have assessed a 7 year old boy with suspected ADHD in clinic. You would like to get further information about his behaviour in school from his teachers. Which of the following regarding consent to discuss the case with school is correct?</a:t>
            </a:r>
            <a:endParaRPr lang="en-GB" altLang="en-US" sz="1800">
              <a:ea typeface="ＭＳ Ｐゴシック" panose="020B0600070205080204" pitchFamily="34" charset="-128"/>
            </a:endParaRPr>
          </a:p>
          <a:p>
            <a:pPr eaLnBrk="1" hangingPunct="1"/>
            <a:r>
              <a:rPr lang="en-GB" altLang="en-US" sz="1800">
                <a:ea typeface="ＭＳ Ｐゴシック" panose="020B0600070205080204" pitchFamily="34" charset="-128"/>
              </a:rPr>
              <a:t>a) You will need to document that you have obtained consent from the patient’s parents or carers before you contact the school for information</a:t>
            </a:r>
          </a:p>
          <a:p>
            <a:pPr eaLnBrk="1" hangingPunct="1"/>
            <a:r>
              <a:rPr lang="en-GB" altLang="en-US" sz="1800">
                <a:ea typeface="ＭＳ Ｐゴシック" panose="020B0600070205080204" pitchFamily="34" charset="-128"/>
              </a:rPr>
              <a:t>b) You will need to document that you have obtained consent from the patient before you contact school for information</a:t>
            </a:r>
          </a:p>
          <a:p>
            <a:pPr eaLnBrk="1" hangingPunct="1"/>
            <a:r>
              <a:rPr lang="en-GB" altLang="en-US" sz="1800">
                <a:ea typeface="ＭＳ Ｐゴシック" panose="020B0600070205080204" pitchFamily="34" charset="-128"/>
              </a:rPr>
              <a:t>c) You don’t need consent to request information with school </a:t>
            </a:r>
          </a:p>
          <a:p>
            <a:pPr eaLnBrk="1" hangingPunct="1"/>
            <a:r>
              <a:rPr lang="en-GB" altLang="en-US" sz="1800">
                <a:ea typeface="ＭＳ Ｐゴシック" panose="020B0600070205080204" pitchFamily="34" charset="-128"/>
              </a:rPr>
              <a:t>d) You don’t need consent to request information from school as long as you don’t discuss treatment with them</a:t>
            </a:r>
          </a:p>
          <a:p>
            <a:pPr eaLnBrk="1" hangingPunct="1"/>
            <a:r>
              <a:rPr lang="en-GB" altLang="en-US" sz="1800">
                <a:ea typeface="ＭＳ Ｐゴシック" panose="020B0600070205080204" pitchFamily="34" charset="-128"/>
              </a:rPr>
              <a:t>e) You will need verbal consent from the patient’s parents or carers before you contact the school for information</a:t>
            </a:r>
          </a:p>
          <a:p>
            <a:pPr eaLnBrk="1" hangingPunct="1"/>
            <a:endParaRPr lang="en-GB" altLang="en-US">
              <a:ea typeface="ＭＳ Ｐゴシック" panose="020B0600070205080204" pitchFamily="34" charset="-128"/>
            </a:endParaRPr>
          </a:p>
        </p:txBody>
      </p:sp>
      <p:sp>
        <p:nvSpPr>
          <p:cNvPr id="64515" name="Title 2">
            <a:extLst>
              <a:ext uri="{FF2B5EF4-FFF2-40B4-BE49-F238E27FC236}">
                <a16:creationId xmlns:a16="http://schemas.microsoft.com/office/drawing/2014/main" id="{015ABE5D-E580-4017-B6CC-EF0D1273B810}"/>
              </a:ext>
            </a:extLst>
          </p:cNvPr>
          <p:cNvSpPr>
            <a:spLocks noGrp="1"/>
          </p:cNvSpPr>
          <p:nvPr>
            <p:ph type="title"/>
          </p:nvPr>
        </p:nvSpPr>
        <p:spPr bwMode="auto">
          <a:xfrm>
            <a:off x="457200" y="928688"/>
            <a:ext cx="8229600" cy="722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a:ea typeface="ＭＳ Ｐゴシック" panose="020B0600070205080204" pitchFamily="34" charset="-128"/>
              </a:rPr>
              <a:t>MCQ:4</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1">
            <a:extLst>
              <a:ext uri="{FF2B5EF4-FFF2-40B4-BE49-F238E27FC236}">
                <a16:creationId xmlns:a16="http://schemas.microsoft.com/office/drawing/2014/main" id="{DEEFE163-83F3-4C1E-9F36-AF106745342A}"/>
              </a:ext>
            </a:extLst>
          </p:cNvPr>
          <p:cNvSpPr>
            <a:spLocks noGrp="1"/>
          </p:cNvSpPr>
          <p:nvPr>
            <p:ph idx="1"/>
          </p:nvPr>
        </p:nvSpPr>
        <p:spPr bwMode="auto">
          <a:xfrm>
            <a:off x="457200" y="2033588"/>
            <a:ext cx="8229600" cy="3973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2200" b="1">
                <a:ea typeface="ＭＳ Ｐゴシック" panose="020B0600070205080204" pitchFamily="34" charset="-128"/>
              </a:rPr>
              <a:t>Answer: a</a:t>
            </a:r>
            <a:r>
              <a:rPr lang="en-GB" altLang="en-US" sz="2200">
                <a:ea typeface="ＭＳ Ｐゴシック" panose="020B0600070205080204" pitchFamily="34" charset="-128"/>
              </a:rPr>
              <a:t>: you will need to document that you have obtained consent from the patient’s parents or carers before you contact the school for information. You must always obtain consent from parents or carers before contacting outside agencies about a patient, including school, paediatricians etc. This should be documented in the notes(historically, legal case law suggests that if something isn’t written down, it never happened!). Occasionally, in cases where there are child protection concerns and consent is refused; this refusal can be overridden if you feel the risk to the child is high enough to warrant it.</a:t>
            </a:r>
          </a:p>
          <a:p>
            <a:pPr eaLnBrk="1" hangingPunct="1"/>
            <a:endParaRPr lang="en-GB" altLang="en-US">
              <a:ea typeface="ＭＳ Ｐゴシック" panose="020B0600070205080204" pitchFamily="34" charset="-128"/>
            </a:endParaRPr>
          </a:p>
        </p:txBody>
      </p:sp>
      <p:sp>
        <p:nvSpPr>
          <p:cNvPr id="65539" name="Title 2">
            <a:extLst>
              <a:ext uri="{FF2B5EF4-FFF2-40B4-BE49-F238E27FC236}">
                <a16:creationId xmlns:a16="http://schemas.microsoft.com/office/drawing/2014/main" id="{0ACB1DF8-9BF3-4182-8C93-A9079CDA3CDA}"/>
              </a:ext>
            </a:extLst>
          </p:cNvPr>
          <p:cNvSpPr>
            <a:spLocks noGrp="1"/>
          </p:cNvSpPr>
          <p:nvPr>
            <p:ph type="title"/>
          </p:nvPr>
        </p:nvSpPr>
        <p:spPr bwMode="auto">
          <a:xfrm>
            <a:off x="457200" y="900113"/>
            <a:ext cx="8229600" cy="819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b="1">
                <a:ea typeface="ＭＳ Ｐゴシック" panose="020B0600070205080204" pitchFamily="34" charset="-128"/>
              </a:rPr>
              <a:t>Answer</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1">
            <a:extLst>
              <a:ext uri="{FF2B5EF4-FFF2-40B4-BE49-F238E27FC236}">
                <a16:creationId xmlns:a16="http://schemas.microsoft.com/office/drawing/2014/main" id="{5DC9D44E-EC4A-4862-8BB4-A4FACA7D426A}"/>
              </a:ext>
            </a:extLst>
          </p:cNvPr>
          <p:cNvSpPr>
            <a:spLocks noGrp="1"/>
          </p:cNvSpPr>
          <p:nvPr>
            <p:ph idx="1"/>
          </p:nvPr>
        </p:nvSpPr>
        <p:spPr bwMode="auto">
          <a:xfrm>
            <a:off x="457200" y="1979613"/>
            <a:ext cx="8229600" cy="4027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2400" b="1">
                <a:ea typeface="ＭＳ Ｐゴシック" panose="020B0600070205080204" pitchFamily="34" charset="-128"/>
              </a:rPr>
              <a:t>Following assessment of an 8 year old boy, you diagnose severe ADHD with severe impairment of functioning in both social and academic domains. What would be your initial step in management?</a:t>
            </a:r>
            <a:endParaRPr lang="en-GB" altLang="en-US" sz="2400">
              <a:ea typeface="ＭＳ Ｐゴシック" panose="020B0600070205080204" pitchFamily="34" charset="-128"/>
            </a:endParaRPr>
          </a:p>
          <a:p>
            <a:pPr eaLnBrk="1" hangingPunct="1"/>
            <a:r>
              <a:rPr lang="en-GB" altLang="en-US" sz="2400">
                <a:ea typeface="ＭＳ Ｐゴシック" panose="020B0600070205080204" pitchFamily="34" charset="-128"/>
              </a:rPr>
              <a:t>a)Refer family to Family Therapy</a:t>
            </a:r>
          </a:p>
          <a:p>
            <a:pPr eaLnBrk="1" hangingPunct="1"/>
            <a:r>
              <a:rPr lang="en-GB" altLang="en-US" sz="2400">
                <a:ea typeface="ＭＳ Ｐゴシック" panose="020B0600070205080204" pitchFamily="34" charset="-128"/>
              </a:rPr>
              <a:t>b) Refer patient for CBT</a:t>
            </a:r>
          </a:p>
          <a:p>
            <a:pPr eaLnBrk="1" hangingPunct="1"/>
            <a:r>
              <a:rPr lang="en-GB" altLang="en-US" sz="2400">
                <a:ea typeface="ＭＳ Ｐゴシック" panose="020B0600070205080204" pitchFamily="34" charset="-128"/>
              </a:rPr>
              <a:t>c) Refer family to parent training and education</a:t>
            </a:r>
          </a:p>
          <a:p>
            <a:pPr eaLnBrk="1" hangingPunct="1"/>
            <a:r>
              <a:rPr lang="en-GB" altLang="en-US" sz="2400">
                <a:ea typeface="ＭＳ Ｐゴシック" panose="020B0600070205080204" pitchFamily="34" charset="-128"/>
              </a:rPr>
              <a:t>d) Commence the patient on medication</a:t>
            </a:r>
          </a:p>
          <a:p>
            <a:pPr eaLnBrk="1" hangingPunct="1"/>
            <a:r>
              <a:rPr lang="en-GB" altLang="en-US" sz="2400">
                <a:ea typeface="ＭＳ Ｐゴシック" panose="020B0600070205080204" pitchFamily="34" charset="-128"/>
              </a:rPr>
              <a:t>e) None of the above</a:t>
            </a:r>
          </a:p>
          <a:p>
            <a:pPr eaLnBrk="1" hangingPunct="1"/>
            <a:endParaRPr lang="en-GB" altLang="en-US">
              <a:ea typeface="ＭＳ Ｐゴシック" panose="020B0600070205080204" pitchFamily="34" charset="-128"/>
            </a:endParaRPr>
          </a:p>
        </p:txBody>
      </p:sp>
      <p:sp>
        <p:nvSpPr>
          <p:cNvPr id="66563" name="Title 2">
            <a:extLst>
              <a:ext uri="{FF2B5EF4-FFF2-40B4-BE49-F238E27FC236}">
                <a16:creationId xmlns:a16="http://schemas.microsoft.com/office/drawing/2014/main" id="{69CB259D-0624-4264-8C2B-0D6837E165A6}"/>
              </a:ext>
            </a:extLst>
          </p:cNvPr>
          <p:cNvSpPr>
            <a:spLocks noGrp="1"/>
          </p:cNvSpPr>
          <p:nvPr>
            <p:ph type="title"/>
          </p:nvPr>
        </p:nvSpPr>
        <p:spPr bwMode="auto">
          <a:xfrm>
            <a:off x="457200" y="900113"/>
            <a:ext cx="8229600" cy="846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b="1">
                <a:ea typeface="ＭＳ Ｐゴシック" panose="020B0600070205080204" pitchFamily="34" charset="-128"/>
              </a:rPr>
              <a:t>MCQ:5</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1">
            <a:extLst>
              <a:ext uri="{FF2B5EF4-FFF2-40B4-BE49-F238E27FC236}">
                <a16:creationId xmlns:a16="http://schemas.microsoft.com/office/drawing/2014/main" id="{27BD88B2-0427-40BF-9860-566D80D6CD93}"/>
              </a:ext>
            </a:extLst>
          </p:cNvPr>
          <p:cNvSpPr>
            <a:spLocks noGrp="1"/>
          </p:cNvSpPr>
          <p:nvPr>
            <p:ph idx="1"/>
          </p:nvPr>
        </p:nvSpPr>
        <p:spPr bwMode="auto">
          <a:xfrm>
            <a:off x="457200" y="2033588"/>
            <a:ext cx="8229600" cy="3973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2400" b="1">
                <a:ea typeface="ＭＳ Ｐゴシック" panose="020B0600070205080204" pitchFamily="34" charset="-128"/>
              </a:rPr>
              <a:t>Answer: d</a:t>
            </a:r>
            <a:r>
              <a:rPr lang="en-GB" altLang="en-US" sz="2400">
                <a:ea typeface="ＭＳ Ｐゴシック" panose="020B0600070205080204" pitchFamily="34" charset="-128"/>
              </a:rPr>
              <a:t>: commence the patient on medication. The first line treatment for school aged children with severe ADHD and severe impairment is drug treatment. If the child wishes to refuse medication and/or the parents reject it, a psychological intervention may be tried but drug treatment has more benefits and is superior to other forms of treatment for this group. Parents can be offered the parent training and education as an adjunct. (NICE guidelines 2008 1.5.3)</a:t>
            </a:r>
          </a:p>
        </p:txBody>
      </p:sp>
      <p:sp>
        <p:nvSpPr>
          <p:cNvPr id="67587" name="Title 2">
            <a:extLst>
              <a:ext uri="{FF2B5EF4-FFF2-40B4-BE49-F238E27FC236}">
                <a16:creationId xmlns:a16="http://schemas.microsoft.com/office/drawing/2014/main" id="{220D39D2-678D-4311-AD47-431107D6308F}"/>
              </a:ext>
            </a:extLst>
          </p:cNvPr>
          <p:cNvSpPr>
            <a:spLocks noGrp="1"/>
          </p:cNvSpPr>
          <p:nvPr>
            <p:ph type="title"/>
          </p:nvPr>
        </p:nvSpPr>
        <p:spPr bwMode="auto">
          <a:xfrm>
            <a:off x="457200" y="982663"/>
            <a:ext cx="8229600" cy="831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b="1">
                <a:ea typeface="ＭＳ Ｐゴシック" panose="020B0600070205080204" pitchFamily="34" charset="-128"/>
              </a:rPr>
              <a:t> Answer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1">
            <a:extLst>
              <a:ext uri="{FF2B5EF4-FFF2-40B4-BE49-F238E27FC236}">
                <a16:creationId xmlns:a16="http://schemas.microsoft.com/office/drawing/2014/main" id="{598B844B-1EAD-4F7B-A55A-372848C9C9BF}"/>
              </a:ext>
            </a:extLst>
          </p:cNvPr>
          <p:cNvSpPr>
            <a:spLocks noGrp="1"/>
          </p:cNvSpPr>
          <p:nvPr>
            <p:ph idx="1"/>
          </p:nvPr>
        </p:nvSpPr>
        <p:spPr bwMode="auto">
          <a:xfrm>
            <a:off x="457200" y="2155825"/>
            <a:ext cx="8229600" cy="38512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Arial" charset="0"/>
              <a:buChar char="•"/>
              <a:defRPr/>
            </a:pPr>
            <a:r>
              <a:rPr lang="en-GB" altLang="en-US" sz="2000" b="1" dirty="0">
                <a:ea typeface="+mn-ea"/>
                <a:cs typeface="+mn-cs"/>
              </a:rPr>
              <a:t>You wish to complete a pre-drug treatment assessment on a 7 year old girl with diagnosed severe ADHD. Which of the following is NOT routinely required?</a:t>
            </a:r>
            <a:endParaRPr lang="en-GB" altLang="en-US" sz="2000" dirty="0">
              <a:ea typeface="+mn-ea"/>
              <a:cs typeface="+mn-cs"/>
            </a:endParaRPr>
          </a:p>
          <a:p>
            <a:pPr eaLnBrk="1" hangingPunct="1">
              <a:buFont typeface="Arial" charset="0"/>
              <a:buChar char="•"/>
              <a:defRPr/>
            </a:pPr>
            <a:r>
              <a:rPr lang="en-GB" altLang="en-US" sz="2000" dirty="0">
                <a:ea typeface="+mn-ea"/>
                <a:cs typeface="+mn-cs"/>
              </a:rPr>
              <a:t>a) Record of height and weight plotted on centile chart</a:t>
            </a:r>
          </a:p>
          <a:p>
            <a:pPr eaLnBrk="1" hangingPunct="1">
              <a:buFont typeface="Arial" charset="0"/>
              <a:buChar char="•"/>
              <a:defRPr/>
            </a:pPr>
            <a:r>
              <a:rPr lang="en-GB" altLang="en-US" sz="2000" dirty="0">
                <a:ea typeface="+mn-ea"/>
                <a:cs typeface="+mn-cs"/>
              </a:rPr>
              <a:t>b) ECG</a:t>
            </a:r>
          </a:p>
          <a:p>
            <a:pPr eaLnBrk="1" hangingPunct="1">
              <a:buFont typeface="Arial" charset="0"/>
              <a:buChar char="•"/>
              <a:defRPr/>
            </a:pPr>
            <a:r>
              <a:rPr lang="en-GB" altLang="en-US" sz="2000" dirty="0">
                <a:ea typeface="+mn-ea"/>
                <a:cs typeface="+mn-cs"/>
              </a:rPr>
              <a:t>c) Heat rate and blood pressure plotted on a centile chart</a:t>
            </a:r>
          </a:p>
          <a:p>
            <a:pPr eaLnBrk="1" hangingPunct="1">
              <a:buFont typeface="Arial" charset="0"/>
              <a:buChar char="•"/>
              <a:defRPr/>
            </a:pPr>
            <a:r>
              <a:rPr lang="en-GB" altLang="en-US" sz="2000" dirty="0">
                <a:ea typeface="+mn-ea"/>
                <a:cs typeface="+mn-cs"/>
              </a:rPr>
              <a:t>d)Mental health and social assessment</a:t>
            </a:r>
          </a:p>
          <a:p>
            <a:pPr eaLnBrk="1" hangingPunct="1">
              <a:buFont typeface="Arial" charset="0"/>
              <a:buChar char="•"/>
              <a:defRPr/>
            </a:pPr>
            <a:r>
              <a:rPr lang="en-GB" altLang="en-US" sz="2000" dirty="0">
                <a:ea typeface="+mn-ea"/>
                <a:cs typeface="+mn-cs"/>
              </a:rPr>
              <a:t>e) Assessment of cardiovascular symptoms</a:t>
            </a:r>
          </a:p>
          <a:p>
            <a:pPr marL="0" indent="0" eaLnBrk="1" hangingPunct="1">
              <a:buFont typeface="Arial" charset="0"/>
              <a:buNone/>
              <a:defRPr/>
            </a:pPr>
            <a:endParaRPr lang="en-GB" altLang="en-US" dirty="0">
              <a:ea typeface="+mn-ea"/>
              <a:cs typeface="+mn-cs"/>
            </a:endParaRPr>
          </a:p>
          <a:p>
            <a:pPr eaLnBrk="1" hangingPunct="1">
              <a:buFont typeface="Arial" charset="0"/>
              <a:buChar char="•"/>
              <a:defRPr/>
            </a:pPr>
            <a:endParaRPr lang="en-GB" altLang="en-US" dirty="0">
              <a:ea typeface="+mn-ea"/>
              <a:cs typeface="+mn-cs"/>
            </a:endParaRPr>
          </a:p>
        </p:txBody>
      </p:sp>
      <p:sp>
        <p:nvSpPr>
          <p:cNvPr id="68611" name="Title 2">
            <a:extLst>
              <a:ext uri="{FF2B5EF4-FFF2-40B4-BE49-F238E27FC236}">
                <a16:creationId xmlns:a16="http://schemas.microsoft.com/office/drawing/2014/main" id="{81B7901A-104D-4005-9787-0AA91FB61ABF}"/>
              </a:ext>
            </a:extLst>
          </p:cNvPr>
          <p:cNvSpPr>
            <a:spLocks noGrp="1"/>
          </p:cNvSpPr>
          <p:nvPr>
            <p:ph type="title"/>
          </p:nvPr>
        </p:nvSpPr>
        <p:spPr bwMode="auto">
          <a:xfrm>
            <a:off x="457200" y="996950"/>
            <a:ext cx="8229600" cy="817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b="1">
                <a:ea typeface="ＭＳ Ｐゴシック" panose="020B0600070205080204" pitchFamily="34" charset="-128"/>
              </a:rPr>
              <a:t>MCQ:6</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1">
            <a:extLst>
              <a:ext uri="{FF2B5EF4-FFF2-40B4-BE49-F238E27FC236}">
                <a16:creationId xmlns:a16="http://schemas.microsoft.com/office/drawing/2014/main" id="{9D303408-7B6D-48ED-8012-5193C17BECA6}"/>
              </a:ext>
            </a:extLst>
          </p:cNvPr>
          <p:cNvSpPr>
            <a:spLocks noGrp="1"/>
          </p:cNvSpPr>
          <p:nvPr>
            <p:ph idx="1"/>
          </p:nvPr>
        </p:nvSpPr>
        <p:spPr bwMode="auto">
          <a:xfrm>
            <a:off x="457200" y="2033588"/>
            <a:ext cx="8229600" cy="3973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b="1">
                <a:ea typeface="ＭＳ Ｐゴシック" panose="020B0600070205080204" pitchFamily="34" charset="-128"/>
              </a:rPr>
              <a:t>Answer: b:</a:t>
            </a:r>
            <a:r>
              <a:rPr lang="en-GB" altLang="en-US">
                <a:ea typeface="ＭＳ Ｐゴシック" panose="020B0600070205080204" pitchFamily="34" charset="-128"/>
              </a:rPr>
              <a:t> ECG. An ECG is not part of the routine assessment and is only required if there is a past medical or family history of serious cardiac disease, a history of sudden death in young family members or abnormal findings on cardiac examination. (NICE guidleines 2008 1.5.4.1)</a:t>
            </a:r>
          </a:p>
          <a:p>
            <a:pPr eaLnBrk="1" hangingPunct="1"/>
            <a:endParaRPr lang="en-GB" altLang="en-US">
              <a:ea typeface="ＭＳ Ｐゴシック" panose="020B0600070205080204" pitchFamily="34" charset="-128"/>
            </a:endParaRPr>
          </a:p>
          <a:p>
            <a:pPr eaLnBrk="1" hangingPunct="1"/>
            <a:endParaRPr lang="en-GB" altLang="en-US">
              <a:ea typeface="ＭＳ Ｐゴシック" panose="020B0600070205080204" pitchFamily="34" charset="-128"/>
            </a:endParaRPr>
          </a:p>
        </p:txBody>
      </p:sp>
      <p:sp>
        <p:nvSpPr>
          <p:cNvPr id="69635" name="Title 2">
            <a:extLst>
              <a:ext uri="{FF2B5EF4-FFF2-40B4-BE49-F238E27FC236}">
                <a16:creationId xmlns:a16="http://schemas.microsoft.com/office/drawing/2014/main" id="{12FD3932-551A-4DA8-9659-CB84FF9CF655}"/>
              </a:ext>
            </a:extLst>
          </p:cNvPr>
          <p:cNvSpPr>
            <a:spLocks noGrp="1"/>
          </p:cNvSpPr>
          <p:nvPr>
            <p:ph type="title"/>
          </p:nvPr>
        </p:nvSpPr>
        <p:spPr bwMode="auto">
          <a:xfrm>
            <a:off x="457200" y="982663"/>
            <a:ext cx="8229600" cy="434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b="1">
                <a:ea typeface="ＭＳ Ｐゴシック" panose="020B0600070205080204" pitchFamily="34" charset="-128"/>
              </a:rPr>
              <a:t>Answer</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1">
            <a:extLst>
              <a:ext uri="{FF2B5EF4-FFF2-40B4-BE49-F238E27FC236}">
                <a16:creationId xmlns:a16="http://schemas.microsoft.com/office/drawing/2014/main" id="{8B7A125D-440D-4081-B9DC-C8E1C3BE5B3C}"/>
              </a:ext>
            </a:extLst>
          </p:cNvPr>
          <p:cNvSpPr>
            <a:spLocks noGrp="1"/>
          </p:cNvSpPr>
          <p:nvPr>
            <p:ph idx="1"/>
          </p:nvPr>
        </p:nvSpPr>
        <p:spPr bwMode="auto">
          <a:xfrm>
            <a:off x="457200" y="2033588"/>
            <a:ext cx="8229600" cy="3973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1700" b="1">
                <a:ea typeface="ＭＳ Ｐゴシック" panose="020B0600070205080204" pitchFamily="34" charset="-128"/>
              </a:rPr>
              <a:t>You have been seeing a 12 year old boy with ADHD. Parent training/education sessions proved ineffective. With the parents’ consent you commenced the patient on low dose methylphenidate, 5mg daily. At the following review the methylphenidate is not working and the patient’s behaviour continues to be impairing his social and academic functioning. You are happy that your diagnosis remains correct. He does not describe any side effects on questioning. What would your next step in treatment be?</a:t>
            </a:r>
            <a:endParaRPr lang="en-GB" altLang="en-US" sz="1700">
              <a:ea typeface="ＭＳ Ｐゴシック" panose="020B0600070205080204" pitchFamily="34" charset="-128"/>
            </a:endParaRPr>
          </a:p>
          <a:p>
            <a:pPr eaLnBrk="1" hangingPunct="1"/>
            <a:r>
              <a:rPr lang="en-GB" altLang="en-US" sz="1700">
                <a:ea typeface="ＭＳ Ｐゴシック" panose="020B0600070205080204" pitchFamily="34" charset="-128"/>
              </a:rPr>
              <a:t>a) Consider commencing low dose bupropion as an adjunct to methylphenidate</a:t>
            </a:r>
          </a:p>
          <a:p>
            <a:pPr eaLnBrk="1" hangingPunct="1"/>
            <a:r>
              <a:rPr lang="en-GB" altLang="en-US" sz="1700">
                <a:ea typeface="ＭＳ Ｐゴシック" panose="020B0600070205080204" pitchFamily="34" charset="-128"/>
              </a:rPr>
              <a:t>b) Consider stopping methylphenidate and commencing Atomoxetine</a:t>
            </a:r>
          </a:p>
          <a:p>
            <a:pPr eaLnBrk="1" hangingPunct="1"/>
            <a:r>
              <a:rPr lang="en-GB" altLang="en-US" sz="1700">
                <a:ea typeface="ＭＳ Ｐゴシック" panose="020B0600070205080204" pitchFamily="34" charset="-128"/>
              </a:rPr>
              <a:t>c) Stop medication and review diagnosis again</a:t>
            </a:r>
          </a:p>
          <a:p>
            <a:pPr eaLnBrk="1" hangingPunct="1"/>
            <a:r>
              <a:rPr lang="en-GB" altLang="en-US" sz="1700">
                <a:ea typeface="ＭＳ Ｐゴシック" panose="020B0600070205080204" pitchFamily="34" charset="-128"/>
              </a:rPr>
              <a:t>d)Consider stopping methylphenidate and commencing low dose dexamfetamine</a:t>
            </a:r>
          </a:p>
          <a:p>
            <a:pPr eaLnBrk="1" hangingPunct="1"/>
            <a:r>
              <a:rPr lang="en-GB" altLang="en-US" sz="1700">
                <a:ea typeface="ＭＳ Ｐゴシック" panose="020B0600070205080204" pitchFamily="34" charset="-128"/>
              </a:rPr>
              <a:t>e) Consider increasing the dose of methylphenidate</a:t>
            </a:r>
          </a:p>
          <a:p>
            <a:pPr eaLnBrk="1" hangingPunct="1"/>
            <a:endParaRPr lang="en-GB" altLang="en-US" sz="1700">
              <a:ea typeface="ＭＳ Ｐゴシック" panose="020B0600070205080204" pitchFamily="34" charset="-128"/>
            </a:endParaRPr>
          </a:p>
        </p:txBody>
      </p:sp>
      <p:sp>
        <p:nvSpPr>
          <p:cNvPr id="70659" name="Title 2">
            <a:extLst>
              <a:ext uri="{FF2B5EF4-FFF2-40B4-BE49-F238E27FC236}">
                <a16:creationId xmlns:a16="http://schemas.microsoft.com/office/drawing/2014/main" id="{37025E0B-F784-4E08-A76C-6F73D0EA4552}"/>
              </a:ext>
            </a:extLst>
          </p:cNvPr>
          <p:cNvSpPr>
            <a:spLocks noGrp="1"/>
          </p:cNvSpPr>
          <p:nvPr>
            <p:ph type="title"/>
          </p:nvPr>
        </p:nvSpPr>
        <p:spPr bwMode="auto">
          <a:xfrm>
            <a:off x="457200" y="996950"/>
            <a:ext cx="8229600" cy="873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b="1">
                <a:ea typeface="ＭＳ Ｐゴシック" panose="020B0600070205080204" pitchFamily="34" charset="-128"/>
              </a:rPr>
              <a:t>MCQ: 7</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87538539-8AB8-457C-9197-C1314C5F3AFE}"/>
              </a:ext>
            </a:extLst>
          </p:cNvPr>
          <p:cNvSpPr>
            <a:spLocks noGrp="1" noChangeArrowheads="1"/>
          </p:cNvSpPr>
          <p:nvPr>
            <p:ph idx="1"/>
          </p:nvPr>
        </p:nvSpPr>
        <p:spPr bwMode="auto">
          <a:xfrm>
            <a:off x="457200" y="1965325"/>
            <a:ext cx="8229600" cy="4041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pPr>
            <a:r>
              <a:rPr lang="en-GB" altLang="en-US" sz="2400" b="1">
                <a:ea typeface="ＭＳ Ｐゴシック" panose="020B0600070205080204" pitchFamily="34" charset="-128"/>
              </a:rPr>
              <a:t>Not a new concept</a:t>
            </a:r>
          </a:p>
          <a:p>
            <a:pPr lvl="1" eaLnBrk="1" hangingPunct="1">
              <a:lnSpc>
                <a:spcPct val="80000"/>
              </a:lnSpc>
            </a:pPr>
            <a:r>
              <a:rPr lang="en-GB" altLang="en-US" sz="2000" b="1">
                <a:ea typeface="ＭＳ Ｐゴシック" panose="020B0600070205080204" pitchFamily="34" charset="-128"/>
              </a:rPr>
              <a:t>1865 </a:t>
            </a:r>
            <a:r>
              <a:rPr lang="en-GB" altLang="en-US" sz="2000">
                <a:ea typeface="ＭＳ Ｐゴシック" panose="020B0600070205080204" pitchFamily="34" charset="-128"/>
              </a:rPr>
              <a:t>Heinrich Hoffman, German Physician </a:t>
            </a:r>
          </a:p>
          <a:p>
            <a:pPr lvl="2" eaLnBrk="1" hangingPunct="1">
              <a:lnSpc>
                <a:spcPct val="80000"/>
              </a:lnSpc>
            </a:pPr>
            <a:r>
              <a:rPr lang="en-GB" altLang="en-US" sz="2000">
                <a:ea typeface="ＭＳ Ｐゴシック" panose="020B0600070205080204" pitchFamily="34" charset="-128"/>
              </a:rPr>
              <a:t>described ‘Fidgety Philip’ – ‘won’t sit still, wriggles, giggles, swings backwards, tilts his chair …growing rude and wild’</a:t>
            </a:r>
          </a:p>
          <a:p>
            <a:pPr lvl="1" eaLnBrk="1" hangingPunct="1">
              <a:lnSpc>
                <a:spcPct val="80000"/>
              </a:lnSpc>
            </a:pPr>
            <a:r>
              <a:rPr lang="en-GB" altLang="en-US" sz="2000" b="1">
                <a:ea typeface="ＭＳ Ｐゴシック" panose="020B0600070205080204" pitchFamily="34" charset="-128"/>
              </a:rPr>
              <a:t>1902</a:t>
            </a:r>
            <a:r>
              <a:rPr lang="en-GB" altLang="en-US" sz="2000">
                <a:ea typeface="ＭＳ Ｐゴシック" panose="020B0600070205080204" pitchFamily="34" charset="-128"/>
              </a:rPr>
              <a:t>: George Still</a:t>
            </a:r>
          </a:p>
          <a:p>
            <a:pPr lvl="2" eaLnBrk="1" hangingPunct="1">
              <a:lnSpc>
                <a:spcPct val="80000"/>
              </a:lnSpc>
            </a:pPr>
            <a:r>
              <a:rPr lang="en-GB" altLang="en-US" sz="2000">
                <a:ea typeface="ＭＳ Ｐゴシック" panose="020B0600070205080204" pitchFamily="34" charset="-128"/>
              </a:rPr>
              <a:t>3 lectures to the Royal College of Physicians, described 43 impulsive children with significant behaviour problems – often aggressive, defiant, resistant to discipline ……</a:t>
            </a:r>
          </a:p>
          <a:p>
            <a:pPr lvl="1" eaLnBrk="1" hangingPunct="1">
              <a:lnSpc>
                <a:spcPct val="80000"/>
              </a:lnSpc>
            </a:pPr>
            <a:r>
              <a:rPr lang="en-GB" altLang="en-US" sz="2000" b="1">
                <a:ea typeface="ＭＳ Ｐゴシック" panose="020B0600070205080204" pitchFamily="34" charset="-128"/>
              </a:rPr>
              <a:t>1908:</a:t>
            </a:r>
            <a:r>
              <a:rPr lang="en-GB" altLang="en-US" sz="2000">
                <a:ea typeface="ＭＳ Ｐゴシック" panose="020B0600070205080204" pitchFamily="34" charset="-128"/>
              </a:rPr>
              <a:t> Tredgold </a:t>
            </a:r>
          </a:p>
          <a:p>
            <a:pPr lvl="2" eaLnBrk="1" hangingPunct="1">
              <a:lnSpc>
                <a:spcPct val="80000"/>
              </a:lnSpc>
            </a:pPr>
            <a:r>
              <a:rPr lang="en-GB" altLang="en-US" sz="2000">
                <a:ea typeface="ＭＳ Ｐゴシック" panose="020B0600070205080204" pitchFamily="34" charset="-128"/>
              </a:rPr>
              <a:t>also described similar children who would now have a diagnosis of ADHD with Oppositional Defiant Disorder or Conduct Disorder</a:t>
            </a:r>
          </a:p>
        </p:txBody>
      </p:sp>
      <p:sp>
        <p:nvSpPr>
          <p:cNvPr id="12291" name="Rectangle 2">
            <a:extLst>
              <a:ext uri="{FF2B5EF4-FFF2-40B4-BE49-F238E27FC236}">
                <a16:creationId xmlns:a16="http://schemas.microsoft.com/office/drawing/2014/main" id="{C1C83C83-E05B-483B-913E-A8A411B17B04}"/>
              </a:ext>
            </a:extLst>
          </p:cNvPr>
          <p:cNvSpPr>
            <a:spLocks noGrp="1" noChangeArrowheads="1"/>
          </p:cNvSpPr>
          <p:nvPr>
            <p:ph type="title"/>
          </p:nvPr>
        </p:nvSpPr>
        <p:spPr bwMode="auto">
          <a:xfrm>
            <a:off x="457200" y="968375"/>
            <a:ext cx="8229600" cy="682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en-US" b="1">
                <a:solidFill>
                  <a:srgbClr val="A00054"/>
                </a:solidFill>
                <a:ea typeface="ＭＳ Ｐゴシック" panose="020B0600070205080204" pitchFamily="34" charset="-128"/>
              </a:rPr>
              <a:t>History of ADHD</a:t>
            </a:r>
          </a:p>
        </p:txBody>
      </p:sp>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1">
            <a:extLst>
              <a:ext uri="{FF2B5EF4-FFF2-40B4-BE49-F238E27FC236}">
                <a16:creationId xmlns:a16="http://schemas.microsoft.com/office/drawing/2014/main" id="{940E0343-A3F3-48EB-A098-DCD7BC6CFF9E}"/>
              </a:ext>
            </a:extLst>
          </p:cNvPr>
          <p:cNvSpPr>
            <a:spLocks noGrp="1"/>
          </p:cNvSpPr>
          <p:nvPr>
            <p:ph idx="1"/>
          </p:nvPr>
        </p:nvSpPr>
        <p:spPr bwMode="auto">
          <a:xfrm>
            <a:off x="457200" y="2033588"/>
            <a:ext cx="8229600" cy="3973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2400" b="1">
                <a:ea typeface="ＭＳ Ｐゴシック" panose="020B0600070205080204" pitchFamily="34" charset="-128"/>
              </a:rPr>
              <a:t>Answer: e</a:t>
            </a:r>
            <a:r>
              <a:rPr lang="en-GB" altLang="en-US" sz="2400">
                <a:ea typeface="ＭＳ Ｐゴシック" panose="020B0600070205080204" pitchFamily="34" charset="-128"/>
              </a:rPr>
              <a:t>: Consider increasing the dose of methylphenidate. Methylphenidate is first line drug choice in those with ADHD without significant comorbidity. This patient has been commenced on a low dose and this should be increased before thinking about other medication providing there are no contraindications to doing so. BNF max: 2mg/kg/day. Atomoxetine can be considered if methylphenidate has been tried and is ineffective at maximum tolerated doses or the patient is intolerant to low doses. (NICE guidelines 2008 1.5.5.3</a:t>
            </a:r>
            <a:r>
              <a:rPr lang="en-GB" altLang="en-US">
                <a:ea typeface="ＭＳ Ｐゴシック" panose="020B0600070205080204" pitchFamily="34" charset="-128"/>
              </a:rPr>
              <a:t>)</a:t>
            </a:r>
          </a:p>
          <a:p>
            <a:pPr eaLnBrk="1" hangingPunct="1"/>
            <a:endParaRPr lang="en-GB" altLang="en-US">
              <a:ea typeface="ＭＳ Ｐゴシック" panose="020B0600070205080204" pitchFamily="34" charset="-128"/>
            </a:endParaRPr>
          </a:p>
        </p:txBody>
      </p:sp>
      <p:sp>
        <p:nvSpPr>
          <p:cNvPr id="71683" name="Title 2">
            <a:extLst>
              <a:ext uri="{FF2B5EF4-FFF2-40B4-BE49-F238E27FC236}">
                <a16:creationId xmlns:a16="http://schemas.microsoft.com/office/drawing/2014/main" id="{02161AE2-8BE4-4593-B367-7830FC8A3923}"/>
              </a:ext>
            </a:extLst>
          </p:cNvPr>
          <p:cNvSpPr>
            <a:spLocks noGrp="1"/>
          </p:cNvSpPr>
          <p:nvPr>
            <p:ph type="title"/>
          </p:nvPr>
        </p:nvSpPr>
        <p:spPr bwMode="auto">
          <a:xfrm>
            <a:off x="457200" y="968375"/>
            <a:ext cx="8229600" cy="833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b="1">
                <a:ea typeface="ＭＳ Ｐゴシック" panose="020B0600070205080204" pitchFamily="34" charset="-128"/>
              </a:rPr>
              <a:t>Answer</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1">
            <a:extLst>
              <a:ext uri="{FF2B5EF4-FFF2-40B4-BE49-F238E27FC236}">
                <a16:creationId xmlns:a16="http://schemas.microsoft.com/office/drawing/2014/main" id="{D52B1D74-5170-4717-9A49-4299706E6355}"/>
              </a:ext>
            </a:extLst>
          </p:cNvPr>
          <p:cNvSpPr>
            <a:spLocks noGrp="1"/>
          </p:cNvSpPr>
          <p:nvPr>
            <p:ph idx="1"/>
          </p:nvPr>
        </p:nvSpPr>
        <p:spPr bwMode="auto">
          <a:xfrm>
            <a:off x="457200" y="2101850"/>
            <a:ext cx="8229600" cy="3905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Arial" charset="0"/>
              <a:buChar char="•"/>
              <a:defRPr/>
            </a:pPr>
            <a:r>
              <a:rPr lang="en-GB" altLang="en-US" sz="2400" b="1" dirty="0">
                <a:ea typeface="+mn-ea"/>
                <a:cs typeface="+mn-cs"/>
              </a:rPr>
              <a:t>NICE guidance suggests that modified release preparations of methylphenidate should be considered for all the following reasons, except: </a:t>
            </a:r>
            <a:endParaRPr lang="en-GB" altLang="en-US" sz="2400" dirty="0">
              <a:ea typeface="+mn-ea"/>
              <a:cs typeface="+mn-cs"/>
            </a:endParaRPr>
          </a:p>
          <a:p>
            <a:pPr eaLnBrk="1" hangingPunct="1">
              <a:buFont typeface="Arial" charset="0"/>
              <a:buChar char="•"/>
              <a:defRPr/>
            </a:pPr>
            <a:r>
              <a:rPr lang="en-GB" altLang="en-US" sz="2400" dirty="0">
                <a:ea typeface="+mn-ea"/>
                <a:cs typeface="+mn-cs"/>
              </a:rPr>
              <a:t>a)Convenience</a:t>
            </a:r>
          </a:p>
          <a:p>
            <a:pPr eaLnBrk="1" hangingPunct="1">
              <a:buFont typeface="Arial" charset="0"/>
              <a:buChar char="•"/>
              <a:defRPr/>
            </a:pPr>
            <a:r>
              <a:rPr lang="en-GB" altLang="en-US" sz="2400" dirty="0">
                <a:ea typeface="+mn-ea"/>
                <a:cs typeface="+mn-cs"/>
              </a:rPr>
              <a:t>b) To increase adherence</a:t>
            </a:r>
          </a:p>
          <a:p>
            <a:pPr eaLnBrk="1" hangingPunct="1">
              <a:buFont typeface="Arial" charset="0"/>
              <a:buChar char="•"/>
              <a:defRPr/>
            </a:pPr>
            <a:r>
              <a:rPr lang="en-GB" altLang="en-US" sz="2400" dirty="0">
                <a:ea typeface="+mn-ea"/>
                <a:cs typeface="+mn-cs"/>
              </a:rPr>
              <a:t>c) To help in facilitating schools who cannot safely store medication</a:t>
            </a:r>
          </a:p>
          <a:p>
            <a:pPr eaLnBrk="1" hangingPunct="1">
              <a:buFont typeface="Arial" charset="0"/>
              <a:buChar char="•"/>
              <a:defRPr/>
            </a:pPr>
            <a:r>
              <a:rPr lang="en-GB" altLang="en-US" sz="2400" dirty="0">
                <a:ea typeface="+mn-ea"/>
                <a:cs typeface="+mn-cs"/>
              </a:rPr>
              <a:t>d) Patients with co-morbid tic disorder</a:t>
            </a:r>
          </a:p>
          <a:p>
            <a:pPr eaLnBrk="1" hangingPunct="1">
              <a:buFont typeface="Arial" charset="0"/>
              <a:buChar char="•"/>
              <a:defRPr/>
            </a:pPr>
            <a:r>
              <a:rPr lang="en-GB" altLang="en-US" sz="2400" dirty="0">
                <a:ea typeface="+mn-ea"/>
                <a:cs typeface="+mn-cs"/>
              </a:rPr>
              <a:t>e) Reducing stigma</a:t>
            </a:r>
          </a:p>
          <a:p>
            <a:pPr marL="0" indent="0" eaLnBrk="1" hangingPunct="1">
              <a:buFont typeface="Arial" charset="0"/>
              <a:buNone/>
              <a:defRPr/>
            </a:pPr>
            <a:endParaRPr lang="en-GB" altLang="en-US" dirty="0">
              <a:ea typeface="+mn-ea"/>
              <a:cs typeface="+mn-cs"/>
            </a:endParaRPr>
          </a:p>
        </p:txBody>
      </p:sp>
      <p:sp>
        <p:nvSpPr>
          <p:cNvPr id="72707" name="Title 2">
            <a:extLst>
              <a:ext uri="{FF2B5EF4-FFF2-40B4-BE49-F238E27FC236}">
                <a16:creationId xmlns:a16="http://schemas.microsoft.com/office/drawing/2014/main" id="{8FE064AA-6D59-4280-A46D-87FF0F66E7CC}"/>
              </a:ext>
            </a:extLst>
          </p:cNvPr>
          <p:cNvSpPr>
            <a:spLocks noGrp="1"/>
          </p:cNvSpPr>
          <p:nvPr>
            <p:ph type="title"/>
          </p:nvPr>
        </p:nvSpPr>
        <p:spPr bwMode="auto">
          <a:xfrm>
            <a:off x="457200" y="1023938"/>
            <a:ext cx="8229600" cy="777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b="1">
                <a:ea typeface="ＭＳ Ｐゴシック" panose="020B0600070205080204" pitchFamily="34" charset="-128"/>
              </a:rPr>
              <a:t>MCQ:8</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1">
            <a:extLst>
              <a:ext uri="{FF2B5EF4-FFF2-40B4-BE49-F238E27FC236}">
                <a16:creationId xmlns:a16="http://schemas.microsoft.com/office/drawing/2014/main" id="{9019191A-D443-4BC4-9A4B-200E3B0E208B}"/>
              </a:ext>
            </a:extLst>
          </p:cNvPr>
          <p:cNvSpPr>
            <a:spLocks noGrp="1"/>
          </p:cNvSpPr>
          <p:nvPr>
            <p:ph idx="1"/>
          </p:nvPr>
        </p:nvSpPr>
        <p:spPr bwMode="auto">
          <a:xfrm>
            <a:off x="457200" y="2047875"/>
            <a:ext cx="8229600" cy="3959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2800" b="1">
                <a:ea typeface="ＭＳ Ｐゴシック" panose="020B0600070205080204" pitchFamily="34" charset="-128"/>
              </a:rPr>
              <a:t>Answer: d</a:t>
            </a:r>
            <a:r>
              <a:rPr lang="en-GB" altLang="en-US" sz="2800">
                <a:ea typeface="ＭＳ Ｐゴシック" panose="020B0600070205080204" pitchFamily="34" charset="-128"/>
              </a:rPr>
              <a:t>: Patients with co-morbid tic disorder. Nice guidelines suggest MR preparations to aid convenience, improve adherence, reduce stigma, reduce problems at school in storing and administering, for their pharmacokinetic effect. It does not mention its use specifically for those with tic disorder</a:t>
            </a:r>
          </a:p>
          <a:p>
            <a:pPr eaLnBrk="1" hangingPunct="1">
              <a:buFont typeface="Arial" panose="020B0604020202020204" pitchFamily="34" charset="0"/>
              <a:buNone/>
            </a:pPr>
            <a:endParaRPr lang="en-GB" altLang="en-US">
              <a:ea typeface="ＭＳ Ｐゴシック" panose="020B0600070205080204" pitchFamily="34" charset="-128"/>
            </a:endParaRPr>
          </a:p>
        </p:txBody>
      </p:sp>
      <p:sp>
        <p:nvSpPr>
          <p:cNvPr id="73731" name="Title 2">
            <a:extLst>
              <a:ext uri="{FF2B5EF4-FFF2-40B4-BE49-F238E27FC236}">
                <a16:creationId xmlns:a16="http://schemas.microsoft.com/office/drawing/2014/main" id="{A85D2D0C-25AE-46E1-8C71-7A76773400BB}"/>
              </a:ext>
            </a:extLst>
          </p:cNvPr>
          <p:cNvSpPr>
            <a:spLocks noGrp="1"/>
          </p:cNvSpPr>
          <p:nvPr>
            <p:ph type="title"/>
          </p:nvPr>
        </p:nvSpPr>
        <p:spPr bwMode="auto">
          <a:xfrm>
            <a:off x="457200" y="928688"/>
            <a:ext cx="8229600" cy="831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b="1">
                <a:ea typeface="ＭＳ Ｐゴシック" panose="020B0600070205080204" pitchFamily="34" charset="-128"/>
              </a:rPr>
              <a:t>Answer</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1">
            <a:extLst>
              <a:ext uri="{FF2B5EF4-FFF2-40B4-BE49-F238E27FC236}">
                <a16:creationId xmlns:a16="http://schemas.microsoft.com/office/drawing/2014/main" id="{5087F1EF-771A-4CFD-85BC-2CDEEE2C88E5}"/>
              </a:ext>
            </a:extLst>
          </p:cNvPr>
          <p:cNvSpPr>
            <a:spLocks noGrp="1"/>
          </p:cNvSpPr>
          <p:nvPr>
            <p:ph idx="1"/>
          </p:nvPr>
        </p:nvSpPr>
        <p:spPr bwMode="auto">
          <a:xfrm>
            <a:off x="457200" y="1992313"/>
            <a:ext cx="8229600" cy="4014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2400" b="1">
                <a:ea typeface="ＭＳ Ｐゴシック" panose="020B0600070205080204" pitchFamily="34" charset="-128"/>
              </a:rPr>
              <a:t>ICD 10 diagnosis of hyperkinetic disorder includes all the following criteria, except:</a:t>
            </a:r>
            <a:endParaRPr lang="en-GB" altLang="en-US" sz="2400">
              <a:ea typeface="ＭＳ Ｐゴシック" panose="020B0600070205080204" pitchFamily="34" charset="-128"/>
            </a:endParaRPr>
          </a:p>
          <a:p>
            <a:pPr eaLnBrk="1" hangingPunct="1"/>
            <a:r>
              <a:rPr lang="en-GB" altLang="en-US" sz="2400" i="1">
                <a:ea typeface="ＭＳ Ｐゴシック" panose="020B0600070205080204" pitchFamily="34" charset="-128"/>
              </a:rPr>
              <a:t> </a:t>
            </a:r>
            <a:r>
              <a:rPr lang="en-GB" altLang="en-US" sz="2400">
                <a:ea typeface="ＭＳ Ｐゴシック" panose="020B0600070205080204" pitchFamily="34" charset="-128"/>
              </a:rPr>
              <a:t>a) Inattention, hyperactivity and/or impulsivity persistent for at least 3 months</a:t>
            </a:r>
          </a:p>
          <a:p>
            <a:pPr eaLnBrk="1" hangingPunct="1"/>
            <a:r>
              <a:rPr lang="en-GB" altLang="en-US" sz="2400">
                <a:ea typeface="ＭＳ Ｐゴシック" panose="020B0600070205080204" pitchFamily="34" charset="-128"/>
              </a:rPr>
              <a:t>b) Symptoms are pervasive across situations</a:t>
            </a:r>
          </a:p>
          <a:p>
            <a:pPr eaLnBrk="1" hangingPunct="1"/>
            <a:r>
              <a:rPr lang="en-GB" altLang="en-US" sz="2400">
                <a:ea typeface="ＭＳ Ｐゴシック" panose="020B0600070205080204" pitchFamily="34" charset="-128"/>
              </a:rPr>
              <a:t>c) Symptoms are not caused by other disorders such as autism or affective disorders</a:t>
            </a:r>
          </a:p>
          <a:p>
            <a:pPr eaLnBrk="1" hangingPunct="1"/>
            <a:r>
              <a:rPr lang="en-GB" altLang="en-US" sz="2400">
                <a:ea typeface="ＭＳ Ｐゴシック" panose="020B0600070205080204" pitchFamily="34" charset="-128"/>
              </a:rPr>
              <a:t>d) Symptoms cause impairment in social, academic or occupational functioning.</a:t>
            </a:r>
          </a:p>
          <a:p>
            <a:pPr eaLnBrk="1" hangingPunct="1"/>
            <a:r>
              <a:rPr lang="en-GB" altLang="en-US" sz="2400">
                <a:ea typeface="ＭＳ Ｐゴシック" panose="020B0600070205080204" pitchFamily="34" charset="-128"/>
              </a:rPr>
              <a:t>e) All of the above</a:t>
            </a:r>
          </a:p>
          <a:p>
            <a:pPr eaLnBrk="1" hangingPunct="1"/>
            <a:endParaRPr lang="en-GB" altLang="en-US">
              <a:ea typeface="ＭＳ Ｐゴシック" panose="020B0600070205080204" pitchFamily="34" charset="-128"/>
            </a:endParaRPr>
          </a:p>
        </p:txBody>
      </p:sp>
      <p:sp>
        <p:nvSpPr>
          <p:cNvPr id="74755" name="Title 2">
            <a:extLst>
              <a:ext uri="{FF2B5EF4-FFF2-40B4-BE49-F238E27FC236}">
                <a16:creationId xmlns:a16="http://schemas.microsoft.com/office/drawing/2014/main" id="{42A498DB-3E75-434B-9067-8EE6770CF753}"/>
              </a:ext>
            </a:extLst>
          </p:cNvPr>
          <p:cNvSpPr>
            <a:spLocks noGrp="1"/>
          </p:cNvSpPr>
          <p:nvPr>
            <p:ph type="title"/>
          </p:nvPr>
        </p:nvSpPr>
        <p:spPr bwMode="auto">
          <a:xfrm>
            <a:off x="457200" y="900113"/>
            <a:ext cx="8229600" cy="777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b="1">
                <a:ea typeface="ＭＳ Ｐゴシック" panose="020B0600070205080204" pitchFamily="34" charset="-128"/>
              </a:rPr>
              <a:t>MCQ:9</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1">
            <a:extLst>
              <a:ext uri="{FF2B5EF4-FFF2-40B4-BE49-F238E27FC236}">
                <a16:creationId xmlns:a16="http://schemas.microsoft.com/office/drawing/2014/main" id="{626BAFBE-C491-4E24-A5BA-AEA2E7E24EB3}"/>
              </a:ext>
            </a:extLst>
          </p:cNvPr>
          <p:cNvSpPr>
            <a:spLocks noGrp="1"/>
          </p:cNvSpPr>
          <p:nvPr>
            <p:ph idx="1"/>
          </p:nvPr>
        </p:nvSpPr>
        <p:spPr bwMode="auto">
          <a:xfrm>
            <a:off x="457200" y="2047875"/>
            <a:ext cx="8229600" cy="3959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b="1">
                <a:ea typeface="ＭＳ Ｐゴシック" panose="020B0600070205080204" pitchFamily="34" charset="-128"/>
              </a:rPr>
              <a:t>Answer: a</a:t>
            </a:r>
            <a:r>
              <a:rPr lang="en-GB" altLang="en-US">
                <a:ea typeface="ＭＳ Ｐゴシック" panose="020B0600070205080204" pitchFamily="34" charset="-128"/>
              </a:rPr>
              <a:t>: inattention, hyperactivity and/or impulsivity persistent for at least 3 months. ICD 10 suggests symptoms of ADHD should have persistent for at least </a:t>
            </a:r>
            <a:r>
              <a:rPr lang="en-GB" altLang="en-US" b="1">
                <a:ea typeface="ＭＳ Ｐゴシック" panose="020B0600070205080204" pitchFamily="34" charset="-128"/>
              </a:rPr>
              <a:t>6</a:t>
            </a:r>
            <a:r>
              <a:rPr lang="en-GB" altLang="en-US">
                <a:ea typeface="ＭＳ Ｐゴシック" panose="020B0600070205080204" pitchFamily="34" charset="-128"/>
              </a:rPr>
              <a:t> months before a diagnosis is made.</a:t>
            </a:r>
          </a:p>
        </p:txBody>
      </p:sp>
      <p:sp>
        <p:nvSpPr>
          <p:cNvPr id="75779" name="Title 2">
            <a:extLst>
              <a:ext uri="{FF2B5EF4-FFF2-40B4-BE49-F238E27FC236}">
                <a16:creationId xmlns:a16="http://schemas.microsoft.com/office/drawing/2014/main" id="{457088A5-BEF4-4155-8229-0B08DBD2CF2B}"/>
              </a:ext>
            </a:extLst>
          </p:cNvPr>
          <p:cNvSpPr>
            <a:spLocks noGrp="1"/>
          </p:cNvSpPr>
          <p:nvPr>
            <p:ph type="title"/>
          </p:nvPr>
        </p:nvSpPr>
        <p:spPr bwMode="auto">
          <a:xfrm>
            <a:off x="457200" y="933450"/>
            <a:ext cx="8229600" cy="909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b="1">
                <a:ea typeface="ＭＳ Ｐゴシック" panose="020B0600070205080204" pitchFamily="34" charset="-128"/>
              </a:rPr>
              <a:t>Answer</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ontent Placeholder 1">
            <a:extLst>
              <a:ext uri="{FF2B5EF4-FFF2-40B4-BE49-F238E27FC236}">
                <a16:creationId xmlns:a16="http://schemas.microsoft.com/office/drawing/2014/main" id="{D6AC6579-B8AC-467B-98C1-976AF82E685B}"/>
              </a:ext>
            </a:extLst>
          </p:cNvPr>
          <p:cNvSpPr>
            <a:spLocks noGrp="1"/>
          </p:cNvSpPr>
          <p:nvPr>
            <p:ph idx="1"/>
          </p:nvPr>
        </p:nvSpPr>
        <p:spPr bwMode="auto">
          <a:xfrm>
            <a:off x="457200" y="1924050"/>
            <a:ext cx="8229600" cy="4083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b="1">
                <a:ea typeface="ＭＳ Ｐゴシック" panose="020B0600070205080204" pitchFamily="34" charset="-128"/>
              </a:rPr>
              <a:t>Adverse effects of Methylphenidate can include all, except: </a:t>
            </a:r>
            <a:endParaRPr lang="en-GB" altLang="en-US">
              <a:ea typeface="ＭＳ Ｐゴシック" panose="020B0600070205080204" pitchFamily="34" charset="-128"/>
            </a:endParaRPr>
          </a:p>
          <a:p>
            <a:pPr eaLnBrk="1" hangingPunct="1"/>
            <a:r>
              <a:rPr lang="en-GB" altLang="en-US">
                <a:ea typeface="ＭＳ Ｐゴシック" panose="020B0600070205080204" pitchFamily="34" charset="-128"/>
              </a:rPr>
              <a:t>a) Raised blood pressure</a:t>
            </a:r>
          </a:p>
          <a:p>
            <a:pPr eaLnBrk="1" hangingPunct="1"/>
            <a:r>
              <a:rPr lang="en-GB" altLang="en-US">
                <a:ea typeface="ＭＳ Ｐゴシック" panose="020B0600070205080204" pitchFamily="34" charset="-128"/>
              </a:rPr>
              <a:t>b) Anorexia</a:t>
            </a:r>
          </a:p>
          <a:p>
            <a:pPr eaLnBrk="1" hangingPunct="1"/>
            <a:r>
              <a:rPr lang="en-GB" altLang="en-US">
                <a:ea typeface="ＭＳ Ｐゴシック" panose="020B0600070205080204" pitchFamily="34" charset="-128"/>
              </a:rPr>
              <a:t>c) Insomnia</a:t>
            </a:r>
          </a:p>
          <a:p>
            <a:pPr eaLnBrk="1" hangingPunct="1"/>
            <a:r>
              <a:rPr lang="en-GB" altLang="en-US">
                <a:ea typeface="ＭＳ Ｐゴシック" panose="020B0600070205080204" pitchFamily="34" charset="-128"/>
              </a:rPr>
              <a:t>d) Growth acceleration</a:t>
            </a:r>
          </a:p>
          <a:p>
            <a:pPr eaLnBrk="1" hangingPunct="1"/>
            <a:r>
              <a:rPr lang="en-GB" altLang="en-US">
                <a:ea typeface="ＭＳ Ｐゴシック" panose="020B0600070205080204" pitchFamily="34" charset="-128"/>
              </a:rPr>
              <a:t>e) Exaggeration of tic disorders</a:t>
            </a:r>
          </a:p>
          <a:p>
            <a:pPr eaLnBrk="1" hangingPunct="1"/>
            <a:endParaRPr lang="en-GB" altLang="en-US">
              <a:ea typeface="ＭＳ Ｐゴシック" panose="020B0600070205080204" pitchFamily="34" charset="-128"/>
            </a:endParaRPr>
          </a:p>
        </p:txBody>
      </p:sp>
      <p:sp>
        <p:nvSpPr>
          <p:cNvPr id="76803" name="Title 2">
            <a:extLst>
              <a:ext uri="{FF2B5EF4-FFF2-40B4-BE49-F238E27FC236}">
                <a16:creationId xmlns:a16="http://schemas.microsoft.com/office/drawing/2014/main" id="{5AFDBECF-45AA-4709-9B9A-BFAFB655A00E}"/>
              </a:ext>
            </a:extLst>
          </p:cNvPr>
          <p:cNvSpPr>
            <a:spLocks noGrp="1"/>
          </p:cNvSpPr>
          <p:nvPr>
            <p:ph type="title"/>
          </p:nvPr>
        </p:nvSpPr>
        <p:spPr bwMode="auto">
          <a:xfrm>
            <a:off x="457200" y="914400"/>
            <a:ext cx="8229600" cy="860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b="1">
                <a:ea typeface="ＭＳ Ｐゴシック" panose="020B0600070205080204" pitchFamily="34" charset="-128"/>
              </a:rPr>
              <a:t>MCQ:10</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ontent Placeholder 1">
            <a:extLst>
              <a:ext uri="{FF2B5EF4-FFF2-40B4-BE49-F238E27FC236}">
                <a16:creationId xmlns:a16="http://schemas.microsoft.com/office/drawing/2014/main" id="{FA87048F-AE1E-42FB-8480-E994070DA9CC}"/>
              </a:ext>
            </a:extLst>
          </p:cNvPr>
          <p:cNvSpPr>
            <a:spLocks noGrp="1"/>
          </p:cNvSpPr>
          <p:nvPr>
            <p:ph idx="1"/>
          </p:nvPr>
        </p:nvSpPr>
        <p:spPr bwMode="auto">
          <a:xfrm>
            <a:off x="457200" y="1897063"/>
            <a:ext cx="8229600" cy="4110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b="1">
                <a:ea typeface="ＭＳ Ｐゴシック" panose="020B0600070205080204" pitchFamily="34" charset="-128"/>
              </a:rPr>
              <a:t>Answer: d</a:t>
            </a:r>
            <a:r>
              <a:rPr lang="en-GB" altLang="en-US">
                <a:ea typeface="ＭＳ Ｐゴシック" panose="020B0600070205080204" pitchFamily="34" charset="-128"/>
              </a:rPr>
              <a:t>: growth acceleration. Side effects of methylphenidate can include growth</a:t>
            </a:r>
          </a:p>
          <a:p>
            <a:pPr eaLnBrk="1" hangingPunct="1"/>
            <a:endParaRPr lang="en-GB" altLang="en-US">
              <a:ea typeface="ＭＳ Ｐゴシック" panose="020B0600070205080204" pitchFamily="34" charset="-128"/>
            </a:endParaRPr>
          </a:p>
        </p:txBody>
      </p:sp>
      <p:sp>
        <p:nvSpPr>
          <p:cNvPr id="77827" name="Title 2">
            <a:extLst>
              <a:ext uri="{FF2B5EF4-FFF2-40B4-BE49-F238E27FC236}">
                <a16:creationId xmlns:a16="http://schemas.microsoft.com/office/drawing/2014/main" id="{653F1325-5E78-4780-9A0C-C002FE4E5D4F}"/>
              </a:ext>
            </a:extLst>
          </p:cNvPr>
          <p:cNvSpPr>
            <a:spLocks noGrp="1"/>
          </p:cNvSpPr>
          <p:nvPr>
            <p:ph type="title"/>
          </p:nvPr>
        </p:nvSpPr>
        <p:spPr bwMode="auto">
          <a:xfrm>
            <a:off x="457200" y="928688"/>
            <a:ext cx="8229600" cy="968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b="1">
                <a:ea typeface="ＭＳ Ｐゴシック" panose="020B0600070205080204" pitchFamily="34" charset="-128"/>
              </a:rPr>
              <a:t>Answer</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E85E508B-AA6E-439C-B56F-FEF46A4AD497}"/>
              </a:ext>
            </a:extLst>
          </p:cNvPr>
          <p:cNvSpPr>
            <a:spLocks noGrp="1"/>
          </p:cNvSpPr>
          <p:nvPr>
            <p:ph type="ctrTitle"/>
          </p:nvPr>
        </p:nvSpPr>
        <p:spPr bwMode="auto">
          <a:xfrm>
            <a:off x="457200" y="1025525"/>
            <a:ext cx="7839075"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ea typeface="ＭＳ Ｐゴシック" panose="020B0600070205080204" pitchFamily="34" charset="-128"/>
              </a:rPr>
              <a:t>CAMHS - ADHD</a:t>
            </a:r>
          </a:p>
        </p:txBody>
      </p:sp>
      <p:sp>
        <p:nvSpPr>
          <p:cNvPr id="78851" name="Text Placeholder 3">
            <a:extLst>
              <a:ext uri="{FF2B5EF4-FFF2-40B4-BE49-F238E27FC236}">
                <a16:creationId xmlns:a16="http://schemas.microsoft.com/office/drawing/2014/main" id="{C5E45045-6594-4965-BCEC-95972E6633DD}"/>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a:ea typeface="ＭＳ Ｐゴシック" panose="020B0600070205080204" pitchFamily="34" charset="-128"/>
              </a:rPr>
              <a:t>Any Questions?</a:t>
            </a:r>
          </a:p>
          <a:p>
            <a:pPr marL="0" indent="0">
              <a:buFont typeface="Arial" panose="020B0604020202020204" pitchFamily="34" charset="0"/>
              <a:buNone/>
            </a:pPr>
            <a:endParaRPr lang="en-US" altLang="en-US">
              <a:ea typeface="ＭＳ Ｐゴシック" panose="020B0600070205080204" pitchFamily="34" charset="-128"/>
            </a:endParaRPr>
          </a:p>
          <a:p>
            <a:pPr marL="0" indent="0">
              <a:buFont typeface="Arial" panose="020B0604020202020204" pitchFamily="34" charset="0"/>
              <a:buNone/>
            </a:pPr>
            <a:r>
              <a:rPr lang="en-US" altLang="en-US">
                <a:ea typeface="ＭＳ Ｐゴシック" panose="020B0600070205080204" pitchFamily="34" charset="-128"/>
              </a:rPr>
              <a:t>Thank you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872C97E2-C13E-4996-88EB-14C8887234A5}"/>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4400">
                <a:ea typeface="ＭＳ Ｐゴシック" panose="020B0600070205080204" pitchFamily="34" charset="-128"/>
              </a:rPr>
              <a:t>History of ADHD</a:t>
            </a:r>
          </a:p>
        </p:txBody>
      </p:sp>
      <p:sp>
        <p:nvSpPr>
          <p:cNvPr id="13315" name="Text Placeholder 2">
            <a:extLst>
              <a:ext uri="{FF2B5EF4-FFF2-40B4-BE49-F238E27FC236}">
                <a16:creationId xmlns:a16="http://schemas.microsoft.com/office/drawing/2014/main" id="{F52BDEB4-7140-409A-8F13-16A1B3D868C0}"/>
              </a:ext>
            </a:extLst>
          </p:cNvPr>
          <p:cNvSpPr>
            <a:spLocks noGrp="1"/>
          </p:cNvSpPr>
          <p:nvPr>
            <p:ph type="body" sz="quarter" idx="13"/>
          </p:nvPr>
        </p:nvSpPr>
        <p:spPr bwMode="auto">
          <a:xfrm>
            <a:off x="457200" y="1954213"/>
            <a:ext cx="7839075"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eaLnBrk="1" hangingPunct="1">
              <a:lnSpc>
                <a:spcPct val="80000"/>
              </a:lnSpc>
            </a:pPr>
            <a:r>
              <a:rPr lang="en-GB" altLang="en-US" sz="2200" b="1">
                <a:ea typeface="ＭＳ Ｐゴシック" panose="020B0600070205080204" pitchFamily="34" charset="-128"/>
              </a:rPr>
              <a:t>1917-18</a:t>
            </a:r>
            <a:r>
              <a:rPr lang="en-GB" altLang="en-US" sz="2200">
                <a:ea typeface="ＭＳ Ｐゴシック" panose="020B0600070205080204" pitchFamily="34" charset="-128"/>
              </a:rPr>
              <a:t> Encephalitis epidemic in North America</a:t>
            </a:r>
          </a:p>
          <a:p>
            <a:pPr lvl="2" eaLnBrk="1" hangingPunct="1">
              <a:lnSpc>
                <a:spcPct val="80000"/>
              </a:lnSpc>
            </a:pPr>
            <a:r>
              <a:rPr lang="en-GB" altLang="en-US" sz="2200">
                <a:ea typeface="ＭＳ Ｐゴシック" panose="020B0600070205080204" pitchFamily="34" charset="-128"/>
              </a:rPr>
              <a:t>Sequelae similar to concept of ADHD</a:t>
            </a:r>
          </a:p>
          <a:p>
            <a:pPr lvl="1" eaLnBrk="1" hangingPunct="1">
              <a:lnSpc>
                <a:spcPct val="80000"/>
              </a:lnSpc>
            </a:pPr>
            <a:r>
              <a:rPr lang="en-GB" altLang="en-US" sz="2200" b="1">
                <a:ea typeface="ＭＳ Ｐゴシック" panose="020B0600070205080204" pitchFamily="34" charset="-128"/>
              </a:rPr>
              <a:t>1937 </a:t>
            </a:r>
            <a:r>
              <a:rPr lang="en-GB" altLang="en-US" sz="2200">
                <a:ea typeface="ＭＳ Ｐゴシック" panose="020B0600070205080204" pitchFamily="34" charset="-128"/>
              </a:rPr>
              <a:t>Charles Bradley </a:t>
            </a:r>
          </a:p>
          <a:p>
            <a:pPr lvl="2" eaLnBrk="1" hangingPunct="1">
              <a:lnSpc>
                <a:spcPct val="80000"/>
              </a:lnSpc>
            </a:pPr>
            <a:r>
              <a:rPr lang="en-GB" altLang="en-US" sz="2200">
                <a:ea typeface="ＭＳ Ｐゴシック" panose="020B0600070205080204" pitchFamily="34" charset="-128"/>
              </a:rPr>
              <a:t>Amphetamine in  children with EBD improvement in over-activity &amp; classroom behaviour</a:t>
            </a:r>
          </a:p>
          <a:p>
            <a:pPr lvl="1" eaLnBrk="1" hangingPunct="1">
              <a:lnSpc>
                <a:spcPct val="80000"/>
              </a:lnSpc>
            </a:pPr>
            <a:r>
              <a:rPr lang="en-GB" altLang="en-US" sz="2200" b="1">
                <a:ea typeface="ＭＳ Ｐゴシック" panose="020B0600070205080204" pitchFamily="34" charset="-128"/>
              </a:rPr>
              <a:t>1940</a:t>
            </a:r>
            <a:r>
              <a:rPr lang="en-GB" altLang="en-US" sz="2200">
                <a:ea typeface="ＭＳ Ｐゴシック" panose="020B0600070205080204" pitchFamily="34" charset="-128"/>
              </a:rPr>
              <a:t> Methylphenidate (Ritalin) synthesised</a:t>
            </a:r>
          </a:p>
          <a:p>
            <a:pPr lvl="2" eaLnBrk="1" hangingPunct="1">
              <a:lnSpc>
                <a:spcPct val="80000"/>
              </a:lnSpc>
            </a:pPr>
            <a:r>
              <a:rPr lang="en-GB" altLang="en-US" sz="2200">
                <a:ea typeface="ＭＳ Ｐゴシック" panose="020B0600070205080204" pitchFamily="34" charset="-128"/>
              </a:rPr>
              <a:t>1991-1995 USA</a:t>
            </a:r>
            <a:r>
              <a:rPr lang="en-GB" altLang="en-US" sz="2200" b="1">
                <a:ea typeface="ＭＳ Ｐゴシック" panose="020B0600070205080204" pitchFamily="34" charset="-128"/>
              </a:rPr>
              <a:t>  </a:t>
            </a:r>
            <a:r>
              <a:rPr lang="en-GB" altLang="en-US" sz="2200">
                <a:ea typeface="ＭＳ Ｐゴシック" panose="020B0600070205080204" pitchFamily="34" charset="-128"/>
              </a:rPr>
              <a:t>500% increased in production. Has continued to increase</a:t>
            </a:r>
          </a:p>
          <a:p>
            <a:pPr lvl="2" eaLnBrk="1" hangingPunct="1">
              <a:lnSpc>
                <a:spcPct val="80000"/>
              </a:lnSpc>
            </a:pPr>
            <a:r>
              <a:rPr lang="en-GB" altLang="en-US" sz="2200">
                <a:ea typeface="ＭＳ Ｐゴシック" panose="020B0600070205080204" pitchFamily="34" charset="-128"/>
              </a:rPr>
              <a:t>1996-2006 UK - 50,000 -500,000 prescriptions.</a:t>
            </a:r>
          </a:p>
          <a:p>
            <a:pPr lvl="2" eaLnBrk="1" hangingPunct="1">
              <a:lnSpc>
                <a:spcPct val="80000"/>
              </a:lnSpc>
            </a:pPr>
            <a:r>
              <a:rPr lang="en-GB" altLang="en-US" sz="2200">
                <a:ea typeface="ＭＳ Ｐゴシック" panose="020B0600070205080204" pitchFamily="34" charset="-128"/>
              </a:rPr>
              <a:t>1990s Adult ADHD</a:t>
            </a:r>
          </a:p>
          <a:p>
            <a:pPr lvl="1"/>
            <a:endParaRPr lang="en-GB" altLang="en-US" sz="2200">
              <a:ea typeface="ＭＳ Ｐゴシック" panose="020B0600070205080204" pitchFamily="34"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35E587A6-DB48-4126-93AE-93684287C80E}"/>
              </a:ext>
            </a:extLst>
          </p:cNvPr>
          <p:cNvSpPr>
            <a:spLocks noGrp="1" noChangeArrowheads="1"/>
          </p:cNvSpPr>
          <p:nvPr>
            <p:ph idx="1"/>
          </p:nvPr>
        </p:nvSpPr>
        <p:spPr bwMode="auto">
          <a:xfrm>
            <a:off x="457200" y="1951038"/>
            <a:ext cx="8229600" cy="4056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GB" altLang="en-US">
              <a:ea typeface="ＭＳ Ｐゴシック" panose="020B0600070205080204" pitchFamily="34" charset="-128"/>
            </a:endParaRPr>
          </a:p>
          <a:p>
            <a:pPr eaLnBrk="1" hangingPunct="1"/>
            <a:r>
              <a:rPr lang="en-GB" altLang="en-US">
                <a:ea typeface="ＭＳ Ｐゴシック" panose="020B0600070205080204" pitchFamily="34" charset="-128"/>
              </a:rPr>
              <a:t>Clearly defined clinical condition</a:t>
            </a:r>
          </a:p>
          <a:p>
            <a:pPr eaLnBrk="1" hangingPunct="1"/>
            <a:r>
              <a:rPr lang="en-GB" altLang="en-US">
                <a:ea typeface="ＭＳ Ｐゴシック" panose="020B0600070205080204" pitchFamily="34" charset="-128"/>
              </a:rPr>
              <a:t>Common</a:t>
            </a:r>
          </a:p>
          <a:p>
            <a:pPr eaLnBrk="1" hangingPunct="1"/>
            <a:r>
              <a:rPr lang="en-GB" altLang="en-US">
                <a:ea typeface="ＭＳ Ｐゴシック" panose="020B0600070205080204" pitchFamily="34" charset="-128"/>
              </a:rPr>
              <a:t>Tends to run in Families</a:t>
            </a:r>
          </a:p>
          <a:p>
            <a:pPr lvl="1" eaLnBrk="1" hangingPunct="1"/>
            <a:r>
              <a:rPr lang="en-GB" altLang="en-US">
                <a:ea typeface="ＭＳ Ｐゴシック" panose="020B0600070205080204" pitchFamily="34" charset="-128"/>
              </a:rPr>
              <a:t>probably results from a combination of factors</a:t>
            </a:r>
          </a:p>
          <a:p>
            <a:pPr eaLnBrk="1" hangingPunct="1"/>
            <a:r>
              <a:rPr lang="en-GB" altLang="en-US">
                <a:ea typeface="ＭＳ Ｐゴシック" panose="020B0600070205080204" pitchFamily="34" charset="-128"/>
              </a:rPr>
              <a:t>Children with ADHD have other problems</a:t>
            </a:r>
          </a:p>
        </p:txBody>
      </p:sp>
      <p:sp>
        <p:nvSpPr>
          <p:cNvPr id="14339" name="Rectangle 2">
            <a:extLst>
              <a:ext uri="{FF2B5EF4-FFF2-40B4-BE49-F238E27FC236}">
                <a16:creationId xmlns:a16="http://schemas.microsoft.com/office/drawing/2014/main" id="{422C59A6-BFD2-44CE-815E-F93B9037F0A4}"/>
              </a:ext>
            </a:extLst>
          </p:cNvPr>
          <p:cNvSpPr>
            <a:spLocks noGrp="1" noChangeArrowheads="1"/>
          </p:cNvSpPr>
          <p:nvPr>
            <p:ph type="title"/>
          </p:nvPr>
        </p:nvSpPr>
        <p:spPr bwMode="auto">
          <a:xfrm>
            <a:off x="457200" y="1104900"/>
            <a:ext cx="8229600" cy="982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en-US" b="1">
                <a:solidFill>
                  <a:srgbClr val="A00054"/>
                </a:solidFill>
                <a:ea typeface="ＭＳ Ｐゴシック" panose="020B0600070205080204" pitchFamily="34" charset="-128"/>
              </a:rPr>
              <a:t>ADHD</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a:extLst>
              <a:ext uri="{FF2B5EF4-FFF2-40B4-BE49-F238E27FC236}">
                <a16:creationId xmlns:a16="http://schemas.microsoft.com/office/drawing/2014/main" id="{F10D2903-B498-44A2-85AB-EF7692465738}"/>
              </a:ext>
            </a:extLst>
          </p:cNvPr>
          <p:cNvSpPr>
            <a:spLocks noGrp="1" noChangeArrowheads="1"/>
          </p:cNvSpPr>
          <p:nvPr>
            <p:ph idx="1"/>
          </p:nvPr>
        </p:nvSpPr>
        <p:spPr bwMode="auto">
          <a:xfrm>
            <a:off x="395288" y="1773238"/>
            <a:ext cx="8229600" cy="45259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07950" indent="0" eaLnBrk="1" hangingPunct="1">
              <a:buFont typeface="Arial" panose="020B0604020202020204" pitchFamily="34" charset="0"/>
              <a:buNone/>
              <a:defRPr/>
            </a:pPr>
            <a:endParaRPr lang="en-GB" altLang="en-US" sz="2000" b="1" dirty="0">
              <a:ea typeface="ＭＳ Ｐゴシック" pitchFamily="34" charset="-128"/>
            </a:endParaRPr>
          </a:p>
          <a:p>
            <a:pPr marL="450850" eaLnBrk="1" hangingPunct="1">
              <a:defRPr/>
            </a:pPr>
            <a:r>
              <a:rPr lang="en-GB" altLang="en-US" sz="2400" b="1" dirty="0">
                <a:ea typeface="ＭＳ Ｐゴシック" pitchFamily="34" charset="-128"/>
              </a:rPr>
              <a:t>ICD 10: Hyperkinetic Disorder</a:t>
            </a:r>
          </a:p>
          <a:p>
            <a:pPr marL="850900" lvl="1" eaLnBrk="1" hangingPunct="1">
              <a:defRPr/>
            </a:pPr>
            <a:r>
              <a:rPr lang="en-GB" altLang="en-US" sz="2000" dirty="0">
                <a:ea typeface="ＭＳ Ｐゴシック" pitchFamily="34" charset="-128"/>
              </a:rPr>
              <a:t>‘a persistent and severe impairment of psychological development, characterised by ‘a combination of overactive, poorly modulated behaviour with marked inattention and lack of persistent task involvement; and pervasiveness, over situations and persistence over time of these behavioural characteristics’</a:t>
            </a:r>
          </a:p>
        </p:txBody>
      </p:sp>
      <p:sp>
        <p:nvSpPr>
          <p:cNvPr id="15363" name="Rectangle 2">
            <a:extLst>
              <a:ext uri="{FF2B5EF4-FFF2-40B4-BE49-F238E27FC236}">
                <a16:creationId xmlns:a16="http://schemas.microsoft.com/office/drawing/2014/main" id="{95E6DABB-89EA-4A1C-BF20-F5DD8D5C4FBB}"/>
              </a:ext>
            </a:extLst>
          </p:cNvPr>
          <p:cNvSpPr>
            <a:spLocks noGrp="1" noChangeArrowheads="1"/>
          </p:cNvSpPr>
          <p:nvPr>
            <p:ph type="title"/>
          </p:nvPr>
        </p:nvSpPr>
        <p:spPr bwMode="auto">
          <a:xfrm>
            <a:off x="395288" y="1227138"/>
            <a:ext cx="8229600" cy="612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en-US" sz="3600" b="1">
                <a:solidFill>
                  <a:srgbClr val="A00054"/>
                </a:solidFill>
                <a:ea typeface="ＭＳ Ｐゴシック" panose="020B0600070205080204" pitchFamily="34" charset="-128"/>
              </a:rPr>
              <a:t>Diagnostic classification</a:t>
            </a:r>
            <a:br>
              <a:rPr lang="en-GB" altLang="en-US" sz="3600" b="1">
                <a:ea typeface="ＭＳ Ｐゴシック" panose="020B0600070205080204" pitchFamily="34" charset="-128"/>
              </a:rPr>
            </a:br>
            <a:endParaRPr lang="en-GB" altLang="en-US" sz="2000" b="1">
              <a:ea typeface="ＭＳ Ｐゴシック" panose="020B0600070205080204" pitchFamily="34" charset="-128"/>
            </a:endParaRPr>
          </a:p>
        </p:txBody>
      </p:sp>
    </p:spTree>
  </p:cSld>
  <p:clrMapOvr>
    <a:masterClrMapping/>
  </p:clrMapOvr>
  <p:transition spd="slow"/>
</p:sld>
</file>

<file path=ppt/theme/theme1.xml><?xml version="1.0" encoding="utf-8"?>
<a:theme xmlns:a="http://schemas.openxmlformats.org/drawingml/2006/main" name="Psychiatry Recruitment 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Psychiatry Recruitment PP</Template>
  <TotalTime>1028</TotalTime>
  <Words>4288</Words>
  <Application>Microsoft Office PowerPoint</Application>
  <PresentationFormat>On-screen Show (4:3)</PresentationFormat>
  <Paragraphs>452</Paragraphs>
  <Slides>67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67</vt:i4>
      </vt:variant>
    </vt:vector>
  </HeadingPairs>
  <TitlesOfParts>
    <vt:vector size="74" baseType="lpstr">
      <vt:lpstr>Arial</vt:lpstr>
      <vt:lpstr>ＭＳ Ｐゴシック</vt:lpstr>
      <vt:lpstr>Calibri</vt:lpstr>
      <vt:lpstr>Wingdings 3</vt:lpstr>
      <vt:lpstr>Wingdings</vt:lpstr>
      <vt:lpstr>Times New Roman</vt:lpstr>
      <vt:lpstr>Psychiatry Recruitment PP</vt:lpstr>
      <vt:lpstr>PowerPoint Presentation</vt:lpstr>
      <vt:lpstr>CAMHS Module: ADHD</vt:lpstr>
      <vt:lpstr>CAMHS Module: ADHD</vt:lpstr>
      <vt:lpstr>CAMHS Module: ADHD</vt:lpstr>
      <vt:lpstr>ADHD</vt:lpstr>
      <vt:lpstr>History of ADHD</vt:lpstr>
      <vt:lpstr>History of ADHD</vt:lpstr>
      <vt:lpstr>ADHD</vt:lpstr>
      <vt:lpstr>Diagnostic classification </vt:lpstr>
      <vt:lpstr>Dignostic Classification</vt:lpstr>
      <vt:lpstr>ICD 10: F90 Behavioural and emotional disorders with onset usually occurring in childhood and adolescence</vt:lpstr>
      <vt:lpstr>ICD 10 medical classification system for HKD </vt:lpstr>
      <vt:lpstr>ICD 10 medical classification system for HKD</vt:lpstr>
      <vt:lpstr> DSM V medical classification system for ADHD </vt:lpstr>
      <vt:lpstr>Attention Deficit Hyperactivity Disorder</vt:lpstr>
      <vt:lpstr>Inattention</vt:lpstr>
      <vt:lpstr>Hyperactivity and Impulsivity</vt:lpstr>
      <vt:lpstr>Executive Functioning</vt:lpstr>
      <vt:lpstr> PLUS the following conditions must be met … </vt:lpstr>
      <vt:lpstr>ADHD  </vt:lpstr>
      <vt:lpstr>Co-morbidity </vt:lpstr>
      <vt:lpstr>ADHD in girls</vt:lpstr>
      <vt:lpstr>Differential diagnosis</vt:lpstr>
      <vt:lpstr>What causes ADHD?</vt:lpstr>
      <vt:lpstr>What causes ADHD? Neurobiology</vt:lpstr>
      <vt:lpstr>What causes ADHD? Environmental agents</vt:lpstr>
      <vt:lpstr>What causes ADHD? Brain Injury</vt:lpstr>
      <vt:lpstr>What causes ADHD  Food additives and Sugar</vt:lpstr>
      <vt:lpstr>What causes ADHD?  Genetics</vt:lpstr>
      <vt:lpstr>Possible causes…</vt:lpstr>
      <vt:lpstr>What causes ADHD? Recent Evidence</vt:lpstr>
      <vt:lpstr>Summary</vt:lpstr>
      <vt:lpstr>ADHD across life span</vt:lpstr>
      <vt:lpstr>Assessment and Diagnosis</vt:lpstr>
      <vt:lpstr>ADHD  Treatment and Intervention </vt:lpstr>
      <vt:lpstr>Medication</vt:lpstr>
      <vt:lpstr>Medication</vt:lpstr>
      <vt:lpstr>PowerPoint Presentation</vt:lpstr>
      <vt:lpstr>Medication Side-effects</vt:lpstr>
      <vt:lpstr>Maintaining factors</vt:lpstr>
      <vt:lpstr>NICE guidelines for ADHD</vt:lpstr>
      <vt:lpstr>Challenges for Health Services</vt:lpstr>
      <vt:lpstr>Prognosis</vt:lpstr>
      <vt:lpstr>PowerPoint Presentation</vt:lpstr>
      <vt:lpstr>PowerPoint Presentation</vt:lpstr>
      <vt:lpstr>PowerPoint Presentation</vt:lpstr>
      <vt:lpstr>MCQ:1</vt:lpstr>
      <vt:lpstr>Answer</vt:lpstr>
      <vt:lpstr>MCQ:2</vt:lpstr>
      <vt:lpstr>Answer</vt:lpstr>
      <vt:lpstr>MCQ:3</vt:lpstr>
      <vt:lpstr>Answer</vt:lpstr>
      <vt:lpstr>MCQ:4</vt:lpstr>
      <vt:lpstr>Answer</vt:lpstr>
      <vt:lpstr>MCQ:5</vt:lpstr>
      <vt:lpstr> Answer </vt:lpstr>
      <vt:lpstr>MCQ:6</vt:lpstr>
      <vt:lpstr>Answer</vt:lpstr>
      <vt:lpstr>MCQ: 7</vt:lpstr>
      <vt:lpstr>Answer</vt:lpstr>
      <vt:lpstr>MCQ:8</vt:lpstr>
      <vt:lpstr>Answer</vt:lpstr>
      <vt:lpstr>MCQ:9</vt:lpstr>
      <vt:lpstr>Answer</vt:lpstr>
      <vt:lpstr>MCQ:10</vt:lpstr>
      <vt:lpstr>Answer</vt:lpstr>
      <vt:lpstr>CAMHS - ADHD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Kent</dc:creator>
  <cp:lastModifiedBy>Claire McNally</cp:lastModifiedBy>
  <cp:revision>135</cp:revision>
  <dcterms:created xsi:type="dcterms:W3CDTF">2016-02-23T11:02:26Z</dcterms:created>
  <dcterms:modified xsi:type="dcterms:W3CDTF">2020-08-21T12:21:29Z</dcterms:modified>
</cp:coreProperties>
</file>